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0" r:id="rId1"/>
  </p:sldMasterIdLst>
  <p:notesMasterIdLst>
    <p:notesMasterId r:id="rId198"/>
  </p:notesMasterIdLst>
  <p:sldIdLst>
    <p:sldId id="3260" r:id="rId2"/>
    <p:sldId id="3261" r:id="rId3"/>
    <p:sldId id="3262" r:id="rId4"/>
    <p:sldId id="3263" r:id="rId5"/>
    <p:sldId id="3313" r:id="rId6"/>
    <p:sldId id="3229" r:id="rId7"/>
    <p:sldId id="3164" r:id="rId8"/>
    <p:sldId id="3174" r:id="rId9"/>
    <p:sldId id="3314" r:id="rId10"/>
    <p:sldId id="3315" r:id="rId11"/>
    <p:sldId id="3268" r:id="rId12"/>
    <p:sldId id="3230" r:id="rId13"/>
    <p:sldId id="3249" r:id="rId14"/>
    <p:sldId id="3240" r:id="rId15"/>
    <p:sldId id="3176" r:id="rId16"/>
    <p:sldId id="3177" r:id="rId17"/>
    <p:sldId id="3242" r:id="rId18"/>
    <p:sldId id="3243" r:id="rId19"/>
    <p:sldId id="3244" r:id="rId20"/>
    <p:sldId id="3247" r:id="rId21"/>
    <p:sldId id="3245" r:id="rId22"/>
    <p:sldId id="3246" r:id="rId23"/>
    <p:sldId id="3248" r:id="rId24"/>
    <p:sldId id="3182" r:id="rId25"/>
    <p:sldId id="3183" r:id="rId26"/>
    <p:sldId id="3236" r:id="rId27"/>
    <p:sldId id="3172" r:id="rId28"/>
    <p:sldId id="3238" r:id="rId29"/>
    <p:sldId id="3170" r:id="rId30"/>
    <p:sldId id="3233" r:id="rId31"/>
    <p:sldId id="3234" r:id="rId32"/>
    <p:sldId id="3235" r:id="rId33"/>
    <p:sldId id="3257" r:id="rId34"/>
    <p:sldId id="3250" r:id="rId35"/>
    <p:sldId id="3253" r:id="rId36"/>
    <p:sldId id="3259" r:id="rId37"/>
    <p:sldId id="3255" r:id="rId38"/>
    <p:sldId id="3258" r:id="rId39"/>
    <p:sldId id="3256" r:id="rId40"/>
    <p:sldId id="3265" r:id="rId41"/>
    <p:sldId id="3272" r:id="rId42"/>
    <p:sldId id="3270" r:id="rId43"/>
    <p:sldId id="3273" r:id="rId44"/>
    <p:sldId id="3274" r:id="rId45"/>
    <p:sldId id="3433" r:id="rId46"/>
    <p:sldId id="3186" r:id="rId47"/>
    <p:sldId id="3187" r:id="rId48"/>
    <p:sldId id="3188" r:id="rId49"/>
    <p:sldId id="3055" r:id="rId50"/>
    <p:sldId id="3189" r:id="rId51"/>
    <p:sldId id="3190" r:id="rId52"/>
    <p:sldId id="3434" r:id="rId53"/>
    <p:sldId id="3196" r:id="rId54"/>
    <p:sldId id="3213" r:id="rId55"/>
    <p:sldId id="3435" r:id="rId56"/>
    <p:sldId id="3436" r:id="rId57"/>
    <p:sldId id="3437" r:id="rId58"/>
    <p:sldId id="3438" r:id="rId59"/>
    <p:sldId id="3206" r:id="rId60"/>
    <p:sldId id="3207" r:id="rId61"/>
    <p:sldId id="3219" r:id="rId62"/>
    <p:sldId id="3220" r:id="rId63"/>
    <p:sldId id="3221" r:id="rId64"/>
    <p:sldId id="3208" r:id="rId65"/>
    <p:sldId id="3209" r:id="rId66"/>
    <p:sldId id="3210" r:id="rId67"/>
    <p:sldId id="3211" r:id="rId68"/>
    <p:sldId id="3212" r:id="rId69"/>
    <p:sldId id="3214" r:id="rId70"/>
    <p:sldId id="3432" r:id="rId71"/>
    <p:sldId id="3344" r:id="rId72"/>
    <p:sldId id="3308" r:id="rId73"/>
    <p:sldId id="3309" r:id="rId74"/>
    <p:sldId id="3239" r:id="rId75"/>
    <p:sldId id="3345" r:id="rId76"/>
    <p:sldId id="3241" r:id="rId77"/>
    <p:sldId id="3346" r:id="rId78"/>
    <p:sldId id="3347" r:id="rId79"/>
    <p:sldId id="3348" r:id="rId80"/>
    <p:sldId id="3349" r:id="rId81"/>
    <p:sldId id="3350" r:id="rId82"/>
    <p:sldId id="3351" r:id="rId83"/>
    <p:sldId id="3352" r:id="rId84"/>
    <p:sldId id="3353" r:id="rId85"/>
    <p:sldId id="3354" r:id="rId86"/>
    <p:sldId id="3251" r:id="rId87"/>
    <p:sldId id="3252" r:id="rId88"/>
    <p:sldId id="3355" r:id="rId89"/>
    <p:sldId id="3254" r:id="rId90"/>
    <p:sldId id="3356" r:id="rId91"/>
    <p:sldId id="3357" r:id="rId92"/>
    <p:sldId id="3358" r:id="rId93"/>
    <p:sldId id="3359" r:id="rId94"/>
    <p:sldId id="3360" r:id="rId95"/>
    <p:sldId id="3361" r:id="rId96"/>
    <p:sldId id="3362" r:id="rId97"/>
    <p:sldId id="3363" r:id="rId98"/>
    <p:sldId id="3364" r:id="rId99"/>
    <p:sldId id="3264" r:id="rId100"/>
    <p:sldId id="3365" r:id="rId101"/>
    <p:sldId id="3266" r:id="rId102"/>
    <p:sldId id="3267" r:id="rId103"/>
    <p:sldId id="3366" r:id="rId104"/>
    <p:sldId id="3367" r:id="rId105"/>
    <p:sldId id="3368" r:id="rId106"/>
    <p:sldId id="3369" r:id="rId107"/>
    <p:sldId id="3370" r:id="rId108"/>
    <p:sldId id="3371" r:id="rId109"/>
    <p:sldId id="3372" r:id="rId110"/>
    <p:sldId id="3373" r:id="rId111"/>
    <p:sldId id="3374" r:id="rId112"/>
    <p:sldId id="3375" r:id="rId113"/>
    <p:sldId id="3376" r:id="rId114"/>
    <p:sldId id="3377" r:id="rId115"/>
    <p:sldId id="3378" r:id="rId116"/>
    <p:sldId id="3379" r:id="rId117"/>
    <p:sldId id="3380" r:id="rId118"/>
    <p:sldId id="3381" r:id="rId119"/>
    <p:sldId id="3382" r:id="rId120"/>
    <p:sldId id="3383" r:id="rId121"/>
    <p:sldId id="3384" r:id="rId122"/>
    <p:sldId id="3287" r:id="rId123"/>
    <p:sldId id="3385" r:id="rId124"/>
    <p:sldId id="3386" r:id="rId125"/>
    <p:sldId id="3387" r:id="rId126"/>
    <p:sldId id="3388" r:id="rId127"/>
    <p:sldId id="3389" r:id="rId128"/>
    <p:sldId id="3390" r:id="rId129"/>
    <p:sldId id="3391" r:id="rId130"/>
    <p:sldId id="3392" r:id="rId131"/>
    <p:sldId id="3393" r:id="rId132"/>
    <p:sldId id="3394" r:id="rId133"/>
    <p:sldId id="3395" r:id="rId134"/>
    <p:sldId id="3396" r:id="rId135"/>
    <p:sldId id="3397" r:id="rId136"/>
    <p:sldId id="3398" r:id="rId137"/>
    <p:sldId id="3399" r:id="rId138"/>
    <p:sldId id="3400" r:id="rId139"/>
    <p:sldId id="3401" r:id="rId140"/>
    <p:sldId id="3402" r:id="rId141"/>
    <p:sldId id="3403" r:id="rId142"/>
    <p:sldId id="3404" r:id="rId143"/>
    <p:sldId id="3405" r:id="rId144"/>
    <p:sldId id="3406" r:id="rId145"/>
    <p:sldId id="3310" r:id="rId146"/>
    <p:sldId id="3407" r:id="rId147"/>
    <p:sldId id="3408" r:id="rId148"/>
    <p:sldId id="3409" r:id="rId149"/>
    <p:sldId id="3410" r:id="rId150"/>
    <p:sldId id="3411" r:id="rId151"/>
    <p:sldId id="3316" r:id="rId152"/>
    <p:sldId id="3317" r:id="rId153"/>
    <p:sldId id="3318" r:id="rId154"/>
    <p:sldId id="3319" r:id="rId155"/>
    <p:sldId id="3320" r:id="rId156"/>
    <p:sldId id="3321" r:id="rId157"/>
    <p:sldId id="3322" r:id="rId158"/>
    <p:sldId id="3323" r:id="rId159"/>
    <p:sldId id="3324" r:id="rId160"/>
    <p:sldId id="3325" r:id="rId161"/>
    <p:sldId id="3326" r:id="rId162"/>
    <p:sldId id="3327" r:id="rId163"/>
    <p:sldId id="3328" r:id="rId164"/>
    <p:sldId id="3329" r:id="rId165"/>
    <p:sldId id="3330" r:id="rId166"/>
    <p:sldId id="3312" r:id="rId167"/>
    <p:sldId id="3335" r:id="rId168"/>
    <p:sldId id="3336" r:id="rId169"/>
    <p:sldId id="3426" r:id="rId170"/>
    <p:sldId id="3337" r:id="rId171"/>
    <p:sldId id="3338" r:id="rId172"/>
    <p:sldId id="3339" r:id="rId173"/>
    <p:sldId id="3340" r:id="rId174"/>
    <p:sldId id="3341" r:id="rId175"/>
    <p:sldId id="3342" r:id="rId176"/>
    <p:sldId id="3343" r:id="rId177"/>
    <p:sldId id="3412" r:id="rId178"/>
    <p:sldId id="3413" r:id="rId179"/>
    <p:sldId id="3414" r:id="rId180"/>
    <p:sldId id="3415" r:id="rId181"/>
    <p:sldId id="3416" r:id="rId182"/>
    <p:sldId id="3417" r:id="rId183"/>
    <p:sldId id="3418" r:id="rId184"/>
    <p:sldId id="3419" r:id="rId185"/>
    <p:sldId id="3420" r:id="rId186"/>
    <p:sldId id="3421" r:id="rId187"/>
    <p:sldId id="3422" r:id="rId188"/>
    <p:sldId id="3423" r:id="rId189"/>
    <p:sldId id="3424" r:id="rId190"/>
    <p:sldId id="3425" r:id="rId191"/>
    <p:sldId id="3427" r:id="rId192"/>
    <p:sldId id="3428" r:id="rId193"/>
    <p:sldId id="3429" r:id="rId194"/>
    <p:sldId id="3430" r:id="rId195"/>
    <p:sldId id="3431" r:id="rId196"/>
    <p:sldId id="297" r:id="rId197"/>
  </p:sldIdLst>
  <p:sldSz cx="9906000" cy="6858000" type="A4"/>
  <p:notesSz cx="6858000" cy="9144000"/>
  <p:embeddedFontLst>
    <p:embeddedFont>
      <p:font typeface="SamsungOneKorean 400" panose="020B0503030303020204" pitchFamily="34" charset="-127"/>
      <p:regular r:id="rId199"/>
    </p:embeddedFont>
    <p:embeddedFont>
      <p:font typeface="iCiel Samsung Sharp Sans Bold" pitchFamily="2" charset="77"/>
      <p:bold r:id="rId200"/>
    </p:embeddedFont>
    <p:embeddedFont>
      <p:font typeface="iCiel Samsung Sharp Sans Medium" pitchFamily="2" charset="77"/>
      <p:bold r:id="rId201"/>
    </p:embeddedFont>
    <p:embeddedFont>
      <p:font typeface="iCiel Samsung Sharp Sans Regula" pitchFamily="2" charset="77"/>
      <p:bold r:id="rId202"/>
    </p:embeddedFont>
    <p:embeddedFont>
      <p:font typeface="SamsungOne 400" panose="020B0503030303020204" pitchFamily="34" charset="0"/>
      <p:regular r:id="rId203"/>
    </p:embeddedFont>
    <p:embeddedFont>
      <p:font typeface="SamsungOne 400C" panose="020B0503030303020204" pitchFamily="34" charset="0"/>
      <p:regular r:id="rId204"/>
      <p:bold r:id="rId205"/>
    </p:embeddedFont>
    <p:embeddedFont>
      <p:font typeface="SamsungOne-400" panose="020B0503030303020204" pitchFamily="34" charset="0"/>
      <p:regular r:id="rId206"/>
    </p:embeddedFont>
    <p:embeddedFont>
      <p:font typeface="SamsungOne-500C" panose="020B0503030303020204" pitchFamily="34" charset="0"/>
      <p:regular r:id="rId207"/>
      <p:bold r:id="rId208"/>
    </p:embeddedFont>
    <p:embeddedFont>
      <p:font typeface="SamsungOne-700" panose="020B0503030303020204" pitchFamily="34" charset="0"/>
      <p:bold r:id="rId209"/>
    </p:embeddedFont>
  </p:embeddedFontLst>
  <p:defaultTextStyle>
    <a:defPPr>
      <a:defRPr lang="en-US"/>
    </a:defPPr>
    <a:lvl1pPr marL="0" algn="l" defTabSz="457187" rtl="0" eaLnBrk="1" latinLnBrk="0" hangingPunct="1">
      <a:defRPr sz="1800" kern="1200">
        <a:solidFill>
          <a:schemeClr val="tx1"/>
        </a:solidFill>
        <a:latin typeface="+mn-lt"/>
        <a:ea typeface="+mn-ea"/>
        <a:cs typeface="+mn-cs"/>
      </a:defRPr>
    </a:lvl1pPr>
    <a:lvl2pPr marL="457187" algn="l" defTabSz="457187" rtl="0" eaLnBrk="1" latinLnBrk="0" hangingPunct="1">
      <a:defRPr sz="1800" kern="1200">
        <a:solidFill>
          <a:schemeClr val="tx1"/>
        </a:solidFill>
        <a:latin typeface="+mn-lt"/>
        <a:ea typeface="+mn-ea"/>
        <a:cs typeface="+mn-cs"/>
      </a:defRPr>
    </a:lvl2pPr>
    <a:lvl3pPr marL="914373" algn="l" defTabSz="457187" rtl="0" eaLnBrk="1" latinLnBrk="0" hangingPunct="1">
      <a:defRPr sz="1800" kern="1200">
        <a:solidFill>
          <a:schemeClr val="tx1"/>
        </a:solidFill>
        <a:latin typeface="+mn-lt"/>
        <a:ea typeface="+mn-ea"/>
        <a:cs typeface="+mn-cs"/>
      </a:defRPr>
    </a:lvl3pPr>
    <a:lvl4pPr marL="1371560" algn="l" defTabSz="457187" rtl="0" eaLnBrk="1" latinLnBrk="0" hangingPunct="1">
      <a:defRPr sz="1800" kern="1200">
        <a:solidFill>
          <a:schemeClr val="tx1"/>
        </a:solidFill>
        <a:latin typeface="+mn-lt"/>
        <a:ea typeface="+mn-ea"/>
        <a:cs typeface="+mn-cs"/>
      </a:defRPr>
    </a:lvl4pPr>
    <a:lvl5pPr marL="1828747" algn="l" defTabSz="457187" rtl="0" eaLnBrk="1" latinLnBrk="0" hangingPunct="1">
      <a:defRPr sz="1800" kern="1200">
        <a:solidFill>
          <a:schemeClr val="tx1"/>
        </a:solidFill>
        <a:latin typeface="+mn-lt"/>
        <a:ea typeface="+mn-ea"/>
        <a:cs typeface="+mn-cs"/>
      </a:defRPr>
    </a:lvl5pPr>
    <a:lvl6pPr marL="2285933" algn="l" defTabSz="457187" rtl="0" eaLnBrk="1" latinLnBrk="0" hangingPunct="1">
      <a:defRPr sz="1800" kern="1200">
        <a:solidFill>
          <a:schemeClr val="tx1"/>
        </a:solidFill>
        <a:latin typeface="+mn-lt"/>
        <a:ea typeface="+mn-ea"/>
        <a:cs typeface="+mn-cs"/>
      </a:defRPr>
    </a:lvl6pPr>
    <a:lvl7pPr marL="2743120" algn="l" defTabSz="457187" rtl="0" eaLnBrk="1" latinLnBrk="0" hangingPunct="1">
      <a:defRPr sz="1800" kern="1200">
        <a:solidFill>
          <a:schemeClr val="tx1"/>
        </a:solidFill>
        <a:latin typeface="+mn-lt"/>
        <a:ea typeface="+mn-ea"/>
        <a:cs typeface="+mn-cs"/>
      </a:defRPr>
    </a:lvl7pPr>
    <a:lvl8pPr marL="3200307" algn="l" defTabSz="457187" rtl="0" eaLnBrk="1" latinLnBrk="0" hangingPunct="1">
      <a:defRPr sz="1800" kern="1200">
        <a:solidFill>
          <a:schemeClr val="tx1"/>
        </a:solidFill>
        <a:latin typeface="+mn-lt"/>
        <a:ea typeface="+mn-ea"/>
        <a:cs typeface="+mn-cs"/>
      </a:defRPr>
    </a:lvl8pPr>
    <a:lvl9pPr marL="3657494" algn="l" defTabSz="45718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7E760E27-528C-4805-902F-AD934B95F63A}">
          <p14:sldIdLst>
            <p14:sldId id="3260"/>
            <p14:sldId id="3261"/>
            <p14:sldId id="3262"/>
          </p14:sldIdLst>
        </p14:section>
        <p14:section name="Unit1. Data Storage Alternatives" id="{F081659E-F239-4F8C-AE8C-61748A2EB47D}">
          <p14:sldIdLst>
            <p14:sldId id="3263"/>
          </p14:sldIdLst>
        </p14:section>
        <p14:section name="1.1. On-Premise Storage" id="{8C308708-DD8E-41CA-98CF-E327595A7343}">
          <p14:sldIdLst>
            <p14:sldId id="3313"/>
            <p14:sldId id="3229"/>
            <p14:sldId id="3164"/>
            <p14:sldId id="3174"/>
            <p14:sldId id="3314"/>
            <p14:sldId id="3315"/>
            <p14:sldId id="3268"/>
            <p14:sldId id="3230"/>
            <p14:sldId id="3249"/>
            <p14:sldId id="3240"/>
            <p14:sldId id="3176"/>
            <p14:sldId id="3177"/>
            <p14:sldId id="3242"/>
            <p14:sldId id="3243"/>
            <p14:sldId id="3244"/>
            <p14:sldId id="3247"/>
            <p14:sldId id="3245"/>
            <p14:sldId id="3246"/>
            <p14:sldId id="3248"/>
            <p14:sldId id="3182"/>
            <p14:sldId id="3183"/>
            <p14:sldId id="3236"/>
            <p14:sldId id="3172"/>
            <p14:sldId id="3238"/>
            <p14:sldId id="3170"/>
            <p14:sldId id="3233"/>
            <p14:sldId id="3234"/>
            <p14:sldId id="3235"/>
            <p14:sldId id="3257"/>
            <p14:sldId id="3250"/>
            <p14:sldId id="3253"/>
            <p14:sldId id="3259"/>
            <p14:sldId id="3255"/>
            <p14:sldId id="3258"/>
            <p14:sldId id="3256"/>
          </p14:sldIdLst>
        </p14:section>
        <p14:section name="1.2. Public Cloud Storage" id="{1CE46207-BBE8-154A-9576-2FE2291C6061}">
          <p14:sldIdLst>
            <p14:sldId id="3265"/>
            <p14:sldId id="3272"/>
            <p14:sldId id="3270"/>
            <p14:sldId id="3273"/>
            <p14:sldId id="3274"/>
            <p14:sldId id="3433"/>
            <p14:sldId id="3186"/>
            <p14:sldId id="3187"/>
            <p14:sldId id="3188"/>
            <p14:sldId id="3055"/>
            <p14:sldId id="3189"/>
            <p14:sldId id="3190"/>
            <p14:sldId id="3434"/>
            <p14:sldId id="3196"/>
            <p14:sldId id="3213"/>
            <p14:sldId id="3435"/>
            <p14:sldId id="3436"/>
            <p14:sldId id="3437"/>
            <p14:sldId id="3438"/>
            <p14:sldId id="3206"/>
            <p14:sldId id="3207"/>
            <p14:sldId id="3219"/>
            <p14:sldId id="3220"/>
            <p14:sldId id="3221"/>
            <p14:sldId id="3208"/>
            <p14:sldId id="3209"/>
            <p14:sldId id="3210"/>
            <p14:sldId id="3211"/>
            <p14:sldId id="3212"/>
            <p14:sldId id="3214"/>
            <p14:sldId id="3432"/>
            <p14:sldId id="3344"/>
          </p14:sldIdLst>
        </p14:section>
        <p14:section name="Unit2. NoSQL" id="{AA5835FF-B50C-43CB-BCCA-3DD13A4E6316}">
          <p14:sldIdLst>
            <p14:sldId id="3308"/>
          </p14:sldIdLst>
        </p14:section>
        <p14:section name="2.1. NoSQL Overview" id="{38EF3536-9B72-42AA-A56D-E52E348BABD3}">
          <p14:sldIdLst>
            <p14:sldId id="3309"/>
            <p14:sldId id="3239"/>
            <p14:sldId id="3345"/>
            <p14:sldId id="3241"/>
            <p14:sldId id="3346"/>
            <p14:sldId id="3347"/>
            <p14:sldId id="3348"/>
            <p14:sldId id="3349"/>
            <p14:sldId id="3350"/>
            <p14:sldId id="3351"/>
            <p14:sldId id="3352"/>
            <p14:sldId id="3353"/>
            <p14:sldId id="3354"/>
            <p14:sldId id="3251"/>
            <p14:sldId id="3252"/>
            <p14:sldId id="3355"/>
            <p14:sldId id="3254"/>
            <p14:sldId id="3356"/>
            <p14:sldId id="3357"/>
            <p14:sldId id="3358"/>
            <p14:sldId id="3359"/>
            <p14:sldId id="3360"/>
            <p14:sldId id="3361"/>
            <p14:sldId id="3362"/>
            <p14:sldId id="3363"/>
            <p14:sldId id="3364"/>
          </p14:sldIdLst>
        </p14:section>
        <p14:section name="2.2. Apache HBase" id="{45AFE208-90E7-4813-8DC0-38D64131A8C7}">
          <p14:sldIdLst>
            <p14:sldId id="3264"/>
            <p14:sldId id="3365"/>
            <p14:sldId id="3266"/>
            <p14:sldId id="3267"/>
            <p14:sldId id="3366"/>
            <p14:sldId id="3367"/>
            <p14:sldId id="3368"/>
            <p14:sldId id="3369"/>
            <p14:sldId id="3370"/>
            <p14:sldId id="3371"/>
            <p14:sldId id="3372"/>
            <p14:sldId id="3373"/>
            <p14:sldId id="3374"/>
            <p14:sldId id="3375"/>
            <p14:sldId id="3376"/>
            <p14:sldId id="3377"/>
            <p14:sldId id="3378"/>
            <p14:sldId id="3379"/>
            <p14:sldId id="3380"/>
            <p14:sldId id="3381"/>
            <p14:sldId id="3382"/>
            <p14:sldId id="3383"/>
            <p14:sldId id="3384"/>
            <p14:sldId id="3287"/>
            <p14:sldId id="3385"/>
            <p14:sldId id="3386"/>
            <p14:sldId id="3387"/>
            <p14:sldId id="3388"/>
            <p14:sldId id="3389"/>
            <p14:sldId id="3390"/>
            <p14:sldId id="3391"/>
            <p14:sldId id="3392"/>
            <p14:sldId id="3393"/>
          </p14:sldIdLst>
        </p14:section>
        <p14:section name="2.3. Cassandra" id="{5696AE2C-37FE-4CD4-A157-1E9641BEE34B}">
          <p14:sldIdLst>
            <p14:sldId id="3394"/>
            <p14:sldId id="3395"/>
            <p14:sldId id="3396"/>
            <p14:sldId id="3397"/>
            <p14:sldId id="3398"/>
            <p14:sldId id="3399"/>
            <p14:sldId id="3400"/>
            <p14:sldId id="3401"/>
            <p14:sldId id="3402"/>
            <p14:sldId id="3403"/>
            <p14:sldId id="3404"/>
            <p14:sldId id="3405"/>
            <p14:sldId id="3406"/>
            <p14:sldId id="3310"/>
            <p14:sldId id="3407"/>
            <p14:sldId id="3408"/>
            <p14:sldId id="3409"/>
            <p14:sldId id="3410"/>
            <p14:sldId id="3411"/>
            <p14:sldId id="3316"/>
            <p14:sldId id="3317"/>
            <p14:sldId id="3318"/>
            <p14:sldId id="3319"/>
            <p14:sldId id="3320"/>
            <p14:sldId id="3321"/>
            <p14:sldId id="3322"/>
            <p14:sldId id="3323"/>
            <p14:sldId id="3324"/>
            <p14:sldId id="3325"/>
            <p14:sldId id="3326"/>
            <p14:sldId id="3327"/>
            <p14:sldId id="3328"/>
            <p14:sldId id="3329"/>
            <p14:sldId id="3330"/>
          </p14:sldIdLst>
        </p14:section>
        <p14:section name="2.4. MongoDB" id="{D06C3EFD-AE73-494B-A139-7E933EC1DEE0}">
          <p14:sldIdLst>
            <p14:sldId id="3312"/>
            <p14:sldId id="3335"/>
            <p14:sldId id="3336"/>
            <p14:sldId id="3426"/>
            <p14:sldId id="3337"/>
            <p14:sldId id="3338"/>
            <p14:sldId id="3339"/>
            <p14:sldId id="3340"/>
            <p14:sldId id="3341"/>
            <p14:sldId id="3342"/>
            <p14:sldId id="3343"/>
            <p14:sldId id="3412"/>
            <p14:sldId id="3413"/>
            <p14:sldId id="3414"/>
            <p14:sldId id="3415"/>
            <p14:sldId id="3416"/>
            <p14:sldId id="3417"/>
            <p14:sldId id="3418"/>
            <p14:sldId id="3419"/>
            <p14:sldId id="3420"/>
            <p14:sldId id="3421"/>
            <p14:sldId id="3422"/>
            <p14:sldId id="3423"/>
            <p14:sldId id="3424"/>
            <p14:sldId id="3425"/>
            <p14:sldId id="3427"/>
            <p14:sldId id="3428"/>
            <p14:sldId id="3429"/>
            <p14:sldId id="3430"/>
            <p14:sldId id="3431"/>
            <p14:sldId id="297"/>
          </p14:sldIdLst>
        </p14:section>
      </p14:sectionLst>
    </p:ext>
    <p:ext uri="{EFAFB233-063F-42B5-8137-9DF3F51BA10A}">
      <p15:sldGuideLst xmlns:p15="http://schemas.microsoft.com/office/powerpoint/2012/main">
        <p15:guide id="1" pos="444"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nji128.kim" initials="yunji" lastIdx="7" clrIdx="0">
    <p:extLst>
      <p:ext uri="{19B8F6BF-5375-455C-9EA6-DF929625EA0E}">
        <p15:presenceInfo xmlns:p15="http://schemas.microsoft.com/office/powerpoint/2012/main" userId="yunji128.kim" providerId="None"/>
      </p:ext>
    </p:extLst>
  </p:cmAuthor>
  <p:cmAuthor id="2" name="Park Henry" initials="PH" lastIdx="1" clrIdx="1">
    <p:extLst>
      <p:ext uri="{19B8F6BF-5375-455C-9EA6-DF929625EA0E}">
        <p15:presenceInfo xmlns:p15="http://schemas.microsoft.com/office/powerpoint/2012/main" userId="b53c2e99d2ac01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1F45BC"/>
    <a:srgbClr val="262626"/>
    <a:srgbClr val="ECEFF6"/>
    <a:srgbClr val="1429A0"/>
    <a:srgbClr val="A6A6A6"/>
    <a:srgbClr val="B8B8B8"/>
    <a:srgbClr val="E6E6E6"/>
    <a:srgbClr val="0D0D0D"/>
    <a:srgbClr val="60A0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67" autoAdjust="0"/>
    <p:restoredTop sz="77558" autoAdjust="0"/>
  </p:normalViewPr>
  <p:slideViewPr>
    <p:cSldViewPr snapToGrid="0">
      <p:cViewPr varScale="1">
        <p:scale>
          <a:sx n="116" d="100"/>
          <a:sy n="116" d="100"/>
        </p:scale>
        <p:origin x="2528" y="176"/>
      </p:cViewPr>
      <p:guideLst>
        <p:guide pos="444"/>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9020"/>
    </p:cViewPr>
  </p:sorterViewPr>
  <p:notesViewPr>
    <p:cSldViewPr snapToGrid="0" showGuides="1">
      <p:cViewPr varScale="1">
        <p:scale>
          <a:sx n="86" d="100"/>
          <a:sy n="86" d="100"/>
        </p:scale>
        <p:origin x="3864" y="108"/>
      </p:cViewPr>
      <p:guideLst/>
    </p:cSldViewPr>
  </p:notes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9.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11.fntdata"/><Relationship Id="rId190" Type="http://schemas.openxmlformats.org/officeDocument/2006/relationships/slide" Target="slides/slide189.xml"/><Relationship Id="rId204"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commentAuthors" Target="commentAuthor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font" Target="fonts/font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font" Target="fonts/font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font" Target="fonts/font4.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font" Target="fonts/font1.fntdata"/><Relationship Id="rId203"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amsungOneKorean 400" panose="020B0503030303020204" pitchFamily="50" charset="-127"/>
                <a:ea typeface="SamsungOneKorean 400" panose="020B0503030303020204"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amsungOneKorean 400" panose="020B0503030303020204" pitchFamily="50" charset="-127"/>
                <a:ea typeface="SamsungOneKorean 400" panose="020B0503030303020204" pitchFamily="50" charset="-127"/>
              </a:defRPr>
            </a:lvl1pPr>
          </a:lstStyle>
          <a:p>
            <a:fld id="{6ABDCDC7-7AE9-4CB3-926E-D757267A3185}" type="datetimeFigureOut">
              <a:rPr lang="ko-KR" altLang="en-US" smtClean="0"/>
              <a:pPr/>
              <a:t>2023. 3. 16.</a:t>
            </a:fld>
            <a:endParaRPr lang="ko-KR" altLang="en-US" dirty="0"/>
          </a:p>
        </p:txBody>
      </p:sp>
      <p:sp>
        <p:nvSpPr>
          <p:cNvPr id="4" name="슬라이드 이미지 개체 틀 3"/>
          <p:cNvSpPr>
            <a:spLocks noGrp="1" noRot="1" noChangeAspect="1"/>
          </p:cNvSpPr>
          <p:nvPr>
            <p:ph type="sldImg" idx="2"/>
          </p:nvPr>
        </p:nvSpPr>
        <p:spPr>
          <a:xfrm>
            <a:off x="129159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amsungOneKorean 400" panose="020B0503030303020204" pitchFamily="50" charset="-127"/>
                <a:ea typeface="SamsungOneKorean 400" panose="020B0503030303020204"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amsungOneKorean 400" panose="020B0503030303020204" pitchFamily="50" charset="-127"/>
                <a:ea typeface="SamsungOneKorean 400" panose="020B0503030303020204" pitchFamily="50" charset="-127"/>
              </a:defRPr>
            </a:lvl1pPr>
          </a:lstStyle>
          <a:p>
            <a:fld id="{9BF5A829-16B0-48B1-95E4-1346D5D62477}" type="slidenum">
              <a:rPr lang="ko-KR" altLang="en-US" smtClean="0"/>
              <a:pPr/>
              <a:t>‹#›</a:t>
            </a:fld>
            <a:endParaRPr lang="ko-KR" altLang="en-US" dirty="0"/>
          </a:p>
        </p:txBody>
      </p:sp>
    </p:spTree>
    <p:extLst>
      <p:ext uri="{BB962C8B-B14F-4D97-AF65-F5344CB8AC3E}">
        <p14:creationId xmlns:p14="http://schemas.microsoft.com/office/powerpoint/2010/main" val="875138551"/>
      </p:ext>
    </p:extLst>
  </p:cSld>
  <p:clrMap bg1="lt1" tx1="dk1" bg2="lt2" tx2="dk2" accent1="accent1" accent2="accent2" accent3="accent3" accent4="accent4" accent5="accent5" accent6="accent6" hlink="hlink" folHlink="folHlink"/>
  <p:notesStyle>
    <a:lvl1pPr marL="0"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1pPr>
    <a:lvl2pPr marL="457187"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2pPr>
    <a:lvl3pPr marL="914373"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3pPr>
    <a:lvl4pPr marL="1371560"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4pPr>
    <a:lvl5pPr marL="1828747"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5pPr>
    <a:lvl6pPr marL="2285933" algn="l" defTabSz="914373" rtl="0" eaLnBrk="1" latinLnBrk="1" hangingPunct="1">
      <a:defRPr sz="1200" kern="1200">
        <a:solidFill>
          <a:schemeClr val="tx1"/>
        </a:solidFill>
        <a:latin typeface="+mn-lt"/>
        <a:ea typeface="+mn-ea"/>
        <a:cs typeface="+mn-cs"/>
      </a:defRPr>
    </a:lvl6pPr>
    <a:lvl7pPr marL="2743120" algn="l" defTabSz="914373" rtl="0" eaLnBrk="1" latinLnBrk="1" hangingPunct="1">
      <a:defRPr sz="1200" kern="1200">
        <a:solidFill>
          <a:schemeClr val="tx1"/>
        </a:solidFill>
        <a:latin typeface="+mn-lt"/>
        <a:ea typeface="+mn-ea"/>
        <a:cs typeface="+mn-cs"/>
      </a:defRPr>
    </a:lvl7pPr>
    <a:lvl8pPr marL="3200307" algn="l" defTabSz="914373" rtl="0" eaLnBrk="1" latinLnBrk="1" hangingPunct="1">
      <a:defRPr sz="1200" kern="1200">
        <a:solidFill>
          <a:schemeClr val="tx1"/>
        </a:solidFill>
        <a:latin typeface="+mn-lt"/>
        <a:ea typeface="+mn-ea"/>
        <a:cs typeface="+mn-cs"/>
      </a:defRPr>
    </a:lvl8pPr>
    <a:lvl9pPr marL="3657494" algn="l" defTabSz="914373"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a:t>
            </a:fld>
            <a:endParaRPr lang="ko-KR" altLang="en-US" dirty="0"/>
          </a:p>
        </p:txBody>
      </p:sp>
    </p:spTree>
    <p:extLst>
      <p:ext uri="{BB962C8B-B14F-4D97-AF65-F5344CB8AC3E}">
        <p14:creationId xmlns:p14="http://schemas.microsoft.com/office/powerpoint/2010/main" val="97118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Kudu được sinh ra với ý tưởng sử dụng bộ lưu trữ SSD. Trên thực tế, đây có lẽ là điều bắt buộc để nắm bắt được cả hai mặt của thông số kỹ thuật.</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Làm nổi bật các mục tiêu thiết kế của một hệ thống cung cấp cả thông lượng cao và độ trễ thấp.</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10</a:t>
            </a:fld>
            <a:endParaRPr lang="ko-KR" altLang="en-US" dirty="0"/>
          </a:p>
        </p:txBody>
      </p:sp>
    </p:spTree>
    <p:extLst>
      <p:ext uri="{BB962C8B-B14F-4D97-AF65-F5344CB8AC3E}">
        <p14:creationId xmlns:p14="http://schemas.microsoft.com/office/powerpoint/2010/main" val="37488685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ea typeface="SamsungOne-400" panose="020B0503030303020204" pitchFamily="34" charset="0"/>
              </a:rPr>
              <a:t>[Instructor Guide]</a:t>
            </a: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dirty="0">
                <a:latin typeface="SamsungOne-400" panose="020B0503030303020204" pitchFamily="34" charset="0"/>
                <a:ea typeface="SamsungOne-400" panose="020B0503030303020204" pitchFamily="34" charset="0"/>
              </a:rPr>
              <a:t>HBase is based on Google's BigTable and developed by Cloudera.</a:t>
            </a:r>
          </a:p>
          <a:p>
            <a:pPr>
              <a:defRPr/>
            </a:pPr>
            <a:r>
              <a:rPr lang="en" altLang="ko-KR" sz="1200" b="0" i="0" kern="1200" dirty="0">
                <a:solidFill>
                  <a:schemeClr val="tx1"/>
                </a:solidFill>
                <a:effectLst/>
                <a:latin typeface="SamsungOne-400" panose="020B0503030303020204" pitchFamily="34" charset="0"/>
                <a:ea typeface="SamsungOne-400" panose="020B0503030303020204" pitchFamily="34" charset="0"/>
              </a:rPr>
              <a:t>Use Apache </a:t>
            </a:r>
            <a:r>
              <a:rPr lang="en" altLang="ko-KR" dirty="0">
                <a:latin typeface="SamsungOne-400" panose="020B0503030303020204" pitchFamily="34" charset="0"/>
                <a:ea typeface="SamsungOne-400" panose="020B0503030303020204" pitchFamily="34" charset="0"/>
              </a:rPr>
              <a:t>HBase</a:t>
            </a:r>
            <a:r>
              <a:rPr lang="en" altLang="ko-KR" sz="1200" b="0" i="0" kern="1200" dirty="0">
                <a:solidFill>
                  <a:schemeClr val="tx1"/>
                </a:solidFill>
                <a:effectLst/>
                <a:latin typeface="SamsungOne-400" panose="020B0503030303020204" pitchFamily="34" charset="0"/>
                <a:ea typeface="SamsungOne-400" panose="020B0503030303020204" pitchFamily="34" charset="0"/>
              </a:rPr>
              <a:t> when you need random, </a:t>
            </a:r>
            <a:r>
              <a:rPr lang="en" altLang="ko-KR" dirty="0">
                <a:latin typeface="SamsungOne-400" panose="020B0503030303020204" pitchFamily="34" charset="0"/>
                <a:ea typeface="SamsungOne-400" panose="020B0503030303020204" pitchFamily="34" charset="0"/>
              </a:rPr>
              <a:t>real time</a:t>
            </a:r>
            <a:r>
              <a:rPr lang="en" altLang="ko-KR" sz="1200" b="0" i="0" kern="1200" dirty="0">
                <a:solidFill>
                  <a:schemeClr val="tx1"/>
                </a:solidFill>
                <a:effectLst/>
                <a:latin typeface="SamsungOne-400" panose="020B0503030303020204" pitchFamily="34" charset="0"/>
                <a:ea typeface="SamsungOne-400" panose="020B0503030303020204" pitchFamily="34" charset="0"/>
              </a:rPr>
              <a:t> read/write access to your Big Data.</a:t>
            </a:r>
            <a:endParaRPr lang="ko-KR" altLang="en-US" dirty="0">
              <a:solidFill>
                <a:schemeClr val="tx1">
                  <a:lumMod val="75000"/>
                  <a:lumOff val="25000"/>
                </a:schemeClr>
              </a:solidFill>
              <a:latin typeface="SamsungOne-400" panose="020B0503030303020204" pitchFamily="34" charset="0"/>
            </a:endParaRPr>
          </a:p>
          <a:p>
            <a:endParaRPr lang="en-US" altLang="ko-KR" b="0" dirty="0">
              <a:latin typeface="SamsungOne-400" panose="020B0503030303020204" pitchFamily="34" charset="0"/>
              <a:ea typeface="SamsungOne-400" panose="020B0503030303020204" pitchFamily="34" charset="0"/>
            </a:endParaRPr>
          </a:p>
          <a:p>
            <a:r>
              <a:rPr lang="en-US" altLang="ko-KR" b="1" dirty="0">
                <a:latin typeface="SamsungOne-400" panose="020B0503030303020204" pitchFamily="34" charset="0"/>
                <a:ea typeface="SamsungOne-400" panose="020B0503030303020204" pitchFamily="34" charset="0"/>
              </a:rPr>
              <a:t>[Key Message]</a:t>
            </a:r>
          </a:p>
          <a:p>
            <a:r>
              <a:rPr lang="en-US" altLang="ko-KR" dirty="0">
                <a:latin typeface="SamsungOne-400" panose="020B0503030303020204" pitchFamily="34" charset="0"/>
                <a:ea typeface="SamsungOne-400" panose="020B0503030303020204" pitchFamily="34" charset="0"/>
              </a:rPr>
              <a:t>HBase is the open source, column store type NoSQL running on top of HDFS.</a:t>
            </a:r>
            <a:endParaRPr lang="en-US" altLang="ko-KR" b="0" dirty="0">
              <a:latin typeface="SamsungOne-400" panose="020B0503030303020204" pitchFamily="34" charset="0"/>
              <a:ea typeface="SamsungOne-400" panose="020B0503030303020204" pitchFamily="34" charset="0"/>
            </a:endParaRPr>
          </a:p>
          <a:p>
            <a:pPr defTabSz="914400">
              <a:defRPr/>
            </a:pPr>
            <a:endParaRPr lang="en-US" altLang="ko-KR"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ea typeface="SamsungOne-400" panose="020B0503030303020204" pitchFamily="34" charset="0"/>
              </a:rPr>
              <a:t>[</a:t>
            </a:r>
            <a:r>
              <a:rPr lang="en-KR" altLang="ko-KR" b="1" dirty="0">
                <a:latin typeface="SamsungOne-400" panose="020B0503030303020204" pitchFamily="34" charset="0"/>
                <a:ea typeface="SamsungOne-400" panose="020B0503030303020204" pitchFamily="34" charset="0"/>
              </a:rPr>
              <a:t>Reference]</a:t>
            </a:r>
            <a:endParaRPr lang="en-US" altLang="ko-Kore-KR" sz="1200" b="1" kern="1200" dirty="0">
              <a:solidFill>
                <a:schemeClr val="tx1"/>
              </a:solidFill>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kern="1200" dirty="0">
                <a:solidFill>
                  <a:schemeClr val="tx1"/>
                </a:solidFill>
                <a:latin typeface="SamsungOne-400" panose="020B0503030303020204" pitchFamily="34" charset="0"/>
                <a:ea typeface="SamsungOne-400" panose="020B0503030303020204" pitchFamily="34" charset="0"/>
              </a:rPr>
              <a:t>https://hbase.apache.org/</a:t>
            </a: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100</a:t>
            </a:fld>
            <a:endParaRPr lang="ko-KR" altLang="en-US" dirty="0"/>
          </a:p>
        </p:txBody>
      </p:sp>
    </p:spTree>
    <p:extLst>
      <p:ext uri="{BB962C8B-B14F-4D97-AF65-F5344CB8AC3E}">
        <p14:creationId xmlns:p14="http://schemas.microsoft.com/office/powerpoint/2010/main" val="15767349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101</a:t>
            </a:fld>
            <a:endParaRPr lang="ko-KR" altLang="en-US" dirty="0"/>
          </a:p>
        </p:txBody>
      </p:sp>
    </p:spTree>
    <p:extLst>
      <p:ext uri="{BB962C8B-B14F-4D97-AF65-F5344CB8AC3E}">
        <p14:creationId xmlns:p14="http://schemas.microsoft.com/office/powerpoint/2010/main" val="30388179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When Should I Use HBase?</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HBase isn’t suitable for every problem.</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First, make sure you have enough data. If you have hundreds of millions or billions of rows, then HBase is a good candidate.</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If you only have a few thousand/million rows, then using a traditional RDBMS might be a better choice due to the fact that all of your data might wind up on a single node (or two) and the rest of the cluster may be sitting idle.</a:t>
            </a:r>
          </a:p>
          <a:p>
            <a:pPr rtl="0"/>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Second, make sure you can live without all the extra features that an RDBMS provides (e.g., typed columns, secondary indexes, transactions, advanced query languages, etc.) </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An application built against an RDBMS cannot be "ported" to HBase by simply changing a JDBC driver, for example. Consider moving from an RDBMS to HBase as a complete redesign as opposed to a port.</a:t>
            </a:r>
          </a:p>
          <a:p>
            <a:pPr rtl="0"/>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Third, make sure you have enough hardware. </a:t>
            </a:r>
            <a:endParaRPr lang="en-US" altLang="ko-KR" b="0" dirty="0">
              <a:latin typeface="SamsungOne-400" panose="020B0503030303020204" pitchFamily="34" charset="0"/>
              <a:ea typeface="SamsungOne-400" panose="020B0503030303020204" pitchFamily="34" charset="0"/>
            </a:endParaRPr>
          </a:p>
          <a:p>
            <a:endParaRPr lang="en" altLang="ko-KR" dirty="0">
              <a:latin typeface="SamsungOne-400" panose="020B0503030303020204" pitchFamily="34" charset="0"/>
              <a:ea typeface="SamsungOne-400" panose="020B0503030303020204" pitchFamily="34" charset="0"/>
            </a:endParaRPr>
          </a:p>
          <a:p>
            <a:r>
              <a:rPr lang="en-US" altLang="ko-KR" b="1" dirty="0">
                <a:latin typeface="SamsungOne-400" panose="020B0503030303020204" pitchFamily="34" charset="0"/>
                <a:ea typeface="SamsungOne-400" panose="020B0503030303020204" pitchFamily="34" charset="0"/>
              </a:rPr>
              <a:t>[Key Message]</a:t>
            </a:r>
          </a:p>
          <a:p>
            <a:r>
              <a:rPr lang="en" altLang="ko-KR" sz="1200" i="0" kern="1200" dirty="0">
                <a:solidFill>
                  <a:schemeClr val="tx1"/>
                </a:solidFill>
                <a:effectLst/>
                <a:latin typeface="SamsungOne-400" panose="020B0503030303020204" pitchFamily="34" charset="0"/>
                <a:ea typeface="SamsungOne-400" panose="020B0503030303020204" pitchFamily="34" charset="0"/>
                <a:cs typeface="+mn-cs"/>
              </a:rPr>
              <a:t>HBase is:</a:t>
            </a:r>
            <a:endParaRPr lang="en" altLang="ko-KR" sz="1200" i="0" kern="1200" dirty="0">
              <a:solidFill>
                <a:schemeClr val="tx1"/>
              </a:solidFill>
              <a:effectLst/>
              <a:latin typeface="SamsungOne-400" panose="020B0503030303020204" pitchFamily="34" charset="0"/>
              <a:ea typeface="SamsungOne-400" panose="020B0503030303020204" pitchFamily="34" charset="0"/>
            </a:endParaRP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Linear and modular scalability.</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Strictly consistent reads and writes.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Automatic and configurable sharding of tables</a:t>
            </a:r>
            <a:r>
              <a:rPr lang="en" altLang="ko-KR" dirty="0">
                <a:latin typeface="SamsungOne-400" panose="020B0503030303020204" pitchFamily="34" charset="0"/>
                <a:ea typeface="SamsungOne-400" panose="020B0503030303020204" pitchFamily="34" charset="0"/>
              </a:rPr>
              <a:t>.</a:t>
            </a:r>
            <a:endParaRPr lang="en" altLang="ko-KR" sz="1200" b="0" i="0" kern="1200" dirty="0">
              <a:solidFill>
                <a:schemeClr val="tx1"/>
              </a:solidFill>
              <a:effectLst/>
              <a:latin typeface="SamsungOne-400" panose="020B0503030303020204" pitchFamily="34" charset="0"/>
              <a:ea typeface="SamsungOne-400" panose="020B0503030303020204" pitchFamily="34" charset="0"/>
            </a:endParaRP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Automatic failover support between RegionServers.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Convenient base classes for backing Hadoop MapReduce jobs with Apache HBase tables.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Easy to use Java API for client access.</a:t>
            </a:r>
          </a:p>
          <a:p>
            <a:endParaRPr lang="en-US"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102</a:t>
            </a:fld>
            <a:endParaRPr lang="ko-KR" altLang="en-US" dirty="0"/>
          </a:p>
        </p:txBody>
      </p:sp>
    </p:spTree>
    <p:extLst>
      <p:ext uri="{BB962C8B-B14F-4D97-AF65-F5344CB8AC3E}">
        <p14:creationId xmlns:p14="http://schemas.microsoft.com/office/powerpoint/2010/main" val="13363778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ea typeface="SamsungOne-400" panose="020B0503030303020204" pitchFamily="34" charset="0"/>
              </a:rPr>
              <a:t>[Instructor Guide]</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HBase is a distributed column-oriented database built on top of the Hadoop file system.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It is an open-source project and is horizontally scalable.</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HBase is a data model that is similar to Google’s big table designed to provide quick random access to huge amounts of structured data.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It leverages the fault tolerance provided by the Hadoop File System (HDFS).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It is a part of the Hadoop ecosystem that provides random real-time read/write access to data in the Hadoop File System.</a:t>
            </a:r>
          </a:p>
          <a:p>
            <a:endParaRPr lang="en-US" altLang="ko-KR" b="1" dirty="0">
              <a:latin typeface="SamsungOne-400" panose="020B0503030303020204" pitchFamily="34" charset="0"/>
              <a:ea typeface="SamsungOne-400" panose="020B0503030303020204" pitchFamily="34" charset="0"/>
            </a:endParaRPr>
          </a:p>
          <a:p>
            <a:pPr marL="171450" indent="-171450" rtl="0">
              <a:buFont typeface="Arial" panose="020B0604020202020204" pitchFamily="34" charset="0"/>
              <a:buChar cha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Multi-dimennnsional:</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Columns in Apache HBase are grouped into column families. All column members of a column family have the same prefix. </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For example, the columns topic:history and topic:math are both members of the courses column family. </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The colon character (:) delimits the column family from the column family qualifier. </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The column family prefix must be composed of printable characters. </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The qualifying tail, the column family qualifier, can be made of any arbitrary bytes. </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Column families must be declared up front at schema definition time whereas columns do not need to be defined at schema time but can be conjured on the fly while the table is up and running.</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Physically, all column family members are stored together on the filesystem. </a:t>
            </a:r>
          </a:p>
          <a:p>
            <a:pPr rtl="0"/>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Because tunings and storage specifications are done at the column family level, it is advised that all column family members have the same general access pattern and size characteristics.</a:t>
            </a:r>
          </a:p>
          <a:p>
            <a:endParaRPr lang="en-US" altLang="ko-KR" sz="1200" b="1" kern="1200" dirty="0">
              <a:solidFill>
                <a:schemeClr val="tx1"/>
              </a:solidFill>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103</a:t>
            </a:fld>
            <a:endParaRPr lang="ko-KR" altLang="en-US" dirty="0"/>
          </a:p>
        </p:txBody>
      </p:sp>
    </p:spTree>
    <p:extLst>
      <p:ext uri="{BB962C8B-B14F-4D97-AF65-F5344CB8AC3E}">
        <p14:creationId xmlns:p14="http://schemas.microsoft.com/office/powerpoint/2010/main" val="9617137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A {row, column, version} tuple exactly specifies a </a:t>
            </a:r>
            <a:r>
              <a:rPr lang="en" altLang="ko-KR" i="0" dirty="0">
                <a:latin typeface="SamsungOne-400" panose="020B0503030303020204" pitchFamily="34" charset="0"/>
                <a:ea typeface="SamsungOne-400" panose="020B0503030303020204" pitchFamily="34" charset="0"/>
              </a:rPr>
              <a:t>cell</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in HBase.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Cell content is uninterpreted bytes</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a:t>
            </a:r>
            <a:endParaRPr lang="en-US" altLang="ko-KR" b="1" i="0" dirty="0">
              <a:latin typeface="SamsungOne-400" panose="020B0503030303020204" pitchFamily="34" charset="0"/>
              <a:ea typeface="SamsungOne-400" panose="020B0503030303020204" pitchFamily="34" charset="0"/>
            </a:endParaRP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Row keys are uninterpreted bytes.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Rows are lexicographically sorted with the lowest order appearing first in a table.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The empty byte array is used to denote both the start and end of a tables' namespace.</a:t>
            </a:r>
            <a:endParaRPr lang="en-US" altLang="ko-KR" b="0" i="0" dirty="0">
              <a:latin typeface="SamsungOne-400" panose="020B0503030303020204" pitchFamily="34" charset="0"/>
              <a:ea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104</a:t>
            </a:fld>
            <a:endParaRPr lang="ko-KR" altLang="en-US" dirty="0"/>
          </a:p>
        </p:txBody>
      </p:sp>
    </p:spTree>
    <p:extLst>
      <p:ext uri="{BB962C8B-B14F-4D97-AF65-F5344CB8AC3E}">
        <p14:creationId xmlns:p14="http://schemas.microsoft.com/office/powerpoint/2010/main" val="20013367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US" altLang="ko-KR" b="0" dirty="0">
                <a:latin typeface="SamsungOne-400" panose="020B0503030303020204" pitchFamily="34" charset="0"/>
                <a:ea typeface="SamsungOne-400" panose="020B0503030303020204" pitchFamily="34" charset="0"/>
              </a:rPr>
              <a:t>In Hbase, column families must be defined when creating a table, but columns are optional. </a:t>
            </a:r>
          </a:p>
          <a:p>
            <a:r>
              <a:rPr lang="en-US" altLang="ko-KR" b="0" dirty="0">
                <a:latin typeface="SamsungOne-400" panose="020B0503030303020204" pitchFamily="34" charset="0"/>
                <a:ea typeface="SamsungOne-400" panose="020B0503030303020204" pitchFamily="34" charset="0"/>
              </a:rPr>
              <a:t>It can be added and expanded at any time when needed.</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HBase currently does not do well with anything above two or three column families so keep the number of column families in your schema low.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Currently, flushing is done on a per Region basis so if one column family is carrying the bulk of the data bringing on flushes, the adjacent families will also be flushed even though the amount of data they carry is small.</a:t>
            </a:r>
            <a:endParaRPr lang="en-US" altLang="ko-KR" b="0" dirty="0">
              <a:latin typeface="SamsungOne-400" panose="020B0503030303020204" pitchFamily="34" charset="0"/>
              <a:ea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105</a:t>
            </a:fld>
            <a:endParaRPr lang="ko-KR" altLang="en-US" dirty="0"/>
          </a:p>
        </p:txBody>
      </p:sp>
    </p:spTree>
    <p:extLst>
      <p:ext uri="{BB962C8B-B14F-4D97-AF65-F5344CB8AC3E}">
        <p14:creationId xmlns:p14="http://schemas.microsoft.com/office/powerpoint/2010/main" val="21655353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Columns in Apache HBase are grouped into column families.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All column members of a column family have the same prefix.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For example, the columns pfino:fname and pinfo:lname are both members of the pinfo column family.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The colon character (:) delimits the column family from the column family qualifier.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The column family prefix must be composed of printable characters.</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106</a:t>
            </a:fld>
            <a:endParaRPr lang="ko-KR" altLang="en-US" dirty="0"/>
          </a:p>
        </p:txBody>
      </p:sp>
    </p:spTree>
    <p:extLst>
      <p:ext uri="{BB962C8B-B14F-4D97-AF65-F5344CB8AC3E}">
        <p14:creationId xmlns:p14="http://schemas.microsoft.com/office/powerpoint/2010/main" val="31071942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marL="0" marR="0" lvl="0" indent="0" algn="l" defTabSz="914373" rtl="0" eaLnBrk="1" fontAlgn="auto" latinLnBrk="0" hangingPunct="1">
              <a:lnSpc>
                <a:spcPct val="100000"/>
              </a:lnSpc>
              <a:spcBef>
                <a:spcPts val="0"/>
              </a:spcBef>
              <a:spcAft>
                <a:spcPts val="0"/>
              </a:spcAft>
              <a:buClrTx/>
              <a:buSzTx/>
              <a:buFontTx/>
              <a:buNone/>
              <a:tabLst/>
              <a:defRP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Tables are declared up front at schema definition time.</a:t>
            </a:r>
            <a:endParaRPr lang="en-US" altLang="ko-KR" b="0" dirty="0">
              <a:latin typeface="SamsungOne-400" panose="020B0503030303020204" pitchFamily="34" charset="0"/>
              <a:ea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107</a:t>
            </a:fld>
            <a:endParaRPr lang="ko-KR" altLang="en-US" dirty="0"/>
          </a:p>
        </p:txBody>
      </p:sp>
    </p:spTree>
    <p:extLst>
      <p:ext uri="{BB962C8B-B14F-4D97-AF65-F5344CB8AC3E}">
        <p14:creationId xmlns:p14="http://schemas.microsoft.com/office/powerpoint/2010/main" val="32474362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marL="0" marR="0" lvl="0" indent="0" algn="l" defTabSz="914373" rtl="0" eaLnBrk="1" fontAlgn="auto" latinLnBrk="0" hangingPunct="1">
              <a:lnSpc>
                <a:spcPct val="100000"/>
              </a:lnSpc>
              <a:spcBef>
                <a:spcPts val="0"/>
              </a:spcBef>
              <a:spcAft>
                <a:spcPts val="0"/>
              </a:spcAft>
              <a:buClrTx/>
              <a:buSzTx/>
              <a:buFontTx/>
              <a:buNone/>
              <a:tabLst/>
              <a:defRPr/>
            </a:pPr>
            <a:r>
              <a:rPr lang="en" altLang="ko-KR" sz="1200" b="0" i="0" kern="1200" dirty="0">
                <a:solidFill>
                  <a:schemeClr val="tx1"/>
                </a:solidFill>
                <a:effectLst/>
                <a:latin typeface="SamsungOne-400" panose="020B0503030303020204" pitchFamily="34" charset="0"/>
                <a:ea typeface="SamsungOne-400" panose="020B0503030303020204" pitchFamily="34" charset="0"/>
              </a:rPr>
              <a:t>A {row, column, version} tuple exactly specifies a </a:t>
            </a:r>
            <a:r>
              <a:rPr lang="en" altLang="ko-KR" i="0" dirty="0">
                <a:latin typeface="SamsungOne-400" panose="020B0503030303020204" pitchFamily="34" charset="0"/>
                <a:ea typeface="SamsungOne-400" panose="020B0503030303020204" pitchFamily="34" charset="0"/>
              </a:rPr>
              <a:t>cell</a:t>
            </a:r>
            <a:r>
              <a:rPr lang="en" altLang="ko-KR" sz="1200" b="0" i="0" kern="1200" dirty="0">
                <a:solidFill>
                  <a:schemeClr val="tx1"/>
                </a:solidFill>
                <a:effectLst/>
                <a:latin typeface="SamsungOne-400" panose="020B0503030303020204" pitchFamily="34" charset="0"/>
                <a:ea typeface="SamsungOne-400" panose="020B0503030303020204" pitchFamily="34" charset="0"/>
              </a:rPr>
              <a:t> in HBase. </a:t>
            </a:r>
          </a:p>
          <a:p>
            <a:pPr marL="0" marR="0" lvl="0" indent="0" algn="l" defTabSz="914373" rtl="0" eaLnBrk="1" fontAlgn="auto" latinLnBrk="0" hangingPunct="1">
              <a:lnSpc>
                <a:spcPct val="100000"/>
              </a:lnSpc>
              <a:spcBef>
                <a:spcPts val="0"/>
              </a:spcBef>
              <a:spcAft>
                <a:spcPts val="0"/>
              </a:spcAft>
              <a:buClrTx/>
              <a:buSzTx/>
              <a:buFontTx/>
              <a:buNone/>
              <a:tabLst/>
              <a:defRPr/>
            </a:pPr>
            <a:r>
              <a:rPr lang="en" altLang="ko-KR" sz="1200" b="0" i="0" kern="1200" dirty="0">
                <a:solidFill>
                  <a:schemeClr val="tx1"/>
                </a:solidFill>
                <a:effectLst/>
                <a:latin typeface="SamsungOne-400" panose="020B0503030303020204" pitchFamily="34" charset="0"/>
                <a:ea typeface="SamsungOne-400" panose="020B0503030303020204" pitchFamily="34" charset="0"/>
              </a:rPr>
              <a:t>Cell content is</a:t>
            </a:r>
            <a:r>
              <a:rPr lang="ko-KR" altLang="en-US" sz="1200" b="0" i="0" kern="1200" dirty="0">
                <a:solidFill>
                  <a:schemeClr val="tx1"/>
                </a:solidFill>
                <a:effectLst/>
                <a:latin typeface="SamsungOne-400" panose="020B0503030303020204" pitchFamily="34" charset="0"/>
              </a:rPr>
              <a:t> </a:t>
            </a:r>
            <a:r>
              <a:rPr lang="en-US" altLang="ko-KR" sz="1200" b="0" i="0" kern="1200" dirty="0">
                <a:solidFill>
                  <a:schemeClr val="tx1"/>
                </a:solidFill>
                <a:effectLst/>
                <a:latin typeface="SamsungOne-400" panose="020B0503030303020204" pitchFamily="34" charset="0"/>
                <a:ea typeface="SamsungOne-400" panose="020B0503030303020204" pitchFamily="34" charset="0"/>
              </a:rPr>
              <a:t>Scott and Jeon, here.</a:t>
            </a:r>
            <a:endParaRPr lang="en-US" altLang="ko-KR" b="0" i="0" dirty="0">
              <a:latin typeface="SamsungOne-400" panose="020B0503030303020204" pitchFamily="34" charset="0"/>
              <a:ea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108</a:t>
            </a:fld>
            <a:endParaRPr lang="ko-KR" altLang="en-US" dirty="0"/>
          </a:p>
        </p:txBody>
      </p:sp>
    </p:spTree>
    <p:extLst>
      <p:ext uri="{BB962C8B-B14F-4D97-AF65-F5344CB8AC3E}">
        <p14:creationId xmlns:p14="http://schemas.microsoft.com/office/powerpoint/2010/main" val="16643620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marL="171450" indent="-171450">
              <a:buFont typeface="Arial" panose="020B0604020202020204" pitchFamily="34" charset="0"/>
              <a:buChar cha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Region server</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The region servers have regions that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Communicate with the client and handle data-related operations.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Handle read and write requests for all the regions under it.</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Decide the size of the region by following the region size thresholds.</a:t>
            </a:r>
          </a:p>
          <a:p>
            <a:endParaRPr lang="en-US" altLang="ko-KR" b="0"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US" altLang="ko-KR" b="0" dirty="0">
                <a:latin typeface="SamsungOne-400" panose="020B0503030303020204" pitchFamily="34" charset="0"/>
                <a:ea typeface="SamsungOne-400" panose="020B0503030303020204" pitchFamily="34" charset="0"/>
              </a:rPr>
              <a:t>Hbase Master</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Assigns regions to the region servers and takes the help of Apache ZooKeeper for this task.</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Handles load balancing of the regions across region servers.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It unloads the busy servers and shifts the regions to less occupied servers.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Maintains the state of the cluster by negotiating the load balancing.</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Is responsible for schema changes and other metadata operations such as creation of tables and column families.</a:t>
            </a:r>
          </a:p>
          <a:p>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171450" indent="-171450">
              <a:buFont typeface="Arial" panose="020B0604020202020204" pitchFamily="34" charset="0"/>
              <a:buChar cha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Zookeeper</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Zookeeper is an open-source project that provides services like maintaining configuration information, naming, providing distributed synchronization, etc. Zookeeper has ephemeral nodes representing different region servers.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Master servers use these nodes to discover available servers.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In addition to availability, the nodes are also used to track server failures or network partitions.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Clients communicate with region servers via zookeeper.</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In pseudo and standalone modes, HBase itself will take care of zookeeper.</a:t>
            </a:r>
          </a:p>
          <a:p>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Namenode and Datanode is role of HDFS services.</a:t>
            </a:r>
            <a:endParaRPr lang="en-US" altLang="ko-KR" b="0" dirty="0">
              <a:latin typeface="SamsungOne-400" panose="020B0503030303020204" pitchFamily="34" charset="0"/>
              <a:ea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109</a:t>
            </a:fld>
            <a:endParaRPr lang="ko-KR" altLang="en-US" dirty="0"/>
          </a:p>
        </p:txBody>
      </p:sp>
    </p:spTree>
    <p:extLst>
      <p:ext uri="{BB962C8B-B14F-4D97-AF65-F5344CB8AC3E}">
        <p14:creationId xmlns:p14="http://schemas.microsoft.com/office/powerpoint/2010/main" val="3381779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Kudu cũng được tích hợp chặt chẽ với Impala.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Hầu hết các công ty sử dụng kết hợp lưu trữ Impala/Kudu/SSD.</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Tiếp tục làm nổi bật các mục tiêu thiết kế của một hệ thống cung cấp cả thông lượng cao và độ trễ thấp.</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Tài</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liệu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tham</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khảo</a:t>
            </a:r>
            <a:r>
              <a:rPr lang="en-US" altLang="ko-KR" b="1" dirty="0">
                <a:latin typeface="SamsungOne-400" panose="020B0503030303020204" pitchFamily="34" charset="0"/>
              </a:rPr>
              <a:t>]</a:t>
            </a:r>
          </a:p>
          <a:p>
            <a:r>
              <a:rPr lang="en-US" b="0" dirty="0">
                <a:latin typeface="SamsungOne-400" panose="020B0503030303020204" pitchFamily="34" charset="0"/>
              </a:rPr>
              <a:t>https://kudu.apache.org/docs/</a:t>
            </a:r>
            <a:endParaRPr lang="en-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11</a:t>
            </a:fld>
            <a:endParaRPr lang="ko-KR" altLang="en-US" dirty="0"/>
          </a:p>
        </p:txBody>
      </p:sp>
    </p:spTree>
    <p:extLst>
      <p:ext uri="{BB962C8B-B14F-4D97-AF65-F5344CB8AC3E}">
        <p14:creationId xmlns:p14="http://schemas.microsoft.com/office/powerpoint/2010/main" val="32484487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US" altLang="ko-KR" b="0" dirty="0">
                <a:latin typeface="SamsungOne-400" panose="020B0503030303020204" pitchFamily="34" charset="0"/>
              </a:rPr>
              <a:t>A region can have n regions for each region server, and one region is separated when it grows larger than a certain size.</a:t>
            </a:r>
          </a:p>
          <a:p>
            <a:r>
              <a:rPr lang="en-US" altLang="ko-KR" b="0" dirty="0">
                <a:latin typeface="SamsungOne-400" panose="020B0503030303020204" pitchFamily="34" charset="0"/>
              </a:rPr>
              <a:t>When HBase writes, it first stores data in WAL (Write Ahead Log: HLog). </a:t>
            </a:r>
          </a:p>
          <a:p>
            <a:r>
              <a:rPr lang="en-US" altLang="ko-KR" b="0" dirty="0">
                <a:latin typeface="SamsungOne-400" panose="020B0503030303020204" pitchFamily="34" charset="0"/>
              </a:rPr>
              <a:t>This is a concept similar to RDB's Commit Log.</a:t>
            </a:r>
          </a:p>
          <a:p>
            <a:r>
              <a:rPr lang="en-US" altLang="ko-KR" b="0" dirty="0">
                <a:latin typeface="SamsungOne-400" panose="020B0503030303020204" pitchFamily="34" charset="0"/>
              </a:rPr>
              <a:t>After that, zookeeper finds a region server that can be saved and stores the data stored in the WAL in a storage called memstore.</a:t>
            </a:r>
          </a:p>
          <a:p>
            <a:r>
              <a:rPr lang="en-US" altLang="ko-KR" b="0" dirty="0">
                <a:latin typeface="SamsungOne-400" panose="020B0503030303020204" pitchFamily="34" charset="0"/>
              </a:rPr>
              <a:t>When the data stored in the memstore becomes full, Zookeeper flushes it to a file on HDFS called HFile.</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110</a:t>
            </a:fld>
            <a:endParaRPr lang="ko-KR" altLang="en-US" dirty="0"/>
          </a:p>
        </p:txBody>
      </p:sp>
    </p:spTree>
    <p:extLst>
      <p:ext uri="{BB962C8B-B14F-4D97-AF65-F5344CB8AC3E}">
        <p14:creationId xmlns:p14="http://schemas.microsoft.com/office/powerpoint/2010/main" val="7861119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marL="171450" indent="-171450">
              <a:buFont typeface="Arial" panose="020B0604020202020204" pitchFamily="34" charset="0"/>
              <a:buChar char="•"/>
            </a:pPr>
            <a:r>
              <a:rPr lang="en-US" altLang="ko-KR" b="0" dirty="0">
                <a:latin typeface="SamsungOne-400" panose="020B0503030303020204" pitchFamily="34" charset="0"/>
              </a:rPr>
              <a:t>horizontal partition</a:t>
            </a:r>
          </a:p>
          <a:p>
            <a:r>
              <a:rPr lang="en-US" altLang="ko-KR" b="0" dirty="0">
                <a:latin typeface="SamsungOne-400" panose="020B0503030303020204" pitchFamily="34" charset="0"/>
              </a:rPr>
              <a:t>Distributed storage in multiple places based on KEY for performance and availability.</a:t>
            </a:r>
          </a:p>
          <a:p>
            <a:r>
              <a:rPr lang="en-US" altLang="ko-KR" b="0" dirty="0">
                <a:latin typeface="SamsungOne-400" panose="020B0503030303020204" pitchFamily="34" charset="0"/>
              </a:rPr>
              <a:t>In general, in distributed storage technology, partitioning means horizontal partitioning.</a:t>
            </a:r>
          </a:p>
          <a:p>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a:latin typeface="SamsungOne-400" panose="020B0503030303020204" pitchFamily="34" charset="0"/>
              </a:rPr>
              <a:t>vertical partition (normalization process)</a:t>
            </a:r>
          </a:p>
          <a:p>
            <a:r>
              <a:rPr lang="en-US" altLang="ko-KR" b="0" dirty="0">
                <a:latin typeface="SamsungOne-400" panose="020B0503030303020204" pitchFamily="34" charset="0"/>
              </a:rPr>
              <a:t>Separating one entity into two or more</a:t>
            </a:r>
          </a:p>
          <a:p>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a:latin typeface="SamsungOne-400" panose="020B0503030303020204" pitchFamily="34" charset="0"/>
              </a:rPr>
              <a:t>sharding == horizontal partitioning</a:t>
            </a:r>
          </a:p>
          <a:p>
            <a:r>
              <a:rPr lang="en-US" altLang="ko-KR" b="0" dirty="0">
                <a:latin typeface="SamsungOne-400" panose="020B0503030303020204" pitchFamily="34" charset="0"/>
              </a:rPr>
              <a:t>Replica (copy) Another sharding.. Replica for failover (availability)</a:t>
            </a:r>
          </a:p>
          <a:p>
            <a:endParaRPr lang="en-US" altLang="ko-KR" b="0" dirty="0">
              <a:latin typeface="SamsungOne-400" panose="020B0503030303020204" pitchFamily="34" charset="0"/>
            </a:endParaRPr>
          </a:p>
          <a:p>
            <a:r>
              <a:rPr lang="en-US" altLang="ko-KR" b="1" u="none" dirty="0">
                <a:latin typeface="SamsungOne-400" panose="020B0503030303020204" pitchFamily="34" charset="0"/>
              </a:rPr>
              <a:t>[Key Message]</a:t>
            </a:r>
          </a:p>
          <a:p>
            <a:r>
              <a:rPr lang="en-US" altLang="ko-KR" b="0" u="none" dirty="0">
                <a:latin typeface="SamsungOne-400" panose="020B0503030303020204" pitchFamily="34" charset="0"/>
              </a:rPr>
              <a:t>Regions are the basic element of availability and distribution for tables and are comprised of a Store per Column Family.</a:t>
            </a:r>
            <a:endParaRPr lang="en-US" altLang="ko-KR" b="1" u="sng" dirty="0">
              <a:latin typeface="SamsungOne-400" panose="020B0503030303020204" pitchFamily="34" charset="0"/>
            </a:endParaRP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Region Server is responsible for serving and managing regions. In a distributed cluster, a RegionServer runs on a DataNode.</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111</a:t>
            </a:fld>
            <a:endParaRPr lang="ko-KR" altLang="en-US" dirty="0"/>
          </a:p>
        </p:txBody>
      </p:sp>
    </p:spTree>
    <p:extLst>
      <p:ext uri="{BB962C8B-B14F-4D97-AF65-F5344CB8AC3E}">
        <p14:creationId xmlns:p14="http://schemas.microsoft.com/office/powerpoint/2010/main" val="19102187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The Apache HBase Shell is (J)Ruby's IRB(Interactive Rudy Shell) with some HBase particular commands added.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Anything you can do in IRB, you should be able to do in the HBase Shell.</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112</a:t>
            </a:fld>
            <a:endParaRPr lang="ko-KR" altLang="en-US" dirty="0"/>
          </a:p>
        </p:txBody>
      </p:sp>
    </p:spTree>
    <p:extLst>
      <p:ext uri="{BB962C8B-B14F-4D97-AF65-F5344CB8AC3E}">
        <p14:creationId xmlns:p14="http://schemas.microsoft.com/office/powerpoint/2010/main" val="24716743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HBase contains a shell using which you can communicate with HBase.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HBase uses the Hadoop File System to store its data.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It will have a master server and region servers.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The data storage will be in the form of regions (tables).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These regions will be split up and stored in region servers.</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The master server manages these region servers and all these tasks take place on HDFS.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Given below are some of the commands supported by HBase Shell.</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113</a:t>
            </a:fld>
            <a:endParaRPr lang="ko-KR" altLang="en-US" dirty="0"/>
          </a:p>
        </p:txBody>
      </p:sp>
    </p:spTree>
    <p:extLst>
      <p:ext uri="{BB962C8B-B14F-4D97-AF65-F5344CB8AC3E}">
        <p14:creationId xmlns:p14="http://schemas.microsoft.com/office/powerpoint/2010/main" val="1538515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latin typeface="SamsungOne-400" panose="020B0503030303020204" pitchFamily="34" charset="0"/>
              </a:rPr>
              <a:t>[Key Message]</a:t>
            </a:r>
          </a:p>
          <a:p>
            <a:r>
              <a:rPr lang="en-US" altLang="ko-KR" b="0" dirty="0">
                <a:latin typeface="SamsungOne-400" panose="020B0503030303020204" pitchFamily="34" charset="0"/>
              </a:rPr>
              <a:t>The shell internally uses Ruby's irb (Interactive Ruby Shell).</a:t>
            </a:r>
          </a:p>
          <a:p>
            <a:r>
              <a:rPr lang="en-US" altLang="ko-KR" b="0" dirty="0">
                <a:latin typeface="SamsungOne-400" panose="020B0503030303020204" pitchFamily="34" charset="0"/>
              </a:rPr>
              <a:t>hbase(main):001:0&gt;</a:t>
            </a:r>
          </a:p>
          <a:p>
            <a:endParaRPr lang="en-US" altLang="ko-KR" b="0" dirty="0">
              <a:latin typeface="SamsungOne-400" panose="020B0503030303020204" pitchFamily="34" charset="0"/>
            </a:endParaRPr>
          </a:p>
          <a:p>
            <a:r>
              <a:rPr lang="en-US" altLang="ko-KR" b="0" dirty="0">
                <a:latin typeface="SamsungOne-400" panose="020B0503030303020204" pitchFamily="34" charset="0"/>
              </a:rPr>
              <a:t>You can use the script with three words separated by a colon separator (:).</a:t>
            </a:r>
          </a:p>
          <a:p>
            <a:endParaRPr lang="en-US" altLang="ko-KR" b="0" dirty="0">
              <a:latin typeface="SamsungOne-400" panose="020B0503030303020204" pitchFamily="34" charset="0"/>
            </a:endParaRPr>
          </a:p>
          <a:p>
            <a:r>
              <a:rPr lang="en-US" altLang="ko-KR" b="0" dirty="0">
                <a:latin typeface="SamsungOne-400" panose="020B0503030303020204" pitchFamily="34" charset="0"/>
              </a:rPr>
              <a:t>The first word prints the main object name, the second word means line number, and the last word is semantic indentation.</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114</a:t>
            </a:fld>
            <a:endParaRPr lang="ko-KR" altLang="en-US" dirty="0"/>
          </a:p>
        </p:txBody>
      </p:sp>
    </p:spTree>
    <p:extLst>
      <p:ext uri="{BB962C8B-B14F-4D97-AF65-F5344CB8AC3E}">
        <p14:creationId xmlns:p14="http://schemas.microsoft.com/office/powerpoint/2010/main" val="17539746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marL="171450" indent="-171450">
              <a:buFont typeface="Arial" panose="020B0604020202020204" pitchFamily="34" charset="0"/>
              <a:buChar cha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General Commands</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status</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Provides the status of HBase, for example, the number of servers.</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version</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Provides the version of HBase being used.</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table_help</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Provides help for table-reference commands.</a:t>
            </a: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115</a:t>
            </a:fld>
            <a:endParaRPr lang="ko-KR" altLang="en-US" dirty="0"/>
          </a:p>
        </p:txBody>
      </p:sp>
    </p:spTree>
    <p:extLst>
      <p:ext uri="{BB962C8B-B14F-4D97-AF65-F5344CB8AC3E}">
        <p14:creationId xmlns:p14="http://schemas.microsoft.com/office/powerpoint/2010/main" val="8470240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endParaRPr lang="en-US" altLang="ko-KR" b="0"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Data Definition Language</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These are the commands that operate on the tables in HBase.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create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Creates a table.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list</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Lists all the tables in HBase.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disable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Disables a table.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enable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Enables a table.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describe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Provides the description of a table.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alter</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Alters a table.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exists</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Verifies whether a table exists.</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drop</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Drops a table from HBase.</a:t>
            </a:r>
          </a:p>
          <a:p>
            <a:endParaRPr lang="en-US" altLang="ko-KR" b="0"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Data Manipulation Language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put</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Puts a cell value at a specified column in a specified row in a particular table.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get</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Fetches the contents of row or a cell.</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delete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Deletes a cell value in a table.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deleteall</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Deletes all the cells in a given row.</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scan</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Scans and returns the table data.</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count</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Counts and returns the number of rows in a table.</a:t>
            </a:r>
          </a:p>
          <a:p>
            <a:pPr marL="628637" lvl="1"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truncate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Disables, drops, and recreates a specified table.</a:t>
            </a:r>
          </a:p>
          <a:p>
            <a:endParaRPr lang="ko-KR" altLang="en-US" dirty="0"/>
          </a:p>
          <a:p>
            <a:endParaRPr lang="en-US" altLang="ko-KR" b="1" dirty="0">
              <a:latin typeface="SamsungOne-400" panose="020B0503030303020204" pitchFamily="34" charset="0"/>
            </a:endParaRPr>
          </a:p>
          <a:p>
            <a:r>
              <a:rPr lang="en-US" altLang="ko-KR" b="0" dirty="0">
                <a:latin typeface="SamsungOne-400" panose="020B0503030303020204" pitchFamily="34" charset="0"/>
              </a:rPr>
              <a:t>create table</a:t>
            </a:r>
          </a:p>
          <a:p>
            <a:r>
              <a:rPr lang="en-US" altLang="ko-KR" b="0" dirty="0">
                <a:latin typeface="SamsungOne-400" panose="020B0503030303020204" pitchFamily="34" charset="0"/>
              </a:rPr>
              <a:t>A map consists of a key and a value pair, like a ruby hash or a Java hashmap.</a:t>
            </a:r>
          </a:p>
          <a:p>
            <a:r>
              <a:rPr lang="en-US" altLang="ko-KR" b="0" dirty="0">
                <a:latin typeface="SamsungOne-400" panose="020B0503030303020204" pitchFamily="34" charset="0"/>
              </a:rPr>
              <a:t>HBase tables are basically large maps (key=&gt;value).</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116</a:t>
            </a:fld>
            <a:endParaRPr lang="ko-KR" altLang="en-US" dirty="0"/>
          </a:p>
        </p:txBody>
      </p:sp>
    </p:spTree>
    <p:extLst>
      <p:ext uri="{BB962C8B-B14F-4D97-AF65-F5344CB8AC3E}">
        <p14:creationId xmlns:p14="http://schemas.microsoft.com/office/powerpoint/2010/main" val="17075559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You can use HBase shell in your scripts. </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You can also write Ruby scripts for use with HBase Shell. </a:t>
            </a:r>
          </a:p>
          <a:p>
            <a:r>
              <a:rPr lang="en" altLang="ko-KR" dirty="0">
                <a:effectLst/>
                <a:latin typeface="SamsungOne-400" panose="020B0503030303020204" pitchFamily="34" charset="0"/>
                <a:ea typeface="SamsungOne-400" panose="020B0503030303020204" pitchFamily="34" charset="0"/>
              </a:rPr>
              <a:t>The non-interactive mode allows you to use HBase Shell in scripts and allow the script to access the exit status of the HBase Shell commands.</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117</a:t>
            </a:fld>
            <a:endParaRPr lang="ko-KR" altLang="en-US" dirty="0"/>
          </a:p>
        </p:txBody>
      </p:sp>
    </p:spTree>
    <p:extLst>
      <p:ext uri="{BB962C8B-B14F-4D97-AF65-F5344CB8AC3E}">
        <p14:creationId xmlns:p14="http://schemas.microsoft.com/office/powerpoint/2010/main" val="5913165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US" altLang="ko-KR" b="0" dirty="0">
                <a:latin typeface="SamsungOne-400" panose="020B0503030303020204" pitchFamily="34" charset="0"/>
                <a:ea typeface="SamsungOne-400" panose="020B0503030303020204" pitchFamily="34" charset="0"/>
              </a:rPr>
              <a:t>Table management commands</a:t>
            </a:r>
          </a:p>
          <a:p>
            <a:pPr marL="17145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create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Creates a table.</a:t>
            </a:r>
          </a:p>
          <a:p>
            <a:pPr marL="17145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list</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Lists all the tables in HBase.</a:t>
            </a:r>
          </a:p>
          <a:p>
            <a:pPr marL="17145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disable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Disables a table.</a:t>
            </a:r>
          </a:p>
          <a:p>
            <a:pPr marL="17145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enable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Enables a table.</a:t>
            </a:r>
          </a:p>
          <a:p>
            <a:pPr marL="17145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describe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Provides the description of a table.</a:t>
            </a:r>
          </a:p>
          <a:p>
            <a:pPr marL="17145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alter</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Alters a table.</a:t>
            </a:r>
          </a:p>
          <a:p>
            <a:pPr marL="17145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exists</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Verifies whether a table exists.</a:t>
            </a:r>
          </a:p>
          <a:p>
            <a:pPr marL="17145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drop</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Drops a table from HBase.</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118</a:t>
            </a:fld>
            <a:endParaRPr lang="ko-KR" altLang="en-US" dirty="0"/>
          </a:p>
        </p:txBody>
      </p:sp>
    </p:spTree>
    <p:extLst>
      <p:ext uri="{BB962C8B-B14F-4D97-AF65-F5344CB8AC3E}">
        <p14:creationId xmlns:p14="http://schemas.microsoft.com/office/powerpoint/2010/main" val="11533941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119</a:t>
            </a:fld>
            <a:endParaRPr lang="ko-KR" altLang="en-US" dirty="0"/>
          </a:p>
        </p:txBody>
      </p:sp>
    </p:spTree>
    <p:extLst>
      <p:ext uri="{BB962C8B-B14F-4D97-AF65-F5344CB8AC3E}">
        <p14:creationId xmlns:p14="http://schemas.microsoft.com/office/powerpoint/2010/main" val="1591477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Cả</a:t>
            </a:r>
            <a:r>
              <a:rPr lang="en-US" altLang="ko-KR" b="0" dirty="0">
                <a:latin typeface="SamsungOne-400" panose="020B0503030303020204" pitchFamily="34" charset="0"/>
              </a:rPr>
              <a:t> HDFS </a:t>
            </a:r>
            <a:r>
              <a:rPr lang="en-US" altLang="ko-KR" b="0" dirty="0" err="1">
                <a:latin typeface="SamsungOne-400" panose="020B0503030303020204" pitchFamily="34" charset="0"/>
              </a:rPr>
              <a:t>và</a:t>
            </a:r>
            <a:r>
              <a:rPr lang="en-US" altLang="ko-KR" b="0" dirty="0">
                <a:latin typeface="SamsungOne-400" panose="020B0503030303020204" pitchFamily="34" charset="0"/>
              </a:rPr>
              <a:t> Kudu </a:t>
            </a:r>
            <a:r>
              <a:rPr lang="en-US" altLang="ko-KR" b="0" dirty="0" err="1">
                <a:latin typeface="SamsungOne-400" panose="020B0503030303020204" pitchFamily="34" charset="0"/>
              </a:rPr>
              <a:t>đều</a:t>
            </a:r>
            <a:r>
              <a:rPr lang="en-US" altLang="ko-KR" b="0" dirty="0">
                <a:latin typeface="SamsungOne-400" panose="020B0503030303020204" pitchFamily="34" charset="0"/>
              </a:rPr>
              <a:t> </a:t>
            </a:r>
            <a:r>
              <a:rPr lang="en-US" altLang="ko-KR" b="0" dirty="0" err="1">
                <a:latin typeface="SamsungOne-400" panose="020B0503030303020204" pitchFamily="34" charset="0"/>
              </a:rPr>
              <a:t>nằm</a:t>
            </a:r>
            <a:r>
              <a:rPr lang="en-US" altLang="ko-KR" b="0" dirty="0">
                <a:latin typeface="SamsungOne-400" panose="020B0503030303020204" pitchFamily="34" charset="0"/>
              </a:rPr>
              <a:t> </a:t>
            </a:r>
            <a:r>
              <a:rPr lang="en-US" altLang="ko-KR" b="0" dirty="0" err="1">
                <a:latin typeface="SamsungOne-400" panose="020B0503030303020204" pitchFamily="34" charset="0"/>
              </a:rPr>
              <a:t>trên</a:t>
            </a:r>
            <a:r>
              <a:rPr lang="en-US" altLang="ko-KR" b="0" dirty="0">
                <a:latin typeface="SamsungOne-400" panose="020B0503030303020204" pitchFamily="34" charset="0"/>
              </a:rPr>
              <a:t> </a:t>
            </a:r>
            <a:r>
              <a:rPr lang="en-US" altLang="ko-KR" b="0" dirty="0" err="1">
                <a:latin typeface="SamsungOne-400" panose="020B0503030303020204" pitchFamily="34" charset="0"/>
              </a:rPr>
              <a:t>hệ</a:t>
            </a:r>
            <a:r>
              <a:rPr lang="en-US" altLang="ko-KR" b="0" dirty="0">
                <a:latin typeface="SamsungOne-400" panose="020B0503030303020204" pitchFamily="34" charset="0"/>
              </a:rPr>
              <a:t> </a:t>
            </a:r>
            <a:r>
              <a:rPr lang="en-US" altLang="ko-KR" b="0" dirty="0" err="1">
                <a:latin typeface="SamsungOne-400" panose="020B0503030303020204" pitchFamily="34" charset="0"/>
              </a:rPr>
              <a:t>thống</a:t>
            </a:r>
            <a:r>
              <a:rPr lang="en-US" altLang="ko-KR" b="0" dirty="0">
                <a:latin typeface="SamsungOne-400" panose="020B0503030303020204" pitchFamily="34" charset="0"/>
              </a:rPr>
              <a:t> </a:t>
            </a:r>
            <a:r>
              <a:rPr lang="en-US" altLang="ko-KR" b="0" dirty="0" err="1">
                <a:latin typeface="SamsungOne-400" panose="020B0503030303020204" pitchFamily="34" charset="0"/>
              </a:rPr>
              <a:t>tệp</a:t>
            </a:r>
            <a:r>
              <a:rPr lang="en-US" altLang="ko-KR" b="0" dirty="0">
                <a:latin typeface="SamsungOne-400" panose="020B0503030303020204" pitchFamily="34" charset="0"/>
              </a:rPr>
              <a:t> </a:t>
            </a:r>
            <a:r>
              <a:rPr lang="en-US" altLang="ko-KR" b="0" dirty="0" err="1">
                <a:latin typeface="SamsungOne-400" panose="020B0503030303020204" pitchFamily="34" charset="0"/>
              </a:rPr>
              <a:t>cục</a:t>
            </a:r>
            <a:r>
              <a:rPr lang="en-US" altLang="ko-KR" b="0" dirty="0">
                <a:latin typeface="SamsungOne-400" panose="020B0503030303020204" pitchFamily="34" charset="0"/>
              </a:rPr>
              <a:t> </a:t>
            </a:r>
            <a:r>
              <a:rPr lang="en-US" altLang="ko-KR" b="0" dirty="0" err="1">
                <a:latin typeface="SamsungOne-400" panose="020B0503030303020204" pitchFamily="34" charset="0"/>
              </a:rPr>
              <a:t>bộ</a:t>
            </a:r>
            <a:r>
              <a:rPr lang="en-US"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cho thấy rằng nó là một phần của hệ thống lưu trữ, cùng với HDFS và NoSQL.</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Tài</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liệu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tham</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khảo</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https://kudu.apache.org/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b="1"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12</a:t>
            </a:fld>
            <a:endParaRPr lang="ko-KR" altLang="en-US" dirty="0"/>
          </a:p>
        </p:txBody>
      </p:sp>
    </p:spTree>
    <p:extLst>
      <p:ext uri="{BB962C8B-B14F-4D97-AF65-F5344CB8AC3E}">
        <p14:creationId xmlns:p14="http://schemas.microsoft.com/office/powerpoint/2010/main" val="21877906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Ngông</a:t>
            </a:r>
            <a:r>
              <a:rPr lang="en" altLang="ko-KR" sz="1200" b="0" i="0" kern="1200" baseline="0" dirty="0">
                <a:solidFill>
                  <a:schemeClr val="tx1"/>
                </a:solidFill>
                <a:effectLst/>
                <a:latin typeface="SamsungOne-400" panose="020B0503030303020204" pitchFamily="34" charset="0"/>
                <a:ea typeface="SamsungOne-400" panose="020B0503030303020204" pitchFamily="34" charset="0"/>
                <a:cs typeface="+mn-cs"/>
              </a:rPr>
              <a:t> ngữ thao tác dữ liệu</a:t>
            </a:r>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171450" lvl="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put</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Đặt một giá trị ô tại một cột được chỉ định trong một hàng được chỉ định trong một bảng cụ thể.</a:t>
            </a:r>
            <a:endParaRPr lang="en-US"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171450" lvl="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get</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Tìm</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nạp</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nội</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dung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của</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hàng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hoặc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ô.</a:t>
            </a:r>
          </a:p>
          <a:p>
            <a:pPr marL="171450" lvl="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delete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Xóa</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giá</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trị</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ô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trong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bảng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a:t>
            </a:r>
          </a:p>
          <a:p>
            <a:pPr marL="171450" lvl="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deleteall</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Xóa</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tất</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cả</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các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ô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trong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hàng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nhất</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định</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a:t>
            </a:r>
          </a:p>
          <a:p>
            <a:pPr marL="171450" lvl="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scan</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Quét</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và</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trả</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về</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dữ</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liệu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bảng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a:t>
            </a:r>
          </a:p>
          <a:p>
            <a:pPr marL="171450" lvl="0" indent="-171450">
              <a:buFont typeface="Arial" panose="020B0604020202020204" pitchFamily="34" charset="0"/>
              <a:buChar cha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truncate</a:t>
            </a: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 -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Vô</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hiệu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hóa</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loại</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bỏ</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và</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tạo</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lại</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một</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bảng</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đã</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chỉ</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định</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a:t>
            </a:r>
          </a:p>
          <a:p>
            <a:pPr marL="171450" lvl="0" indent="-171450">
              <a:buFont typeface="Arial" panose="020B0604020202020204" pitchFamily="34" charset="0"/>
              <a:buChar char="•"/>
            </a:pPr>
            <a:r>
              <a:rPr lang="en-US" altLang="ko-KR" b="1" dirty="0">
                <a:latin typeface="SamsungOne-400" panose="020B0503030303020204" pitchFamily="34" charset="0"/>
                <a:ea typeface="SamsungOne-400" panose="020B0503030303020204" pitchFamily="34" charset="0"/>
              </a:rPr>
              <a:t>count</a:t>
            </a:r>
            <a:r>
              <a:rPr lang="en-US" altLang="ko-KR" b="0" dirty="0">
                <a:latin typeface="SamsungOne-400" panose="020B0503030303020204" pitchFamily="34" charset="0"/>
                <a:ea typeface="SamsungOne-400" panose="020B0503030303020204" pitchFamily="34" charset="0"/>
              </a:rPr>
              <a:t> - </a:t>
            </a:r>
            <a:r>
              <a:rPr lang="vi-VN" altLang="ko-KR" b="0" dirty="0">
                <a:latin typeface="SamsungOne-400" panose="020B0503030303020204" pitchFamily="34" charset="0"/>
                <a:ea typeface="SamsungOne-400" panose="020B0503030303020204" pitchFamily="34" charset="0"/>
              </a:rPr>
              <a:t>Xuất ra số hàng trong bảng. Lệnh này được thực hiện trong một thời gian dài vì nó được thực hiện thông qua công việc mapreduce. Số lượng hàng được in cứ sau 1000 hàng và cài đặt này có thể được thay đổi thông qua các tùy chọn.’</a:t>
            </a:r>
            <a:endParaRPr lang="en-US"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120</a:t>
            </a:fld>
            <a:endParaRPr lang="ko-KR" altLang="en-US" dirty="0"/>
          </a:p>
        </p:txBody>
      </p:sp>
    </p:spTree>
    <p:extLst>
      <p:ext uri="{BB962C8B-B14F-4D97-AF65-F5344CB8AC3E}">
        <p14:creationId xmlns:p14="http://schemas.microsoft.com/office/powerpoint/2010/main" val="26178377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Trang này hiển thị cách tạo dữ liệu trong bảng HBase.</a:t>
            </a:r>
          </a:p>
          <a:p>
            <a:r>
              <a:rPr lang="vi-VN" altLang="ko-KR" b="0" dirty="0">
                <a:latin typeface="SamsungOne-400" panose="020B0503030303020204" pitchFamily="34" charset="0"/>
              </a:rPr>
              <a:t>Để tạo dữ liệu trong bảng HBase, các lệnh và phương thức sau được sử dụng:</a:t>
            </a:r>
          </a:p>
          <a:p>
            <a:endParaRPr lang="vi-VN" altLang="ko-KR" b="0" dirty="0">
              <a:latin typeface="SamsungOne-400" panose="020B0503030303020204" pitchFamily="34" charset="0"/>
            </a:endParaRPr>
          </a:p>
          <a:p>
            <a:r>
              <a:rPr lang="vi-VN" altLang="ko-KR" b="0" dirty="0">
                <a:latin typeface="SamsungOne-400" panose="020B0503030303020204" pitchFamily="34" charset="0"/>
              </a:rPr>
              <a:t>đặt 'test', '1', 'pinfo:name', "Jean"</a:t>
            </a:r>
          </a:p>
          <a:p>
            <a:r>
              <a:rPr lang="vi-VN" altLang="ko-KR" b="0" dirty="0">
                <a:latin typeface="SamsungOne-400" panose="020B0503030303020204" pitchFamily="34" charset="0"/>
              </a:rPr>
              <a:t>Lệnh này là để nhập giá trị Jean vào trường pinfo:name trong rowkey 1 trong bảng có tên là test.</a:t>
            </a:r>
          </a:p>
          <a:p>
            <a:r>
              <a:rPr lang="vi-VN" altLang="ko-KR" b="0" dirty="0">
                <a:latin typeface="SamsungOne-400" panose="020B0503030303020204" pitchFamily="34" charset="0"/>
              </a:rPr>
              <a:t>Tại thời điểm này, nếu một giá trị khác được nhập vào khóa 1, cập nhật được thực hiện, nếu không thì thực hiện chèn.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121</a:t>
            </a:fld>
            <a:endParaRPr lang="ko-KR" altLang="en-US" dirty="0"/>
          </a:p>
        </p:txBody>
      </p:sp>
    </p:spTree>
    <p:extLst>
      <p:ext uri="{BB962C8B-B14F-4D97-AF65-F5344CB8AC3E}">
        <p14:creationId xmlns:p14="http://schemas.microsoft.com/office/powerpoint/2010/main" val="63229165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0" dirty="0" err="1">
                <a:latin typeface="SamsungOne-400" panose="020B0503030303020204" pitchFamily="34" charset="0"/>
              </a:rPr>
              <a:t>Khi</a:t>
            </a:r>
            <a:r>
              <a:rPr lang="en-US" altLang="ko-KR" b="0" dirty="0">
                <a:latin typeface="SamsungOne-400" panose="020B0503030303020204" pitchFamily="34" charset="0"/>
              </a:rPr>
              <a:t> </a:t>
            </a: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a:t>
            </a:r>
            <a:r>
              <a:rPr lang="en-US" altLang="ko-KR" b="0" dirty="0" err="1">
                <a:latin typeface="SamsungOne-400" panose="020B0503030303020204" pitchFamily="34" charset="0"/>
              </a:rPr>
              <a:t>lệnh</a:t>
            </a:r>
            <a:r>
              <a:rPr lang="en-US" altLang="ko-KR" b="0" dirty="0">
                <a:latin typeface="SamsungOne-400" panose="020B0503030303020204" pitchFamily="34" charset="0"/>
              </a:rPr>
              <a:t> get, </a:t>
            </a:r>
            <a:r>
              <a:rPr lang="en-US" altLang="ko-KR" b="0" dirty="0" err="1">
                <a:latin typeface="SamsungOne-400" panose="020B0503030303020204" pitchFamily="34" charset="0"/>
              </a:rPr>
              <a:t>bạn</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thể</a:t>
            </a:r>
            <a:r>
              <a:rPr lang="en-US" altLang="ko-KR" b="0" dirty="0">
                <a:latin typeface="SamsungOne-400" panose="020B0503030303020204" pitchFamily="34" charset="0"/>
              </a:rPr>
              <a:t> </a:t>
            </a:r>
            <a:r>
              <a:rPr lang="en-US" altLang="ko-KR" b="0" dirty="0" err="1">
                <a:latin typeface="SamsungOne-400" panose="020B0503030303020204" pitchFamily="34" charset="0"/>
              </a:rPr>
              <a:t>tìm</a:t>
            </a:r>
            <a:r>
              <a:rPr lang="en-US" altLang="ko-KR" b="0" dirty="0">
                <a:latin typeface="SamsungOne-400" panose="020B0503030303020204" pitchFamily="34" charset="0"/>
              </a:rPr>
              <a:t> </a:t>
            </a:r>
            <a:r>
              <a:rPr lang="en-US" altLang="ko-KR" b="0" dirty="0" err="1">
                <a:latin typeface="SamsungOne-400" panose="020B0503030303020204" pitchFamily="34" charset="0"/>
              </a:rPr>
              <a:t>kiếm</a:t>
            </a:r>
            <a:r>
              <a:rPr lang="en-US" altLang="ko-KR" b="0" dirty="0">
                <a:latin typeface="SamsungOne-400" panose="020B0503030303020204" pitchFamily="34" charset="0"/>
              </a:rPr>
              <a:t> </a:t>
            </a:r>
            <a:r>
              <a:rPr lang="en-US" altLang="ko-KR" b="0" dirty="0" err="1">
                <a:latin typeface="SamsungOne-400" panose="020B0503030303020204" pitchFamily="34" charset="0"/>
              </a:rPr>
              <a:t>cột</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họ</a:t>
            </a:r>
            <a:r>
              <a:rPr lang="en-US" altLang="ko-KR" b="0" dirty="0">
                <a:latin typeface="SamsungOne-400" panose="020B0503030303020204" pitchFamily="34" charset="0"/>
              </a:rPr>
              <a:t> </a:t>
            </a:r>
            <a:r>
              <a:rPr lang="en-US" altLang="ko-KR" b="0" dirty="0" err="1">
                <a:latin typeface="SamsungOne-400" panose="020B0503030303020204" pitchFamily="34" charset="0"/>
              </a:rPr>
              <a:t>cột</a:t>
            </a:r>
            <a:r>
              <a:rPr lang="en-US" altLang="ko-KR" b="0" dirty="0">
                <a:latin typeface="SamsungOne-400" panose="020B0503030303020204" pitchFamily="34" charset="0"/>
              </a:rPr>
              <a:t> </a:t>
            </a:r>
            <a:r>
              <a:rPr lang="en-US" altLang="ko-KR" b="0" dirty="0" err="1">
                <a:latin typeface="SamsungOne-400" panose="020B0503030303020204" pitchFamily="34" charset="0"/>
              </a:rPr>
              <a:t>mong</a:t>
            </a:r>
            <a:r>
              <a:rPr lang="en-US" altLang="ko-KR" b="0" dirty="0">
                <a:latin typeface="SamsungOne-400" panose="020B0503030303020204" pitchFamily="34" charset="0"/>
              </a:rPr>
              <a:t> </a:t>
            </a:r>
            <a:r>
              <a:rPr lang="en-US" altLang="ko-KR" b="0" dirty="0" err="1">
                <a:latin typeface="SamsungOne-400" panose="020B0503030303020204" pitchFamily="34" charset="0"/>
              </a:rPr>
              <a:t>muốn</a:t>
            </a:r>
            <a:r>
              <a:rPr lang="en-US" altLang="ko-KR" b="0" dirty="0">
                <a:latin typeface="SamsungOne-400" panose="020B0503030303020204" pitchFamily="34" charset="0"/>
              </a:rPr>
              <a:t> </a:t>
            </a:r>
            <a:r>
              <a:rPr lang="en-US" altLang="ko-KR" b="0" dirty="0" err="1">
                <a:latin typeface="SamsungOne-400" panose="020B0503030303020204" pitchFamily="34" charset="0"/>
              </a:rPr>
              <a:t>bằng</a:t>
            </a:r>
            <a:r>
              <a:rPr lang="en-US" altLang="ko-KR" b="0" dirty="0">
                <a:latin typeface="SamsungOne-400" panose="020B0503030303020204" pitchFamily="34" charset="0"/>
              </a:rPr>
              <a:t> </a:t>
            </a:r>
            <a:r>
              <a:rPr lang="en-US" altLang="ko-KR" b="0" dirty="0" err="1">
                <a:latin typeface="SamsungOne-400" panose="020B0503030303020204" pitchFamily="34" charset="0"/>
              </a:rPr>
              <a:t>cách</a:t>
            </a:r>
            <a:r>
              <a:rPr lang="en-US" altLang="ko-KR" b="0" dirty="0">
                <a:latin typeface="SamsungOne-400" panose="020B0503030303020204" pitchFamily="34" charset="0"/>
              </a:rPr>
              <a:t> </a:t>
            </a: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a:t>
            </a:r>
            <a:r>
              <a:rPr lang="en-US" altLang="ko-KR" b="0" dirty="0" err="1">
                <a:latin typeface="SamsungOne-400" panose="020B0503030303020204" pitchFamily="34" charset="0"/>
              </a:rPr>
              <a:t>hàng</a:t>
            </a:r>
            <a:r>
              <a:rPr lang="en-US" altLang="ko-KR" b="0" dirty="0">
                <a:latin typeface="SamsungOne-400" panose="020B0503030303020204" pitchFamily="34" charset="0"/>
              </a:rPr>
              <a:t> </a:t>
            </a:r>
            <a:r>
              <a:rPr lang="en-US" altLang="ko-KR" b="0" dirty="0" err="1">
                <a:latin typeface="SamsungOne-400" panose="020B0503030303020204" pitchFamily="34" charset="0"/>
              </a:rPr>
              <a:t>phím</a:t>
            </a:r>
            <a:r>
              <a:rPr lang="en-US" altLang="ko-KR" b="0" dirty="0">
                <a:latin typeface="SamsungOne-400" panose="020B0503030303020204" pitchFamily="34" charset="0"/>
              </a:rPr>
              <a:t> </a:t>
            </a:r>
            <a:r>
              <a:rPr lang="en-US" altLang="ko-KR" b="0" dirty="0" err="1">
                <a:latin typeface="SamsungOne-400" panose="020B0503030303020204" pitchFamily="34" charset="0"/>
              </a:rPr>
              <a:t>làm</a:t>
            </a:r>
            <a:r>
              <a:rPr lang="en-US" altLang="ko-KR" b="0" dirty="0">
                <a:latin typeface="SamsungOne-400" panose="020B0503030303020204" pitchFamily="34" charset="0"/>
              </a:rPr>
              <a:t> </a:t>
            </a:r>
            <a:r>
              <a:rPr lang="en-US" altLang="ko-KR" b="0" dirty="0" err="1">
                <a:latin typeface="SamsungOne-400" panose="020B0503030303020204" pitchFamily="34" charset="0"/>
              </a:rPr>
              <a:t>tùy</a:t>
            </a:r>
            <a:r>
              <a:rPr lang="en-US" altLang="ko-KR" b="0" dirty="0">
                <a:latin typeface="SamsungOne-400" panose="020B0503030303020204" pitchFamily="34" charset="0"/>
              </a:rPr>
              <a:t> </a:t>
            </a:r>
            <a:r>
              <a:rPr lang="en-US" altLang="ko-KR" b="0" dirty="0" err="1">
                <a:latin typeface="SamsungOne-400" panose="020B0503030303020204" pitchFamily="34" charset="0"/>
              </a:rPr>
              <a:t>chọn</a:t>
            </a:r>
            <a:r>
              <a:rPr lang="en-US" altLang="ko-KR" b="0" dirty="0">
                <a:latin typeface="SamsungOne-400" panose="020B0503030303020204" pitchFamily="34" charset="0"/>
              </a:rPr>
              <a:t> </a:t>
            </a:r>
            <a:r>
              <a:rPr lang="en-US" altLang="ko-KR" b="0" dirty="0" err="1">
                <a:latin typeface="SamsungOne-400" panose="020B0503030303020204" pitchFamily="34" charset="0"/>
              </a:rPr>
              <a:t>bắt</a:t>
            </a:r>
            <a:r>
              <a:rPr lang="en-US" altLang="ko-KR" b="0" dirty="0">
                <a:latin typeface="SamsungOne-400" panose="020B0503030303020204" pitchFamily="34" charset="0"/>
              </a:rPr>
              <a:t> </a:t>
            </a:r>
            <a:r>
              <a:rPr lang="en-US" altLang="ko-KR" b="0" dirty="0" err="1">
                <a:latin typeface="SamsungOne-400" panose="020B0503030303020204" pitchFamily="34" charset="0"/>
              </a:rPr>
              <a:t>buộc</a:t>
            </a:r>
            <a:r>
              <a:rPr lang="en-US" altLang="ko-KR" b="0" dirty="0">
                <a:latin typeface="SamsungOne-400" panose="020B0503030303020204" pitchFamily="34" charset="0"/>
              </a:rPr>
              <a:t>.</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122</a:t>
            </a:fld>
            <a:endParaRPr lang="ko-KR" altLang="en-US" dirty="0"/>
          </a:p>
        </p:txBody>
      </p:sp>
    </p:spTree>
    <p:extLst>
      <p:ext uri="{BB962C8B-B14F-4D97-AF65-F5344CB8AC3E}">
        <p14:creationId xmlns:p14="http://schemas.microsoft.com/office/powerpoint/2010/main" val="17458199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171450" indent="-171450">
              <a:buFontTx/>
              <a:buChar char="-"/>
            </a:pPr>
            <a:r>
              <a:rPr lang="en-US" altLang="ko-KR" b="0" dirty="0">
                <a:latin typeface="SamsungOne-400" panose="020B0503030303020204" pitchFamily="34" charset="0"/>
              </a:rPr>
              <a:t>scan : </a:t>
            </a:r>
            <a:r>
              <a:rPr lang="vi-VN" altLang="ko-KR" b="0" dirty="0">
                <a:latin typeface="SamsungOne-400" panose="020B0503030303020204" pitchFamily="34" charset="0"/>
              </a:rPr>
              <a:t>Truy xuất giá trị bảng (=chọn). Máy quét có thể thêm các tùy chọn như TIMERANGE, FILTER, LIMIT, STARTROW, STOPROW, TIMESTAMP, MAXLENGTH, COLUMNS, CACHE, v.v. Về cơ bản, định dạng 'toStringBinary' hoặc lệnh quét hỗ trợ các định dạng tùy chỉnh. Để tìm kiếm tất cả các giá trị của họ cột, hãy để trống vòng loại (ví dụ: 'cf1:'). Bộ lọc có thể được thiết lập theo hai cách.</a:t>
            </a:r>
            <a:endParaRPr lang="en-US" altLang="ko-KR" b="0" dirty="0">
              <a:latin typeface="SamsungOne-400" panose="020B0503030303020204" pitchFamily="34" charset="0"/>
            </a:endParaRPr>
          </a:p>
          <a:p>
            <a:pPr marL="171450" indent="-171450">
              <a:buFontTx/>
              <a:buChar char="-"/>
            </a:pPr>
            <a:endParaRPr lang="en-US" altLang="ko-KR" b="0" dirty="0">
              <a:latin typeface="SamsungOne-400" panose="020B0503030303020204" pitchFamily="34" charset="0"/>
            </a:endParaRPr>
          </a:p>
          <a:p>
            <a:r>
              <a:rPr lang="en-US" altLang="ko-KR" b="0" dirty="0">
                <a:latin typeface="SamsungOne-400" panose="020B0503030303020204" pitchFamily="34" charset="0"/>
              </a:rPr>
              <a:t>scan 'movie'</a:t>
            </a:r>
          </a:p>
          <a:p>
            <a:r>
              <a:rPr lang="en-US" altLang="ko-KR" b="0" dirty="0" err="1">
                <a:latin typeface="SamsungOne-400" panose="020B0503030303020204" pitchFamily="34" charset="0"/>
              </a:rPr>
              <a:t>Quét</a:t>
            </a:r>
            <a:r>
              <a:rPr lang="en-US" altLang="ko-KR" b="0" dirty="0">
                <a:latin typeface="SamsungOne-400" panose="020B0503030303020204" pitchFamily="34" charset="0"/>
              </a:rPr>
              <a:t> </a:t>
            </a:r>
            <a:r>
              <a:rPr lang="en-US" altLang="ko-KR" b="0" dirty="0" err="1">
                <a:latin typeface="SamsungOne-400" panose="020B0503030303020204" pitchFamily="34" charset="0"/>
              </a:rPr>
              <a:t>toàn</a:t>
            </a:r>
            <a:r>
              <a:rPr lang="en-US" altLang="ko-KR" b="0" dirty="0">
                <a:latin typeface="SamsungOne-400" panose="020B0503030303020204" pitchFamily="34" charset="0"/>
              </a:rPr>
              <a:t> </a:t>
            </a: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bảng</a:t>
            </a:r>
            <a:endParaRPr lang="en-US" altLang="ko-KR" b="0" dirty="0">
              <a:latin typeface="SamsungOne-400" panose="020B0503030303020204" pitchFamily="34" charset="0"/>
            </a:endParaRPr>
          </a:p>
          <a:p>
            <a:r>
              <a:rPr lang="en-US" altLang="ko-KR" b="0" dirty="0">
                <a:latin typeface="SamsungOne-400" panose="020B0503030303020204" pitchFamily="34" charset="0"/>
              </a:rPr>
              <a:t>scan 'movie', {LIMIT =&gt; 10}</a:t>
            </a:r>
          </a:p>
          <a:p>
            <a:r>
              <a:rPr lang="en-US" altLang="ko-KR" b="0" dirty="0" err="1">
                <a:latin typeface="SamsungOne-400" panose="020B0503030303020204" pitchFamily="34" charset="0"/>
              </a:rPr>
              <a:t>Quét</a:t>
            </a:r>
            <a:r>
              <a:rPr lang="en-US" altLang="ko-KR" b="0" dirty="0">
                <a:latin typeface="SamsungOne-400" panose="020B0503030303020204" pitchFamily="34" charset="0"/>
              </a:rPr>
              <a:t> 10 </a:t>
            </a:r>
            <a:r>
              <a:rPr lang="en-US" altLang="ko-KR" b="0" dirty="0" err="1">
                <a:latin typeface="SamsungOne-400" panose="020B0503030303020204" pitchFamily="34" charset="0"/>
              </a:rPr>
              <a:t>hàng</a:t>
            </a:r>
            <a:r>
              <a:rPr lang="en-US" altLang="ko-KR" b="0" dirty="0">
                <a:latin typeface="SamsungOne-400" panose="020B0503030303020204" pitchFamily="34" charset="0"/>
              </a:rPr>
              <a:t> </a:t>
            </a:r>
            <a:r>
              <a:rPr lang="en-US" altLang="ko-KR" b="0" dirty="0" err="1">
                <a:latin typeface="SamsungOne-400" panose="020B0503030303020204" pitchFamily="34" charset="0"/>
              </a:rPr>
              <a:t>đầu</a:t>
            </a:r>
            <a:r>
              <a:rPr lang="en-US" altLang="ko-KR" b="0" dirty="0">
                <a:latin typeface="SamsungOne-400" panose="020B0503030303020204" pitchFamily="34" charset="0"/>
              </a:rPr>
              <a:t> </a:t>
            </a:r>
            <a:r>
              <a:rPr lang="en-US" altLang="ko-KR" b="0" dirty="0" err="1">
                <a:latin typeface="SamsungOne-400" panose="020B0503030303020204" pitchFamily="34" charset="0"/>
              </a:rPr>
              <a:t>tiên</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bảng</a:t>
            </a:r>
            <a:endParaRPr lang="en-US" altLang="ko-KR" b="0" dirty="0">
              <a:latin typeface="SamsungOne-400" panose="020B0503030303020204" pitchFamily="34" charset="0"/>
            </a:endParaRPr>
          </a:p>
          <a:p>
            <a:r>
              <a:rPr lang="en-US" altLang="ko-KR" b="0" dirty="0">
                <a:latin typeface="SamsungOne-400" panose="020B0503030303020204" pitchFamily="34" charset="0"/>
              </a:rPr>
              <a:t>scan 'movie', {STARTROW =&gt; 'rowkey1', STOPROW =&gt; 'rowkey5'}</a:t>
            </a:r>
          </a:p>
          <a:p>
            <a:r>
              <a:rPr lang="en-US" altLang="ko-KR" b="0" dirty="0" err="1">
                <a:latin typeface="SamsungOne-400" panose="020B0503030303020204" pitchFamily="34" charset="0"/>
              </a:rPr>
              <a:t>Quét</a:t>
            </a:r>
            <a:r>
              <a:rPr lang="en-US" altLang="ko-KR" b="0" dirty="0">
                <a:latin typeface="SamsungOne-400" panose="020B0503030303020204" pitchFamily="34" charset="0"/>
              </a:rPr>
              <a:t> </a:t>
            </a:r>
            <a:r>
              <a:rPr lang="en-US" altLang="ko-KR" b="0" dirty="0" err="1">
                <a:latin typeface="SamsungOne-400" panose="020B0503030303020204" pitchFamily="34" charset="0"/>
              </a:rPr>
              <a:t>giữa</a:t>
            </a:r>
            <a:r>
              <a:rPr lang="en-US" altLang="ko-KR" b="0" dirty="0">
                <a:latin typeface="SamsungOne-400" panose="020B0503030303020204" pitchFamily="34" charset="0"/>
              </a:rPr>
              <a:t> </a:t>
            </a:r>
            <a:r>
              <a:rPr lang="en-US" altLang="ko-KR" b="0" dirty="0" err="1">
                <a:latin typeface="SamsungOne-400" panose="020B0503030303020204" pitchFamily="34" charset="0"/>
              </a:rPr>
              <a:t>hàng</a:t>
            </a:r>
            <a:r>
              <a:rPr lang="en-US" altLang="ko-KR" b="0" dirty="0">
                <a:latin typeface="SamsungOne-400" panose="020B0503030303020204" pitchFamily="34" charset="0"/>
              </a:rPr>
              <a:t> </a:t>
            </a:r>
            <a:r>
              <a:rPr lang="en-US" altLang="ko-KR" b="0" dirty="0" err="1">
                <a:latin typeface="SamsungOne-400" panose="020B0503030303020204" pitchFamily="34" charset="0"/>
              </a:rPr>
              <a:t>bắt</a:t>
            </a:r>
            <a:r>
              <a:rPr lang="en-US" altLang="ko-KR" b="0" dirty="0">
                <a:latin typeface="SamsungOne-400" panose="020B0503030303020204" pitchFamily="34" charset="0"/>
              </a:rPr>
              <a:t> </a:t>
            </a:r>
            <a:r>
              <a:rPr lang="en-US" altLang="ko-KR" b="0" dirty="0" err="1">
                <a:latin typeface="SamsungOne-400" panose="020B0503030303020204" pitchFamily="34" charset="0"/>
              </a:rPr>
              <a:t>đầu</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hàng</a:t>
            </a:r>
            <a:r>
              <a:rPr lang="en-US" altLang="ko-KR" b="0" dirty="0">
                <a:latin typeface="SamsungOne-400" panose="020B0503030303020204" pitchFamily="34" charset="0"/>
              </a:rPr>
              <a:t> </a:t>
            </a:r>
            <a:r>
              <a:rPr lang="en-US" altLang="ko-KR" b="0" dirty="0" err="1">
                <a:latin typeface="SamsungOne-400" panose="020B0503030303020204" pitchFamily="34" charset="0"/>
              </a:rPr>
              <a:t>dừng</a:t>
            </a:r>
            <a:endParaRPr lang="en-US" altLang="ko-KR" b="0" dirty="0">
              <a:latin typeface="SamsungOne-400" panose="020B0503030303020204" pitchFamily="34" charset="0"/>
            </a:endParaRPr>
          </a:p>
          <a:p>
            <a:r>
              <a:rPr lang="en-US" altLang="ko-KR" b="0" dirty="0">
                <a:latin typeface="SamsungOne-400" panose="020B0503030303020204" pitchFamily="34" charset="0"/>
              </a:rPr>
              <a:t>scan 'movie', {COLUMNS =&gt; ['info:title', 'media:type']}</a:t>
            </a:r>
          </a:p>
          <a:p>
            <a:r>
              <a:rPr lang="en-US" altLang="ko-KR" b="0" dirty="0" err="1">
                <a:latin typeface="SamsungOne-400" panose="020B0503030303020204" pitchFamily="34" charset="0"/>
              </a:rPr>
              <a:t>Quét</a:t>
            </a:r>
            <a:r>
              <a:rPr lang="en-US" altLang="ko-KR" b="0" dirty="0">
                <a:latin typeface="SamsungOne-400" panose="020B0503030303020204" pitchFamily="34" charset="0"/>
              </a:rPr>
              <a:t> </a:t>
            </a:r>
            <a:r>
              <a:rPr lang="en-US" altLang="ko-KR" b="0" dirty="0" err="1">
                <a:latin typeface="SamsungOne-400" panose="020B0503030303020204" pitchFamily="34" charset="0"/>
              </a:rPr>
              <a:t>toàn</a:t>
            </a:r>
            <a:r>
              <a:rPr lang="en-US" altLang="ko-KR" b="0" dirty="0">
                <a:latin typeface="SamsungOne-400" panose="020B0503030303020204" pitchFamily="34" charset="0"/>
              </a:rPr>
              <a:t> </a:t>
            </a: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bảng</a:t>
            </a:r>
            <a:r>
              <a:rPr lang="en-US" altLang="ko-KR" b="0" dirty="0">
                <a:latin typeface="SamsungOne-400" panose="020B0503030303020204" pitchFamily="34" charset="0"/>
              </a:rPr>
              <a:t>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chỉ</a:t>
            </a:r>
            <a:r>
              <a:rPr lang="en-US" altLang="ko-KR" b="0" dirty="0">
                <a:latin typeface="SamsungOne-400" panose="020B0503030303020204" pitchFamily="34" charset="0"/>
              </a:rPr>
              <a:t> 2 </a:t>
            </a:r>
            <a:r>
              <a:rPr lang="en-US" altLang="ko-KR" b="0" dirty="0" err="1">
                <a:latin typeface="SamsungOne-400" panose="020B0503030303020204" pitchFamily="34" charset="0"/>
              </a:rPr>
              <a:t>họ</a:t>
            </a:r>
            <a:r>
              <a:rPr lang="en-US" altLang="ko-KR" b="0" dirty="0">
                <a:latin typeface="SamsungOne-400" panose="020B0503030303020204" pitchFamily="34" charset="0"/>
              </a:rPr>
              <a:t> </a:t>
            </a:r>
            <a:r>
              <a:rPr lang="en-US" altLang="ko-KR" b="0" dirty="0" err="1">
                <a:latin typeface="SamsungOne-400" panose="020B0503030303020204" pitchFamily="34" charset="0"/>
              </a:rPr>
              <a:t>cột</a:t>
            </a:r>
            <a:r>
              <a:rPr lang="en-US" altLang="ko-KR" b="0" dirty="0">
                <a:latin typeface="SamsungOne-400" panose="020B0503030303020204" pitchFamily="34" charset="0"/>
              </a:rPr>
              <a:t> </a:t>
            </a:r>
            <a:r>
              <a:rPr lang="en-US" altLang="ko-KR" b="0" dirty="0" err="1">
                <a:latin typeface="SamsungOne-400" panose="020B0503030303020204" pitchFamily="34" charset="0"/>
              </a:rPr>
              <a:t>đó</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123</a:t>
            </a:fld>
            <a:endParaRPr lang="ko-KR" altLang="en-US" dirty="0"/>
          </a:p>
        </p:txBody>
      </p:sp>
    </p:spTree>
    <p:extLst>
      <p:ext uri="{BB962C8B-B14F-4D97-AF65-F5344CB8AC3E}">
        <p14:creationId xmlns:p14="http://schemas.microsoft.com/office/powerpoint/2010/main" val="3634891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err="1">
                <a:latin typeface="SamsungOne-400" panose="020B0503030303020204" pitchFamily="34" charset="0"/>
              </a:rPr>
              <a:t>Xóa</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dữ</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liệu</a:t>
            </a:r>
            <a:endParaRPr lang="en-US" altLang="ko-KR" b="0" dirty="0">
              <a:latin typeface="SamsungOne-400" panose="020B0503030303020204" pitchFamily="34" charset="0"/>
            </a:endParaRPr>
          </a:p>
          <a:p>
            <a:r>
              <a:rPr lang="vi-VN" altLang="ko-KR" b="0" dirty="0">
                <a:latin typeface="SamsungOne-400" panose="020B0503030303020204" pitchFamily="34" charset="0"/>
              </a:rPr>
              <a:t>Đánh dấu “Điểm đánh dấu Tombstones” để nó không bị trả lại khi tìm kiếm (do HDFS) Các mục tiêu xóa được đánh dấu bằng điểm đánh dấu sẽ bị xóa vĩnh viễn trong quá trình Nén lớn.</a:t>
            </a:r>
          </a:p>
          <a:p>
            <a:r>
              <a:rPr lang="vi-VN" altLang="ko-KR" b="0" dirty="0">
                <a:latin typeface="SamsungOne-400" panose="020B0503030303020204" pitchFamily="34" charset="0"/>
              </a:rPr>
              <a:t>Không nên kết hợp các thao tác Xóa và Đặt vì thứ tự không được đảm bảo trong quá trình xử lý hàng loạt.</a:t>
            </a:r>
          </a:p>
          <a:p>
            <a:r>
              <a:rPr lang="vi-VN" altLang="ko-KR" b="0" dirty="0">
                <a:latin typeface="SamsungOne-400" panose="020B0503030303020204" pitchFamily="34" charset="0"/>
              </a:rPr>
              <a:t>Cập nhật lược đồ Nếu bảng hoặc CF được cập nhật (kích thước vùng, kích thước khối, v.v.), StoreFile được cấu hình lại trong quá trình nén chính.</a:t>
            </a:r>
          </a:p>
          <a:p>
            <a:r>
              <a:rPr lang="vi-VN" altLang="ko-KR" b="0" dirty="0">
                <a:latin typeface="SamsungOne-400" panose="020B0503030303020204" pitchFamily="34" charset="0"/>
              </a:rPr>
              <a:t>Tham gia HBase không được hỗ trợ.</a:t>
            </a:r>
          </a:p>
          <a:p>
            <a:r>
              <a:rPr lang="vi-VN" altLang="ko-KR" b="0" dirty="0">
                <a:latin typeface="SamsungOne-400" panose="020B0503030303020204" pitchFamily="34" charset="0"/>
              </a:rPr>
              <a:t>Nên triển khai chức năng nối bằng MapReduce.</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124</a:t>
            </a:fld>
            <a:endParaRPr lang="ko-KR" altLang="en-US" dirty="0"/>
          </a:p>
        </p:txBody>
      </p:sp>
    </p:spTree>
    <p:extLst>
      <p:ext uri="{BB962C8B-B14F-4D97-AF65-F5344CB8AC3E}">
        <p14:creationId xmlns:p14="http://schemas.microsoft.com/office/powerpoint/2010/main" val="35730381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Mặc định cho các phiên bản tối đa là 1.</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Đây là một tham số quan trọng vì như được mô tả trong phần </a:t>
            </a:r>
            <a:r>
              <a:rPr lang="vi-VN" altLang="ko-KR" sz="1200" b="0" i="0" u="sng" kern="1200" dirty="0">
                <a:solidFill>
                  <a:srgbClr val="193EB0"/>
                </a:solidFill>
                <a:effectLst/>
                <a:latin typeface="SamsungOne-400" panose="020B0503030303020204" pitchFamily="34" charset="0"/>
                <a:ea typeface="SamsungOne-400" panose="020B0503030303020204" pitchFamily="34" charset="0"/>
                <a:cs typeface="+mn-cs"/>
              </a:rPr>
              <a:t>Mô hình dữ liệu</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 HBase không ghi đè các giá trị hàng, mà lưu trữ các giá trị khác nhau trên mỗi hàng theo thời gian (và vòng loại).</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Các phiên bản dư thừa được loại bỏ trong quá trình nén lớn.</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Số lượng phiên bản tối đa có thể cần tăng hoặc giảm tùy thuộc vào nhu cầu của ứng dụng.</a:t>
            </a:r>
            <a:endParaRPr lang="en-US"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373" rtl="0" eaLnBrk="1" fontAlgn="auto" latinLnBrk="0" hangingPunct="1">
              <a:lnSpc>
                <a:spcPct val="100000"/>
              </a:lnSpc>
              <a:spcBef>
                <a:spcPts val="0"/>
              </a:spcBef>
              <a:spcAft>
                <a:spcPts val="0"/>
              </a:spcAft>
              <a:buClrTx/>
              <a:buSzTx/>
              <a:buFontTx/>
              <a:buNone/>
              <a:tabLst/>
              <a:defRPr/>
            </a:pPr>
            <a:endPar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none" dirty="0">
                <a:latin typeface="SamsungOne-400" panose="020B0503030303020204" pitchFamily="34" charset="0"/>
                <a:ea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Bộ {</a:t>
            </a:r>
            <a:r>
              <a:rPr lang="en-US" altLang="ko-KR" sz="1200" b="0" i="1" kern="1200" dirty="0" err="1">
                <a:solidFill>
                  <a:schemeClr val="tx1"/>
                </a:solidFill>
                <a:effectLst/>
                <a:latin typeface="SamsungOne-400" panose="020B0503030303020204" pitchFamily="34" charset="0"/>
                <a:ea typeface="SamsungOne-400" panose="020B0503030303020204" pitchFamily="34" charset="0"/>
                <a:cs typeface="+mn-cs"/>
              </a:rPr>
              <a:t>hàng</a:t>
            </a:r>
            <a:r>
              <a:rPr lang="vi-VN" altLang="ko-KR" sz="1200" b="0" i="1"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1" kern="1200" dirty="0" err="1">
                <a:solidFill>
                  <a:schemeClr val="tx1"/>
                </a:solidFill>
                <a:effectLst/>
                <a:latin typeface="SamsungOne-400" panose="020B0503030303020204" pitchFamily="34" charset="0"/>
                <a:ea typeface="SamsungOne-400" panose="020B0503030303020204" pitchFamily="34" charset="0"/>
                <a:cs typeface="+mn-cs"/>
              </a:rPr>
              <a:t>cột</a:t>
            </a:r>
            <a:r>
              <a:rPr lang="vi-VN" altLang="ko-KR" sz="1200" b="0" i="1"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1" kern="1200" dirty="0" err="1">
                <a:solidFill>
                  <a:schemeClr val="tx1"/>
                </a:solidFill>
                <a:effectLst/>
                <a:latin typeface="SamsungOne-400" panose="020B0503030303020204" pitchFamily="34" charset="0"/>
                <a:ea typeface="SamsungOne-400" panose="020B0503030303020204" pitchFamily="34" charset="0"/>
                <a:cs typeface="+mn-cs"/>
              </a:rPr>
              <a:t>phiên</a:t>
            </a:r>
            <a:r>
              <a:rPr lang="en-US" altLang="ko-KR" sz="1200" b="0" i="1" kern="1200" baseline="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1" kern="1200" baseline="0" dirty="0" err="1">
                <a:solidFill>
                  <a:schemeClr val="tx1"/>
                </a:solidFill>
                <a:effectLst/>
                <a:latin typeface="SamsungOne-400" panose="020B0503030303020204" pitchFamily="34" charset="0"/>
                <a:ea typeface="SamsungOne-400" panose="020B0503030303020204" pitchFamily="34" charset="0"/>
                <a:cs typeface="+mn-cs"/>
              </a:rPr>
              <a:t>bản</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 chỉ định chính xác một ô trong HBase.</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Có thể có vô số ô trong đó hàng và cột giống nhau nhưng địa chỉ ô chỉ khác ở kích thước phiên bản của nó.</a:t>
            </a:r>
            <a:endParaRPr lang="en-US" altLang="ko-KR" b="0" dirty="0">
              <a:latin typeface="SamsungOne-400" panose="020B0503030303020204" pitchFamily="34" charset="0"/>
              <a:ea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125</a:t>
            </a:fld>
            <a:endParaRPr lang="ko-KR" altLang="en-US" dirty="0"/>
          </a:p>
        </p:txBody>
      </p:sp>
    </p:spTree>
    <p:extLst>
      <p:ext uri="{BB962C8B-B14F-4D97-AF65-F5344CB8AC3E}">
        <p14:creationId xmlns:p14="http://schemas.microsoft.com/office/powerpoint/2010/main" val="35847505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Ngẫu nhiên hóa các khóa hàng bằng cách đặt các hàm băm tính toán nhỏ trước dữ liệu thực tế.</a:t>
            </a:r>
          </a:p>
          <a:p>
            <a:r>
              <a:rPr lang="vi-VN" altLang="ko-KR" b="0" dirty="0">
                <a:latin typeface="SamsungOne-400" panose="020B0503030303020204" pitchFamily="34" charset="0"/>
              </a:rPr>
              <a:t>Ví dụ: &lt;salt&gt; &lt;timestamp&gt; thay vì &lt;timestamp&gt; có thể quét bằng cách bỏ qua </a:t>
            </a:r>
            <a:r>
              <a:rPr lang="en-US" altLang="ko-KR" b="0" dirty="0">
                <a:latin typeface="SamsungOne-400" panose="020B0503030303020204" pitchFamily="34" charset="0"/>
              </a:rPr>
              <a:t>salt</a:t>
            </a:r>
            <a:r>
              <a:rPr lang="vi-VN" altLang="ko-KR" b="0" dirty="0">
                <a:latin typeface="SamsungOne-400" panose="020B0503030303020204" pitchFamily="34" charset="0"/>
              </a:rPr>
              <a:t>.</a:t>
            </a:r>
          </a:p>
          <a:p>
            <a:r>
              <a:rPr lang="vi-VN" altLang="ko-KR" b="0" dirty="0">
                <a:latin typeface="SamsungOne-400" panose="020B0503030303020204" pitchFamily="34" charset="0"/>
              </a:rPr>
              <a:t>Tiền tố </a:t>
            </a:r>
            <a:r>
              <a:rPr lang="en-US" altLang="ko-KR" b="0" dirty="0">
                <a:latin typeface="SamsungOne-400" panose="020B0503030303020204" pitchFamily="34" charset="0"/>
              </a:rPr>
              <a:t>salt</a:t>
            </a:r>
            <a:r>
              <a:rPr lang="vi-VN" altLang="ko-KR" b="0" dirty="0">
                <a:latin typeface="SamsungOne-400" panose="020B0503030303020204" pitchFamily="34" charset="0"/>
              </a:rPr>
              <a:t> phân phối ghi trên nhiều Máy chủ vùng, cải thiện hiệu suất ghi.</a:t>
            </a:r>
          </a:p>
          <a:p>
            <a:endParaRPr lang="vi-VN" altLang="ko-KR" b="0" dirty="0">
              <a:latin typeface="SamsungOne-400" panose="020B0503030303020204" pitchFamily="34" charset="0"/>
            </a:endParaRPr>
          </a:p>
          <a:p>
            <a:r>
              <a:rPr lang="vi-VN" altLang="ko-KR" b="0" dirty="0">
                <a:latin typeface="SamsungOne-400" panose="020B0503030303020204" pitchFamily="34" charset="0"/>
              </a:rPr>
              <a:t>Hiệu suất đọc kém nhất vì tất cả các giá trị phải được đọc.</a:t>
            </a:r>
          </a:p>
          <a:p>
            <a:r>
              <a:rPr lang="vi-VN" altLang="ko-KR" b="0" dirty="0">
                <a:latin typeface="SamsungOne-400" panose="020B0503030303020204" pitchFamily="34" charset="0"/>
              </a:rPr>
              <a:t>Hiệu suất ghi tốt nhất khi các phím hàng ngẫu nhiên phân phối đồng đều ghi trên tất cả các Máy chủ Vùng.</a:t>
            </a:r>
          </a:p>
          <a:p>
            <a:r>
              <a:rPr lang="vi-VN" altLang="ko-KR" b="0" dirty="0">
                <a:latin typeface="SamsungOne-400" panose="020B0503030303020204" pitchFamily="34" charset="0"/>
              </a:rPr>
              <a:t>Lưu ý: Nói một cách chính xác, các </a:t>
            </a:r>
            <a:r>
              <a:rPr lang="en-US" altLang="ko-KR" b="0" dirty="0" err="1">
                <a:latin typeface="SamsungOne-400" panose="020B0503030303020204" pitchFamily="34" charset="0"/>
              </a:rPr>
              <a:t>hàng</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phím</a:t>
            </a:r>
            <a:r>
              <a:rPr lang="en-US" altLang="ko-KR" b="0" baseline="0" dirty="0">
                <a:latin typeface="SamsungOne-400" panose="020B0503030303020204" pitchFamily="34" charset="0"/>
              </a:rPr>
              <a:t> </a:t>
            </a:r>
            <a:r>
              <a:rPr lang="vi-VN" altLang="ko-KR" b="0" dirty="0">
                <a:latin typeface="SamsungOne-400" panose="020B0503030303020204" pitchFamily="34" charset="0"/>
              </a:rPr>
              <a:t>không phải là ngẫu nhiên vì chúng được lấy từ dữ liệu gốc.</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126</a:t>
            </a:fld>
            <a:endParaRPr lang="ko-KR" altLang="en-US" dirty="0"/>
          </a:p>
        </p:txBody>
      </p:sp>
    </p:spTree>
    <p:extLst>
      <p:ext uri="{BB962C8B-B14F-4D97-AF65-F5344CB8AC3E}">
        <p14:creationId xmlns:p14="http://schemas.microsoft.com/office/powerpoint/2010/main" val="37792270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dirty="0">
                <a:latin typeface="SamsungOne-400" panose="020B0503030303020204" pitchFamily="34" charset="0"/>
                <a:ea typeface="SamsungOne-400" panose="020B0503030303020204" pitchFamily="34" charset="0"/>
              </a:rPr>
              <a:t>Số lượng phiên bản tối đa để giữ là tùy chọn.</a:t>
            </a:r>
          </a:p>
          <a:p>
            <a:r>
              <a:rPr lang="vi-VN" altLang="ko-KR" dirty="0">
                <a:latin typeface="SamsungOne-400" panose="020B0503030303020204" pitchFamily="34" charset="0"/>
                <a:ea typeface="SamsungOne-400" panose="020B0503030303020204" pitchFamily="34" charset="0"/>
              </a:rPr>
              <a:t>Thuộc tính VERSIONS có thể được đặt cho mỗi họ cột.</a:t>
            </a:r>
          </a:p>
          <a:p>
            <a:endParaRPr lang="vi-VN"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TTL được tính bằng giây và được định cấu hình trên cơ sở họ mỗi cột.</a:t>
            </a:r>
          </a:p>
          <a:p>
            <a:r>
              <a:rPr lang="vi-VN" altLang="ko-KR" dirty="0">
                <a:latin typeface="SamsungOne-400" panose="020B0503030303020204" pitchFamily="34" charset="0"/>
                <a:ea typeface="SamsungOne-400" panose="020B0503030303020204" pitchFamily="34" charset="0"/>
              </a:rPr>
              <a:t>Giá trị mặc định của TTL là MÃI MÃI.</a:t>
            </a:r>
            <a:endParaRPr lang="en-US"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127</a:t>
            </a:fld>
            <a:endParaRPr lang="ko-KR" altLang="en-US" dirty="0"/>
          </a:p>
        </p:txBody>
      </p:sp>
    </p:spTree>
    <p:extLst>
      <p:ext uri="{BB962C8B-B14F-4D97-AF65-F5344CB8AC3E}">
        <p14:creationId xmlns:p14="http://schemas.microsoft.com/office/powerpoint/2010/main" val="42557186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Phần mềm kho dữ liệu Apache Hive™ tạo điều kiện thuận lợi cho việc đọc, viết và quản lý các bộ dữ liệu lớn nằm trong bộ lưu trữ phân tán bằng SQL.</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Cấu trúc có thể được chiếu lên dữ liệu đã có trong bộ lưu trữ.</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Một công cụ dòng lệnh và trình điều khiển JDBC được cung cấp để kết nối người dùng với Hive.</a:t>
            </a:r>
            <a:endParaRPr lang="en-US"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endParaRPr lang="en-US" altLang="ko-Kore-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khâo</a:t>
            </a:r>
            <a:r>
              <a:rPr lang="en-KR" altLang="ko-Kore-KR" sz="1200" b="1" kern="1200" dirty="0">
                <a:solidFill>
                  <a:schemeClr val="tx1"/>
                </a:solidFill>
                <a:latin typeface="SamsungOne-400" panose="020B0503030303020204" pitchFamily="34" charset="0"/>
                <a:ea typeface="+mn-ea"/>
                <a:cs typeface="+mn-cs"/>
              </a:rPr>
              <a:t>]</a:t>
            </a:r>
            <a:endParaRPr lang="en-US"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a:latin typeface="SamsungOne-400" panose="020B0503030303020204" pitchFamily="34" charset="0"/>
                <a:ea typeface="SamsungOne-400" panose="020B0503030303020204" pitchFamily="34" charset="0"/>
              </a:rPr>
              <a:t>https://hive.apache.org/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128</a:t>
            </a:fld>
            <a:endParaRPr lang="ko-KR" altLang="en-US" dirty="0"/>
          </a:p>
        </p:txBody>
      </p:sp>
    </p:spTree>
    <p:extLst>
      <p:ext uri="{BB962C8B-B14F-4D97-AF65-F5344CB8AC3E}">
        <p14:creationId xmlns:p14="http://schemas.microsoft.com/office/powerpoint/2010/main" val="25933128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Thông thường, bạn sử dụng API HBase Java để thực hiện Đặt, </a:t>
            </a:r>
            <a:r>
              <a:rPr lang="en-US" altLang="ko-KR" b="0" dirty="0" err="1">
                <a:latin typeface="SamsungOne-400" panose="020B0503030303020204" pitchFamily="34" charset="0"/>
              </a:rPr>
              <a:t>Tìm</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nạp</a:t>
            </a:r>
            <a:r>
              <a:rPr lang="vi-VN" altLang="ko-KR" b="0" dirty="0">
                <a:latin typeface="SamsungOne-400" panose="020B0503030303020204" pitchFamily="34" charset="0"/>
              </a:rPr>
              <a:t> và Quét trong chương trình.</a:t>
            </a:r>
          </a:p>
          <a:p>
            <a:r>
              <a:rPr lang="vi-VN" altLang="ko-KR" b="0" dirty="0">
                <a:latin typeface="SamsungOne-400" panose="020B0503030303020204" pitchFamily="34" charset="0"/>
              </a:rPr>
              <a:t>Bạn cũng có thể sử dụng Python với giao diện Thrift thay vì Java.</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129</a:t>
            </a:fld>
            <a:endParaRPr lang="ko-KR" altLang="en-US" dirty="0"/>
          </a:p>
        </p:txBody>
      </p:sp>
    </p:spTree>
    <p:extLst>
      <p:ext uri="{BB962C8B-B14F-4D97-AF65-F5344CB8AC3E}">
        <p14:creationId xmlns:p14="http://schemas.microsoft.com/office/powerpoint/2010/main" val="121943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Kudu không phải là sự thay thế cho HDFS hay HBase.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Kudu sẽ không phục vụ tốt cho việc triển khai datalake.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Kudu tỏa sáng khi được sử dụng với SSD, cùng với máy chủ máy tính bảng lưu trữ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sẽ cực kỳ tốn kém như một datalake.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HBase mang đến công cụ truy vấn của riêng mình dưới dạng api CRUD (Tạo, Thay thế, Cập nhật, Xóa), Kudo về bản chất là một hệ thống lưu trữ</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13</a:t>
            </a:fld>
            <a:endParaRPr lang="ko-KR" altLang="en-US" dirty="0"/>
          </a:p>
        </p:txBody>
      </p:sp>
    </p:spTree>
    <p:extLst>
      <p:ext uri="{BB962C8B-B14F-4D97-AF65-F5344CB8AC3E}">
        <p14:creationId xmlns:p14="http://schemas.microsoft.com/office/powerpoint/2010/main" val="455752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err="1">
                <a:latin typeface="SamsungOne-400" panose="020B0503030303020204" pitchFamily="34" charset="0"/>
              </a:rPr>
              <a:t>Bạn</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thể</a:t>
            </a:r>
            <a:r>
              <a:rPr lang="en-US" altLang="ko-KR" b="0" dirty="0">
                <a:latin typeface="SamsungOne-400" panose="020B0503030303020204" pitchFamily="34" charset="0"/>
              </a:rPr>
              <a:t> </a:t>
            </a:r>
            <a:r>
              <a:rPr lang="en-US" altLang="ko-KR" b="0" dirty="0" err="1">
                <a:latin typeface="SamsungOne-400" panose="020B0503030303020204" pitchFamily="34" charset="0"/>
              </a:rPr>
              <a:t>tạo</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bảng</a:t>
            </a:r>
            <a:r>
              <a:rPr lang="en-US" altLang="ko-KR" b="0" dirty="0">
                <a:latin typeface="SamsungOne-400" panose="020B0503030303020204" pitchFamily="34" charset="0"/>
              </a:rPr>
              <a:t> Hive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ánh</a:t>
            </a:r>
            <a:r>
              <a:rPr lang="en-US" altLang="ko-KR" b="0" dirty="0">
                <a:latin typeface="SamsungOne-400" panose="020B0503030303020204" pitchFamily="34" charset="0"/>
              </a:rPr>
              <a:t> </a:t>
            </a:r>
            <a:r>
              <a:rPr lang="en-US" altLang="ko-KR" b="0" dirty="0" err="1">
                <a:latin typeface="SamsungOne-400" panose="020B0503030303020204" pitchFamily="34" charset="0"/>
              </a:rPr>
              <a:t>xạ</a:t>
            </a:r>
            <a:r>
              <a:rPr lang="en-US" altLang="ko-KR" b="0" dirty="0">
                <a:latin typeface="SamsungOne-400" panose="020B0503030303020204" pitchFamily="34" charset="0"/>
              </a:rPr>
              <a:t> </a:t>
            </a:r>
            <a:r>
              <a:rPr lang="en-US" altLang="ko-KR" b="0" dirty="0" err="1">
                <a:latin typeface="SamsungOne-400" panose="020B0503030303020204" pitchFamily="34" charset="0"/>
              </a:rPr>
              <a:t>nó</a:t>
            </a:r>
            <a:r>
              <a:rPr lang="en-US" altLang="ko-KR" b="0" dirty="0">
                <a:latin typeface="SamsungOne-400" panose="020B0503030303020204" pitchFamily="34" charset="0"/>
              </a:rPr>
              <a:t> </a:t>
            </a:r>
            <a:r>
              <a:rPr lang="en-US" altLang="ko-KR" b="0" dirty="0" err="1">
                <a:latin typeface="SamsungOne-400" panose="020B0503030303020204" pitchFamily="34" charset="0"/>
              </a:rPr>
              <a:t>tới</a:t>
            </a:r>
            <a:r>
              <a:rPr lang="en-US" altLang="ko-KR" b="0" dirty="0">
                <a:latin typeface="SamsungOne-400" panose="020B0503030303020204" pitchFamily="34" charset="0"/>
              </a:rPr>
              <a:t> </a:t>
            </a:r>
            <a:r>
              <a:rPr lang="en-US" altLang="ko-KR" b="0" dirty="0" err="1">
                <a:latin typeface="SamsungOne-400" panose="020B0503030303020204" pitchFamily="34" charset="0"/>
              </a:rPr>
              <a:t>từng</a:t>
            </a:r>
            <a:r>
              <a:rPr lang="en-US" altLang="ko-KR" b="0" dirty="0">
                <a:latin typeface="SamsungOne-400" panose="020B0503030303020204" pitchFamily="34" charset="0"/>
              </a:rPr>
              <a:t> </a:t>
            </a:r>
            <a:r>
              <a:rPr lang="en-US" altLang="ko-KR" b="0" dirty="0" err="1">
                <a:latin typeface="SamsungOne-400" panose="020B0503030303020204" pitchFamily="34" charset="0"/>
              </a:rPr>
              <a:t>cột</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HBase</a:t>
            </a:r>
            <a:r>
              <a:rPr lang="en-US" altLang="ko-KR" b="0" dirty="0">
                <a:latin typeface="SamsungOne-400" panose="020B0503030303020204" pitchFamily="34" charset="0"/>
              </a:rPr>
              <a:t>.</a:t>
            </a:r>
          </a:p>
          <a:p>
            <a:endParaRPr lang="en-US" altLang="ko-Kore-KR" sz="1200" b="0" kern="1200" dirty="0">
              <a:solidFill>
                <a:schemeClr val="tx1"/>
              </a:solidFill>
              <a:latin typeface="SamsungOne-400" panose="020B0503030303020204" pitchFamily="34" charset="0"/>
              <a:ea typeface="+mn-ea"/>
              <a:cs typeface="+mn-cs"/>
            </a:endParaRPr>
          </a:p>
          <a:p>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endParaRPr lang="en-US"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 altLang="ko-KR" sz="1200" dirty="0">
                <a:latin typeface="SamsungOne-400" panose="020B0503030303020204" pitchFamily="34" charset="0"/>
                <a:ea typeface="SamsungOne-400" panose="020B0503030303020204" pitchFamily="34" charset="0"/>
              </a:rPr>
              <a:t>http://www.cloudera.com/content/cloudera/en/documentation/core/latest/topics/cdh_ig_hive_hbase.html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130</a:t>
            </a:fld>
            <a:endParaRPr lang="ko-KR" altLang="en-US" dirty="0"/>
          </a:p>
        </p:txBody>
      </p:sp>
    </p:spTree>
    <p:extLst>
      <p:ext uri="{BB962C8B-B14F-4D97-AF65-F5344CB8AC3E}">
        <p14:creationId xmlns:p14="http://schemas.microsoft.com/office/powerpoint/2010/main" val="42569418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US" altLang="ko-KR" b="0" dirty="0">
              <a:latin typeface="SamsungOne-400" panose="020B0503030303020204" pitchFamily="34" charset="0"/>
            </a:endParaRPr>
          </a:p>
          <a:p>
            <a:r>
              <a:rPr lang="vi-VN" altLang="ko-KR" b="0" dirty="0">
                <a:latin typeface="SamsungOne-400" panose="020B0503030303020204" pitchFamily="34" charset="0"/>
              </a:rPr>
              <a:t>Impala có thể chia sẻ di căn với Hive, vì vậy chúng có thể được sử dụng cùng nhau.</a:t>
            </a:r>
          </a:p>
          <a:p>
            <a:r>
              <a:rPr lang="vi-VN" altLang="ko-KR" b="0" dirty="0">
                <a:latin typeface="SamsungOne-400" panose="020B0503030303020204" pitchFamily="34" charset="0"/>
              </a:rPr>
              <a:t>Bạn có thể tìm kiếm các bảng được lưu trữ trong HBase bằng trình chỉnh sửa truy vấn ở Hue.</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endParaRPr lang="en-US"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https://impala.apache.org/</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131</a:t>
            </a:fld>
            <a:endParaRPr lang="ko-KR" altLang="en-US" dirty="0"/>
          </a:p>
        </p:txBody>
      </p:sp>
    </p:spTree>
    <p:extLst>
      <p:ext uri="{BB962C8B-B14F-4D97-AF65-F5344CB8AC3E}">
        <p14:creationId xmlns:p14="http://schemas.microsoft.com/office/powerpoint/2010/main" val="8119130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Bạn có thể hiểu các tính năng và lĩnh vực ứng dụng của Cassandra cũng như hiểu được sự khác biệt so với các </a:t>
            </a:r>
            <a:r>
              <a:rPr lang="en-US" altLang="ko-KR" b="0" dirty="0">
                <a:latin typeface="SamsungOne-400" panose="020B0503030303020204" pitchFamily="34" charset="0"/>
              </a:rPr>
              <a:t>CSDL</a:t>
            </a:r>
            <a:r>
              <a:rPr lang="vi-VN" altLang="ko-KR" b="0" dirty="0">
                <a:latin typeface="SamsungOne-400" panose="020B0503030303020204" pitchFamily="34" charset="0"/>
              </a:rPr>
              <a:t> NoSQL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Bạn có thể xem cấu trúc cơ bản của Cassandra là gì và cách đọc/ghi dữ liệu.</a:t>
            </a:r>
            <a:endParaRPr lang="en-US" altLang="ko-KR" b="1"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132</a:t>
            </a:fld>
            <a:endParaRPr lang="ko-KR" altLang="en-US" dirty="0"/>
          </a:p>
        </p:txBody>
      </p:sp>
    </p:spTree>
    <p:extLst>
      <p:ext uri="{BB962C8B-B14F-4D97-AF65-F5344CB8AC3E}">
        <p14:creationId xmlns:p14="http://schemas.microsoft.com/office/powerpoint/2010/main" val="2607190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b="0" dirty="0">
                <a:latin typeface="SamsungOne-400" panose="020B0503030303020204" pitchFamily="34" charset="0"/>
              </a:rPr>
              <a:t>Cassandra là một loại lưu trữ cột NoSQL với các đặc tính AP (Tính khả dụng và dung sai phân vùng) được phát triển dựa trên Java.</a:t>
            </a:r>
          </a:p>
          <a:p>
            <a:r>
              <a:rPr lang="vi-VN" altLang="ko-KR" b="0" dirty="0">
                <a:latin typeface="SamsungOne-400" panose="020B0503030303020204" pitchFamily="34" charset="0"/>
              </a:rPr>
              <a:t>Chúng tôi sẽ giải thích khái niệm chi tiết về AP trong bài giảng sau.</a:t>
            </a:r>
          </a:p>
          <a:p>
            <a:r>
              <a:rPr lang="vi-VN" altLang="ko-KR" b="0" dirty="0">
                <a:latin typeface="SamsungOne-400" panose="020B0503030303020204" pitchFamily="34" charset="0"/>
              </a:rPr>
              <a:t>Nó được Facebook phát triển vào năm 2008 và hiện là phần mềm mã nguồn mở.</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endParaRPr lang="en-US"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https://cassandra.apache.org/</a:t>
            </a:r>
          </a:p>
          <a:p>
            <a:endParaRPr lang="en-US"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133</a:t>
            </a:fld>
            <a:endParaRPr lang="ko-KR" altLang="en-US" dirty="0"/>
          </a:p>
        </p:txBody>
      </p:sp>
    </p:spTree>
    <p:extLst>
      <p:ext uri="{BB962C8B-B14F-4D97-AF65-F5344CB8AC3E}">
        <p14:creationId xmlns:p14="http://schemas.microsoft.com/office/powerpoint/2010/main" val="32838179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Cassandra có cấu trúc vòng trong đó tất cả các nút đều bình đẳng thông qua giao thức Gossip.</a:t>
            </a:r>
          </a:p>
          <a:p>
            <a:r>
              <a:rPr lang="vi-VN" altLang="ko-KR" b="0" dirty="0">
                <a:latin typeface="SamsungOne-400" panose="020B0503030303020204" pitchFamily="34" charset="0"/>
              </a:rPr>
              <a:t>Dữ liệu được phân phối và lưu trữ trong mỗi nút cấu thành vòng.</a:t>
            </a:r>
          </a:p>
          <a:p>
            <a:r>
              <a:rPr lang="vi-VN" altLang="ko-KR" b="0" dirty="0">
                <a:latin typeface="SamsungOne-400" panose="020B0503030303020204" pitchFamily="34" charset="0"/>
              </a:rPr>
              <a:t>được gọi là Khóa phân vùng (được gọi là </a:t>
            </a:r>
            <a:r>
              <a:rPr lang="en-US" altLang="ko-KR" b="0" dirty="0" err="1">
                <a:latin typeface="SamsungOne-400" panose="020B0503030303020204" pitchFamily="34" charset="0"/>
              </a:rPr>
              <a:t>Hàng</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phím</a:t>
            </a:r>
            <a:r>
              <a:rPr lang="en-US" altLang="ko-KR" b="0" baseline="0" dirty="0">
                <a:latin typeface="SamsungOne-400" panose="020B0503030303020204" pitchFamily="34" charset="0"/>
              </a:rPr>
              <a:t> </a:t>
            </a:r>
            <a:r>
              <a:rPr lang="vi-VN" altLang="ko-KR" b="0" dirty="0">
                <a:latin typeface="SamsungOne-400" panose="020B0503030303020204" pitchFamily="34" charset="0"/>
              </a:rPr>
              <a:t>trong Lớp dữ liệu Cassandra thực)</a:t>
            </a:r>
          </a:p>
          <a:p>
            <a:r>
              <a:rPr lang="vi-VN" altLang="ko-KR" b="0" dirty="0">
                <a:latin typeface="SamsungOne-400" panose="020B0503030303020204" pitchFamily="34" charset="0"/>
              </a:rPr>
              <a:t>Phân phối dữ liệu dựa trên giá trị băm của dữ liệu</a:t>
            </a:r>
          </a:p>
          <a:p>
            <a:endParaRPr lang="vi-VN" altLang="ko-KR" b="0" dirty="0">
              <a:latin typeface="SamsungOne-400" panose="020B0503030303020204" pitchFamily="34" charset="0"/>
            </a:endParaRPr>
          </a:p>
          <a:p>
            <a:r>
              <a:rPr lang="vi-VN" altLang="ko-KR" b="0" dirty="0">
                <a:latin typeface="SamsungOne-400" panose="020B0503030303020204" pitchFamily="34" charset="0"/>
              </a:rPr>
              <a:t>Tin đồn: Một giao thức chia sẻ thông tin giữa các nút trong một cụm.</a:t>
            </a:r>
          </a:p>
          <a:p>
            <a:r>
              <a:rPr lang="vi-VN" altLang="ko-KR" b="0" dirty="0">
                <a:latin typeface="SamsungOne-400" panose="020B0503030303020204" pitchFamily="34" charset="0"/>
              </a:rPr>
              <a:t>Thông tin lan truyền như virus.</a:t>
            </a:r>
          </a:p>
          <a:p>
            <a:r>
              <a:rPr lang="vi-VN" altLang="ko-KR" b="0" dirty="0">
                <a:latin typeface="SamsungOne-400" panose="020B0503030303020204" pitchFamily="34" charset="0"/>
              </a:rPr>
              <a:t>Nhẹ trong các nhóm lớn, truyền phát đa hướng nhanh chóng.</a:t>
            </a:r>
          </a:p>
          <a:p>
            <a:endParaRPr lang="vi-VN" altLang="ko-KR" b="0" dirty="0">
              <a:latin typeface="SamsungOne-400" panose="020B0503030303020204" pitchFamily="34" charset="0"/>
            </a:endParaRPr>
          </a:p>
          <a:p>
            <a:r>
              <a:rPr lang="vi-VN" altLang="ko-KR" b="0" dirty="0">
                <a:latin typeface="SamsungOne-400" panose="020B0503030303020204" pitchFamily="34" charset="0"/>
              </a:rPr>
              <a:t>Phân tán (Shard)</a:t>
            </a:r>
          </a:p>
          <a:p>
            <a:r>
              <a:rPr lang="vi-VN" altLang="ko-KR" b="0" dirty="0">
                <a:latin typeface="SamsungOne-400" panose="020B0503030303020204" pitchFamily="34" charset="0"/>
              </a:rPr>
              <a:t>Cassandra làm việc không có chủ. Tức là không có máy chủ riêng phụ trách phân phối hoặc khôi phục dữ liệu.</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134</a:t>
            </a:fld>
            <a:endParaRPr lang="ko-KR" altLang="en-US" dirty="0"/>
          </a:p>
        </p:txBody>
      </p:sp>
    </p:spTree>
    <p:extLst>
      <p:ext uri="{BB962C8B-B14F-4D97-AF65-F5344CB8AC3E}">
        <p14:creationId xmlns:p14="http://schemas.microsoft.com/office/powerpoint/2010/main" val="28183181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Khả năng mở rộng đàn hồi có nghĩa là tăng trưởng tuyến tính về hiệu suất.</a:t>
            </a:r>
          </a:p>
          <a:p>
            <a:r>
              <a:rPr lang="vi-VN" altLang="ko-KR" b="0" dirty="0">
                <a:latin typeface="SamsungOne-400" panose="020B0503030303020204" pitchFamily="34" charset="0"/>
              </a:rPr>
              <a:t>Ngoài ra, việc thêm và giảm số lượng nút rất dễ dàng và đơn giản.</a:t>
            </a:r>
          </a:p>
          <a:p>
            <a:r>
              <a:rPr lang="vi-VN" altLang="ko-KR" b="0" dirty="0">
                <a:latin typeface="SamsungOne-400" panose="020B0503030303020204" pitchFamily="34" charset="0"/>
              </a:rPr>
              <a:t>Không cần phải cấu hình lại toàn bộ cụm.</a:t>
            </a:r>
          </a:p>
          <a:p>
            <a:r>
              <a:rPr lang="vi-VN" altLang="ko-KR" b="0" dirty="0">
                <a:latin typeface="SamsungOne-400" panose="020B0503030303020204" pitchFamily="34" charset="0"/>
              </a:rPr>
              <a:t>Không cần phải trực tiếp cân bằng lại toàn bộ dữ liệu.</a:t>
            </a:r>
          </a:p>
          <a:p>
            <a:r>
              <a:rPr lang="vi-VN" altLang="ko-KR" b="0" dirty="0">
                <a:latin typeface="SamsungOne-400" panose="020B0503030303020204" pitchFamily="34" charset="0"/>
              </a:rPr>
              <a:t>Thông lượng đọc/ghi của cụm Cassandra tăng tuyến tính khi số lượng nút tăng lên.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135</a:t>
            </a:fld>
            <a:endParaRPr lang="ko-KR" altLang="en-US" dirty="0"/>
          </a:p>
        </p:txBody>
      </p:sp>
    </p:spTree>
    <p:extLst>
      <p:ext uri="{BB962C8B-B14F-4D97-AF65-F5344CB8AC3E}">
        <p14:creationId xmlns:p14="http://schemas.microsoft.com/office/powerpoint/2010/main" val="7236415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Không có điểm lỗi duy nhất nào đối với khách hàng khi ghi và xóa dữ liệu.</a:t>
            </a:r>
          </a:p>
          <a:p>
            <a:r>
              <a:rPr lang="vi-VN" altLang="ko-KR" b="0" dirty="0">
                <a:latin typeface="SamsungOne-400" panose="020B0503030303020204" pitchFamily="34" charset="0"/>
              </a:rPr>
              <a:t>Với cấu trúc masterless, bất kỳ </a:t>
            </a:r>
            <a:r>
              <a:rPr lang="en-US" altLang="ko-KR" b="0" dirty="0">
                <a:latin typeface="SamsungOne-400" panose="020B0503030303020204" pitchFamily="34" charset="0"/>
              </a:rPr>
              <a:t>node</a:t>
            </a:r>
            <a:r>
              <a:rPr lang="vi-VN" altLang="ko-KR" b="0" dirty="0">
                <a:latin typeface="SamsungOne-400" panose="020B0503030303020204" pitchFamily="34" charset="0"/>
              </a:rPr>
              <a:t> nào cũng có thể thực hiện thao tác ghi/đọc.</a:t>
            </a:r>
          </a:p>
          <a:p>
            <a:r>
              <a:rPr lang="vi-VN" altLang="ko-KR" b="0" dirty="0">
                <a:latin typeface="SamsungOne-400" panose="020B0503030303020204" pitchFamily="34" charset="0"/>
              </a:rPr>
              <a:t>Dữ liệu được sao chép trong nhiều </a:t>
            </a:r>
            <a:r>
              <a:rPr lang="en-US" altLang="ko-KR" b="0" dirty="0">
                <a:latin typeface="SamsungOne-400" panose="020B0503030303020204" pitchFamily="34" charset="0"/>
              </a:rPr>
              <a:t>node</a:t>
            </a:r>
            <a:r>
              <a:rPr lang="vi-VN" altLang="ko-KR" b="0" dirty="0">
                <a:latin typeface="SamsungOne-400" panose="020B0503030303020204" pitchFamily="34" charset="0"/>
              </a:rPr>
              <a:t>, vì vậy ngay cả khi một nút cụ thể bị lỗi, nó vẫn hoạt động bình thường.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136</a:t>
            </a:fld>
            <a:endParaRPr lang="ko-KR" altLang="en-US" dirty="0"/>
          </a:p>
        </p:txBody>
      </p:sp>
    </p:spTree>
    <p:extLst>
      <p:ext uri="{BB962C8B-B14F-4D97-AF65-F5344CB8AC3E}">
        <p14:creationId xmlns:p14="http://schemas.microsoft.com/office/powerpoint/2010/main" val="20455478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Cassandra sử dụng nhiều máy chủ được phân phối ở những nơi khác nhau để phân phối một lượng lớn dữ liệu đến nhiều máy chủ và sao chép dữ liệu được phân phối đến nhiều máy chủ, do đó, cả đọc và ghi đều tuyệt vời.</a:t>
            </a:r>
          </a:p>
          <a:p>
            <a:endParaRPr lang="vi-VN" altLang="ko-KR" b="0" dirty="0">
              <a:latin typeface="SamsungOne-400" panose="020B0503030303020204" pitchFamily="34" charset="0"/>
            </a:endParaRPr>
          </a:p>
          <a:p>
            <a:r>
              <a:rPr lang="vi-VN" altLang="ko-KR" b="0" dirty="0">
                <a:latin typeface="SamsungOne-400" panose="020B0503030303020204" pitchFamily="34" charset="0"/>
              </a:rPr>
              <a:t>Bản sao Khi tạo một không gian khóa lần đầu tiên, bạn có thể xác định chiến lược sắp xếp bản sao và số lượng cũng như vị trí của các bản sao bản sao phù hợp với chiến lược đó.</a:t>
            </a:r>
          </a:p>
          <a:p>
            <a:r>
              <a:rPr lang="vi-VN" altLang="ko-KR" b="0" dirty="0">
                <a:latin typeface="SamsungOne-400" panose="020B0503030303020204" pitchFamily="34" charset="0"/>
              </a:rPr>
              <a:t>Để loại bỏ một điểm lỗi duy nhất, phải có ba lần lặp lại.</a:t>
            </a:r>
          </a:p>
          <a:p>
            <a:endParaRPr lang="vi-VN" altLang="ko-KR" b="0" dirty="0">
              <a:latin typeface="SamsungOne-400" panose="020B0503030303020204" pitchFamily="34" charset="0"/>
            </a:endParaRPr>
          </a:p>
          <a:p>
            <a:r>
              <a:rPr lang="vi-VN" altLang="ko-KR" b="0" dirty="0">
                <a:latin typeface="SamsungOne-400" panose="020B0503030303020204" pitchFamily="34" charset="0"/>
              </a:rPr>
              <a:t>Trong cấu trúc vòng, các nút được chọn theo chiều kim đồng hồ.</a:t>
            </a:r>
          </a:p>
          <a:p>
            <a:r>
              <a:rPr lang="vi-VN" altLang="ko-KR" b="0" dirty="0">
                <a:latin typeface="SamsungOne-400" panose="020B0503030303020204" pitchFamily="34" charset="0"/>
              </a:rPr>
              <a:t>Chiến lược NetworkToplogy được áp dụng khi sử dụng hai hoặc nhiều trung tâm dữ liệu.</a:t>
            </a:r>
          </a:p>
          <a:p>
            <a:endParaRPr lang="vi-VN" altLang="ko-KR" b="0" dirty="0">
              <a:latin typeface="SamsungOne-400" panose="020B0503030303020204" pitchFamily="34" charset="0"/>
            </a:endParaRPr>
          </a:p>
          <a:p>
            <a:r>
              <a:rPr lang="vi-VN" altLang="ko-KR" b="0" dirty="0">
                <a:latin typeface="SamsungOne-400" panose="020B0503030303020204" pitchFamily="34" charset="0"/>
              </a:rPr>
              <a:t>Gossip là một giao thức truyền thông ngang hàng trong đó các nút định kỳ trao đổi thông tin trạng thái về bản thân và về các nút khác mà chúng biết.</a:t>
            </a:r>
          </a:p>
          <a:p>
            <a:r>
              <a:rPr lang="vi-VN" altLang="ko-KR" b="0" dirty="0">
                <a:latin typeface="SamsungOne-400" panose="020B0503030303020204" pitchFamily="34" charset="0"/>
              </a:rPr>
              <a:t>Quá trình tin đồn chạy mỗi giây và trao đổi thông báo trạng thái với tối đa ba nút khác trong cụm.</a:t>
            </a:r>
          </a:p>
          <a:p>
            <a:r>
              <a:rPr lang="vi-VN" altLang="ko-KR" b="0" dirty="0">
                <a:latin typeface="SamsungOne-400" panose="020B0503030303020204" pitchFamily="34" charset="0"/>
              </a:rPr>
              <a:t>Các nút trao đổi thông tin về chính chúng và về các nút khác mà chúng đã buôn chuyện, vì vậy tất cả các nút nhanh chóng tìm hiểu về tất cả các nút khác trong cụm.</a:t>
            </a:r>
          </a:p>
          <a:p>
            <a:r>
              <a:rPr lang="vi-VN" altLang="ko-KR" b="0" dirty="0">
                <a:latin typeface="SamsungOne-400" panose="020B0503030303020204" pitchFamily="34" charset="0"/>
              </a:rPr>
              <a:t>Một tin nhắn buôn chuyện có một phiên bản được liên kết với nó, do đó trong quá trình trao đổi tin đồn, thông tin cũ hơn sẽ được ghi đè bằng trạng thái mới nhất cho một nút cụ thể.</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137</a:t>
            </a:fld>
            <a:endParaRPr lang="ko-KR" altLang="en-US" dirty="0"/>
          </a:p>
        </p:txBody>
      </p:sp>
    </p:spTree>
    <p:extLst>
      <p:ext uri="{BB962C8B-B14F-4D97-AF65-F5344CB8AC3E}">
        <p14:creationId xmlns:p14="http://schemas.microsoft.com/office/powerpoint/2010/main" val="40620172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cs typeface="+mn-cs"/>
              </a:rPr>
              <a:t>Cassandra duy trì tính nhất quán có thể điều chỉnh được.</a:t>
            </a:r>
          </a:p>
          <a:p>
            <a:r>
              <a:rPr lang="vi-VN" altLang="ko-KR" sz="1200" b="0" i="0" kern="1200" dirty="0">
                <a:solidFill>
                  <a:schemeClr val="tx1"/>
                </a:solidFill>
                <a:effectLst/>
                <a:latin typeface="SamsungOne-400" panose="020B0503030303020204" pitchFamily="34" charset="0"/>
                <a:cs typeface="+mn-cs"/>
              </a:rPr>
              <a:t>Khi thực hiện thao tác đọc hoặc ghi, máy khách cơ sở dữ liệu có thể chỉ định mức nhất quán.</a:t>
            </a:r>
          </a:p>
          <a:p>
            <a:r>
              <a:rPr lang="vi-VN" altLang="ko-KR" sz="1200" b="0" i="0" kern="1200" dirty="0">
                <a:solidFill>
                  <a:schemeClr val="tx1"/>
                </a:solidFill>
                <a:effectLst/>
                <a:latin typeface="SamsungOne-400" panose="020B0503030303020204" pitchFamily="34" charset="0"/>
                <a:cs typeface="+mn-cs"/>
              </a:rPr>
              <a:t>Mức độ nhất quán đề cập đến số lượng bản sao cần phản hồi để thao tác đọc hoặc ghi được coi là hoàn thành.</a:t>
            </a:r>
          </a:p>
          <a:p>
            <a:r>
              <a:rPr lang="vi-VN" altLang="ko-KR" sz="1200" b="0" i="0" kern="1200" dirty="0">
                <a:solidFill>
                  <a:schemeClr val="tx1"/>
                </a:solidFill>
                <a:effectLst/>
                <a:latin typeface="SamsungOne-400" panose="020B0503030303020204" pitchFamily="34" charset="0"/>
                <a:cs typeface="+mn-cs"/>
              </a:rPr>
              <a:t>Ở đây cũng có sự đánh đổi giữa tính nhất quán và tính </a:t>
            </a:r>
            <a:r>
              <a:rPr lang="en-US" altLang="ko-KR" sz="1200" b="0" i="0" kern="1200" dirty="0" err="1">
                <a:solidFill>
                  <a:schemeClr val="tx1"/>
                </a:solidFill>
                <a:effectLst/>
                <a:latin typeface="SamsungOne-400" panose="020B0503030303020204" pitchFamily="34" charset="0"/>
                <a:cs typeface="+mn-cs"/>
              </a:rPr>
              <a:t>khả</a:t>
            </a:r>
            <a:r>
              <a:rPr lang="en-US" altLang="ko-KR" sz="1200" b="0" i="0" kern="1200" baseline="0" dirty="0">
                <a:solidFill>
                  <a:schemeClr val="tx1"/>
                </a:solidFill>
                <a:effectLst/>
                <a:latin typeface="SamsungOne-400" panose="020B0503030303020204" pitchFamily="34" charset="0"/>
                <a:cs typeface="+mn-cs"/>
              </a:rPr>
              <a:t> </a:t>
            </a:r>
            <a:r>
              <a:rPr lang="en-US" altLang="ko-KR" sz="1200" b="0" i="0" kern="1200" baseline="0" dirty="0" err="1">
                <a:solidFill>
                  <a:schemeClr val="tx1"/>
                </a:solidFill>
                <a:effectLst/>
                <a:latin typeface="SamsungOne-400" panose="020B0503030303020204" pitchFamily="34" charset="0"/>
                <a:cs typeface="+mn-cs"/>
              </a:rPr>
              <a:t>dụng</a:t>
            </a:r>
            <a:r>
              <a:rPr lang="vi-VN" altLang="ko-KR" sz="1200" b="0" i="0" kern="1200" dirty="0">
                <a:solidFill>
                  <a:schemeClr val="tx1"/>
                </a:solidFill>
                <a:effectLst/>
                <a:latin typeface="SamsungOne-400" panose="020B0503030303020204" pitchFamily="34" charset="0"/>
                <a:cs typeface="+mn-cs"/>
              </a:rPr>
              <a:t>.</a:t>
            </a:r>
          </a:p>
          <a:p>
            <a:r>
              <a:rPr lang="vi-VN" altLang="ko-KR" sz="1200" b="0" i="0" kern="1200" dirty="0">
                <a:solidFill>
                  <a:schemeClr val="tx1"/>
                </a:solidFill>
                <a:effectLst/>
                <a:latin typeface="SamsungOne-400" panose="020B0503030303020204" pitchFamily="34" charset="0"/>
                <a:cs typeface="+mn-cs"/>
              </a:rPr>
              <a:t>Nếu một trong các bản sao bị hỏng hoặc không thể truy cập được, thao tác ghi sẽ không thành công do Cassandra không thể đáp ứng mức độ nhất quán cần thiết.</a:t>
            </a:r>
          </a:p>
          <a:p>
            <a:r>
              <a:rPr lang="vi-VN" altLang="ko-KR" sz="1200" b="0" i="0" kern="1200" dirty="0">
                <a:solidFill>
                  <a:schemeClr val="tx1"/>
                </a:solidFill>
                <a:effectLst/>
                <a:latin typeface="SamsungOne-400" panose="020B0503030303020204" pitchFamily="34" charset="0"/>
                <a:cs typeface="+mn-cs"/>
              </a:rPr>
              <a:t>Trong trường hợp này, Cassandra hy sinh tính khả dụng để đảm bảo tính nhất quán.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138</a:t>
            </a:fld>
            <a:endParaRPr lang="ko-KR" altLang="en-US" dirty="0"/>
          </a:p>
        </p:txBody>
      </p:sp>
    </p:spTree>
    <p:extLst>
      <p:ext uri="{BB962C8B-B14F-4D97-AF65-F5344CB8AC3E}">
        <p14:creationId xmlns:p14="http://schemas.microsoft.com/office/powerpoint/2010/main" val="13202213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b="0" dirty="0">
                <a:latin typeface="SamsungOne-400" panose="020B0503030303020204" pitchFamily="34" charset="0"/>
              </a:rPr>
              <a:t>Một DBMS hướng cột hoặc DBMS cột là một hệ thống quản lý cơ sở dữ liệu (DBMS) lưu trữ các bảng dữ liệu theo cột chứ không phải theo hàng.</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b="0" dirty="0">
                <a:latin typeface="SamsungOne-400" panose="020B0503030303020204" pitchFamily="34" charset="0"/>
              </a:rPr>
              <a:t>Việc sử dụng thực tế lưu trữ cột so với lưu trữ hàng khác nhau rất ít trong thế giới DBMS quan hệ.</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b="0" dirty="0">
                <a:latin typeface="SamsungOne-400" panose="020B0503030303020204" pitchFamily="34" charset="0"/>
              </a:rPr>
              <a:t>Cả cơ sở dữ liệu cột và hàng đều có thể sử dụng ngôn ngữ truy vấn cơ sở dữ liệu truyền thống như SQL để tải dữ liệu và thực hiện truy vấn.</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b="0" dirty="0">
                <a:latin typeface="SamsungOne-400" panose="020B0503030303020204" pitchFamily="34" charset="0"/>
              </a:rPr>
              <a:t>Cả cơ sở dữ liệu hàng và cột đều có thể trở thành xương sống trong một hệ thống để cung cấp dữ liệu cho các công cụ trích xuất, chuyển đổi, tải (ETL) và trực quan hóa dữ liệu chung.</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b="0" dirty="0">
                <a:latin typeface="SamsungOne-400" panose="020B0503030303020204" pitchFamily="34" charset="0"/>
              </a:rPr>
              <a:t>Tuy nhiên, bằng cách lưu trữ dữ liệu trong cột chứ không phải hàng, cơ sở dữ liệu có thể truy cập dữ liệu cần thiết để trả lời truy vấn chính xác hơn thay vì quét và loại bỏ dữ liệu không mong muốn trong hàng.</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endParaRPr lang="en-US"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https://en.wikipedia.org/wiki/Column-oriented_DBMS</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139</a:t>
            </a:fld>
            <a:endParaRPr lang="ko-KR" altLang="en-US" dirty="0"/>
          </a:p>
        </p:txBody>
      </p:sp>
    </p:spTree>
    <p:extLst>
      <p:ext uri="{BB962C8B-B14F-4D97-AF65-F5344CB8AC3E}">
        <p14:creationId xmlns:p14="http://schemas.microsoft.com/office/powerpoint/2010/main" val="1492244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Kudu thú vị ở chỗ nó sử dụng cả kiến trúc Master Slave (2 </a:t>
            </a:r>
            <a:r>
              <a:rPr lang="en-US" altLang="ko-KR" b="0" dirty="0" err="1">
                <a:latin typeface="SamsungOne-400" panose="020B0503030303020204" pitchFamily="34" charset="0"/>
              </a:rPr>
              <a:t>trình</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nền</a:t>
            </a:r>
            <a:r>
              <a:rPr lang="vi-VN" altLang="ko-KR" b="0" dirty="0">
                <a:latin typeface="SamsungOne-400" panose="020B0503030303020204" pitchFamily="34" charset="0"/>
              </a:rPr>
              <a:t> khác nhau, Máy chủ </a:t>
            </a:r>
            <a:r>
              <a:rPr lang="en-US" altLang="ko-KR" b="0" dirty="0">
                <a:latin typeface="SamsungOne-400" panose="020B0503030303020204" pitchFamily="34" charset="0"/>
              </a:rPr>
              <a:t>master</a:t>
            </a:r>
            <a:r>
              <a:rPr lang="vi-VN" altLang="ko-KR" b="0" dirty="0">
                <a:latin typeface="SamsungOne-400" panose="020B0503030303020204" pitchFamily="34" charset="0"/>
              </a:rPr>
              <a:t> và Máy chủ </a:t>
            </a:r>
            <a:r>
              <a:rPr lang="en-US" altLang="ko-KR" b="0" dirty="0">
                <a:latin typeface="SamsungOne-400" panose="020B0503030303020204" pitchFamily="34" charset="0"/>
              </a:rPr>
              <a:t>tablet </a:t>
            </a:r>
            <a:r>
              <a:rPr lang="vi-VN" altLang="ko-KR" b="0" dirty="0">
                <a:latin typeface="SamsungOne-400" panose="020B0503030303020204" pitchFamily="34" charset="0"/>
              </a:rPr>
              <a:t>xử lý những thứ khác nhau) cũng như kiến trúc </a:t>
            </a:r>
            <a:r>
              <a:rPr lang="en-US" altLang="ko-KR" b="0" dirty="0">
                <a:latin typeface="SamsungOne-400" panose="020B0503030303020204" pitchFamily="34" charset="0"/>
              </a:rPr>
              <a:t>Leader Follower</a:t>
            </a:r>
            <a:r>
              <a:rPr lang="en-US" altLang="ko-KR" b="0" baseline="0" dirty="0">
                <a:latin typeface="SamsungOne-400" panose="020B0503030303020204" pitchFamily="34" charset="0"/>
              </a:rPr>
              <a:t> </a:t>
            </a:r>
            <a:r>
              <a:rPr lang="vi-VN" altLang="ko-KR" b="0" dirty="0">
                <a:latin typeface="SamsungOne-400" panose="020B0503030303020204" pitchFamily="34" charset="0"/>
              </a:rPr>
              <a:t>(Nhiều máy chủ </a:t>
            </a:r>
            <a:r>
              <a:rPr lang="en-US" altLang="ko-KR" b="0" dirty="0">
                <a:latin typeface="SamsungOne-400" panose="020B0503030303020204" pitchFamily="34" charset="0"/>
              </a:rPr>
              <a:t>master</a:t>
            </a:r>
            <a:r>
              <a:rPr lang="vi-VN" altLang="ko-KR" b="0" dirty="0">
                <a:latin typeface="SamsungOne-400" panose="020B0503030303020204" pitchFamily="34" charset="0"/>
              </a:rPr>
              <a:t> và </a:t>
            </a:r>
            <a:r>
              <a:rPr lang="en-US" altLang="ko-KR" b="0" dirty="0">
                <a:latin typeface="SamsungOne-400" panose="020B0503030303020204" pitchFamily="34" charset="0"/>
              </a:rPr>
              <a:t>tablet</a:t>
            </a:r>
            <a:r>
              <a:rPr lang="vi-VN" altLang="ko-KR" b="0" dirty="0">
                <a:latin typeface="SamsungOne-400" panose="020B0503030303020204" pitchFamily="34" charset="0"/>
              </a:rPr>
              <a:t>, với một số được bầu làm lãnh đạo và những </a:t>
            </a:r>
            <a:r>
              <a:rPr lang="en-US" altLang="ko-KR" b="0" dirty="0" err="1">
                <a:latin typeface="SamsungOne-400" panose="020B0503030303020204" pitchFamily="34" charset="0"/>
              </a:rPr>
              <a:t>máy</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chủ</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khác</a:t>
            </a:r>
            <a:r>
              <a:rPr lang="en-US" altLang="ko-KR" b="0" baseline="0" dirty="0">
                <a:latin typeface="SamsungOne-400" panose="020B0503030303020204" pitchFamily="34" charset="0"/>
              </a:rPr>
              <a:t> </a:t>
            </a:r>
            <a:r>
              <a:rPr lang="vi-VN" altLang="ko-KR" b="0" dirty="0">
                <a:latin typeface="SamsungOne-400" panose="020B0503030303020204" pitchFamily="34" charset="0"/>
              </a:rPr>
              <a:t>được bầu làm người theo dõi) .</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đặc điểm chính của kiến trúc và thiết kế Kudu được trình bày.</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14</a:t>
            </a:fld>
            <a:endParaRPr lang="ko-KR" altLang="en-US" dirty="0"/>
          </a:p>
        </p:txBody>
      </p:sp>
    </p:spTree>
    <p:extLst>
      <p:ext uri="{BB962C8B-B14F-4D97-AF65-F5344CB8AC3E}">
        <p14:creationId xmlns:p14="http://schemas.microsoft.com/office/powerpoint/2010/main" val="402913930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Ngôn ngữ truy vấn Cassandra (CQL) tương tự như các câu lệnh sql tiêu chuẩn chung của RDB và có thể được sử dụng dễ dàng.</a:t>
            </a:r>
          </a:p>
          <a:p>
            <a:r>
              <a:rPr lang="vi-VN" altLang="ko-KR" b="0" dirty="0">
                <a:latin typeface="SamsungOne-400" panose="020B0503030303020204" pitchFamily="34" charset="0"/>
              </a:rPr>
              <a:t>Lược đồ linh hoạt, vì vậy bạn có thể dễ dàng thêm các cột và hỗ trợ các loại bộ sưu tập.</a:t>
            </a:r>
          </a:p>
          <a:p>
            <a:r>
              <a:rPr lang="vi-VN" altLang="ko-KR" b="0" dirty="0">
                <a:latin typeface="SamsungOne-400" panose="020B0503030303020204" pitchFamily="34" charset="0"/>
              </a:rPr>
              <a:t>Tuy nhiên, tham gia không được hỗ trợ.</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140</a:t>
            </a:fld>
            <a:endParaRPr lang="ko-KR" altLang="en-US" dirty="0"/>
          </a:p>
        </p:txBody>
      </p:sp>
    </p:spTree>
    <p:extLst>
      <p:ext uri="{BB962C8B-B14F-4D97-AF65-F5344CB8AC3E}">
        <p14:creationId xmlns:p14="http://schemas.microsoft.com/office/powerpoint/2010/main" val="25505374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141</a:t>
            </a:fld>
            <a:endParaRPr lang="ko-KR" altLang="en-US" dirty="0"/>
          </a:p>
        </p:txBody>
      </p:sp>
    </p:spTree>
    <p:extLst>
      <p:ext uri="{BB962C8B-B14F-4D97-AF65-F5344CB8AC3E}">
        <p14:creationId xmlns:p14="http://schemas.microsoft.com/office/powerpoint/2010/main" val="2390620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Các bản ghi cam kết là một nhật ký chỉ nối thêm tất cả các đột biến cục bộ vào nút Cassandra.</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Bất kỳ dữ liệu nào được ghi vào Cassandra trước tiên sẽ được ghi vào nhật ký cam kết trước khi được ghi vào memtable.</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Điều này mang lại độ bền trong trường hợp tắt máy đột xuất.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Khi khởi động, bất kỳ thay đổi nào trong nhật ký cam kết sẽ được áp dụng cho các bảng ghi nhớ.</a:t>
            </a:r>
          </a:p>
          <a:p>
            <a:endParaRPr lang="vi-V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Memtables là cấu trúc trong bộ nhớ nơi bộ đệm Cassandra ghi.</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Nói chung, có một memtable hoạt động trên mỗi bảng.</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Cuối cùng, các bảng ghi nhớ được chuyển vào đĩa và trở thành SSTables bất biến.</a:t>
            </a:r>
          </a:p>
          <a:p>
            <a:endParaRPr lang="vi-V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SSTables là các tệp dữ liệu bất biến mà Cassandra sử dụng để duy trì dữ liệu trên đĩa.</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Khi các SSTable được chuyển vào đĩa từ Memtables hoặc được truyền trực tuyến từ các </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node</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 khác, Cassandra sẽ kích hoạt quá trình nén để kết hợp nhiều SSTable thành một.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Khi SSTable mới đã được viết, SSTable cũ có thể bị xóa.</a:t>
            </a:r>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142</a:t>
            </a:fld>
            <a:endParaRPr lang="ko-KR" altLang="en-US" dirty="0"/>
          </a:p>
        </p:txBody>
      </p:sp>
    </p:spTree>
    <p:extLst>
      <p:ext uri="{BB962C8B-B14F-4D97-AF65-F5344CB8AC3E}">
        <p14:creationId xmlns:p14="http://schemas.microsoft.com/office/powerpoint/2010/main" val="15085436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Mô hình dữ liệu Cassandra bao gồm các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keyspace</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(tương tự như DB trong RDBMS), họ cột (tương tự như bảng trong RDBMS), khóa và cột.</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So sánh mô hình dữ liệu Cassandra với các cơ sở dữ liệu khác:</a:t>
            </a:r>
            <a:endParaRPr lang="en-US" altLang="ko-KR" b="0" dirty="0">
              <a:latin typeface="SamsungOne-400" panose="020B0503030303020204" pitchFamily="34" charset="0"/>
            </a:endParaRPr>
          </a:p>
          <a:p>
            <a:pPr marL="171450" lvl="0" indent="-171450">
              <a:buFont typeface="Arial" panose="020B0604020202020204" pitchFamily="34" charset="0"/>
              <a:buChar char="•"/>
            </a:pPr>
            <a:r>
              <a:rPr kumimoji="1" lang="vi-VN" altLang="ko-KR" sz="1200" b="0" i="0" kern="1200" dirty="0">
                <a:solidFill>
                  <a:schemeClr val="tx1"/>
                </a:solidFill>
                <a:effectLst/>
                <a:latin typeface="SamsungOne-400" panose="020B0503030303020204" pitchFamily="34" charset="0"/>
                <a:ea typeface="굴림" charset="-127"/>
                <a:cs typeface="+mn-cs"/>
              </a:rPr>
              <a:t>Cassandra : Phím không gian &gt; Bảng &gt; Hàng &gt; Tên cột : Giá trị cột</a:t>
            </a:r>
          </a:p>
          <a:p>
            <a:pPr marL="171450" lvl="0" indent="-171450">
              <a:buFont typeface="Arial" panose="020B0604020202020204" pitchFamily="34" charset="0"/>
              <a:buChar char="•"/>
            </a:pPr>
            <a:r>
              <a:rPr kumimoji="1" lang="vi-VN" altLang="ko-KR" sz="1200" b="0" i="0" kern="1200" dirty="0">
                <a:solidFill>
                  <a:schemeClr val="tx1"/>
                </a:solidFill>
                <a:effectLst/>
                <a:latin typeface="SamsungOne-400" panose="020B0503030303020204" pitchFamily="34" charset="0"/>
                <a:ea typeface="굴림" charset="-127"/>
                <a:cs typeface="+mn-cs"/>
              </a:rPr>
              <a:t>Mongodb: db &gt; bộ sưu tập &gt; tài liệu &gt; khóa: giá trị</a:t>
            </a:r>
          </a:p>
          <a:p>
            <a:pPr marL="171450" lvl="0" indent="-171450">
              <a:buFont typeface="Arial" panose="020B0604020202020204" pitchFamily="34" charset="0"/>
              <a:buChar char="•"/>
            </a:pPr>
            <a:r>
              <a:rPr kumimoji="1" lang="vi-VN" altLang="ko-KR" sz="1200" b="0" i="0" kern="1200" dirty="0">
                <a:solidFill>
                  <a:schemeClr val="tx1"/>
                </a:solidFill>
                <a:effectLst/>
                <a:latin typeface="SamsungOne-400" panose="020B0503030303020204" pitchFamily="34" charset="0"/>
                <a:ea typeface="굴림" charset="-127"/>
                <a:cs typeface="+mn-cs"/>
              </a:rPr>
              <a:t>RDBMS: DB &gt; Bảng &gt; hàng &gt; cột</a:t>
            </a:r>
          </a:p>
          <a:p>
            <a:pPr marL="171450" lvl="0" indent="-171450">
              <a:buFont typeface="Arial" panose="020B0604020202020204" pitchFamily="34" charset="0"/>
              <a:buChar char="•"/>
            </a:pPr>
            <a:r>
              <a:rPr kumimoji="1" lang="vi-VN" altLang="ko-KR" sz="1200" b="0" i="0" kern="1200" dirty="0">
                <a:solidFill>
                  <a:schemeClr val="tx1"/>
                </a:solidFill>
                <a:effectLst/>
                <a:latin typeface="SamsungOne-400" panose="020B0503030303020204" pitchFamily="34" charset="0"/>
                <a:ea typeface="굴림" charset="-127"/>
                <a:cs typeface="+mn-cs"/>
              </a:rPr>
              <a:t>Elaticsearch: chỉ mục &gt; loại&gt; tài liệu &gt; khóa: giá trị</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143</a:t>
            </a:fld>
            <a:endParaRPr lang="ko-KR" altLang="en-US" dirty="0"/>
          </a:p>
        </p:txBody>
      </p:sp>
    </p:spTree>
    <p:extLst>
      <p:ext uri="{BB962C8B-B14F-4D97-AF65-F5344CB8AC3E}">
        <p14:creationId xmlns:p14="http://schemas.microsoft.com/office/powerpoint/2010/main" val="115567702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171450" indent="-171450">
              <a:buFont typeface="Arial" panose="020B0604020202020204" pitchFamily="34" charset="0"/>
              <a:buChar cha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Điều</a:t>
            </a:r>
            <a:r>
              <a:rPr lang="en" altLang="ko-KR" sz="1200" b="0" i="0" kern="1200" baseline="0" dirty="0">
                <a:solidFill>
                  <a:schemeClr val="tx1"/>
                </a:solidFill>
                <a:effectLst/>
                <a:latin typeface="SamsungOne-400" panose="020B0503030303020204" pitchFamily="34" charset="0"/>
                <a:ea typeface="SamsungOne-400" panose="020B0503030303020204" pitchFamily="34" charset="0"/>
                <a:cs typeface="+mn-cs"/>
              </a:rPr>
              <a:t> phối</a:t>
            </a:r>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Khi một yêu cầu được gửi đến bất kỳ </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node</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 Cassandra nào, nút này hoạt động như một proxy cho ứng dụng (thực ra là trình điều khiển Cassandra) và các nút liên quan đến luồng yêu cầu.</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Nút proxy này được gọi là điều phối viên.</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Điều phối viên chịu trách nhiệm quản lý toàn bộ đường dẫn yêu cầu và phản hồi lại cho khách hàng.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144</a:t>
            </a:fld>
            <a:endParaRPr lang="ko-KR" altLang="en-US" dirty="0"/>
          </a:p>
        </p:txBody>
      </p:sp>
    </p:spTree>
    <p:extLst>
      <p:ext uri="{BB962C8B-B14F-4D97-AF65-F5344CB8AC3E}">
        <p14:creationId xmlns:p14="http://schemas.microsoft.com/office/powerpoint/2010/main" val="1125360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Cassandra xử lý dữ liệu ở một số giai đoạn trên đường dẫn ghi, bắt đầu bằng việc ghi nhật ký ghi ngay lập tức và kết thúc bằng việc ghi dữ liệu vào đĩa: Ghi dữ liệu vào nhật ký cam kết.</a:t>
            </a:r>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Ghi dữ liệu vào memtable</a:t>
            </a: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Xóa dữ liệu từ memtable</a:t>
            </a:r>
          </a:p>
          <a:p>
            <a:pPr marL="171450" indent="-171450">
              <a:buFont typeface="Arial" panose="020B0604020202020204" pitchFamily="34" charset="0"/>
              <a:buChar cha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Lưu trữ dữ liệu trên đĩa trong SSTables</a:t>
            </a:r>
            <a:endParaRPr lang="en-US"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171450" indent="-171450">
              <a:buFont typeface="Arial" panose="020B0604020202020204" pitchFamily="34" charset="0"/>
              <a:buChar char="•"/>
            </a:pPr>
            <a:endParaRPr lang="en-US" altLang="ko-KR" b="1" dirty="0">
              <a:latin typeface="SamsungOne-400" panose="020B0503030303020204" pitchFamily="34" charset="0"/>
              <a:ea typeface="SamsungOne-400" panose="020B0503030303020204" pitchFamily="34" charset="0"/>
            </a:endParaRPr>
          </a:p>
          <a:p>
            <a:pPr marL="0" marR="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Memtables là cấu trúc trong bộ nhớ nơi bộ đệm Cassandra ghi.</a:t>
            </a:r>
          </a:p>
          <a:p>
            <a:pPr marL="0" marR="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Nói chung, có một memtable hoạt động trên mỗi bảng.</a:t>
            </a:r>
          </a:p>
          <a:p>
            <a:pPr marL="0" marR="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Cuối cùng, các bảng ghi nhớ được chuyển vào đĩa và trở thành SSTables bất biến.</a:t>
            </a:r>
          </a:p>
          <a:p>
            <a:pPr marL="0" marR="0" indent="0" algn="l" defTabSz="914373" rtl="0" eaLnBrk="1" fontAlgn="auto" latinLnBrk="0" hangingPunct="1">
              <a:lnSpc>
                <a:spcPct val="100000"/>
              </a:lnSpc>
              <a:spcBef>
                <a:spcPts val="0"/>
              </a:spcBef>
              <a:spcAft>
                <a:spcPts val="0"/>
              </a:spcAft>
              <a:buClrTx/>
              <a:buSzTx/>
              <a:buFontTx/>
              <a:buNone/>
              <a:tabLst/>
              <a:defRPr/>
            </a:pPr>
            <a:endParaRPr lang="vi-V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0" marR="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SSTables là các tệp dữ liệu bất biến mà Cassandra sử dụng để duy trì dữ liệu trên đĩa.</a:t>
            </a:r>
          </a:p>
          <a:p>
            <a:pPr marL="0" marR="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Khi các SSTable được chuyển vào đĩa từ Memtables hoặc được truyền trực tuyến từ các nút khác, Cassandra sẽ kích hoạt quá trình nén để kết hợp nhiều SSTable thành một. Khi SSTable mới đã được viết, SSTable cũ có thể bị xóa.</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145</a:t>
            </a:fld>
            <a:endParaRPr lang="ko-KR" altLang="en-US" dirty="0"/>
          </a:p>
        </p:txBody>
      </p:sp>
    </p:spTree>
    <p:extLst>
      <p:ext uri="{BB962C8B-B14F-4D97-AF65-F5344CB8AC3E}">
        <p14:creationId xmlns:p14="http://schemas.microsoft.com/office/powerpoint/2010/main" val="106291587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Để tạo sự nhất quán mạnh mẽ, hãy đặt tính nhất quán cho tất cả khi viết.</a:t>
            </a:r>
          </a:p>
          <a:p>
            <a:r>
              <a:rPr lang="vi-VN" altLang="ko-KR" b="0" dirty="0">
                <a:latin typeface="SamsungOne-400" panose="020B0503030303020204" pitchFamily="34" charset="0"/>
              </a:rPr>
              <a:t>Khi đọc, tính nhất quán có thể được trao cho một.</a:t>
            </a:r>
          </a:p>
          <a:p>
            <a:r>
              <a:rPr lang="vi-VN" altLang="ko-KR" b="0" dirty="0">
                <a:latin typeface="SamsungOne-400" panose="020B0503030303020204" pitchFamily="34" charset="0"/>
              </a:rPr>
              <a:t>Nhược điểm là nếu bất kỳ nút nào gặp sự cố và trình nền bị hỏng (lỗi nút), một ngoại lệ UnavailableException sẽ được đưa ra.</a:t>
            </a:r>
          </a:p>
          <a:p>
            <a:r>
              <a:rPr lang="vi-VN" altLang="ko-KR" b="0" dirty="0">
                <a:latin typeface="SamsungOne-400" panose="020B0503030303020204" pitchFamily="34" charset="0"/>
              </a:rPr>
              <a:t>QUORUM hoặc LOCAL_QUORUM có thể tốt hơn.</a:t>
            </a:r>
          </a:p>
          <a:p>
            <a:endParaRPr lang="vi-VN" altLang="ko-KR" b="0" dirty="0">
              <a:latin typeface="SamsungOne-400" panose="020B0503030303020204" pitchFamily="34" charset="0"/>
            </a:endParaRPr>
          </a:p>
          <a:p>
            <a:r>
              <a:rPr lang="vi-VN" altLang="ko-KR" b="0" dirty="0">
                <a:latin typeface="SamsungOne-400" panose="020B0503030303020204" pitchFamily="34" charset="0"/>
              </a:rPr>
              <a:t>Tính nhất quán đại biểu là tính nhất quán trong Cassandra cho cơ chế cao và để đảm bảo rằng có bao nhiêu nút sẽ phản hồi khi chúng tôi xác định tính nhất quán đọc và ghi trong Cassandra.</a:t>
            </a:r>
          </a:p>
          <a:p>
            <a:r>
              <a:rPr lang="vi-VN" altLang="ko-KR" b="0" dirty="0">
                <a:latin typeface="SamsungOne-400" panose="020B0503030303020204" pitchFamily="34" charset="0"/>
              </a:rPr>
              <a:t>Trong tính nhất quán của Số đại biểu, phần lớn (n/2 +1) nút của các bản sao phải phản hồi.</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146</a:t>
            </a:fld>
            <a:endParaRPr lang="ko-KR" altLang="en-US" dirty="0"/>
          </a:p>
        </p:txBody>
      </p:sp>
    </p:spTree>
    <p:extLst>
      <p:ext uri="{BB962C8B-B14F-4D97-AF65-F5344CB8AC3E}">
        <p14:creationId xmlns:p14="http://schemas.microsoft.com/office/powerpoint/2010/main" val="341602043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Cassandra xử lý dữ liệu ở một số giai đoạn trên đường dẫn đọc để khám phá nơi lưu trữ dữ liệu, bắt đầu với dữ liệu trong memtable và kết thúc với SSTables:</a:t>
            </a:r>
            <a:endParaRPr lang="en-US" altLang="ko-KR" b="0" dirty="0">
              <a:latin typeface="SamsungOne-400" panose="020B0503030303020204" pitchFamily="34" charset="0"/>
            </a:endParaRPr>
          </a:p>
          <a:p>
            <a:r>
              <a:rPr lang="vi-VN" altLang="ko-KR" b="0" dirty="0">
                <a:latin typeface="SamsungOne-400" panose="020B0503030303020204" pitchFamily="34" charset="0"/>
              </a:rPr>
              <a:t>1. Kiểm tra memtable</a:t>
            </a:r>
          </a:p>
          <a:p>
            <a:r>
              <a:rPr lang="vi-VN" altLang="ko-KR" b="0" dirty="0">
                <a:latin typeface="SamsungOne-400" panose="020B0503030303020204" pitchFamily="34" charset="0"/>
              </a:rPr>
              <a:t>2. Kiểm tra bộ đệm hàng, nếu được bật</a:t>
            </a:r>
          </a:p>
          <a:p>
            <a:r>
              <a:rPr lang="vi-VN" altLang="ko-KR" b="0" dirty="0">
                <a:latin typeface="SamsungOne-400" panose="020B0503030303020204" pitchFamily="34" charset="0"/>
              </a:rPr>
              <a:t>3. Kiểm tra bộ lọc Bloom</a:t>
            </a:r>
          </a:p>
          <a:p>
            <a:r>
              <a:rPr lang="vi-VN" altLang="ko-KR" b="0" dirty="0">
                <a:latin typeface="SamsungOne-400" panose="020B0503030303020204" pitchFamily="34" charset="0"/>
              </a:rPr>
              <a:t>4. Kiểm tra bộ đệm khóa phân vùng, nếu được bật</a:t>
            </a:r>
          </a:p>
          <a:p>
            <a:r>
              <a:rPr lang="vi-VN" altLang="ko-KR" b="0" dirty="0">
                <a:latin typeface="SamsungOne-400" panose="020B0503030303020204" pitchFamily="34" charset="0"/>
              </a:rPr>
              <a:t>5. Chuyển trực tiếp đến bản đồ bù nén nếu tìm thấy khóa phân vùng trong bộ đệm khóa phân vùng hoặc kiểm tra tóm tắt phân vùng nếu không kiểm tra tóm tắt phân vùng, sau đó truy cập chỉ mục phân vùng</a:t>
            </a:r>
          </a:p>
          <a:p>
            <a:r>
              <a:rPr lang="vi-VN" altLang="ko-KR" b="0" dirty="0">
                <a:latin typeface="SamsungOne-400" panose="020B0503030303020204" pitchFamily="34" charset="0"/>
              </a:rPr>
              <a:t>6. Định vị dữ liệu trên đĩa bằng bản đồ bù nén</a:t>
            </a:r>
          </a:p>
          <a:p>
            <a:r>
              <a:rPr lang="vi-VN" altLang="ko-KR" b="0" dirty="0">
                <a:latin typeface="SamsungOne-400" panose="020B0503030303020204" pitchFamily="34" charset="0"/>
              </a:rPr>
              <a:t>7. Lấy dữ liệu từ SSTable trên đĩa</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vi-VN" altLang="ko-KR" b="0" dirty="0">
                <a:latin typeface="SamsungOne-400" panose="020B0503030303020204" pitchFamily="34" charset="0"/>
              </a:rPr>
              <a:t>Nếu memtable có dữ liệu phân vùng mong muốn, thì dữ liệu sẽ được đọc và sau đó được hợp nhất với dữ liệu từ SSTables.</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147</a:t>
            </a:fld>
            <a:endParaRPr lang="ko-KR" altLang="en-US" dirty="0"/>
          </a:p>
        </p:txBody>
      </p:sp>
    </p:spTree>
    <p:extLst>
      <p:ext uri="{BB962C8B-B14F-4D97-AF65-F5344CB8AC3E}">
        <p14:creationId xmlns:p14="http://schemas.microsoft.com/office/powerpoint/2010/main" val="126575624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Số lượng bản sao được liên hệ bởi yêu cầu đọc của máy khách được xác định bởi mức độ nhất quán do máy khách chỉ định.</a:t>
            </a:r>
          </a:p>
          <a:p>
            <a:r>
              <a:rPr lang="vi-VN" altLang="ko-KR" b="0" dirty="0">
                <a:latin typeface="SamsungOne-400" panose="020B0503030303020204" pitchFamily="34" charset="0"/>
              </a:rPr>
              <a:t>Điều phối viên gửi các yêu cầu này đến các bản sao hiện đang phản hồi nhanh nhất.</a:t>
            </a:r>
          </a:p>
          <a:p>
            <a:r>
              <a:rPr lang="vi-VN" altLang="ko-KR" b="0" dirty="0">
                <a:latin typeface="SamsungOne-400" panose="020B0503030303020204" pitchFamily="34" charset="0"/>
              </a:rPr>
              <a:t>Các nút được liên hệ phản hồi với dữ liệu được yêu cầu; nếu nhiều nút được liên hệ, các hàng từ mỗi bản sao sẽ được so sánh trong bộ nhớ để xem chúng có nhất quán hay không.</a:t>
            </a:r>
          </a:p>
          <a:p>
            <a:r>
              <a:rPr lang="vi-VN" altLang="ko-KR" b="0" dirty="0">
                <a:latin typeface="SamsungOne-400" panose="020B0503030303020204" pitchFamily="34" charset="0"/>
              </a:rPr>
              <a:t>Nếu không, thì bản sao có dữ liệu gần đây nhất (dựa trên dấu thời gian) sẽ được điều phối viên sử dụng để chuyển tiếp kết quả trở lại máy khách.</a:t>
            </a:r>
          </a:p>
          <a:p>
            <a:endParaRPr lang="vi-VN" altLang="ko-KR" b="0" dirty="0">
              <a:latin typeface="SamsungOne-400" panose="020B0503030303020204" pitchFamily="34" charset="0"/>
            </a:endParaRPr>
          </a:p>
          <a:p>
            <a:r>
              <a:rPr lang="vi-VN" altLang="ko-KR" b="0" dirty="0">
                <a:latin typeface="SamsungOne-400" panose="020B0503030303020204" pitchFamily="34" charset="0"/>
              </a:rPr>
              <a:t>Để đảm bảo rằng tất cả các bản sao đều có phiên bản dữ liệu thường xuyên đọc mới nhất, điều phối viên cũng liên hệ và so sánh dữ liệu từ tất cả các bản sao còn lại sở hữu hàng trong nền.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148</a:t>
            </a:fld>
            <a:endParaRPr lang="ko-KR" altLang="en-US" dirty="0"/>
          </a:p>
        </p:txBody>
      </p:sp>
    </p:spTree>
    <p:extLst>
      <p:ext uri="{BB962C8B-B14F-4D97-AF65-F5344CB8AC3E}">
        <p14:creationId xmlns:p14="http://schemas.microsoft.com/office/powerpoint/2010/main" val="30109859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Dữ liệu được thêm bởi lệnh DELETE là một điểm đánh dấu xóa được gọi là bia mộ.</a:t>
            </a:r>
          </a:p>
          <a:p>
            <a:r>
              <a:rPr lang="vi-VN" altLang="ko-KR" b="0" dirty="0">
                <a:latin typeface="SamsungOne-400" panose="020B0503030303020204" pitchFamily="34" charset="0"/>
              </a:rPr>
              <a:t>Nó được thêm vào SSTable giống như cách Viết.</a:t>
            </a:r>
          </a:p>
          <a:p>
            <a:r>
              <a:rPr lang="vi-VN" altLang="ko-KR" b="0" dirty="0">
                <a:latin typeface="SamsungOne-400" panose="020B0503030303020204" pitchFamily="34" charset="0"/>
              </a:rPr>
              <a:t>bia mộ có dữ liệu/thời gian hết hạn tích hợp.</a:t>
            </a:r>
          </a:p>
          <a:p>
            <a:endParaRPr lang="vi-VN" altLang="ko-KR" b="0" dirty="0">
              <a:latin typeface="SamsungOne-400" panose="020B0503030303020204" pitchFamily="34" charset="0"/>
            </a:endParaRPr>
          </a:p>
          <a:p>
            <a:r>
              <a:rPr lang="vi-VN" altLang="ko-KR" b="0" dirty="0">
                <a:latin typeface="SamsungOne-400" panose="020B0503030303020204" pitchFamily="34" charset="0"/>
              </a:rPr>
              <a:t>Khi hết thời gian hết hạn, nó sẽ bị xóa trong quá trình nén thông thường của SSTable.</a:t>
            </a:r>
          </a:p>
          <a:p>
            <a:r>
              <a:rPr lang="vi-VN" altLang="ko-KR" b="0" dirty="0">
                <a:latin typeface="SamsungOne-400" panose="020B0503030303020204" pitchFamily="34" charset="0"/>
              </a:rPr>
              <a:t>Bạn có thể đặt giá trị TTL (thời gian) cho bản ghi Cassandra (hàng hoặc cột).</a:t>
            </a:r>
          </a:p>
          <a:p>
            <a:r>
              <a:rPr lang="vi-VN" altLang="ko-KR" b="0" dirty="0">
                <a:latin typeface="SamsungOne-400" panose="020B0503030303020204" pitchFamily="34" charset="0"/>
              </a:rPr>
              <a:t>Vào cuối thời gian quy định, một dấu hiệu bia mộ được hiển thị trên bản ghi.</a:t>
            </a:r>
          </a:p>
          <a:p>
            <a:r>
              <a:rPr lang="vi-VN" altLang="ko-KR" b="0" dirty="0">
                <a:latin typeface="SamsungOne-400" panose="020B0503030303020204" pitchFamily="34" charset="0"/>
              </a:rPr>
              <a:t>Điều này cũng bị xóa trong quá trình nén.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149</a:t>
            </a:fld>
            <a:endParaRPr lang="ko-KR" altLang="en-US" dirty="0"/>
          </a:p>
        </p:txBody>
      </p:sp>
    </p:spTree>
    <p:extLst>
      <p:ext uri="{BB962C8B-B14F-4D97-AF65-F5344CB8AC3E}">
        <p14:creationId xmlns:p14="http://schemas.microsoft.com/office/powerpoint/2010/main" val="1018986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Lưu trữ cột là một trong những đặc điểm nổi bật của cơ sở dữ liệu NoSQL và </a:t>
            </a:r>
            <a:r>
              <a:rPr lang="en-US" altLang="ko-KR" b="0" dirty="0">
                <a:latin typeface="SamsungOne-400" panose="020B0503030303020204" pitchFamily="34" charset="0"/>
              </a:rPr>
              <a:t>Big</a:t>
            </a:r>
            <a:r>
              <a:rPr lang="en-US" altLang="ko-KR" b="0" baseline="0" dirty="0">
                <a:latin typeface="SamsungOne-400" panose="020B0503030303020204" pitchFamily="34" charset="0"/>
              </a:rPr>
              <a:t> Data</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Dữ liệu được lưu trữ trong cột thay vì hàng.</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15</a:t>
            </a:fld>
            <a:endParaRPr lang="ko-KR" altLang="en-US" dirty="0"/>
          </a:p>
        </p:txBody>
      </p:sp>
    </p:spTree>
    <p:extLst>
      <p:ext uri="{BB962C8B-B14F-4D97-AF65-F5344CB8AC3E}">
        <p14:creationId xmlns:p14="http://schemas.microsoft.com/office/powerpoint/2010/main" val="38611881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 altLang="ko-KR" b="1" dirty="0">
              <a:solidFill>
                <a:schemeClr val="tx1">
                  <a:lumMod val="75000"/>
                  <a:lumOff val="25000"/>
                </a:schemeClr>
              </a:solidFill>
              <a:latin typeface="SamsungOne-400" panose="020B0503030303020204" pitchFamily="34" charset="0"/>
            </a:endParaRPr>
          </a:p>
          <a:p>
            <a:r>
              <a:rPr lang="vi-VN" altLang="ko-KR" dirty="0">
                <a:solidFill>
                  <a:schemeClr val="tx1">
                    <a:lumMod val="75000"/>
                    <a:lumOff val="25000"/>
                  </a:schemeClr>
                </a:solidFill>
                <a:latin typeface="SamsungOne-400" panose="020B0503030303020204" pitchFamily="34" charset="0"/>
              </a:rPr>
              <a:t>Ngôn ngữ truy vấn là ngôn ngữ máy tính được sử dụng để thực hiện truy vấn trong cơ sở dữ liệu và hệ thống thông tin.</a:t>
            </a:r>
          </a:p>
          <a:p>
            <a:r>
              <a:rPr lang="vi-VN" altLang="ko-KR" dirty="0">
                <a:solidFill>
                  <a:schemeClr val="tx1">
                    <a:lumMod val="75000"/>
                    <a:lumOff val="25000"/>
                  </a:schemeClr>
                </a:solidFill>
                <a:latin typeface="SamsungOne-400" panose="020B0503030303020204" pitchFamily="34" charset="0"/>
              </a:rPr>
              <a:t>Ngôn ngữ truy vấn Cassandra là ngôn ngữ truy vấn chính để giao tiếp với cơ sở dữ liệu Apache Cassandra.</a:t>
            </a:r>
          </a:p>
          <a:p>
            <a:r>
              <a:rPr lang="vi-VN" altLang="ko-KR" dirty="0">
                <a:solidFill>
                  <a:schemeClr val="tx1">
                    <a:lumMod val="75000"/>
                    <a:lumOff val="25000"/>
                  </a:schemeClr>
                </a:solidFill>
                <a:latin typeface="SamsungOne-400" panose="020B0503030303020204" pitchFamily="34" charset="0"/>
              </a:rPr>
              <a:t>Cách cơ bản nhất để tương tác với Apache Cassandra là sử dụng CQL shell, cqlsh. Sử dụng cqlsh, bạn có thể tạo các không gian phím và bảng, chèn và truy vấn bảng, v.v.</a:t>
            </a:r>
            <a:endParaRPr lang="en-US" altLang="ko-KR" dirty="0">
              <a:solidFill>
                <a:schemeClr val="tx1">
                  <a:lumMod val="75000"/>
                  <a:lumOff val="25000"/>
                </a:schemeClr>
              </a:solidFill>
              <a:latin typeface="SamsungOne-400" panose="020B0503030303020204" pitchFamily="34" charset="0"/>
            </a:endParaRPr>
          </a:p>
          <a:p>
            <a:endParaRPr lang="en" altLang="ko-KR" dirty="0">
              <a:solidFill>
                <a:schemeClr val="tx1">
                  <a:lumMod val="75000"/>
                  <a:lumOff val="25000"/>
                </a:schemeClr>
              </a:solidFill>
              <a:latin typeface="SamsungOne-400" panose="020B0503030303020204" pitchFamily="34" charset="0"/>
            </a:endParaRPr>
          </a:p>
          <a:p>
            <a:pPr marL="171450" indent="-171450">
              <a:buFont typeface="Arial" panose="020B0604020202020204" pitchFamily="34" charset="0"/>
              <a:buChar char="•"/>
            </a:pPr>
            <a:r>
              <a:rPr lang="en" altLang="ko-KR" dirty="0">
                <a:solidFill>
                  <a:schemeClr val="tx1">
                    <a:lumMod val="75000"/>
                    <a:lumOff val="25000"/>
                  </a:schemeClr>
                </a:solidFill>
                <a:latin typeface="SamsungOne-400" panose="020B0503030303020204" pitchFamily="34" charset="0"/>
              </a:rPr>
              <a:t>Nhận</a:t>
            </a:r>
            <a:r>
              <a:rPr lang="en" altLang="ko-KR" baseline="0" dirty="0">
                <a:solidFill>
                  <a:schemeClr val="tx1">
                    <a:lumMod val="75000"/>
                    <a:lumOff val="25000"/>
                  </a:schemeClr>
                </a:solidFill>
                <a:latin typeface="SamsungOne-400" panose="020B0503030303020204" pitchFamily="34" charset="0"/>
              </a:rPr>
              <a:t> xét</a:t>
            </a:r>
            <a:endParaRPr lang="en" altLang="ko-KR" dirty="0">
              <a:solidFill>
                <a:schemeClr val="tx1">
                  <a:lumMod val="75000"/>
                  <a:lumOff val="25000"/>
                </a:schemeClr>
              </a:solidFill>
              <a:latin typeface="SamsungOne-400" panose="020B0503030303020204" pitchFamily="34" charset="0"/>
            </a:endParaRPr>
          </a:p>
          <a:p>
            <a:r>
              <a:rPr lang="vi-VN" altLang="ko-KR" dirty="0">
                <a:solidFill>
                  <a:schemeClr val="tx1">
                    <a:lumMod val="75000"/>
                    <a:lumOff val="25000"/>
                  </a:schemeClr>
                </a:solidFill>
                <a:latin typeface="SamsungOne-400" panose="020B0503030303020204" pitchFamily="34" charset="0"/>
              </a:rPr>
              <a:t>Nhận xét một dòng được bắt đầu bằng -- hoặc //</a:t>
            </a:r>
          </a:p>
          <a:p>
            <a:r>
              <a:rPr lang="vi-VN" altLang="ko-KR" dirty="0">
                <a:solidFill>
                  <a:schemeClr val="tx1">
                    <a:lumMod val="75000"/>
                    <a:lumOff val="25000"/>
                  </a:schemeClr>
                </a:solidFill>
                <a:latin typeface="SamsungOne-400" panose="020B0503030303020204" pitchFamily="34" charset="0"/>
              </a:rPr>
              <a:t>Chú thích nhiều dòng được sử dụng /* .... */, không thể lồng vào nhau</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150</a:t>
            </a:fld>
            <a:endParaRPr lang="ko-KR" altLang="en-US" dirty="0"/>
          </a:p>
        </p:txBody>
      </p:sp>
    </p:spTree>
    <p:extLst>
      <p:ext uri="{BB962C8B-B14F-4D97-AF65-F5344CB8AC3E}">
        <p14:creationId xmlns:p14="http://schemas.microsoft.com/office/powerpoint/2010/main" val="15695474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171450" indent="-171450">
              <a:buFont typeface="Arial" panose="020B0604020202020204" pitchFamily="34" charset="0"/>
              <a:buChar char="•"/>
            </a:pPr>
            <a:r>
              <a:rPr lang="vi-VN" altLang="ko-KR" b="0" dirty="0">
                <a:latin typeface="SamsungOne-400" panose="020B0503030303020204" pitchFamily="34" charset="0"/>
                <a:ea typeface="SamsungOne-400" panose="020B0503030303020204" pitchFamily="34" charset="0"/>
              </a:rPr>
              <a:t>Loại tập hợp - Một cột tập hợp được khai báo bằng cách sử dụng loại tập hợp, theo sau là một loại khác, chẳng hạn như int hoặc văn bản, trong dấu ngoặc nhọn. Ví dụ: bạn có thể tạo bảng có danh sách phần tử văn bản, danh sách số nguyên hoặc danh sách một số loại phần tử khác.</a:t>
            </a:r>
          </a:p>
          <a:p>
            <a:pPr marL="171450" indent="-171450">
              <a:buFont typeface="Arial" panose="020B0604020202020204" pitchFamily="34" charset="0"/>
              <a:buChar char="•"/>
            </a:pPr>
            <a:endParaRPr lang="vi-VN" altLang="ko-KR" b="0"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vi-VN" altLang="ko-KR" b="0" dirty="0">
                <a:latin typeface="SamsungOne-400" panose="020B0503030303020204" pitchFamily="34" charset="0"/>
                <a:ea typeface="SamsungOne-400" panose="020B0503030303020204" pitchFamily="34" charset="0"/>
              </a:rPr>
              <a:t>Loại bộ - Loại dữ liệu bộ chứa các tập hợp trường vị trí đã nhập có độ dài cố định. Sử dụng bộ làm thay thế cho loại do người dùng xác định. Một bộ có thể chứa nhiều trường (32768), nhiều hơn mức có thể được sử dụng một cách thận trọng. Thông thường, hãy tạo một bộ có một vài trường.</a:t>
            </a:r>
          </a:p>
          <a:p>
            <a:pPr marL="171450" indent="-171450">
              <a:buFont typeface="Arial" panose="020B0604020202020204" pitchFamily="34" charset="0"/>
              <a:buChar char="•"/>
            </a:pPr>
            <a:endParaRPr lang="vi-VN" altLang="ko-KR" b="0"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vi-VN" altLang="ko-KR" b="0" dirty="0">
                <a:latin typeface="SamsungOne-400" panose="020B0503030303020204" pitchFamily="34" charset="0"/>
                <a:ea typeface="SamsungOne-400" panose="020B0503030303020204" pitchFamily="34" charset="0"/>
              </a:rPr>
              <a:t>Loại do người dùng xác định - Loại do người dùng xác định tạo điều kiện thuận lợi cho việc xử lý nhiều trường thông tin liên quan trong một bảng. Các ứng dụng yêu cầu nhiều bảng có thể được đơn giản hóa để sử dụng ít bảng hơn bằng cách sử dụng loại do người dùng xác định để biểu diễn các trường thông tin liên quan thay vì lưu trữ thông tin trong một bảng riêng biệt.</a:t>
            </a:r>
            <a:r>
              <a:rPr lang="en-US" altLang="ko-KR" b="0" dirty="0">
                <a:latin typeface="SamsungOne-400" panose="020B0503030303020204" pitchFamily="34" charset="0"/>
                <a:ea typeface="SamsungOne-400" panose="020B0503030303020204" pitchFamily="34" charset="0"/>
              </a:rPr>
              <a:t> </a:t>
            </a:r>
          </a:p>
          <a:p>
            <a:endParaRPr lang="en-US" altLang="ko-KR" b="0" dirty="0">
              <a:latin typeface="SamsungOne-400" panose="020B0503030303020204" pitchFamily="34" charset="0"/>
              <a:ea typeface="SamsungOne-400" panose="020B0503030303020204" pitchFamily="34" charset="0"/>
            </a:endParaRPr>
          </a:p>
          <a:p>
            <a:r>
              <a:rPr lang="vi-VN" altLang="ko-KR" b="0" dirty="0">
                <a:latin typeface="SamsungOne-400" panose="020B0503030303020204" pitchFamily="34" charset="0"/>
                <a:ea typeface="SamsungOne-400" panose="020B0503030303020204" pitchFamily="34" charset="0"/>
              </a:rPr>
              <a:t>Lưu ý: Các loại tùy chỉnh tồn tại chủ yếu cho mục đích tương thích ngược và việc sử dụng chúng không được khuyến khích. Cách sử dụng của chúng phức tạp, không thân thiện với người dùng và các loại được cung cấp khác, đặc biệt là các loại do người dùng xác định, hầu như luôn luôn là đủ.</a:t>
            </a:r>
          </a:p>
          <a:p>
            <a:endParaRPr lang="vi-VN" altLang="ko-KR" b="0" dirty="0">
              <a:latin typeface="SamsungOne-400" panose="020B0503030303020204" pitchFamily="34" charset="0"/>
              <a:ea typeface="SamsungOne-400" panose="020B0503030303020204" pitchFamily="34" charset="0"/>
            </a:endParaRPr>
          </a:p>
          <a:p>
            <a:r>
              <a:rPr lang="vi-VN" altLang="ko-KR" b="0" dirty="0">
                <a:latin typeface="SamsungOne-400" panose="020B0503030303020204" pitchFamily="34" charset="0"/>
                <a:ea typeface="SamsungOne-400" panose="020B0503030303020204" pitchFamily="34" charset="0"/>
              </a:rPr>
              <a:t>CQL định nghĩa các kiểu dữ liệu dựng sẵn cho các cột.</a:t>
            </a:r>
            <a:endParaRPr lang="en-US" altLang="ko-KR" b="0" dirty="0">
              <a:latin typeface="SamsungOne-400" panose="020B0503030303020204" pitchFamily="34" charset="0"/>
              <a:ea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endParaRPr lang="en-US"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https://docs.datastax.com/en/cql-oss/3.x/cql/cql_reference/cql_data_types_c.html</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151</a:t>
            </a:fld>
            <a:endParaRPr lang="ko-KR" altLang="en-US" dirty="0"/>
          </a:p>
        </p:txBody>
      </p:sp>
    </p:spTree>
    <p:extLst>
      <p:ext uri="{BB962C8B-B14F-4D97-AF65-F5344CB8AC3E}">
        <p14:creationId xmlns:p14="http://schemas.microsoft.com/office/powerpoint/2010/main" val="366581132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CQL cung cấp một tập hợp phong phú các kiểu dữ liệu dựng sẵn, bao gồm các kiểu tập hợp.</a:t>
            </a:r>
          </a:p>
          <a:p>
            <a:r>
              <a:rPr lang="vi-VN" altLang="ko-KR" b="0" dirty="0">
                <a:latin typeface="SamsungOne-400" panose="020B0503030303020204" pitchFamily="34" charset="0"/>
              </a:rPr>
              <a:t>Cùng với các loại dữ liệu này, người dùng cũng có thể tạo các loại dữ liệu tùy chỉnh của riêng mình.</a:t>
            </a:r>
          </a:p>
          <a:p>
            <a:r>
              <a:rPr lang="vi-VN" altLang="ko-KR" b="0" dirty="0">
                <a:latin typeface="SamsungOne-400" panose="020B0503030303020204" pitchFamily="34" charset="0"/>
              </a:rPr>
              <a:t>Bảng trên cung cấp danh sách các kiểu dữ liệu tích hợp có sẵn trong CQL.</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152</a:t>
            </a:fld>
            <a:endParaRPr lang="ko-KR" altLang="en-US" dirty="0"/>
          </a:p>
        </p:txBody>
      </p:sp>
    </p:spTree>
    <p:extLst>
      <p:ext uri="{BB962C8B-B14F-4D97-AF65-F5344CB8AC3E}">
        <p14:creationId xmlns:p14="http://schemas.microsoft.com/office/powerpoint/2010/main" val="315696025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Các kiểu dữ liệu bộ sưu tập trong Cassandra về cơ bản là một đơn vị trong đó nhiều giá trị được lưu trữ.</a:t>
            </a:r>
          </a:p>
          <a:p>
            <a:r>
              <a:rPr lang="vi-VN" altLang="ko-KR" b="0" dirty="0">
                <a:latin typeface="SamsungOne-400" panose="020B0503030303020204" pitchFamily="34" charset="0"/>
              </a:rPr>
              <a:t>Thông thường, một biến duy nhất xác định kiểu dữ liệu của bộ sưu tập Cassandra-CQL.</a:t>
            </a:r>
          </a:p>
          <a:p>
            <a:r>
              <a:rPr lang="vi-VN" altLang="ko-KR" b="0" dirty="0">
                <a:latin typeface="SamsungOne-400" panose="020B0503030303020204" pitchFamily="34" charset="0"/>
              </a:rPr>
              <a:t>Biến này lần lượt chứa nhiều giá trị.</a:t>
            </a:r>
          </a:p>
          <a:p>
            <a:r>
              <a:rPr lang="vi-VN" altLang="ko-KR" b="0" dirty="0">
                <a:latin typeface="SamsungOne-400" panose="020B0503030303020204" pitchFamily="34" charset="0"/>
              </a:rPr>
              <a:t>Có một vài kiểu dữ liệu tập hợp, danh sách, tập hợp và bản đồ.</a:t>
            </a:r>
          </a:p>
          <a:p>
            <a:r>
              <a:rPr lang="vi-VN" altLang="ko-KR" b="0" dirty="0">
                <a:latin typeface="SamsungOne-400" panose="020B0503030303020204" pitchFamily="34" charset="0"/>
              </a:rPr>
              <a:t>Nhiều chức năng được thực hiện trên các loại dữ liệu bộ sưu tập Cassandra này.</a:t>
            </a:r>
          </a:p>
          <a:p>
            <a:r>
              <a:rPr lang="vi-VN" altLang="ko-KR" b="0" dirty="0">
                <a:latin typeface="SamsungOne-400" panose="020B0503030303020204" pitchFamily="34" charset="0"/>
              </a:rPr>
              <a:t>Các chức năng này bao gồm tạo, chèn, cập nhật và xác minh.</a:t>
            </a:r>
          </a:p>
          <a:p>
            <a:endParaRPr lang="vi-VN" altLang="ko-KR" b="0" dirty="0">
              <a:latin typeface="SamsungOne-400" panose="020B0503030303020204" pitchFamily="34" charset="0"/>
            </a:endParaRPr>
          </a:p>
          <a:p>
            <a:r>
              <a:rPr lang="vi-VN" altLang="ko-KR" b="0" dirty="0">
                <a:latin typeface="SamsungOne-400" panose="020B0503030303020204" pitchFamily="34" charset="0"/>
              </a:rPr>
              <a:t>Các giá trị được lưu trữ dưới dạng danh sách. Một giá trị trong danh sách này được lưu trữ nhiều lần.</a:t>
            </a:r>
          </a:p>
          <a:p>
            <a:r>
              <a:rPr lang="vi-VN" altLang="ko-KR" b="0" dirty="0">
                <a:latin typeface="SamsungOne-400" panose="020B0503030303020204" pitchFamily="34" charset="0"/>
              </a:rPr>
              <a:t>Có một quy tắc cho kiểu dữ liệu danh sách.</a:t>
            </a:r>
          </a:p>
          <a:p>
            <a:r>
              <a:rPr lang="vi-VN" altLang="ko-KR" b="0" dirty="0">
                <a:latin typeface="SamsungOne-400" panose="020B0503030303020204" pitchFamily="34" charset="0"/>
              </a:rPr>
              <a:t>Thứ tự của các phần tử không thể thay đổi. Sau khi lưu trữ các giá trị trong danh sách, các phần tử sẽ nhận được một chỉ mục cụ thể.</a:t>
            </a:r>
          </a:p>
          <a:p>
            <a:r>
              <a:rPr lang="vi-VN" altLang="ko-KR" b="0" dirty="0">
                <a:latin typeface="SamsungOne-400" panose="020B0503030303020204" pitchFamily="34" charset="0"/>
              </a:rPr>
              <a:t>Các giá trị có thể được truy xuất thông qua các chỉ mục này.</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dirty="0">
                <a:effectLst/>
                <a:latin typeface="SamsungOne-400" panose="020B0503030303020204" pitchFamily="34" charset="0"/>
                <a:ea typeface="SamsungOne-400" panose="020B0503030303020204" pitchFamily="34" charset="0"/>
              </a:rPr>
              <a:t>Danh sách - Danh sách là tập hợp của một hoặc nhiều phần tử được sắp xếp.</a:t>
            </a:r>
          </a:p>
          <a:p>
            <a:r>
              <a:rPr lang="en-US" altLang="ko-KR" dirty="0" err="1">
                <a:effectLst/>
                <a:latin typeface="SamsungOne-400" panose="020B0503030303020204" pitchFamily="34" charset="0"/>
                <a:ea typeface="SamsungOne-400" panose="020B0503030303020204" pitchFamily="34" charset="0"/>
              </a:rPr>
              <a:t>Ánh</a:t>
            </a:r>
            <a:r>
              <a:rPr lang="en-US" altLang="ko-KR" baseline="0" dirty="0">
                <a:effectLst/>
                <a:latin typeface="SamsungOne-400" panose="020B0503030303020204" pitchFamily="34" charset="0"/>
                <a:ea typeface="SamsungOne-400" panose="020B0503030303020204" pitchFamily="34" charset="0"/>
              </a:rPr>
              <a:t> </a:t>
            </a:r>
            <a:r>
              <a:rPr lang="en-US" altLang="ko-KR" baseline="0" dirty="0" err="1">
                <a:effectLst/>
                <a:latin typeface="SamsungOne-400" panose="020B0503030303020204" pitchFamily="34" charset="0"/>
                <a:ea typeface="SamsungOne-400" panose="020B0503030303020204" pitchFamily="34" charset="0"/>
              </a:rPr>
              <a:t>xạ</a:t>
            </a:r>
            <a:r>
              <a:rPr lang="en-US" altLang="ko-KR" baseline="0" dirty="0">
                <a:effectLst/>
                <a:latin typeface="SamsungOne-400" panose="020B0503030303020204" pitchFamily="34" charset="0"/>
                <a:ea typeface="SamsungOne-400" panose="020B0503030303020204" pitchFamily="34" charset="0"/>
              </a:rPr>
              <a:t> </a:t>
            </a:r>
            <a:r>
              <a:rPr lang="vi-VN"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Ánh</a:t>
            </a:r>
            <a:r>
              <a:rPr lang="en-US" altLang="ko-KR" baseline="0" dirty="0">
                <a:effectLst/>
                <a:latin typeface="SamsungOne-400" panose="020B0503030303020204" pitchFamily="34" charset="0"/>
                <a:ea typeface="SamsungOne-400" panose="020B0503030303020204" pitchFamily="34" charset="0"/>
              </a:rPr>
              <a:t> </a:t>
            </a:r>
            <a:r>
              <a:rPr lang="en-US" altLang="ko-KR" baseline="0" dirty="0" err="1">
                <a:effectLst/>
                <a:latin typeface="SamsungOne-400" panose="020B0503030303020204" pitchFamily="34" charset="0"/>
                <a:ea typeface="SamsungOne-400" panose="020B0503030303020204" pitchFamily="34" charset="0"/>
              </a:rPr>
              <a:t>xạ</a:t>
            </a:r>
            <a:r>
              <a:rPr lang="en-US" altLang="ko-KR" baseline="0" dirty="0">
                <a:effectLst/>
                <a:latin typeface="SamsungOne-400" panose="020B0503030303020204" pitchFamily="34" charset="0"/>
                <a:ea typeface="SamsungOne-400" panose="020B0503030303020204" pitchFamily="34" charset="0"/>
              </a:rPr>
              <a:t> </a:t>
            </a:r>
            <a:r>
              <a:rPr lang="vi-VN" altLang="ko-KR" dirty="0">
                <a:effectLst/>
                <a:latin typeface="SamsungOne-400" panose="020B0503030303020204" pitchFamily="34" charset="0"/>
                <a:ea typeface="SamsungOne-400" panose="020B0503030303020204" pitchFamily="34" charset="0"/>
              </a:rPr>
              <a:t>là tập hợp các cặp khóa-giá trị.</a:t>
            </a:r>
          </a:p>
          <a:p>
            <a:r>
              <a:rPr lang="vi-VN" altLang="ko-KR" dirty="0">
                <a:effectLst/>
                <a:latin typeface="SamsungOne-400" panose="020B0503030303020204" pitchFamily="34" charset="0"/>
                <a:ea typeface="SamsungOne-400" panose="020B0503030303020204" pitchFamily="34" charset="0"/>
              </a:rPr>
              <a:t>Tập hợp - Tập hợp là tập hợp của một hoặc nhiều phần tử.</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153</a:t>
            </a:fld>
            <a:endParaRPr lang="ko-KR" altLang="en-US" dirty="0"/>
          </a:p>
        </p:txBody>
      </p:sp>
    </p:spTree>
    <p:extLst>
      <p:ext uri="{BB962C8B-B14F-4D97-AF65-F5344CB8AC3E}">
        <p14:creationId xmlns:p14="http://schemas.microsoft.com/office/powerpoint/2010/main" val="28395312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0" dirty="0" err="1">
                <a:latin typeface="SamsungOne-400" panose="020B0503030303020204" pitchFamily="34" charset="0"/>
              </a:rPr>
              <a:t>Đây</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ví</a:t>
            </a:r>
            <a:r>
              <a:rPr lang="en-US" altLang="ko-KR" b="0" dirty="0">
                <a:latin typeface="SamsungOne-400" panose="020B0503030303020204" pitchFamily="34" charset="0"/>
              </a:rPr>
              <a:t> </a:t>
            </a:r>
            <a:r>
              <a:rPr lang="en-US" altLang="ko-KR" b="0" dirty="0" err="1">
                <a:latin typeface="SamsungOne-400" panose="020B0503030303020204" pitchFamily="34" charset="0"/>
              </a:rPr>
              <a:t>dụ</a:t>
            </a:r>
            <a:r>
              <a:rPr lang="en-US" altLang="ko-KR" b="0" dirty="0">
                <a:latin typeface="SamsungOne-400" panose="020B0503030303020204" pitchFamily="34" charset="0"/>
              </a:rPr>
              <a:t> </a:t>
            </a:r>
            <a:r>
              <a:rPr lang="en-US" altLang="ko-KR" b="0" dirty="0" err="1">
                <a:latin typeface="SamsungOne-400" panose="020B0503030303020204" pitchFamily="34" charset="0"/>
              </a:rPr>
              <a:t>về</a:t>
            </a:r>
            <a:r>
              <a:rPr lang="en-US" altLang="ko-KR" b="0" dirty="0">
                <a:latin typeface="SamsungOne-400" panose="020B0503030303020204" pitchFamily="34" charset="0"/>
              </a:rPr>
              <a:t> </a:t>
            </a:r>
            <a:r>
              <a:rPr lang="en-US" altLang="ko-KR" b="0" dirty="0" err="1">
                <a:latin typeface="SamsungOne-400" panose="020B0503030303020204" pitchFamily="34" charset="0"/>
              </a:rPr>
              <a:t>việc</a:t>
            </a:r>
            <a:r>
              <a:rPr lang="en-US" altLang="ko-KR" b="0" dirty="0">
                <a:latin typeface="SamsungOne-400" panose="020B0503030303020204" pitchFamily="34" charset="0"/>
              </a:rPr>
              <a:t> </a:t>
            </a: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a:t>
            </a:r>
            <a:r>
              <a:rPr lang="en-US" altLang="ko-KR" b="0" dirty="0" err="1">
                <a:latin typeface="SamsungOne-400" panose="020B0503030303020204" pitchFamily="34" charset="0"/>
              </a:rPr>
              <a:t>loại</a:t>
            </a:r>
            <a:r>
              <a:rPr lang="en-US" altLang="ko-KR" b="0" dirty="0">
                <a:latin typeface="SamsungOne-400" panose="020B0503030303020204" pitchFamily="34" charset="0"/>
              </a:rPr>
              <a:t> </a:t>
            </a:r>
            <a:r>
              <a:rPr lang="en-US" altLang="ko-KR" b="0" dirty="0" err="1">
                <a:latin typeface="SamsungOne-400" panose="020B0503030303020204" pitchFamily="34" charset="0"/>
              </a:rPr>
              <a:t>ánh</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xạ</a:t>
            </a:r>
            <a:r>
              <a:rPr lang="en-US" altLang="ko-KR" b="0" dirty="0">
                <a:latin typeface="SamsungOne-400" panose="020B0503030303020204" pitchFamily="34" charset="0"/>
              </a:rPr>
              <a:t>.</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154</a:t>
            </a:fld>
            <a:endParaRPr lang="ko-KR" altLang="en-US" dirty="0"/>
          </a:p>
        </p:txBody>
      </p:sp>
    </p:spTree>
    <p:extLst>
      <p:ext uri="{BB962C8B-B14F-4D97-AF65-F5344CB8AC3E}">
        <p14:creationId xmlns:p14="http://schemas.microsoft.com/office/powerpoint/2010/main" val="34624208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0" dirty="0" err="1">
                <a:latin typeface="SamsungOne-400" panose="020B0503030303020204" pitchFamily="34" charset="0"/>
              </a:rPr>
              <a:t>Đây</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ví</a:t>
            </a:r>
            <a:r>
              <a:rPr lang="en-US" altLang="ko-KR" b="0" dirty="0">
                <a:latin typeface="SamsungOne-400" panose="020B0503030303020204" pitchFamily="34" charset="0"/>
              </a:rPr>
              <a:t> </a:t>
            </a:r>
            <a:r>
              <a:rPr lang="en-US" altLang="ko-KR" b="0" dirty="0" err="1">
                <a:latin typeface="SamsungOne-400" panose="020B0503030303020204" pitchFamily="34" charset="0"/>
              </a:rPr>
              <a:t>dụ</a:t>
            </a:r>
            <a:r>
              <a:rPr lang="en-US" altLang="ko-KR" b="0" dirty="0">
                <a:latin typeface="SamsungOne-400" panose="020B0503030303020204" pitchFamily="34" charset="0"/>
              </a:rPr>
              <a:t> </a:t>
            </a:r>
            <a:r>
              <a:rPr lang="en-US" altLang="ko-KR" b="0" dirty="0" err="1">
                <a:latin typeface="SamsungOne-400" panose="020B0503030303020204" pitchFamily="34" charset="0"/>
              </a:rPr>
              <a:t>về</a:t>
            </a:r>
            <a:r>
              <a:rPr lang="en-US" altLang="ko-KR" b="0" dirty="0">
                <a:latin typeface="SamsungOne-400" panose="020B0503030303020204" pitchFamily="34" charset="0"/>
              </a:rPr>
              <a:t> </a:t>
            </a:r>
            <a:r>
              <a:rPr lang="en-US" altLang="ko-KR" b="0" dirty="0" err="1">
                <a:latin typeface="SamsungOne-400" panose="020B0503030303020204" pitchFamily="34" charset="0"/>
              </a:rPr>
              <a:t>việc</a:t>
            </a:r>
            <a:r>
              <a:rPr lang="en-US" altLang="ko-KR" b="0" dirty="0">
                <a:latin typeface="SamsungOne-400" panose="020B0503030303020204" pitchFamily="34" charset="0"/>
              </a:rPr>
              <a:t> </a:t>
            </a: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a:t>
            </a:r>
            <a:r>
              <a:rPr lang="en-US" altLang="ko-KR" b="0" dirty="0" err="1">
                <a:latin typeface="SamsungOne-400" panose="020B0503030303020204" pitchFamily="34" charset="0"/>
              </a:rPr>
              <a:t>toán</a:t>
            </a:r>
            <a:r>
              <a:rPr lang="en-US" altLang="ko-KR" b="0" dirty="0">
                <a:latin typeface="SamsungOne-400" panose="020B0503030303020204" pitchFamily="34" charset="0"/>
              </a:rPr>
              <a:t> </a:t>
            </a:r>
            <a:r>
              <a:rPr lang="en-US" altLang="ko-KR" b="0" dirty="0" err="1">
                <a:latin typeface="SamsungOne-400" panose="020B0503030303020204" pitchFamily="34" charset="0"/>
              </a:rPr>
              <a:t>tử</a:t>
            </a:r>
            <a:r>
              <a:rPr lang="en-US" altLang="ko-KR" b="0" dirty="0">
                <a:latin typeface="SamsungOne-400" panose="020B0503030303020204" pitchFamily="34" charset="0"/>
              </a:rPr>
              <a:t> </a:t>
            </a:r>
            <a:r>
              <a:rPr lang="en-US" altLang="ko-KR" b="0" dirty="0" err="1">
                <a:latin typeface="SamsungOne-400" panose="020B0503030303020204" pitchFamily="34" charset="0"/>
              </a:rPr>
              <a:t>tập</a:t>
            </a:r>
            <a:r>
              <a:rPr lang="en-US" altLang="ko-KR" b="0" dirty="0">
                <a:latin typeface="SamsungOne-400" panose="020B0503030303020204" pitchFamily="34" charset="0"/>
              </a:rPr>
              <a:t> </a:t>
            </a:r>
            <a:r>
              <a:rPr lang="en-US" altLang="ko-KR" b="0" dirty="0" err="1">
                <a:latin typeface="SamsungOne-400" panose="020B0503030303020204" pitchFamily="34" charset="0"/>
              </a:rPr>
              <a:t>hợp</a:t>
            </a:r>
            <a:r>
              <a:rPr lang="en-US" altLang="ko-KR" b="0" dirty="0">
                <a:latin typeface="SamsungOne-400" panose="020B0503030303020204" pitchFamily="34" charset="0"/>
              </a:rPr>
              <a:t>.</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155</a:t>
            </a:fld>
            <a:endParaRPr lang="ko-KR" altLang="en-US" dirty="0"/>
          </a:p>
        </p:txBody>
      </p:sp>
    </p:spTree>
    <p:extLst>
      <p:ext uri="{BB962C8B-B14F-4D97-AF65-F5344CB8AC3E}">
        <p14:creationId xmlns:p14="http://schemas.microsoft.com/office/powerpoint/2010/main" val="42731788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Tạo loại do người dùng xác định (UDT)</a:t>
            </a:r>
          </a:p>
          <a:p>
            <a:r>
              <a:rPr lang="vi-VN" altLang="ko-KR" b="0" dirty="0">
                <a:latin typeface="SamsungOne-400" panose="020B0503030303020204" pitchFamily="34" charset="0"/>
              </a:rPr>
              <a:t>Các loại do người dùng xác định (UDT) có thể đính kèm nhiều trường dữ liệu, mỗi trường được đặt tên và nhập vào một cột.</a:t>
            </a:r>
          </a:p>
          <a:p>
            <a:r>
              <a:rPr lang="vi-VN" altLang="ko-KR" b="0" dirty="0">
                <a:latin typeface="SamsungOne-400" panose="020B0503030303020204" pitchFamily="34" charset="0"/>
              </a:rPr>
              <a:t>Các trường được sử dụng để tạo UDT có thể là bất kỳ loại dữ liệu hợp lệ nào, bao gồm các bộ sưu tập và các UDT hiện có khác.</a:t>
            </a:r>
          </a:p>
          <a:p>
            <a:r>
              <a:rPr lang="vi-VN" altLang="ko-KR" b="0" dirty="0">
                <a:latin typeface="SamsungOne-400" panose="020B0503030303020204" pitchFamily="34" charset="0"/>
              </a:rPr>
              <a:t>Sau khi được tạo, UDT có thể được sử dụng để xác định một cột trong bảng.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156</a:t>
            </a:fld>
            <a:endParaRPr lang="ko-KR" altLang="en-US" dirty="0"/>
          </a:p>
        </p:txBody>
      </p:sp>
    </p:spTree>
    <p:extLst>
      <p:ext uri="{BB962C8B-B14F-4D97-AF65-F5344CB8AC3E}">
        <p14:creationId xmlns:p14="http://schemas.microsoft.com/office/powerpoint/2010/main" val="183838981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b="0" dirty="0">
                <a:latin typeface="SamsungOne-400" panose="020B0503030303020204" pitchFamily="34" charset="0"/>
              </a:rPr>
              <a:t>Đây là một ví dụ về việc sử dụng loại dữ liệu do người dùng xác định, chẳng hạn như thay đổi, thả, mô tả.</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157</a:t>
            </a:fld>
            <a:endParaRPr lang="ko-KR" altLang="en-US" dirty="0"/>
          </a:p>
        </p:txBody>
      </p:sp>
    </p:spTree>
    <p:extLst>
      <p:ext uri="{BB962C8B-B14F-4D97-AF65-F5344CB8AC3E}">
        <p14:creationId xmlns:p14="http://schemas.microsoft.com/office/powerpoint/2010/main" val="139721641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Khóa phân vùng là một điểm nhập quan trọng để chèn/chọn</a:t>
            </a:r>
          </a:p>
          <a:p>
            <a:r>
              <a:rPr lang="vi-VN" altLang="ko-KR" b="0" dirty="0">
                <a:latin typeface="SamsungOne-400" panose="020B0503030303020204" pitchFamily="34" charset="0"/>
              </a:rPr>
              <a:t>Giúp lưu trữ dữ liệu phân tán</a:t>
            </a:r>
          </a:p>
          <a:p>
            <a:r>
              <a:rPr lang="vi-VN" altLang="ko-KR" b="0" dirty="0">
                <a:latin typeface="SamsungOne-400" panose="020B0503030303020204" pitchFamily="34" charset="0"/>
              </a:rPr>
              <a:t>Không có khóa phân vùng </a:t>
            </a:r>
            <a:r>
              <a:rPr lang="vi-VN" altLang="ko-KR" b="0" dirty="0">
                <a:latin typeface="SamsungOne-400" panose="020B0503030303020204" pitchFamily="34" charset="0"/>
                <a:sym typeface="Symbol" panose="05050102010706020507" pitchFamily="18" charset="2"/>
              </a:rPr>
              <a:t></a:t>
            </a:r>
            <a:r>
              <a:rPr lang="vi-VN" altLang="ko-KR" b="0" dirty="0">
                <a:latin typeface="SamsungOne-400" panose="020B0503030303020204" pitchFamily="34" charset="0"/>
              </a:rPr>
              <a:t> quét toàn bộ cụm</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Khóa phân vùng chịu trách nhiệm phân phối dữ liệu giữa các </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node</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Khóa phân vùng giống như khóa chính khi khóa chính bao gồm một cột.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Các khóa phân vùng thuộc về một nút.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Cassandra được tổ chức thành một cụm các </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node</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 với mỗi </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node</a:t>
            </a: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 có một phần bằng nhau của hàm băm khóa phân vùng.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158</a:t>
            </a:fld>
            <a:endParaRPr lang="ko-KR" altLang="en-US" dirty="0"/>
          </a:p>
        </p:txBody>
      </p:sp>
    </p:spTree>
    <p:extLst>
      <p:ext uri="{BB962C8B-B14F-4D97-AF65-F5344CB8AC3E}">
        <p14:creationId xmlns:p14="http://schemas.microsoft.com/office/powerpoint/2010/main" val="19689555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Khóa chính là một cột được sử dụng để xác định duy nhất một hàng.</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Do đó, việc xác định khóa chính là bắt buộc khi tạo bảng. Khóa chính được tạo từ một hoặc nhiều cột của bảng.</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Đối với một bảng có khóa chính đơn giản, Cassandra sử dụng một tên cột làm khóa phân vùng.</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Khóa chính chỉ bao gồm khóa phân vùng trong trường hợp này.</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Dữ liệu được lưu trữ bằng một khóa chính đơn giản sẽ nhanh chóng được chèn và truy xuất nếu nhiều giá trị cho cột có thể phân phối các phân vùng trên nhiều nút.</a:t>
            </a:r>
            <a:endParaRPr lang="en-US"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endParaRPr lang="en-US" altLang="ko-KR" b="1"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Khóa</a:t>
            </a:r>
            <a:r>
              <a:rPr lang="en" altLang="ko-KR" sz="1200" b="0" i="0" kern="1200" baseline="0" dirty="0">
                <a:solidFill>
                  <a:schemeClr val="tx1"/>
                </a:solidFill>
                <a:effectLst/>
                <a:latin typeface="SamsungOne-400" panose="020B0503030303020204" pitchFamily="34" charset="0"/>
                <a:ea typeface="SamsungOne-400" panose="020B0503030303020204" pitchFamily="34" charset="0"/>
                <a:cs typeface="+mn-cs"/>
              </a:rPr>
              <a:t> cụm</a:t>
            </a:r>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Các khóa phân cụm chịu trách nhiệm sắp xếp dữ liệu trong một phân vùng. Mỗi cột khóa chính sau khóa phân vùng được coi là khóa phân cụm.</a:t>
            </a:r>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171450" indent="-171450">
              <a:buFont typeface="Arial" panose="020B0604020202020204" pitchFamily="34" charset="0"/>
              <a:buChar char="•"/>
            </a:pPr>
            <a:r>
              <a:rPr lang="en" altLang="ko-KR" sz="1200" b="0" i="0" kern="1200" dirty="0">
                <a:solidFill>
                  <a:schemeClr val="tx1"/>
                </a:solidFill>
                <a:effectLst/>
                <a:latin typeface="SamsungOne-400" panose="020B0503030303020204" pitchFamily="34" charset="0"/>
                <a:ea typeface="SamsungOne-400" panose="020B0503030303020204" pitchFamily="34" charset="0"/>
                <a:cs typeface="+mn-cs"/>
              </a:rPr>
              <a:t>Khóa</a:t>
            </a:r>
            <a:r>
              <a:rPr lang="en" altLang="ko-KR" sz="1200" b="0" i="0" kern="1200" baseline="0" dirty="0">
                <a:solidFill>
                  <a:schemeClr val="tx1"/>
                </a:solidFill>
                <a:effectLst/>
                <a:latin typeface="SamsungOne-400" panose="020B0503030303020204" pitchFamily="34" charset="0"/>
                <a:ea typeface="SamsungOne-400" panose="020B0503030303020204" pitchFamily="34" charset="0"/>
                <a:cs typeface="+mn-cs"/>
              </a:rPr>
              <a:t> tổng hợp</a:t>
            </a:r>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Khóa tổng hợp bao gồm nhiều cột trong khóa chính, nhưng các cột bổ sung này không nhất thiết ảnh hưởng đến khóa phân vùng.</a:t>
            </a:r>
            <a:endParaRPr lang="e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159</a:t>
            </a:fld>
            <a:endParaRPr lang="ko-KR" altLang="en-US" dirty="0"/>
          </a:p>
        </p:txBody>
      </p:sp>
    </p:spTree>
    <p:extLst>
      <p:ext uri="{BB962C8B-B14F-4D97-AF65-F5344CB8AC3E}">
        <p14:creationId xmlns:p14="http://schemas.microsoft.com/office/powerpoint/2010/main" val="1160144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Việc lựa chọn khóa chính và khóa phân vùng là rất quan trọng đối với hiệu suất tốt của Kudu.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ảnh hưởng đến vị trí và phân vùng của dữ liệu, từ đó ảnh hưởng đến các mẫu truy cập đọc ghi.</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đặc điểm của bảng và máy tính bảng được trình bày.</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16</a:t>
            </a:fld>
            <a:endParaRPr lang="ko-KR" altLang="en-US" dirty="0"/>
          </a:p>
        </p:txBody>
      </p:sp>
    </p:spTree>
    <p:extLst>
      <p:ext uri="{BB962C8B-B14F-4D97-AF65-F5344CB8AC3E}">
        <p14:creationId xmlns:p14="http://schemas.microsoft.com/office/powerpoint/2010/main" val="38171757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ea typeface="SamsungOne-400" panose="020B0503030303020204" pitchFamily="34" charset="0"/>
              </a:rPr>
              <a:t>Ngôn ngữ định nghĩa dữ liệu (DDL) là một tập hợp các câu lệnh Ngôn ngữ truy vấn Cassandra (CQL) được sử dụng để quản lý cấu trúc dữ liệu trong Apache Cassandra, chẳng hạn như không gian khóa và bảng.</a:t>
            </a:r>
          </a:p>
          <a:p>
            <a:r>
              <a:rPr lang="vi-VN" altLang="ko-KR" b="0" dirty="0">
                <a:latin typeface="SamsungOne-400" panose="020B0503030303020204" pitchFamily="34" charset="0"/>
                <a:ea typeface="SamsungOne-400" panose="020B0503030303020204" pitchFamily="34" charset="0"/>
              </a:rPr>
              <a:t>DDL được sử dụng để tạo các cấu trúc dữ liệu này, sửa đổi chúng sau khi chúng được tạo và hủy chúng khi chúng không còn được sử dụng.</a:t>
            </a:r>
          </a:p>
          <a:p>
            <a:endParaRPr lang="vi-VN" altLang="ko-KR" b="0" dirty="0">
              <a:latin typeface="SamsungOne-400" panose="020B0503030303020204" pitchFamily="34" charset="0"/>
              <a:ea typeface="SamsungOne-400" panose="020B0503030303020204" pitchFamily="34" charset="0"/>
            </a:endParaRPr>
          </a:p>
          <a:p>
            <a:r>
              <a:rPr lang="vi-VN" altLang="ko-KR" b="0" dirty="0">
                <a:latin typeface="SamsungOne-400" panose="020B0503030303020204" pitchFamily="34" charset="0"/>
                <a:ea typeface="SamsungOne-400" panose="020B0503030303020204" pitchFamily="34" charset="0"/>
              </a:rPr>
              <a:t>Trong Apache Cassandra, các không gian khóa xác định cách dữ liệu được sao chép giữa nhiều nút lưu trữ.</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160</a:t>
            </a:fld>
            <a:endParaRPr lang="ko-KR" altLang="en-US" dirty="0"/>
          </a:p>
        </p:txBody>
      </p:sp>
    </p:spTree>
    <p:extLst>
      <p:ext uri="{BB962C8B-B14F-4D97-AF65-F5344CB8AC3E}">
        <p14:creationId xmlns:p14="http://schemas.microsoft.com/office/powerpoint/2010/main" val="21014831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Tên bảng được sử dụng làm tên đầy đủ với không gian phím.</a:t>
            </a:r>
          </a:p>
          <a:p>
            <a:r>
              <a:rPr lang="vi-VN" altLang="ko-KR" b="0" dirty="0">
                <a:latin typeface="SamsungOne-400" panose="020B0503030303020204" pitchFamily="34" charset="0"/>
              </a:rPr>
              <a:t>Nếu không có keyspace nào được xác định, keyspace hiện tại là mặc định.</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161</a:t>
            </a:fld>
            <a:endParaRPr lang="ko-KR" altLang="en-US" dirty="0"/>
          </a:p>
        </p:txBody>
      </p:sp>
    </p:spTree>
    <p:extLst>
      <p:ext uri="{BB962C8B-B14F-4D97-AF65-F5344CB8AC3E}">
        <p14:creationId xmlns:p14="http://schemas.microsoft.com/office/powerpoint/2010/main" val="382406509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Một keyspace trong Cassandra là một namespace xác định sao chép dữ liệu trên các </a:t>
            </a:r>
            <a:r>
              <a:rPr lang="en-US" altLang="ko-KR" b="0" dirty="0">
                <a:latin typeface="SamsungOne-400" panose="020B0503030303020204" pitchFamily="34" charset="0"/>
              </a:rPr>
              <a:t>node</a:t>
            </a:r>
            <a:r>
              <a:rPr lang="vi-VN" altLang="ko-KR" b="0" dirty="0">
                <a:latin typeface="SamsungOne-400" panose="020B0503030303020204" pitchFamily="34" charset="0"/>
              </a:rPr>
              <a:t>.</a:t>
            </a:r>
          </a:p>
          <a:p>
            <a:r>
              <a:rPr lang="vi-VN" altLang="ko-KR" b="0" dirty="0">
                <a:latin typeface="SamsungOne-400" panose="020B0503030303020204" pitchFamily="34" charset="0"/>
              </a:rPr>
              <a:t>Một cụm chứa một keyspace cho mỗi </a:t>
            </a:r>
            <a:r>
              <a:rPr lang="en-US" altLang="ko-KR" b="0" dirty="0">
                <a:latin typeface="SamsungOne-400" panose="020B0503030303020204" pitchFamily="34" charset="0"/>
              </a:rPr>
              <a:t>node</a:t>
            </a:r>
            <a:r>
              <a:rPr lang="vi-VN" altLang="ko-KR" b="0" dirty="0">
                <a:latin typeface="SamsungOne-400" panose="020B0503030303020204" pitchFamily="34" charset="0"/>
              </a:rPr>
              <a:t>.</a:t>
            </a:r>
          </a:p>
          <a:p>
            <a:r>
              <a:rPr lang="vi-VN" altLang="ko-KR" b="0" dirty="0">
                <a:latin typeface="SamsungOne-400" panose="020B0503030303020204" pitchFamily="34" charset="0"/>
              </a:rPr>
              <a:t>Tùy chọn sao chép là chỉ định chiến lược Vị trí bản sao và số lượng bản sao mong muốn.</a:t>
            </a:r>
            <a:endParaRPr lang="en-US" altLang="ko-KR" b="0" dirty="0">
              <a:latin typeface="SamsungOne-400" panose="020B0503030303020204" pitchFamily="34" charset="0"/>
            </a:endParaRPr>
          </a:p>
          <a:p>
            <a:pPr marL="171450" indent="-171450">
              <a:buFont typeface="Arial" panose="020B0604020202020204" pitchFamily="34" charset="0"/>
              <a:buChar char="•"/>
            </a:pPr>
            <a:r>
              <a:rPr lang="vi-VN" altLang="ko-KR" b="0" dirty="0">
                <a:latin typeface="SamsungOne-400" panose="020B0503030303020204" pitchFamily="34" charset="0"/>
              </a:rPr>
              <a:t>Chiến lược đơn giản - Chỉ định một hệ số sao chép đơn giản cho cụm.</a:t>
            </a:r>
          </a:p>
          <a:p>
            <a:pPr marL="171450" indent="-171450">
              <a:buFont typeface="Arial" panose="020B0604020202020204" pitchFamily="34" charset="0"/>
              <a:buChar char="•"/>
            </a:pPr>
            <a:r>
              <a:rPr lang="vi-VN" altLang="ko-KR" b="0" dirty="0">
                <a:latin typeface="SamsungOne-400" panose="020B0503030303020204" pitchFamily="34" charset="0"/>
              </a:rPr>
              <a:t>Chiến lược cấu trúc liên kết mạng - Nó có thể đặt hệ số sao chép cho từng trung tâm dữ liệu một cách độc lập.</a:t>
            </a:r>
            <a:endParaRPr lang="en-US"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162</a:t>
            </a:fld>
            <a:endParaRPr lang="ko-KR" altLang="en-US" dirty="0"/>
          </a:p>
        </p:txBody>
      </p:sp>
    </p:spTree>
    <p:extLst>
      <p:ext uri="{BB962C8B-B14F-4D97-AF65-F5344CB8AC3E}">
        <p14:creationId xmlns:p14="http://schemas.microsoft.com/office/powerpoint/2010/main" val="9036523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Bạn có thể tạo bảng bằng lệnh CREATE TABLE.</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Đưa ra ở trên là cú pháp để tạo một bảng.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163</a:t>
            </a:fld>
            <a:endParaRPr lang="ko-KR" altLang="en-US" dirty="0"/>
          </a:p>
        </p:txBody>
      </p:sp>
    </p:spTree>
    <p:extLst>
      <p:ext uri="{BB962C8B-B14F-4D97-AF65-F5344CB8AC3E}">
        <p14:creationId xmlns:p14="http://schemas.microsoft.com/office/powerpoint/2010/main" val="159972606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171450" indent="-171450">
              <a:buFont typeface="Arial" panose="020B0604020202020204" pitchFamily="34" charset="0"/>
              <a:buChar char="•"/>
            </a:pPr>
            <a:r>
              <a:rPr lang="en-US" altLang="ko-KR" b="0" dirty="0" err="1">
                <a:latin typeface="SamsungOne-400" panose="020B0503030303020204" pitchFamily="34" charset="0"/>
              </a:rPr>
              <a:t>Chọn</a:t>
            </a:r>
            <a:r>
              <a:rPr lang="en-US" altLang="ko-KR" b="0" dirty="0">
                <a:latin typeface="SamsungOne-400" panose="020B0503030303020204" pitchFamily="34" charset="0"/>
              </a:rPr>
              <a:t> - </a:t>
            </a:r>
            <a:r>
              <a:rPr lang="en-US" altLang="ko-KR" b="0" dirty="0" err="1">
                <a:latin typeface="SamsungOne-400" panose="020B0503030303020204" pitchFamily="34" charset="0"/>
              </a:rPr>
              <a:t>Truy</a:t>
            </a:r>
            <a:r>
              <a:rPr lang="en-US" altLang="ko-KR" b="0" dirty="0">
                <a:latin typeface="SamsungOne-400" panose="020B0503030303020204" pitchFamily="34" charset="0"/>
              </a:rPr>
              <a:t> </a:t>
            </a:r>
            <a:r>
              <a:rPr lang="en-US" altLang="ko-KR" b="0" dirty="0" err="1">
                <a:latin typeface="SamsungOne-400" panose="020B0503030303020204" pitchFamily="34" charset="0"/>
              </a:rPr>
              <a:t>vấn</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bảng</a:t>
            </a:r>
            <a:endParaRPr lang="en-US" altLang="ko-KR" b="0" dirty="0">
              <a:latin typeface="SamsungOne-400" panose="020B0503030303020204" pitchFamily="34" charset="0"/>
            </a:endParaRPr>
          </a:p>
          <a:p>
            <a:pPr marL="0" indent="0">
              <a:buFont typeface="Arial" panose="020B0604020202020204" pitchFamily="34" charset="0"/>
              <a:buNone/>
            </a:pPr>
            <a:r>
              <a:rPr lang="en-US" altLang="ko-KR" b="0" dirty="0">
                <a:latin typeface="SamsungOne-400" panose="020B0503030303020204" pitchFamily="34" charset="0"/>
              </a:rPr>
              <a:t>- </a:t>
            </a:r>
            <a:r>
              <a:rPr lang="en-US" altLang="ko-KR" b="0" dirty="0" err="1">
                <a:latin typeface="SamsungOne-400" panose="020B0503030303020204" pitchFamily="34" charset="0"/>
              </a:rPr>
              <a:t>Giới</a:t>
            </a:r>
            <a:r>
              <a:rPr lang="en-US" altLang="ko-KR" b="0" dirty="0">
                <a:latin typeface="SamsungOne-400" panose="020B0503030303020204" pitchFamily="34" charset="0"/>
              </a:rPr>
              <a:t> </a:t>
            </a:r>
            <a:r>
              <a:rPr lang="en-US" altLang="ko-KR" b="0" dirty="0" err="1">
                <a:latin typeface="SamsungOne-400" panose="020B0503030303020204" pitchFamily="34" charset="0"/>
              </a:rPr>
              <a:t>hạn</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số</a:t>
            </a:r>
            <a:r>
              <a:rPr lang="en-US" altLang="ko-KR" b="0" dirty="0">
                <a:latin typeface="SamsungOne-400" panose="020B0503030303020204" pitchFamily="34" charset="0"/>
              </a:rPr>
              <a:t> </a:t>
            </a:r>
            <a:r>
              <a:rPr lang="en-US" altLang="ko-KR" b="0" dirty="0" err="1">
                <a:latin typeface="SamsungOne-400" panose="020B0503030303020204" pitchFamily="34" charset="0"/>
              </a:rPr>
              <a:t>điều</a:t>
            </a:r>
            <a:r>
              <a:rPr lang="en-US" altLang="ko-KR" b="0" dirty="0">
                <a:latin typeface="SamsungOne-400" panose="020B0503030303020204" pitchFamily="34" charset="0"/>
              </a:rPr>
              <a:t> </a:t>
            </a:r>
            <a:r>
              <a:rPr lang="en-US" altLang="ko-KR" b="0" dirty="0" err="1">
                <a:latin typeface="SamsungOne-400" panose="020B0503030303020204" pitchFamily="34" charset="0"/>
              </a:rPr>
              <a:t>kiện</a:t>
            </a:r>
            <a:r>
              <a:rPr lang="en-US" altLang="ko-KR" b="0" dirty="0">
                <a:latin typeface="SamsungOne-400" panose="020B0503030303020204" pitchFamily="34" charset="0"/>
              </a:rPr>
              <a:t> (ở </a:t>
            </a:r>
            <a:r>
              <a:rPr lang="en-US" altLang="ko-KR" b="0" dirty="0" err="1">
                <a:latin typeface="SamsungOne-400" panose="020B0503030303020204" pitchFamily="34" charset="0"/>
              </a:rPr>
              <a:t>đâu</a:t>
            </a:r>
            <a:r>
              <a:rPr lang="en-US" altLang="ko-KR" b="0" dirty="0">
                <a:latin typeface="SamsungOne-400" panose="020B0503030303020204" pitchFamily="34" charset="0"/>
              </a:rPr>
              <a:t>)</a:t>
            </a:r>
          </a:p>
          <a:p>
            <a:pPr marL="0" indent="0">
              <a:buFont typeface="Arial" panose="020B0604020202020204" pitchFamily="34" charset="0"/>
              <a:buNone/>
            </a:pPr>
            <a:r>
              <a:rPr lang="en-US" altLang="ko-KR" b="0" dirty="0">
                <a:latin typeface="SamsungOne-400" panose="020B0503030303020204" pitchFamily="34" charset="0"/>
              </a:rPr>
              <a:t>- </a:t>
            </a:r>
            <a:r>
              <a:rPr lang="en-US" altLang="ko-KR" b="0" dirty="0" err="1">
                <a:latin typeface="SamsungOne-400" panose="020B0503030303020204" pitchFamily="34" charset="0"/>
              </a:rPr>
              <a:t>Sắp</a:t>
            </a:r>
            <a:r>
              <a:rPr lang="en-US" altLang="ko-KR" b="0" dirty="0">
                <a:latin typeface="SamsungOne-400" panose="020B0503030303020204" pitchFamily="34" charset="0"/>
              </a:rPr>
              <a:t> </a:t>
            </a:r>
            <a:r>
              <a:rPr lang="en-US" altLang="ko-KR" b="0" dirty="0" err="1">
                <a:latin typeface="SamsungOne-400" panose="020B0503030303020204" pitchFamily="34" charset="0"/>
              </a:rPr>
              <a:t>xếp</a:t>
            </a:r>
            <a:r>
              <a:rPr lang="en-US" altLang="ko-KR" b="0" dirty="0">
                <a:latin typeface="SamsungOne-400" panose="020B0503030303020204" pitchFamily="34" charset="0"/>
              </a:rPr>
              <a:t> </a:t>
            </a:r>
            <a:r>
              <a:rPr lang="en-US" altLang="ko-KR" b="0" dirty="0" err="1">
                <a:latin typeface="SamsungOne-400" panose="020B0503030303020204" pitchFamily="34" charset="0"/>
              </a:rPr>
              <a:t>theo</a:t>
            </a:r>
            <a:r>
              <a:rPr lang="en-US" altLang="ko-KR" b="0" dirty="0">
                <a:latin typeface="SamsungOne-400" panose="020B0503030303020204" pitchFamily="34" charset="0"/>
              </a:rPr>
              <a:t> </a:t>
            </a:r>
            <a:r>
              <a:rPr lang="en-US" altLang="ko-KR" b="0" dirty="0" err="1">
                <a:latin typeface="SamsungOne-400" panose="020B0503030303020204" pitchFamily="34" charset="0"/>
              </a:rPr>
              <a:t>tên_cột</a:t>
            </a:r>
            <a:r>
              <a:rPr lang="en-US" altLang="ko-KR" b="0" dirty="0">
                <a:latin typeface="SamsungOne-400" panose="020B0503030303020204" pitchFamily="34" charset="0"/>
              </a:rPr>
              <a:t> [ ASC, DESC ]</a:t>
            </a:r>
          </a:p>
          <a:p>
            <a:pPr marL="171450" indent="-171450">
              <a:buFontTx/>
              <a:buChar char="-"/>
            </a:pP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err="1">
                <a:latin typeface="SamsungOne-400" panose="020B0503030303020204" pitchFamily="34" charset="0"/>
              </a:rPr>
              <a:t>Chèn</a:t>
            </a:r>
            <a:r>
              <a:rPr lang="en-US" altLang="ko-KR" b="0" dirty="0">
                <a:latin typeface="SamsungOne-400" panose="020B0503030303020204" pitchFamily="34" charset="0"/>
              </a:rPr>
              <a:t> - </a:t>
            </a:r>
            <a:r>
              <a:rPr lang="en-US" altLang="ko-KR" b="0" dirty="0" err="1">
                <a:latin typeface="SamsungOne-400" panose="020B0503030303020204" pitchFamily="34" charset="0"/>
              </a:rPr>
              <a:t>nhập</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vào</a:t>
            </a:r>
            <a:r>
              <a:rPr lang="en-US" altLang="ko-KR" b="0" dirty="0">
                <a:latin typeface="SamsungOne-400" panose="020B0503030303020204" pitchFamily="34" charset="0"/>
              </a:rPr>
              <a:t> </a:t>
            </a:r>
            <a:r>
              <a:rPr lang="en-US" altLang="ko-KR" b="0" dirty="0" err="1">
                <a:latin typeface="SamsungOne-400" panose="020B0503030303020204" pitchFamily="34" charset="0"/>
              </a:rPr>
              <a:t>hàng</a:t>
            </a:r>
            <a:endParaRPr lang="en-US" altLang="ko-KR" b="0" dirty="0">
              <a:latin typeface="SamsungOne-400" panose="020B0503030303020204" pitchFamily="34" charset="0"/>
            </a:endParaRPr>
          </a:p>
          <a:p>
            <a:r>
              <a:rPr lang="vi-VN" altLang="ko-KR" b="0" dirty="0">
                <a:latin typeface="SamsungOne-400" panose="020B0503030303020204" pitchFamily="34" charset="0"/>
              </a:rPr>
              <a:t>Nếu hàng không tồn tại, nó được nhập vào, nếu có, nó được cập nhật.</a:t>
            </a:r>
          </a:p>
          <a:p>
            <a:r>
              <a:rPr lang="vi-VN" altLang="ko-KR" b="0" dirty="0">
                <a:latin typeface="SamsungOne-400" panose="020B0503030303020204" pitchFamily="34" charset="0"/>
              </a:rPr>
              <a:t>Để kiểm tra điều này, hãy sử dụng IF NOT Exist, làm chậm sự cố</a:t>
            </a:r>
          </a:p>
          <a:p>
            <a:r>
              <a:rPr lang="vi-VN" altLang="ko-KR" b="0" dirty="0">
                <a:latin typeface="SamsungOne-400" panose="020B0503030303020204" pitchFamily="34" charset="0"/>
              </a:rPr>
              <a:t>Hỗ trợ định dạng JSON</a:t>
            </a:r>
          </a:p>
          <a:p>
            <a:endParaRPr lang="vi-VN" altLang="ko-KR" b="0" dirty="0">
              <a:latin typeface="SamsungOne-400" panose="020B0503030303020204" pitchFamily="34" charset="0"/>
            </a:endParaRPr>
          </a:p>
          <a:p>
            <a:r>
              <a:rPr lang="vi-VN" altLang="ko-KR" b="0" dirty="0">
                <a:latin typeface="SamsungOne-400" panose="020B0503030303020204" pitchFamily="34" charset="0"/>
              </a:rPr>
              <a:t>Batch giúp giảm vòng lặp mạng giữa máy chủ và máy khách và mỗi thao tác thuộc về từng khóa phân vùng được thực hiện riêng biệt.</a:t>
            </a:r>
          </a:p>
          <a:p>
            <a:r>
              <a:rPr lang="vi-VN" altLang="ko-KR" b="0" dirty="0">
                <a:latin typeface="SamsungOne-400" panose="020B0503030303020204" pitchFamily="34" charset="0"/>
              </a:rPr>
              <a:t>Tất cả các hoạt động trong lô được thực hiện dưới dạng đã ghi để tất cả các thay đổi được phản ánh hoặc không phải tất cả. (Hỗ trợ nguyên tử)</a:t>
            </a:r>
          </a:p>
          <a:p>
            <a:r>
              <a:rPr lang="vi-VN" altLang="ko-KR" b="0" dirty="0">
                <a:latin typeface="SamsungOne-400" panose="020B0503030303020204" pitchFamily="34" charset="0"/>
              </a:rPr>
              <a:t>Tất cả các dấu thời gian đều giống nhau.</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164</a:t>
            </a:fld>
            <a:endParaRPr lang="ko-KR" altLang="en-US" dirty="0"/>
          </a:p>
        </p:txBody>
      </p:sp>
    </p:spTree>
    <p:extLst>
      <p:ext uri="{BB962C8B-B14F-4D97-AF65-F5344CB8AC3E}">
        <p14:creationId xmlns:p14="http://schemas.microsoft.com/office/powerpoint/2010/main" val="258259876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err="1">
                <a:latin typeface="SamsungOne-400" panose="020B0503030303020204" pitchFamily="34" charset="0"/>
              </a:rPr>
              <a:t>Thông</a:t>
            </a:r>
            <a:r>
              <a:rPr lang="en-US" altLang="ko-KR" b="0" dirty="0">
                <a:latin typeface="SamsungOne-400" panose="020B0503030303020204" pitchFamily="34" charset="0"/>
              </a:rPr>
              <a:t> qua </a:t>
            </a:r>
            <a:r>
              <a:rPr lang="en-US" altLang="ko-KR" b="0" dirty="0" err="1">
                <a:latin typeface="SamsungOne-400" panose="020B0503030303020204" pitchFamily="34" charset="0"/>
              </a:rPr>
              <a:t>bài</a:t>
            </a:r>
            <a:r>
              <a:rPr lang="en-US" altLang="ko-KR" b="0" dirty="0">
                <a:latin typeface="SamsungOne-400" panose="020B0503030303020204" pitchFamily="34" charset="0"/>
              </a:rPr>
              <a:t> </a:t>
            </a:r>
            <a:r>
              <a:rPr lang="en-US" altLang="ko-KR" b="0" dirty="0" err="1">
                <a:latin typeface="SamsungOne-400" panose="020B0503030303020204" pitchFamily="34" charset="0"/>
              </a:rPr>
              <a:t>tập</a:t>
            </a:r>
            <a:r>
              <a:rPr lang="en-US" altLang="ko-KR" b="0" dirty="0">
                <a:latin typeface="SamsungOne-400" panose="020B0503030303020204" pitchFamily="34" charset="0"/>
              </a:rPr>
              <a:t> </a:t>
            </a:r>
            <a:r>
              <a:rPr lang="en-US" altLang="ko-KR" b="0" dirty="0" err="1">
                <a:latin typeface="SamsungOne-400" panose="020B0503030303020204" pitchFamily="34" charset="0"/>
              </a:rPr>
              <a:t>thực</a:t>
            </a:r>
            <a:r>
              <a:rPr lang="en-US" altLang="ko-KR" b="0" dirty="0">
                <a:latin typeface="SamsungOne-400" panose="020B0503030303020204" pitchFamily="34" charset="0"/>
              </a:rPr>
              <a:t> </a:t>
            </a:r>
            <a:r>
              <a:rPr lang="en-US" altLang="ko-KR" b="0" dirty="0" err="1">
                <a:latin typeface="SamsungOne-400" panose="020B0503030303020204" pitchFamily="34" charset="0"/>
              </a:rPr>
              <a:t>hành</a:t>
            </a:r>
            <a:r>
              <a:rPr lang="en-US" altLang="ko-KR" b="0" dirty="0">
                <a:latin typeface="SamsungOne-400" panose="020B0503030303020204" pitchFamily="34" charset="0"/>
              </a:rPr>
              <a:t>, </a:t>
            </a:r>
            <a:r>
              <a:rPr lang="en-US" altLang="ko-KR" b="0" dirty="0" err="1">
                <a:latin typeface="SamsungOne-400" panose="020B0503030303020204" pitchFamily="34" charset="0"/>
              </a:rPr>
              <a:t>bạn</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thể</a:t>
            </a:r>
            <a:r>
              <a:rPr lang="en-US" altLang="ko-KR" b="0" dirty="0">
                <a:latin typeface="SamsungOne-400" panose="020B0503030303020204" pitchFamily="34" charset="0"/>
              </a:rPr>
              <a:t> </a:t>
            </a:r>
            <a:r>
              <a:rPr lang="en-US" altLang="ko-KR" b="0" dirty="0" err="1">
                <a:latin typeface="SamsungOne-400" panose="020B0503030303020204" pitchFamily="34" charset="0"/>
              </a:rPr>
              <a:t>hiểu</a:t>
            </a:r>
            <a:r>
              <a:rPr lang="en-US" altLang="ko-KR" b="0" dirty="0">
                <a:latin typeface="SamsungOne-400" panose="020B0503030303020204" pitchFamily="34" charset="0"/>
              </a:rPr>
              <a:t> </a:t>
            </a:r>
            <a:r>
              <a:rPr lang="en-US" altLang="ko-KR" b="0" dirty="0" err="1">
                <a:latin typeface="SamsungOne-400" panose="020B0503030303020204" pitchFamily="34" charset="0"/>
              </a:rPr>
              <a:t>cách</a:t>
            </a:r>
            <a:r>
              <a:rPr lang="en-US" altLang="ko-KR" b="0" dirty="0">
                <a:latin typeface="SamsungOne-400" panose="020B0503030303020204" pitchFamily="34" charset="0"/>
              </a:rPr>
              <a:t> </a:t>
            </a: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CQLSH (CQL Shell)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học</a:t>
            </a:r>
            <a:r>
              <a:rPr lang="en-US" altLang="ko-KR" b="0" dirty="0">
                <a:latin typeface="SamsungOne-400" panose="020B0503030303020204" pitchFamily="34" charset="0"/>
              </a:rPr>
              <a:t> </a:t>
            </a:r>
            <a:r>
              <a:rPr lang="en-US" altLang="ko-KR" b="0" dirty="0" err="1">
                <a:latin typeface="SamsungOne-400" panose="020B0503030303020204" pitchFamily="34" charset="0"/>
              </a:rPr>
              <a:t>cách</a:t>
            </a:r>
            <a:r>
              <a:rPr lang="en-US" altLang="ko-KR" b="0" dirty="0">
                <a:latin typeface="SamsungOne-400" panose="020B0503030303020204" pitchFamily="34" charset="0"/>
              </a:rPr>
              <a:t> </a:t>
            </a:r>
            <a:r>
              <a:rPr lang="en-US" altLang="ko-KR" b="0" dirty="0" err="1">
                <a:latin typeface="SamsungOne-400" panose="020B0503030303020204" pitchFamily="34" charset="0"/>
              </a:rPr>
              <a:t>phân</a:t>
            </a:r>
            <a:r>
              <a:rPr lang="en-US" altLang="ko-KR" b="0" dirty="0">
                <a:latin typeface="SamsungOne-400" panose="020B0503030303020204" pitchFamily="34" charset="0"/>
              </a:rPr>
              <a:t> </a:t>
            </a:r>
            <a:r>
              <a:rPr lang="en-US" altLang="ko-KR" b="0" dirty="0" err="1">
                <a:latin typeface="SamsungOne-400" panose="020B0503030303020204" pitchFamily="34" charset="0"/>
              </a:rPr>
              <a:t>tích</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bằng</a:t>
            </a:r>
            <a:r>
              <a:rPr lang="en-US" altLang="ko-KR" b="0" dirty="0">
                <a:latin typeface="SamsungOne-400" panose="020B0503030303020204" pitchFamily="34" charset="0"/>
              </a:rPr>
              <a:t> </a:t>
            </a:r>
            <a:r>
              <a:rPr lang="en-US" altLang="ko-KR" b="0" dirty="0" err="1">
                <a:latin typeface="SamsungOne-400" panose="020B0503030303020204" pitchFamily="34" charset="0"/>
              </a:rPr>
              <a:t>cách</a:t>
            </a:r>
            <a:r>
              <a:rPr lang="en-US" altLang="ko-KR" b="0" dirty="0">
                <a:latin typeface="SamsungOne-400" panose="020B0503030303020204" pitchFamily="34" charset="0"/>
              </a:rPr>
              <a:t> </a:t>
            </a:r>
            <a:r>
              <a:rPr lang="en-US" altLang="ko-KR" b="0" dirty="0" err="1">
                <a:latin typeface="SamsungOne-400" panose="020B0503030303020204" pitchFamily="34" charset="0"/>
              </a:rPr>
              <a:t>sử</a:t>
            </a:r>
            <a:r>
              <a:rPr lang="en-US" altLang="ko-KR" b="0" dirty="0">
                <a:latin typeface="SamsungOne-400" panose="020B0503030303020204" pitchFamily="34" charset="0"/>
              </a:rPr>
              <a:t> </a:t>
            </a:r>
            <a:r>
              <a:rPr lang="en-US" altLang="ko-KR" b="0" dirty="0" err="1">
                <a:latin typeface="SamsungOne-400" panose="020B0503030303020204" pitchFamily="34" charset="0"/>
              </a:rPr>
              <a:t>dụng</a:t>
            </a:r>
            <a:r>
              <a:rPr lang="en-US" altLang="ko-KR" b="0" dirty="0">
                <a:latin typeface="SamsungOne-400" panose="020B0503030303020204" pitchFamily="34" charset="0"/>
              </a:rPr>
              <a:t> </a:t>
            </a:r>
            <a:r>
              <a:rPr lang="en-US" altLang="ko-KR" b="0" dirty="0" err="1">
                <a:latin typeface="SamsungOne-400" panose="020B0503030303020204" pitchFamily="34" charset="0"/>
              </a:rPr>
              <a:t>nó</a:t>
            </a:r>
            <a:r>
              <a:rPr lang="en-US" altLang="ko-KR" b="0" dirty="0">
                <a:latin typeface="SamsungOne-400" panose="020B0503030303020204" pitchFamily="34" charset="0"/>
              </a:rPr>
              <a:t>.</a:t>
            </a: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pPr marL="0" indent="0">
              <a:buFont typeface="Arial" panose="020B0604020202020204" pitchFamily="34" charset="0"/>
              <a:buNone/>
            </a:pPr>
            <a:r>
              <a:rPr lang="vi-VN" altLang="ko-KR" b="0" dirty="0">
                <a:latin typeface="SamsungOne-400" panose="020B0503030303020204" pitchFamily="34" charset="0"/>
              </a:rPr>
              <a:t>Môi trường sử dụng Cqlsh</a:t>
            </a:r>
            <a:endParaRPr lang="en-US" altLang="ko-KR" b="0" dirty="0">
              <a:latin typeface="SamsungOne-400" panose="020B0503030303020204" pitchFamily="34" charset="0"/>
            </a:endParaRPr>
          </a:p>
          <a:p>
            <a:pPr marL="228600" lvl="0" indent="-228600">
              <a:buFont typeface="Arial" panose="020B0604020202020204" pitchFamily="34" charset="0"/>
              <a:buChar char="•"/>
            </a:pPr>
            <a:r>
              <a:rPr lang="en-US" altLang="ko-KR" b="0" dirty="0">
                <a:latin typeface="SamsungOne-400" panose="020B0503030303020204" pitchFamily="34" charset="0"/>
              </a:rPr>
              <a:t>http://cassandra.apache.org/doad</a:t>
            </a:r>
          </a:p>
          <a:p>
            <a:pPr marL="228600" lvl="0" indent="-228600">
              <a:buFont typeface="Arial" panose="020B0604020202020204" pitchFamily="34" charset="0"/>
              <a:buChar char="•"/>
            </a:pPr>
            <a:r>
              <a:rPr lang="en-US" altLang="ko-KR" b="0" dirty="0" err="1">
                <a:latin typeface="SamsungOne-400" panose="020B0503030303020204" pitchFamily="34" charset="0"/>
              </a:rPr>
              <a:t>Trên</a:t>
            </a:r>
            <a:r>
              <a:rPr lang="en-US" altLang="ko-KR" b="0" dirty="0">
                <a:latin typeface="SamsungOne-400" panose="020B0503030303020204" pitchFamily="34" charset="0"/>
              </a:rPr>
              <a:t> </a:t>
            </a:r>
            <a:r>
              <a:rPr lang="en-US" altLang="ko-KR" b="0" dirty="0" err="1">
                <a:latin typeface="SamsungOne-400" panose="020B0503030303020204" pitchFamily="34" charset="0"/>
              </a:rPr>
              <a:t>trang</a:t>
            </a:r>
            <a:r>
              <a:rPr lang="en-US" altLang="ko-KR" b="0" dirty="0">
                <a:latin typeface="SamsungOne-400" panose="020B0503030303020204" pitchFamily="34" charset="0"/>
              </a:rPr>
              <a:t> </a:t>
            </a:r>
            <a:r>
              <a:rPr lang="en-US" altLang="ko-KR" b="0" dirty="0" err="1">
                <a:latin typeface="SamsungOne-400" panose="020B0503030303020204" pitchFamily="34" charset="0"/>
              </a:rPr>
              <a:t>tải</a:t>
            </a:r>
            <a:r>
              <a:rPr lang="en-US" altLang="ko-KR" b="0" dirty="0">
                <a:latin typeface="SamsungOne-400" panose="020B0503030303020204" pitchFamily="34" charset="0"/>
              </a:rPr>
              <a:t> </a:t>
            </a:r>
            <a:r>
              <a:rPr lang="en-US" altLang="ko-KR" b="0" dirty="0" err="1">
                <a:latin typeface="SamsungOne-400" panose="020B0503030303020204" pitchFamily="34" charset="0"/>
              </a:rPr>
              <a:t>xuống</a:t>
            </a:r>
            <a:r>
              <a:rPr lang="en-US" altLang="ko-KR" b="0" dirty="0">
                <a:latin typeface="SamsungOne-400" panose="020B0503030303020204" pitchFamily="34" charset="0"/>
              </a:rPr>
              <a:t>, </a:t>
            </a:r>
            <a:r>
              <a:rPr lang="en-US" altLang="ko-KR" b="0" dirty="0" err="1">
                <a:latin typeface="SamsungOne-400" panose="020B0503030303020204" pitchFamily="34" charset="0"/>
              </a:rPr>
              <a:t>hãy</a:t>
            </a:r>
            <a:r>
              <a:rPr lang="en-US" altLang="ko-KR" b="0" dirty="0">
                <a:latin typeface="SamsungOne-400" panose="020B0503030303020204" pitchFamily="34" charset="0"/>
              </a:rPr>
              <a:t> </a:t>
            </a:r>
            <a:r>
              <a:rPr lang="en-US" altLang="ko-KR" b="0" dirty="0" err="1">
                <a:latin typeface="SamsungOne-400" panose="020B0503030303020204" pitchFamily="34" charset="0"/>
              </a:rPr>
              <a:t>chọn</a:t>
            </a:r>
            <a:r>
              <a:rPr lang="en-US" altLang="ko-KR" b="0" dirty="0">
                <a:latin typeface="SamsungOne-400" panose="020B0503030303020204" pitchFamily="34" charset="0"/>
              </a:rPr>
              <a:t> </a:t>
            </a:r>
            <a:r>
              <a:rPr lang="en-US" altLang="ko-KR" b="0" dirty="0" err="1">
                <a:latin typeface="SamsungOne-400" panose="020B0503030303020204" pitchFamily="34" charset="0"/>
              </a:rPr>
              <a:t>hệ</a:t>
            </a:r>
            <a:r>
              <a:rPr lang="en-US" altLang="ko-KR" b="0" dirty="0">
                <a:latin typeface="SamsungOne-400" panose="020B0503030303020204" pitchFamily="34" charset="0"/>
              </a:rPr>
              <a:t> </a:t>
            </a:r>
            <a:r>
              <a:rPr lang="en-US" altLang="ko-KR" b="0" dirty="0" err="1">
                <a:latin typeface="SamsungOne-400" panose="020B0503030303020204" pitchFamily="34" charset="0"/>
              </a:rPr>
              <a:t>điều</a:t>
            </a:r>
            <a:r>
              <a:rPr lang="en-US" altLang="ko-KR" b="0" dirty="0">
                <a:latin typeface="SamsungOne-400" panose="020B0503030303020204" pitchFamily="34" charset="0"/>
              </a:rPr>
              <a:t> </a:t>
            </a:r>
            <a:r>
              <a:rPr lang="en-US" altLang="ko-KR" b="0" dirty="0" err="1">
                <a:latin typeface="SamsungOne-400" panose="020B0503030303020204" pitchFamily="34" charset="0"/>
              </a:rPr>
              <a:t>hành</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bạn</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bản</a:t>
            </a:r>
            <a:r>
              <a:rPr lang="en-US" altLang="ko-KR" b="0" dirty="0">
                <a:latin typeface="SamsungOne-400" panose="020B0503030303020204" pitchFamily="34" charset="0"/>
              </a:rPr>
              <a:t> </a:t>
            </a:r>
            <a:r>
              <a:rPr lang="en-US" altLang="ko-KR" b="0" dirty="0" err="1">
                <a:latin typeface="SamsungOne-400" panose="020B0503030303020204" pitchFamily="34" charset="0"/>
              </a:rPr>
              <a:t>phân</a:t>
            </a:r>
            <a:r>
              <a:rPr lang="en-US" altLang="ko-KR" b="0" dirty="0">
                <a:latin typeface="SamsungOne-400" panose="020B0503030303020204" pitchFamily="34" charset="0"/>
              </a:rPr>
              <a:t> </a:t>
            </a:r>
            <a:r>
              <a:rPr lang="en-US" altLang="ko-KR" b="0" dirty="0" err="1">
                <a:latin typeface="SamsungOne-400" panose="020B0503030303020204" pitchFamily="34" charset="0"/>
              </a:rPr>
              <a:t>phối</a:t>
            </a:r>
            <a:r>
              <a:rPr lang="en-US" altLang="ko-KR" b="0" dirty="0">
                <a:latin typeface="SamsungOne-400" panose="020B0503030303020204" pitchFamily="34" charset="0"/>
              </a:rPr>
              <a:t> </a:t>
            </a:r>
            <a:r>
              <a:rPr lang="en-US" altLang="ko-KR" b="0" dirty="0" err="1">
                <a:latin typeface="SamsungOne-400" panose="020B0503030303020204" pitchFamily="34" charset="0"/>
              </a:rPr>
              <a:t>phù</a:t>
            </a:r>
            <a:r>
              <a:rPr lang="en-US" altLang="ko-KR" b="0" dirty="0">
                <a:latin typeface="SamsungOne-400" panose="020B0503030303020204" pitchFamily="34" charset="0"/>
              </a:rPr>
              <a:t> </a:t>
            </a:r>
            <a:r>
              <a:rPr lang="en-US" altLang="ko-KR" b="0" dirty="0" err="1">
                <a:latin typeface="SamsungOne-400" panose="020B0503030303020204" pitchFamily="34" charset="0"/>
              </a:rPr>
              <a:t>hợp</a:t>
            </a:r>
            <a:endParaRPr lang="en-US" altLang="ko-KR" b="0" dirty="0">
              <a:latin typeface="SamsungOne-400" panose="020B0503030303020204" pitchFamily="34" charset="0"/>
            </a:endParaRPr>
          </a:p>
          <a:p>
            <a:pPr marL="228600" lvl="0" indent="-228600">
              <a:buFont typeface="Arial" panose="020B0604020202020204" pitchFamily="34" charset="0"/>
              <a:buChar char="•"/>
            </a:pPr>
            <a:r>
              <a:rPr lang="en-US" altLang="ko-KR" b="0" dirty="0" err="1">
                <a:latin typeface="SamsungOne-400" panose="020B0503030303020204" pitchFamily="34" charset="0"/>
              </a:rPr>
              <a:t>Yêu</a:t>
            </a:r>
            <a:r>
              <a:rPr lang="en-US" altLang="ko-KR" b="0" dirty="0">
                <a:latin typeface="SamsungOne-400" panose="020B0503030303020204" pitchFamily="34" charset="0"/>
              </a:rPr>
              <a:t> </a:t>
            </a:r>
            <a:r>
              <a:rPr lang="en-US" altLang="ko-KR" b="0" dirty="0" err="1">
                <a:latin typeface="SamsungOne-400" panose="020B0503030303020204" pitchFamily="34" charset="0"/>
              </a:rPr>
              <a:t>cầu</a:t>
            </a:r>
            <a:r>
              <a:rPr lang="en-US" altLang="ko-KR" b="0" dirty="0">
                <a:latin typeface="SamsungOne-400" panose="020B0503030303020204" pitchFamily="34" charset="0"/>
              </a:rPr>
              <a:t> </a:t>
            </a:r>
            <a:r>
              <a:rPr lang="en-US" altLang="ko-KR" b="0" dirty="0" err="1">
                <a:latin typeface="SamsungOne-400" panose="020B0503030303020204" pitchFamily="34" charset="0"/>
              </a:rPr>
              <a:t>cài</a:t>
            </a:r>
            <a:r>
              <a:rPr lang="en-US" altLang="ko-KR" b="0" dirty="0">
                <a:latin typeface="SamsungOne-400" panose="020B0503030303020204" pitchFamily="34" charset="0"/>
              </a:rPr>
              <a:t> </a:t>
            </a:r>
            <a:r>
              <a:rPr lang="en-US" altLang="ko-KR" b="0" dirty="0" err="1">
                <a:latin typeface="SamsungOne-400" panose="020B0503030303020204" pitchFamily="34" charset="0"/>
              </a:rPr>
              <a:t>đặt</a:t>
            </a:r>
            <a:r>
              <a:rPr lang="en-US" altLang="ko-KR" b="0" dirty="0">
                <a:latin typeface="SamsungOne-400" panose="020B0503030303020204" pitchFamily="34" charset="0"/>
              </a:rPr>
              <a:t> Java 8 &amp; Python 2.7</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165</a:t>
            </a:fld>
            <a:endParaRPr lang="ko-KR" altLang="en-US" dirty="0"/>
          </a:p>
        </p:txBody>
      </p:sp>
    </p:spTree>
    <p:extLst>
      <p:ext uri="{BB962C8B-B14F-4D97-AF65-F5344CB8AC3E}">
        <p14:creationId xmlns:p14="http://schemas.microsoft.com/office/powerpoint/2010/main" val="14183208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Bạn có thể hiểu các tính năng và lĩnh vực ứng dụng của MongoDB cũng như hiểu được sự khác biệt so với các Cơ sở dữ liệu NoSQL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Bạn có thể xem cấu trúc cơ bản của MongoDB là gì và cách xử lý dữ liệu.</a:t>
            </a:r>
            <a:endParaRPr lang="en-US" altLang="ko-KR" b="1"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166</a:t>
            </a:fld>
            <a:endParaRPr lang="ko-KR" altLang="en-US" dirty="0"/>
          </a:p>
        </p:txBody>
      </p:sp>
    </p:spTree>
    <p:extLst>
      <p:ext uri="{BB962C8B-B14F-4D97-AF65-F5344CB8AC3E}">
        <p14:creationId xmlns:p14="http://schemas.microsoft.com/office/powerpoint/2010/main" val="216151716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Một bản ghi trong MongoDB là một tài liệu, là một cấu trúc dữ liệu bao gồm các cặp trường và giá trị.</a:t>
            </a:r>
          </a:p>
          <a:p>
            <a:r>
              <a:rPr lang="vi-VN" altLang="ko-KR" b="0" dirty="0">
                <a:latin typeface="SamsungOne-400" panose="020B0503030303020204" pitchFamily="34" charset="0"/>
              </a:rPr>
              <a:t>Các tài liệu MongoDB tương tự như các đối tượng JSON.</a:t>
            </a:r>
          </a:p>
          <a:p>
            <a:r>
              <a:rPr lang="vi-VN" altLang="ko-KR" b="0" dirty="0">
                <a:latin typeface="SamsungOne-400" panose="020B0503030303020204" pitchFamily="34" charset="0"/>
              </a:rPr>
              <a:t>Giá trị của các trường có thể bao gồm các tài liệu, mảng và mảng tài liệu khác.</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a:t>
            </a:r>
            <a:r>
              <a:rPr lang="en-US" altLang="ko-Kore-KR" sz="1200" b="1" kern="1200" dirty="0" err="1">
                <a:solidFill>
                  <a:schemeClr val="tx1"/>
                </a:solidFill>
                <a:latin typeface="SamsungOne-400" panose="020B0503030303020204" pitchFamily="34" charset="0"/>
                <a:ea typeface="+mn-ea"/>
                <a:cs typeface="+mn-cs"/>
              </a:rPr>
              <a:t>Tài</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liệu</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tham</a:t>
            </a:r>
            <a:r>
              <a:rPr lang="en-US" altLang="ko-Kore-KR" sz="1200" b="1" kern="1200" baseline="0" dirty="0">
                <a:solidFill>
                  <a:schemeClr val="tx1"/>
                </a:solidFill>
                <a:latin typeface="SamsungOne-400" panose="020B0503030303020204" pitchFamily="34" charset="0"/>
                <a:ea typeface="+mn-ea"/>
                <a:cs typeface="+mn-cs"/>
              </a:rPr>
              <a:t> </a:t>
            </a:r>
            <a:r>
              <a:rPr lang="en-US" altLang="ko-Kore-KR" sz="1200" b="1" kern="1200" baseline="0" dirty="0" err="1">
                <a:solidFill>
                  <a:schemeClr val="tx1"/>
                </a:solidFill>
                <a:latin typeface="SamsungOne-400" panose="020B0503030303020204" pitchFamily="34" charset="0"/>
                <a:ea typeface="+mn-ea"/>
                <a:cs typeface="+mn-cs"/>
              </a:rPr>
              <a:t>khảo</a:t>
            </a:r>
            <a:r>
              <a:rPr lang="en-KR" altLang="ko-Kore-KR" sz="1200" b="1" kern="1200" dirty="0">
                <a:solidFill>
                  <a:schemeClr val="tx1"/>
                </a:solidFill>
                <a:latin typeface="SamsungOne-400" panose="020B0503030303020204" pitchFamily="34" charset="0"/>
                <a:ea typeface="+mn-ea"/>
                <a:cs typeface="+mn-cs"/>
              </a:rPr>
              <a:t>]</a:t>
            </a:r>
            <a:endParaRPr lang="en-US"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0" kern="1200" dirty="0">
                <a:solidFill>
                  <a:schemeClr val="tx1"/>
                </a:solidFill>
                <a:latin typeface="SamsungOne-400" panose="020B0503030303020204" pitchFamily="34" charset="0"/>
                <a:ea typeface="+mn-ea"/>
                <a:cs typeface="+mn-cs"/>
              </a:rPr>
              <a:t>https://www.mongodb.com/</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167</a:t>
            </a:fld>
            <a:endParaRPr lang="ko-KR" altLang="en-US" dirty="0"/>
          </a:p>
        </p:txBody>
      </p:sp>
    </p:spTree>
    <p:extLst>
      <p:ext uri="{BB962C8B-B14F-4D97-AF65-F5344CB8AC3E}">
        <p14:creationId xmlns:p14="http://schemas.microsoft.com/office/powerpoint/2010/main" val="230361832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dirty="0">
                <a:effectLst/>
                <a:latin typeface="SamsungOne-400" panose="020B0503030303020204" pitchFamily="34" charset="0"/>
                <a:ea typeface="SamsungOne-400" panose="020B0503030303020204" pitchFamily="34" charset="0"/>
              </a:rPr>
              <a:t>MongoDB </a:t>
            </a:r>
            <a:r>
              <a:rPr lang="en-US" altLang="ko-KR" dirty="0" err="1">
                <a:effectLst/>
                <a:latin typeface="SamsungOne-400" panose="020B0503030303020204" pitchFamily="34" charset="0"/>
                <a:ea typeface="SamsungOne-400" panose="020B0503030303020204" pitchFamily="34" charset="0"/>
              </a:rPr>
              <a:t>cung</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cấp</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tính</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bền</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vững</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dữ</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liệu</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hiệu</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suất</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cao</a:t>
            </a:r>
            <a:r>
              <a:rPr lang="en-US" altLang="ko-KR" dirty="0">
                <a:effectLst/>
                <a:latin typeface="SamsungOne-400" panose="020B0503030303020204" pitchFamily="34" charset="0"/>
                <a:ea typeface="SamsungOne-400" panose="020B0503030303020204" pitchFamily="34" charset="0"/>
              </a:rPr>
              <a:t>.</a:t>
            </a:r>
          </a:p>
          <a:p>
            <a:r>
              <a:rPr lang="en-US" altLang="ko-KR" dirty="0" err="1">
                <a:effectLst/>
                <a:latin typeface="SamsungOne-400" panose="020B0503030303020204" pitchFamily="34" charset="0"/>
                <a:ea typeface="SamsungOne-400" panose="020B0503030303020204" pitchFamily="34" charset="0"/>
              </a:rPr>
              <a:t>Đặc</a:t>
            </a:r>
            <a:r>
              <a:rPr lang="en-US" altLang="ko-KR" dirty="0">
                <a:effectLst/>
                <a:latin typeface="SamsungOne-400" panose="020B0503030303020204" pitchFamily="34" charset="0"/>
                <a:ea typeface="SamsungOne-400" panose="020B0503030303020204" pitchFamily="34" charset="0"/>
              </a:rPr>
              <a:t> </a:t>
            </a:r>
            <a:r>
              <a:rPr lang="en-US" altLang="ko-KR" dirty="0" err="1">
                <a:effectLst/>
                <a:latin typeface="SamsungOne-400" panose="020B0503030303020204" pitchFamily="34" charset="0"/>
                <a:ea typeface="SamsungOne-400" panose="020B0503030303020204" pitchFamily="34" charset="0"/>
              </a:rPr>
              <a:t>biệt</a:t>
            </a:r>
            <a:r>
              <a:rPr lang="en-US" altLang="ko-KR" dirty="0">
                <a:effectLst/>
                <a:latin typeface="SamsungOne-400" panose="020B0503030303020204" pitchFamily="34" charset="0"/>
                <a:ea typeface="SamsungOne-400" panose="020B0503030303020204" pitchFamily="34" charset="0"/>
              </a:rPr>
              <a:t>,</a:t>
            </a:r>
            <a:endParaRPr lang="en" altLang="ko-KR" dirty="0">
              <a:effectLst/>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vi-VN" altLang="ko-KR" dirty="0">
                <a:effectLst/>
                <a:latin typeface="SamsungOne-400" panose="020B0503030303020204" pitchFamily="34" charset="0"/>
                <a:ea typeface="SamsungOne-400" panose="020B0503030303020204" pitchFamily="34" charset="0"/>
              </a:rPr>
              <a:t>Hỗ trợ cho các mô hình dữ liệu nhúng làm giảm hoạt động I/O trên hệ thống cơ sở dữ liệu.</a:t>
            </a:r>
          </a:p>
          <a:p>
            <a:pPr marL="171450" indent="-171450">
              <a:buFont typeface="Arial" panose="020B0604020202020204" pitchFamily="34" charset="0"/>
              <a:buChar char="•"/>
            </a:pPr>
            <a:r>
              <a:rPr lang="vi-VN" altLang="ko-KR" dirty="0">
                <a:effectLst/>
                <a:latin typeface="SamsungOne-400" panose="020B0503030303020204" pitchFamily="34" charset="0"/>
                <a:ea typeface="SamsungOne-400" panose="020B0503030303020204" pitchFamily="34" charset="0"/>
              </a:rPr>
              <a:t>Các chỉ mục hỗ trợ các truy vấn nhanh hơn và có thể bao gồm các khóa từ các tài liệu và mảng được nhúng.</a:t>
            </a:r>
            <a:endParaRPr lang="en-US" altLang="ko-KR" dirty="0">
              <a:effectLst/>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endParaRPr lang="en"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 altLang="ko-KR" sz="1200" b="1" i="0" kern="1200" dirty="0">
                <a:solidFill>
                  <a:schemeClr val="tx1"/>
                </a:solidFill>
                <a:effectLst/>
                <a:latin typeface="SamsungOne-400" panose="020B0503030303020204" pitchFamily="34" charset="0"/>
                <a:ea typeface="SamsungOne-400" panose="020B0503030303020204" pitchFamily="34" charset="0"/>
                <a:cs typeface="+mn-cs"/>
              </a:rPr>
              <a:t>Tính</a:t>
            </a:r>
            <a:r>
              <a:rPr lang="en" altLang="ko-KR" sz="1200" b="1" i="0" kern="1200" baseline="0" dirty="0">
                <a:solidFill>
                  <a:schemeClr val="tx1"/>
                </a:solidFill>
                <a:effectLst/>
                <a:latin typeface="SamsungOne-400" panose="020B0503030303020204" pitchFamily="34" charset="0"/>
                <a:ea typeface="SamsungOne-400" panose="020B0503030303020204" pitchFamily="34" charset="0"/>
                <a:cs typeface="+mn-cs"/>
              </a:rPr>
              <a:t> khả dụng cao</a:t>
            </a:r>
            <a:br>
              <a:rPr lang="en" altLang="ko-KR" dirty="0">
                <a:latin typeface="SamsungOne-400" panose="020B0503030303020204" pitchFamily="34" charset="0"/>
                <a:ea typeface="SamsungOne-400" panose="020B0503030303020204" pitchFamily="34" charset="0"/>
              </a:rPr>
            </a:br>
            <a:r>
              <a:rPr lang="vi-VN" altLang="ko-KR" dirty="0">
                <a:latin typeface="SamsungOne-400" panose="020B0503030303020204" pitchFamily="34" charset="0"/>
                <a:ea typeface="SamsungOne-400" panose="020B0503030303020204" pitchFamily="34" charset="0"/>
              </a:rPr>
              <a:t>Cơ sở sao chép của MongoDB, được gọi là bộ bản sao, cung cấp:</a:t>
            </a:r>
            <a:endParaRPr lang="en" altLang="ko-KR" dirty="0">
              <a:latin typeface="SamsungOne-400" panose="020B0503030303020204" pitchFamily="34" charset="0"/>
              <a:ea typeface="SamsungOne-400" panose="020B0503030303020204" pitchFamily="34" charset="0"/>
            </a:endParaRPr>
          </a:p>
          <a:p>
            <a:pPr marL="171450" marR="0" indent="-171450" algn="l" defTabSz="9143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dirty="0" err="1">
                <a:latin typeface="SamsungOne-400" panose="020B0503030303020204" pitchFamily="34" charset="0"/>
                <a:ea typeface="SamsungOne-400" panose="020B0503030303020204" pitchFamily="34" charset="0"/>
              </a:rPr>
              <a:t>Tự</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động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chuyển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đổi</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dự</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phòng</a:t>
            </a:r>
            <a:endParaRPr lang="en-US" altLang="ko-KR" dirty="0">
              <a:latin typeface="SamsungOne-400" panose="020B0503030303020204" pitchFamily="34" charset="0"/>
              <a:ea typeface="SamsungOne-400" panose="020B0503030303020204" pitchFamily="34" charset="0"/>
            </a:endParaRPr>
          </a:p>
          <a:p>
            <a:pPr marL="171450" marR="0" indent="-171450" algn="l" defTabSz="9143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dirty="0" err="1">
                <a:latin typeface="SamsungOne-400" panose="020B0503030303020204" pitchFamily="34" charset="0"/>
                <a:ea typeface="SamsungOne-400" panose="020B0503030303020204" pitchFamily="34" charset="0"/>
              </a:rPr>
              <a:t>Dữ</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liệu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dự</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phòng</a:t>
            </a:r>
            <a:r>
              <a:rPr lang="en-US" altLang="ko-KR" dirty="0">
                <a:latin typeface="SamsungOne-400" panose="020B0503030303020204" pitchFamily="34" charset="0"/>
                <a:ea typeface="SamsungOne-400" panose="020B0503030303020204" pitchFamily="34" charset="0"/>
              </a:rPr>
              <a:t>.</a:t>
            </a:r>
            <a:endParaRPr lang="en" altLang="ko-KR" dirty="0">
              <a:latin typeface="SamsungOne-400" panose="020B0503030303020204" pitchFamily="34" charset="0"/>
              <a:ea typeface="SamsungOne-400" panose="020B0503030303020204" pitchFamily="34" charset="0"/>
            </a:endParaRPr>
          </a:p>
          <a:p>
            <a:pPr marL="0" marR="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Một bộ bản sao là một nhóm các máy chủ MongoDB duy trì cùng một bộ dữ liệu, cung cấp khả năng dự phòng và tăng tính khả dụng của dữ liệu.</a:t>
            </a:r>
          </a:p>
          <a:p>
            <a:pPr marL="0" marR="0" indent="0" algn="l" defTabSz="914373" rtl="0" eaLnBrk="1" fontAlgn="auto" latinLnBrk="0" hangingPunct="1">
              <a:lnSpc>
                <a:spcPct val="100000"/>
              </a:lnSpc>
              <a:spcBef>
                <a:spcPts val="0"/>
              </a:spcBef>
              <a:spcAft>
                <a:spcPts val="0"/>
              </a:spcAft>
              <a:buClrTx/>
              <a:buSzTx/>
              <a:buFontTx/>
              <a:buNone/>
              <a:tabLst/>
              <a:defRPr/>
            </a:pPr>
            <a:endParaRPr lang="vi-VN" altLang="ko-KR" dirty="0">
              <a:latin typeface="SamsungOne-400" panose="020B0503030303020204" pitchFamily="34" charset="0"/>
              <a:ea typeface="SamsungOne-400" panose="020B0503030303020204" pitchFamily="34" charset="0"/>
            </a:endParaRPr>
          </a:p>
          <a:p>
            <a:pPr marL="0" marR="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MongoDB cung cấp khả năng mở rộng theo chiều ngang như một phần của chức năng cốt lõi:</a:t>
            </a:r>
            <a:endParaRPr lang="en" altLang="ko-KR" dirty="0">
              <a:latin typeface="SamsungOne-400" panose="020B0503030303020204" pitchFamily="34" charset="0"/>
              <a:ea typeface="SamsungOne-400" panose="020B0503030303020204" pitchFamily="34" charset="0"/>
            </a:endParaRPr>
          </a:p>
          <a:p>
            <a:pPr marL="171450" marR="0" indent="-171450" algn="l" defTabSz="9143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dirty="0" err="1">
                <a:latin typeface="SamsungOne-400" panose="020B0503030303020204" pitchFamily="34" charset="0"/>
                <a:ea typeface="SamsungOne-400" panose="020B0503030303020204" pitchFamily="34" charset="0"/>
              </a:rPr>
              <a:t>Sharding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phân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phối</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dữ</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liệu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trên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một</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cụm</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máy</a:t>
            </a:r>
            <a:r>
              <a:rPr lang="en-US" altLang="ko-KR" dirty="0">
                <a:latin typeface="SamsungOne-400" panose="020B0503030303020204" pitchFamily="34" charset="0"/>
                <a:ea typeface="SamsungOne-400" panose="020B0503030303020204" pitchFamily="34" charset="0"/>
              </a:rPr>
              <a:t>.</a:t>
            </a:r>
          </a:p>
          <a:p>
            <a:pPr marL="171450" marR="0" indent="-171450" algn="l" defTabSz="91437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 altLang="ko-KR" dirty="0">
              <a:latin typeface="SamsungOne-400" panose="020B0503030303020204" pitchFamily="34" charset="0"/>
              <a:ea typeface="SamsungOne-400" panose="020B0503030303020204" pitchFamily="34" charset="0"/>
            </a:endParaRPr>
          </a:p>
          <a:p>
            <a:pPr marL="0" marR="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MongoDB hỗ trợ tạo vùng dữ liệu dựa trên khóa phân đoạn.</a:t>
            </a:r>
          </a:p>
          <a:p>
            <a:pPr marL="0" marR="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Trong một cụm cân bằng, MongoDB chỉ đạo việc đọc và ghi được bao phủ bởi một vùng chỉ tới các phân đoạn bên trong vùng đó.</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168</a:t>
            </a:fld>
            <a:endParaRPr lang="ko-KR" altLang="en-US" dirty="0"/>
          </a:p>
        </p:txBody>
      </p:sp>
    </p:spTree>
    <p:extLst>
      <p:ext uri="{BB962C8B-B14F-4D97-AF65-F5344CB8AC3E}">
        <p14:creationId xmlns:p14="http://schemas.microsoft.com/office/powerpoint/2010/main" val="267108501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ea typeface="SamsungOne-400" panose="020B0503030303020204" pitchFamily="34" charset="0"/>
              </a:rPr>
              <a:t>Mô hình dữ liệu của Mongodb là một cách mạnh mẽ để lưu trữ và truy xuất dữ liệu cho phép các nhà phát triển di chuyển nhanh chóng. Kiến trúc mở rộng theo chiều ngang của MongoDB có thể hỗ trợ khối lượng lớn dữ liệu và lưu lượng truy cập.</a:t>
            </a:r>
            <a:endParaRPr lang="en-US" altLang="ko-KR" b="0" dirty="0">
              <a:latin typeface="SamsungOne-400" panose="020B0503030303020204" pitchFamily="34" charset="0"/>
              <a:ea typeface="SamsungOne-400" panose="020B0503030303020204" pitchFamily="34" charset="0"/>
            </a:endParaRPr>
          </a:p>
          <a:p>
            <a:endParaRPr lang="en-US" altLang="ko-KR" b="0" dirty="0">
              <a:latin typeface="SamsungOne-400" panose="020B0503030303020204" pitchFamily="34" charset="0"/>
              <a:ea typeface="SamsungOne-400" panose="020B0503030303020204" pitchFamily="34" charset="0"/>
            </a:endParaRPr>
          </a:p>
          <a:p>
            <a:r>
              <a:rPr lang="vi-VN" altLang="ko-KR" b="0" dirty="0">
                <a:latin typeface="SamsungOne-400" panose="020B0503030303020204" pitchFamily="34" charset="0"/>
                <a:ea typeface="SamsungOne-400" panose="020B0503030303020204" pitchFamily="34" charset="0"/>
              </a:rPr>
              <a:t>Việc sử dụng MongoDB đang được mở rộng và nó là một nền tảng đại diện cho NoSQL.</a:t>
            </a:r>
            <a:endParaRPr lang="en-US" altLang="ko-KR" b="0" dirty="0">
              <a:latin typeface="SamsungOne-400" panose="020B0503030303020204" pitchFamily="34" charset="0"/>
              <a:ea typeface="SamsungOne-400" panose="020B0503030303020204" pitchFamily="34" charset="0"/>
            </a:endParaRPr>
          </a:p>
          <a:p>
            <a:pPr marL="171450" indent="-171450">
              <a:buFontTx/>
              <a:buChar char="-"/>
            </a:pPr>
            <a:r>
              <a:rPr lang="vi-VN" altLang="ko-KR" b="0" dirty="0">
                <a:latin typeface="SamsungOne-400" panose="020B0503030303020204" pitchFamily="34" charset="0"/>
                <a:ea typeface="SamsungOne-400" panose="020B0503030303020204" pitchFamily="34" charset="0"/>
              </a:rPr>
              <a:t>Chế độ xem đơn: Chế độ xem thời gian thực về doanh nghiệp của bạn tích hợp tất cả dữ liệu được lưu trữ của bạn.</a:t>
            </a:r>
          </a:p>
          <a:p>
            <a:pPr marL="171450" indent="-171450">
              <a:buFontTx/>
              <a:buChar char="-"/>
            </a:pPr>
            <a:r>
              <a:rPr lang="vi-VN" altLang="ko-KR" b="0" dirty="0">
                <a:latin typeface="SamsungOne-400" panose="020B0503030303020204" pitchFamily="34" charset="0"/>
                <a:ea typeface="SamsungOne-400" panose="020B0503030303020204" pitchFamily="34" charset="0"/>
              </a:rPr>
              <a:t>IoT: Nắm bắt giá trị từ IoT</a:t>
            </a:r>
          </a:p>
          <a:p>
            <a:pPr marL="171450" indent="-171450">
              <a:buFontTx/>
              <a:buChar char="-"/>
            </a:pPr>
            <a:r>
              <a:rPr lang="vi-VN" altLang="ko-KR" b="0" dirty="0">
                <a:latin typeface="SamsungOne-400" panose="020B0503030303020204" pitchFamily="34" charset="0"/>
                <a:ea typeface="SamsungOne-400" panose="020B0503030303020204" pitchFamily="34" charset="0"/>
              </a:rPr>
              <a:t>Phân tích thời gian thực : Phân tích nhẹ, độ trễ thấp. Tích hợp vào cơ sở dữ liệu hoạt động của bạn.</a:t>
            </a:r>
          </a:p>
          <a:p>
            <a:pPr marL="171450" indent="-171450">
              <a:buFontTx/>
              <a:buChar char="-"/>
            </a:pPr>
            <a:r>
              <a:rPr lang="vi-VN" altLang="ko-KR" b="0" dirty="0">
                <a:latin typeface="SamsungOne-400" panose="020B0503030303020204" pitchFamily="34" charset="0"/>
                <a:ea typeface="SamsungOne-400" panose="020B0503030303020204" pitchFamily="34" charset="0"/>
              </a:rPr>
              <a:t>Quản lý nội dung : Lưu trữ và phục vụ bất kỳ loại nội dung nào, xây dựng bất kỳ tính năng nào, phục vụ nội dung đó theo bất kỳ cách nào bạn muốn.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169</a:t>
            </a:fld>
            <a:endParaRPr lang="ko-KR" altLang="en-US" dirty="0"/>
          </a:p>
        </p:txBody>
      </p:sp>
    </p:spTree>
    <p:extLst>
      <p:ext uri="{BB962C8B-B14F-4D97-AF65-F5344CB8AC3E}">
        <p14:creationId xmlns:p14="http://schemas.microsoft.com/office/powerpoint/2010/main" val="311042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Bảng danh mục là một bảng đặc biệt trong Kudu nơi tất cả siêu dữ liệu được lưu trữ lâu dài.</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Kudo có máy chủ chính chịu trách nhiệm quản lý siêu dữ liệu trong khi máy chủ máy tính bảng chịu trách nhiệm quản lý dữ liệu thực tế.</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Mỗi máy chủ có thể có máy chủ dự phòng hoặc máy chủ theo dõi để có khả năng chịu lỗi tốt hơn.</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17</a:t>
            </a:fld>
            <a:endParaRPr lang="ko-KR" altLang="en-US" dirty="0"/>
          </a:p>
        </p:txBody>
      </p:sp>
    </p:spTree>
    <p:extLst>
      <p:ext uri="{BB962C8B-B14F-4D97-AF65-F5344CB8AC3E}">
        <p14:creationId xmlns:p14="http://schemas.microsoft.com/office/powerpoint/2010/main" val="316772027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170</a:t>
            </a:fld>
            <a:endParaRPr lang="ko-KR" altLang="en-US" dirty="0"/>
          </a:p>
        </p:txBody>
      </p:sp>
    </p:spTree>
    <p:extLst>
      <p:ext uri="{BB962C8B-B14F-4D97-AF65-F5344CB8AC3E}">
        <p14:creationId xmlns:p14="http://schemas.microsoft.com/office/powerpoint/2010/main" val="97809227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171</a:t>
            </a:fld>
            <a:endParaRPr lang="ko-KR" altLang="en-US" dirty="0"/>
          </a:p>
        </p:txBody>
      </p:sp>
    </p:spTree>
    <p:extLst>
      <p:ext uri="{BB962C8B-B14F-4D97-AF65-F5344CB8AC3E}">
        <p14:creationId xmlns:p14="http://schemas.microsoft.com/office/powerpoint/2010/main" val="408268405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171450" indent="-171450">
              <a:buFont typeface="Arial" panose="020B0604020202020204" pitchFamily="34" charset="0"/>
              <a:buChar char="•"/>
            </a:pPr>
            <a:r>
              <a:rPr lang="en-US" altLang="ko-KR" b="0" dirty="0" err="1">
                <a:latin typeface="SamsungOne-400" panose="020B0503030303020204" pitchFamily="34" charset="0"/>
              </a:rPr>
              <a:t>Cơ</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sở</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dữ</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liệu</a:t>
            </a:r>
            <a:r>
              <a:rPr lang="en-US" altLang="ko-KR" b="0" dirty="0">
                <a:latin typeface="SamsungOne-400" panose="020B0503030303020204" pitchFamily="34" charset="0"/>
              </a:rPr>
              <a:t> : </a:t>
            </a:r>
            <a:r>
              <a:rPr lang="vi-VN" altLang="ko-KR" b="0" dirty="0">
                <a:latin typeface="SamsungOne-400" panose="020B0503030303020204" pitchFamily="34" charset="0"/>
              </a:rPr>
              <a:t>Vùng chứa vật lý của Bộ sưu tập.</a:t>
            </a:r>
          </a:p>
          <a:p>
            <a:r>
              <a:rPr lang="vi-VN" altLang="ko-KR" b="0" dirty="0">
                <a:latin typeface="SamsungOne-400" panose="020B0503030303020204" pitchFamily="34" charset="0"/>
              </a:rPr>
              <a:t>Nhóm Tài liệu, nằm bên trong Tài liệu, không giống như RDBMS, nó không có lược đồ riêng (được tạo dưới dạng lược đồ động)</a:t>
            </a: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err="1">
                <a:latin typeface="SamsungOne-400" panose="020B0503030303020204" pitchFamily="34" charset="0"/>
              </a:rPr>
              <a:t>Tài</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liệu</a:t>
            </a:r>
            <a:r>
              <a:rPr lang="en-US" altLang="ko-KR" b="0" dirty="0">
                <a:latin typeface="SamsungOne-400" panose="020B0503030303020204" pitchFamily="34" charset="0"/>
              </a:rPr>
              <a:t> :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cấu</a:t>
            </a:r>
            <a:r>
              <a:rPr lang="en-US" altLang="ko-KR" b="0" dirty="0">
                <a:latin typeface="SamsungOne-400" panose="020B0503030303020204" pitchFamily="34" charset="0"/>
              </a:rPr>
              <a:t> </a:t>
            </a:r>
            <a:r>
              <a:rPr lang="en-US" altLang="ko-KR" b="0" dirty="0" err="1">
                <a:latin typeface="SamsungOne-400" panose="020B0503030303020204" pitchFamily="34" charset="0"/>
              </a:rPr>
              <a:t>trúc</a:t>
            </a:r>
            <a:r>
              <a:rPr lang="en-US" altLang="ko-KR" b="0" dirty="0">
                <a:latin typeface="SamsungOne-400" panose="020B0503030303020204" pitchFamily="34" charset="0"/>
              </a:rPr>
              <a:t> </a:t>
            </a:r>
            <a:r>
              <a:rPr lang="en-US" altLang="ko-KR" b="0" dirty="0" err="1">
                <a:latin typeface="SamsungOne-400" panose="020B0503030303020204" pitchFamily="34" charset="0"/>
              </a:rPr>
              <a:t>bao</a:t>
            </a:r>
            <a:r>
              <a:rPr lang="en-US" altLang="ko-KR" b="0" dirty="0">
                <a:latin typeface="SamsungOne-400" panose="020B0503030303020204" pitchFamily="34" charset="0"/>
              </a:rPr>
              <a:t> </a:t>
            </a:r>
            <a:r>
              <a:rPr lang="en-US" altLang="ko-KR" b="0" dirty="0" err="1">
                <a:latin typeface="SamsungOne-400" panose="020B0503030303020204" pitchFamily="34" charset="0"/>
              </a:rPr>
              <a:t>gồm</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hoặc</a:t>
            </a:r>
            <a:r>
              <a:rPr lang="en-US" altLang="ko-KR" b="0" dirty="0">
                <a:latin typeface="SamsungOne-400" panose="020B0503030303020204" pitchFamily="34" charset="0"/>
              </a:rPr>
              <a:t> </a:t>
            </a:r>
            <a:r>
              <a:rPr lang="en-US" altLang="ko-KR" b="0" dirty="0" err="1">
                <a:latin typeface="SamsungOne-400" panose="020B0503030303020204" pitchFamily="34" charset="0"/>
              </a:rPr>
              <a:t>nhiều</a:t>
            </a:r>
            <a:r>
              <a:rPr lang="en-US" altLang="ko-KR" b="0" dirty="0">
                <a:latin typeface="SamsungOne-400" panose="020B0503030303020204" pitchFamily="34" charset="0"/>
              </a:rPr>
              <a:t> </a:t>
            </a:r>
            <a:r>
              <a:rPr lang="en-US" altLang="ko-KR" b="0" dirty="0" err="1">
                <a:latin typeface="SamsungOne-400" panose="020B0503030303020204" pitchFamily="34" charset="0"/>
              </a:rPr>
              <a:t>cặp</a:t>
            </a:r>
            <a:r>
              <a:rPr lang="en-US" altLang="ko-KR" b="0" dirty="0">
                <a:latin typeface="SamsungOne-400" panose="020B0503030303020204" pitchFamily="34" charset="0"/>
              </a:rPr>
              <a:t> </a:t>
            </a:r>
            <a:r>
              <a:rPr lang="en-US" altLang="ko-KR" b="0" dirty="0" err="1">
                <a:latin typeface="SamsungOne-400" panose="020B0503030303020204" pitchFamily="34" charset="0"/>
              </a:rPr>
              <a:t>khóa-giá</a:t>
            </a:r>
            <a:r>
              <a:rPr lang="en-US" altLang="ko-KR" b="0" dirty="0">
                <a:latin typeface="SamsungOne-400" panose="020B0503030303020204" pitchFamily="34" charset="0"/>
              </a:rPr>
              <a:t> </a:t>
            </a:r>
            <a:r>
              <a:rPr lang="en-US" altLang="ko-KR" b="0" dirty="0" err="1">
                <a:latin typeface="SamsungOne-400" panose="020B0503030303020204" pitchFamily="34" charset="0"/>
              </a:rPr>
              <a:t>trị</a:t>
            </a:r>
            <a:r>
              <a:rPr lang="en-US" altLang="ko-KR" b="0" dirty="0">
                <a:latin typeface="SamsungOne-400" panose="020B0503030303020204" pitchFamily="34" charset="0"/>
              </a:rPr>
              <a:t>.</a:t>
            </a:r>
          </a:p>
          <a:p>
            <a:pPr marL="171450" indent="-171450">
              <a:buFont typeface="Arial" panose="020B0604020202020204" pitchFamily="34" charset="0"/>
              <a:buChar char="•"/>
            </a:pPr>
            <a:r>
              <a:rPr lang="en-US" altLang="ko-KR" b="0" dirty="0" err="1">
                <a:latin typeface="SamsungOne-400" panose="020B0503030303020204" pitchFamily="34" charset="0"/>
              </a:rPr>
              <a:t>Khóa</a:t>
            </a:r>
            <a:r>
              <a:rPr lang="en-US" altLang="ko-KR" b="0" dirty="0">
                <a:latin typeface="SamsungOne-400" panose="020B0503030303020204" pitchFamily="34" charset="0"/>
              </a:rPr>
              <a:t>/</a:t>
            </a:r>
            <a:r>
              <a:rPr lang="en-US" altLang="ko-KR" b="0" dirty="0" err="1">
                <a:latin typeface="SamsungOne-400" panose="020B0503030303020204" pitchFamily="34" charset="0"/>
              </a:rPr>
              <a:t>Trường</a:t>
            </a:r>
            <a:r>
              <a:rPr lang="en-US" altLang="ko-KR" b="0" dirty="0">
                <a:latin typeface="SamsungOne-400" panose="020B0503030303020204" pitchFamily="34" charset="0"/>
              </a:rPr>
              <a:t>: </a:t>
            </a:r>
            <a:r>
              <a:rPr lang="vi-VN" altLang="ko-KR" b="0" dirty="0">
                <a:latin typeface="SamsungOne-400" panose="020B0503030303020204" pitchFamily="34" charset="0"/>
              </a:rPr>
              <a:t>Cột trong RDBMS bình thường.</a:t>
            </a:r>
            <a:endParaRPr lang="en-US" altLang="ko-KR" b="0" dirty="0">
              <a:latin typeface="SamsungOne-400" panose="020B0503030303020204" pitchFamily="34" charset="0"/>
            </a:endParaRPr>
          </a:p>
          <a:p>
            <a:r>
              <a:rPr lang="en-US" altLang="ko-KR" b="0" dirty="0">
                <a:latin typeface="SamsungOne-400" panose="020B0503030303020204" pitchFamily="34" charset="0"/>
              </a:rPr>
              <a:t> </a:t>
            </a:r>
          </a:p>
          <a:p>
            <a:r>
              <a:rPr lang="vi-VN" altLang="ko-KR" b="0" dirty="0">
                <a:latin typeface="SamsungOne-400" panose="020B0503030303020204" pitchFamily="34" charset="0"/>
              </a:rPr>
              <a:t>Khi thiết kế mô hình dữ liệu, hãy luôn xem xét việc sử dụng dữ liệu của ứng dụng (nghĩa là truy vấn, cập nhật và xử lý dữ liệu) cũng như cấu trúc vốn có của chính dữ liệu đó.</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172</a:t>
            </a:fld>
            <a:endParaRPr lang="ko-KR" altLang="en-US" dirty="0"/>
          </a:p>
        </p:txBody>
      </p:sp>
    </p:spTree>
    <p:extLst>
      <p:ext uri="{BB962C8B-B14F-4D97-AF65-F5344CB8AC3E}">
        <p14:creationId xmlns:p14="http://schemas.microsoft.com/office/powerpoint/2010/main" val="3754542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err="1">
                <a:latin typeface="SamsungOne-400" panose="020B0503030303020204" pitchFamily="34" charset="0"/>
              </a:rPr>
              <a:t>Giải</a:t>
            </a:r>
            <a:r>
              <a:rPr lang="en-US" altLang="ko-KR" b="0" dirty="0">
                <a:latin typeface="SamsungOne-400" panose="020B0503030303020204" pitchFamily="34" charset="0"/>
              </a:rPr>
              <a:t> </a:t>
            </a:r>
            <a:r>
              <a:rPr lang="en-US" altLang="ko-KR" b="0" dirty="0" err="1">
                <a:latin typeface="SamsungOne-400" panose="020B0503030303020204" pitchFamily="34" charset="0"/>
              </a:rPr>
              <a:t>thích</a:t>
            </a:r>
            <a:r>
              <a:rPr lang="en-US" altLang="ko-KR" b="0" dirty="0">
                <a:latin typeface="SamsungOne-400" panose="020B0503030303020204" pitchFamily="34" charset="0"/>
              </a:rPr>
              <a:t> </a:t>
            </a:r>
            <a:r>
              <a:rPr lang="en-US" altLang="ko-KR" b="0" dirty="0" err="1">
                <a:latin typeface="SamsungOne-400" panose="020B0503030303020204" pitchFamily="34" charset="0"/>
              </a:rPr>
              <a:t>ngắn</a:t>
            </a:r>
            <a:r>
              <a:rPr lang="en-US" altLang="ko-KR" b="0" dirty="0">
                <a:latin typeface="SamsungOne-400" panose="020B0503030303020204" pitchFamily="34" charset="0"/>
              </a:rPr>
              <a:t> </a:t>
            </a:r>
            <a:r>
              <a:rPr lang="en-US" altLang="ko-KR" b="0" dirty="0" err="1">
                <a:latin typeface="SamsungOne-400" panose="020B0503030303020204" pitchFamily="34" charset="0"/>
              </a:rPr>
              <a:t>gọn</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tính</a:t>
            </a:r>
            <a:r>
              <a:rPr lang="en-US" altLang="ko-KR" b="0" dirty="0">
                <a:latin typeface="SamsungOne-400" panose="020B0503030303020204" pitchFamily="34" charset="0"/>
              </a:rPr>
              <a:t> </a:t>
            </a:r>
            <a:r>
              <a:rPr lang="en-US" altLang="ko-KR" b="0" dirty="0" err="1">
                <a:latin typeface="SamsungOne-400" panose="020B0503030303020204" pitchFamily="34" charset="0"/>
              </a:rPr>
              <a:t>năng</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MongoDB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vài</a:t>
            </a:r>
            <a:r>
              <a:rPr lang="en-US" altLang="ko-KR" b="0" dirty="0">
                <a:latin typeface="SamsungOne-400" panose="020B0503030303020204" pitchFamily="34" charset="0"/>
              </a:rPr>
              <a:t> slide </a:t>
            </a:r>
            <a:r>
              <a:rPr lang="en-US" altLang="ko-KR" b="0" dirty="0" err="1">
                <a:latin typeface="SamsungOne-400" panose="020B0503030303020204" pitchFamily="34" charset="0"/>
              </a:rPr>
              <a:t>tiếp</a:t>
            </a:r>
            <a:r>
              <a:rPr lang="en-US" altLang="ko-KR" b="0" dirty="0">
                <a:latin typeface="SamsungOne-400" panose="020B0503030303020204" pitchFamily="34" charset="0"/>
              </a:rPr>
              <a:t> </a:t>
            </a:r>
            <a:r>
              <a:rPr lang="en-US" altLang="ko-KR" b="0" dirty="0" err="1">
                <a:latin typeface="SamsungOne-400" panose="020B0503030303020204" pitchFamily="34" charset="0"/>
              </a:rPr>
              <a:t>theo.</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173</a:t>
            </a:fld>
            <a:endParaRPr lang="ko-KR" altLang="en-US" dirty="0"/>
          </a:p>
        </p:txBody>
      </p:sp>
    </p:spTree>
    <p:extLst>
      <p:ext uri="{BB962C8B-B14F-4D97-AF65-F5344CB8AC3E}">
        <p14:creationId xmlns:p14="http://schemas.microsoft.com/office/powerpoint/2010/main" val="423568136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Chúng tôi đã học cách xử lý MapReduce trước đây.</a:t>
            </a:r>
          </a:p>
          <a:p>
            <a:r>
              <a:rPr lang="vi-VN" altLang="ko-KR" b="0" dirty="0">
                <a:latin typeface="SamsungOne-400" panose="020B0503030303020204" pitchFamily="34" charset="0"/>
              </a:rPr>
              <a:t>MapReduce được sử dụng để xử lý hàng loạt và tổng hợp dữ liệu.</a:t>
            </a:r>
          </a:p>
          <a:p>
            <a:r>
              <a:rPr lang="vi-VN" altLang="ko-KR" b="0" dirty="0">
                <a:latin typeface="SamsungOne-400" panose="020B0503030303020204" pitchFamily="34" charset="0"/>
              </a:rPr>
              <a:t>Nó cung cấp hỗ trợ phân tán/song song.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174</a:t>
            </a:fld>
            <a:endParaRPr lang="ko-KR" altLang="en-US" dirty="0"/>
          </a:p>
        </p:txBody>
      </p:sp>
    </p:spTree>
    <p:extLst>
      <p:ext uri="{BB962C8B-B14F-4D97-AF65-F5344CB8AC3E}">
        <p14:creationId xmlns:p14="http://schemas.microsoft.com/office/powerpoint/2010/main" val="2582707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175</a:t>
            </a:fld>
            <a:endParaRPr lang="ko-KR" altLang="en-US" dirty="0"/>
          </a:p>
        </p:txBody>
      </p:sp>
    </p:spTree>
    <p:extLst>
      <p:ext uri="{BB962C8B-B14F-4D97-AF65-F5344CB8AC3E}">
        <p14:creationId xmlns:p14="http://schemas.microsoft.com/office/powerpoint/2010/main" val="64357656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171450" indent="-171450">
              <a:buFont typeface="Arial" panose="020B0604020202020204" pitchFamily="34" charset="0"/>
              <a:buChar char="•"/>
            </a:pPr>
            <a:r>
              <a:rPr lang="vi-VN" altLang="ko-KR" b="0" dirty="0">
                <a:latin typeface="SamsungOne-400" panose="020B0503030303020204" pitchFamily="34" charset="0"/>
              </a:rPr>
              <a:t>Lược đồ: Bạn có thể có các lược đồ khác nhau ngay cả trong cùng một bộ sưu tập</a:t>
            </a:r>
          </a:p>
          <a:p>
            <a:pPr marL="171450" indent="-171450">
              <a:buFont typeface="Arial" panose="020B0604020202020204" pitchFamily="34" charset="0"/>
              <a:buChar char="•"/>
            </a:pPr>
            <a:r>
              <a:rPr lang="en-US" altLang="ko-KR" b="0" dirty="0" err="1">
                <a:latin typeface="SamsungOne-400" panose="020B0503030303020204" pitchFamily="34" charset="0"/>
              </a:rPr>
              <a:t>Truy</a:t>
            </a:r>
            <a:r>
              <a:rPr lang="en-US" altLang="ko-KR" b="0" dirty="0">
                <a:latin typeface="SamsungOne-400" panose="020B0503030303020204" pitchFamily="34" charset="0"/>
              </a:rPr>
              <a:t> </a:t>
            </a:r>
            <a:r>
              <a:rPr lang="en-US" altLang="ko-KR" b="0" dirty="0" err="1">
                <a:latin typeface="SamsungOne-400" panose="020B0503030303020204" pitchFamily="34" charset="0"/>
              </a:rPr>
              <a:t>vấn</a:t>
            </a:r>
            <a:r>
              <a:rPr lang="en-US" altLang="ko-KR" b="0" dirty="0">
                <a:latin typeface="SamsungOne-400" panose="020B0503030303020204" pitchFamily="34" charset="0"/>
              </a:rPr>
              <a:t> </a:t>
            </a:r>
            <a:r>
              <a:rPr lang="vi-VN" altLang="ko-KR" b="0" dirty="0">
                <a:latin typeface="SamsungOne-400" panose="020B0503030303020204" pitchFamily="34" charset="0"/>
              </a:rPr>
              <a:t>Ad-hoc – Cung cấp từ truy vấn phù hợp với mục đích lưu tài liệu ngoài sql.</a:t>
            </a:r>
          </a:p>
          <a:p>
            <a:pPr marL="171450" indent="-171450">
              <a:buFont typeface="Arial" panose="020B0604020202020204" pitchFamily="34" charset="0"/>
              <a:buChar char="•"/>
            </a:pPr>
            <a:r>
              <a:rPr lang="vi-VN" altLang="ko-KR" b="0" dirty="0">
                <a:latin typeface="SamsungOne-400" panose="020B0503030303020204" pitchFamily="34" charset="0"/>
              </a:rPr>
              <a:t>Có thể viết mã trực tiếp vì không hỗ trợ Tham gia, nhưng tốc độ chậm.</a:t>
            </a:r>
          </a:p>
          <a:p>
            <a:pPr marL="171450" indent="-171450">
              <a:buFont typeface="Arial" panose="020B0604020202020204" pitchFamily="34" charset="0"/>
              <a:buChar char="•"/>
            </a:pPr>
            <a:r>
              <a:rPr lang="vi-VN" altLang="ko-KR" b="0" dirty="0">
                <a:latin typeface="SamsungOne-400" panose="020B0503030303020204" pitchFamily="34" charset="0"/>
              </a:rPr>
              <a:t>Bộ nhớ – Nhiều bộ nhớ do dư thừa dữ liệu, v.v.</a:t>
            </a:r>
          </a:p>
          <a:p>
            <a:pPr marL="171450" indent="-171450">
              <a:buFont typeface="Arial" panose="020B0604020202020204" pitchFamily="34" charset="0"/>
              <a:buChar char="•"/>
            </a:pPr>
            <a:r>
              <a:rPr lang="vi-VN" altLang="ko-KR" b="0" dirty="0">
                <a:latin typeface="SamsungOne-400" panose="020B0503030303020204" pitchFamily="34" charset="0"/>
              </a:rPr>
              <a:t>Kích thước tài liệu 16M, chồng chéo từ 100 tài liệu trở xuống</a:t>
            </a:r>
          </a:p>
          <a:p>
            <a:pPr marL="171450" indent="-171450">
              <a:buFont typeface="Arial" panose="020B0604020202020204" pitchFamily="34" charset="0"/>
              <a:buChar char="•"/>
            </a:pPr>
            <a:r>
              <a:rPr lang="vi-VN" altLang="ko-KR" b="0" dirty="0">
                <a:latin typeface="SamsungOne-400" panose="020B0503030303020204" pitchFamily="34" charset="0"/>
              </a:rPr>
              <a:t>Do bản chất của Speed-MR hơi chậm nên cần phải liên kết với Hadoop, v.v.</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176</a:t>
            </a:fld>
            <a:endParaRPr lang="ko-KR" altLang="en-US" dirty="0"/>
          </a:p>
        </p:txBody>
      </p:sp>
    </p:spTree>
    <p:extLst>
      <p:ext uri="{BB962C8B-B14F-4D97-AF65-F5344CB8AC3E}">
        <p14:creationId xmlns:p14="http://schemas.microsoft.com/office/powerpoint/2010/main" val="69985053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Các truy vấn đặc biệt để phân tích theo thời gian thực, được tối ưu hóa.</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Khi thiết kế lược đồ của cơ sở dữ liệu, không thể biết trước tất cả các truy vấn sẽ được thực hiện bởi người dùng cuối.</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Truy vấn đặc biệt là một lệnh tồn tại trong thời gian ngắn có giá trị phụ thuộc vào một biến.</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Mỗi khi một truy vấn đặc biệt được thực hiện, kết quả có thể khác nhau, tùy thuộc vào các biến được đề cập.</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Việc tối ưu hóa cách xử lý các truy vấn đặc biệt có thể tạo ra sự khác biệt đáng kể trên quy mô lớn, khi có thể cần xem xét hàng nghìn đến hàng triệu biến số.</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Đây là lý do tại sao MongoDB, một cơ sở dữ liệu lược đồ linh hoạt, hướng tài liệu, nổi bật như một nền tảng cơ sở dữ liệu đám mây được lựa chọn cho các ứng dụng doanh nghiệp yêu cầu phân tích thời gian thực.</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Với hỗ trợ truy vấn đặc biệt cho phép các nhà phát triển cập nhật các truy vấn đặc biệt trong thời gian thực, việc cải thiện hiệu suất có thể thay đổi cuộc chơi.</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MongoDB hỗ trợ truy vấn trường, truy vấn phạm vi và tìm kiếm biểu thức chính quy.</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Các truy vấn có thể trả về các trường cụ thể và cũng có thể tính đến các hàm do người dùng xác định.</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Điều này có thể thực hiện được vì MongoDB lập chỉ mục các tài liệu BSON và sử dụng Ngôn ngữ truy vấn MongoDB (MQL).</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177</a:t>
            </a:fld>
            <a:endParaRPr lang="ko-KR" altLang="en-US" dirty="0"/>
          </a:p>
        </p:txBody>
      </p:sp>
    </p:spTree>
    <p:extLst>
      <p:ext uri="{BB962C8B-B14F-4D97-AF65-F5344CB8AC3E}">
        <p14:creationId xmlns:p14="http://schemas.microsoft.com/office/powerpoint/2010/main" val="428164212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171450" indent="-171450">
              <a:buFont typeface="Arial" panose="020B0604020202020204" pitchFamily="34" charset="0"/>
              <a:buChar char="•"/>
            </a:pP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bản</a:t>
            </a:r>
            <a:r>
              <a:rPr lang="en-US" altLang="ko-KR" b="0" dirty="0">
                <a:latin typeface="SamsungOne-400" panose="020B0503030303020204" pitchFamily="34" charset="0"/>
              </a:rPr>
              <a:t> </a:t>
            </a:r>
            <a:r>
              <a:rPr lang="en-US" altLang="ko-KR" b="0" dirty="0" err="1">
                <a:latin typeface="SamsungOne-400" panose="020B0503030303020204" pitchFamily="34" charset="0"/>
              </a:rPr>
              <a:t>sao</a:t>
            </a:r>
            <a:r>
              <a:rPr lang="en-US" altLang="ko-KR" b="0" dirty="0">
                <a:latin typeface="SamsungOne-400" panose="020B0503030303020204" pitchFamily="34" charset="0"/>
              </a:rPr>
              <a:t>; </a:t>
            </a:r>
            <a:r>
              <a:rPr lang="en-US" altLang="ko-KR" b="0" dirty="0" err="1">
                <a:latin typeface="SamsungOne-400" panose="020B0503030303020204" pitchFamily="34" charset="0"/>
              </a:rPr>
              <a:t>Nhiều</a:t>
            </a:r>
            <a:r>
              <a:rPr lang="en-US" altLang="ko-KR" b="0" dirty="0">
                <a:latin typeface="SamsungOne-400" panose="020B0503030303020204" pitchFamily="34" charset="0"/>
              </a:rPr>
              <a:t> </a:t>
            </a:r>
            <a:r>
              <a:rPr lang="en-US" altLang="ko-KR" b="0" dirty="0" err="1">
                <a:latin typeface="SamsungOne-400" panose="020B0503030303020204" pitchFamily="34" charset="0"/>
              </a:rPr>
              <a:t>máy</a:t>
            </a:r>
            <a:r>
              <a:rPr lang="en-US" altLang="ko-KR" b="0" dirty="0">
                <a:latin typeface="SamsungOne-400" panose="020B0503030303020204" pitchFamily="34" charset="0"/>
              </a:rPr>
              <a:t> </a:t>
            </a:r>
            <a:r>
              <a:rPr lang="en-US" altLang="ko-KR" b="0" dirty="0" err="1">
                <a:latin typeface="SamsungOne-400" panose="020B0503030303020204" pitchFamily="34" charset="0"/>
              </a:rPr>
              <a:t>chủ</a:t>
            </a:r>
            <a:r>
              <a:rPr lang="en-US" altLang="ko-KR" b="0" dirty="0">
                <a:latin typeface="SamsungOne-400" panose="020B0503030303020204" pitchFamily="34" charset="0"/>
              </a:rPr>
              <a:t> </a:t>
            </a:r>
            <a:r>
              <a:rPr lang="en-US" altLang="ko-KR" b="0" dirty="0" err="1">
                <a:latin typeface="SamsungOne-400" panose="020B0503030303020204" pitchFamily="34" charset="0"/>
              </a:rPr>
              <a:t>tham</a:t>
            </a:r>
            <a:r>
              <a:rPr lang="en-US" altLang="ko-KR" b="0" dirty="0">
                <a:latin typeface="SamsungOne-400" panose="020B0503030303020204" pitchFamily="34" charset="0"/>
              </a:rPr>
              <a:t> </a:t>
            </a:r>
            <a:r>
              <a:rPr lang="en-US" altLang="ko-KR" b="0" dirty="0" err="1">
                <a:latin typeface="SamsungOne-400" panose="020B0503030303020204" pitchFamily="34" charset="0"/>
              </a:rPr>
              <a:t>gia</a:t>
            </a:r>
            <a:r>
              <a:rPr lang="en-US" altLang="ko-KR" b="0" dirty="0">
                <a:latin typeface="SamsungOne-400" panose="020B0503030303020204" pitchFamily="34" charset="0"/>
              </a:rPr>
              <a:t> </a:t>
            </a:r>
            <a:r>
              <a:rPr lang="en-US" altLang="ko-KR" b="0" dirty="0" err="1">
                <a:latin typeface="SamsungOne-400" panose="020B0503030303020204" pitchFamily="34" charset="0"/>
              </a:rPr>
              <a:t>sao</a:t>
            </a:r>
            <a:r>
              <a:rPr lang="en-US" altLang="ko-KR" b="0" dirty="0">
                <a:latin typeface="SamsungOne-400" panose="020B0503030303020204" pitchFamily="34" charset="0"/>
              </a:rPr>
              <a:t> </a:t>
            </a:r>
            <a:r>
              <a:rPr lang="en-US" altLang="ko-KR" b="0" dirty="0" err="1">
                <a:latin typeface="SamsungOne-400" panose="020B0503030303020204" pitchFamily="34" charset="0"/>
              </a:rPr>
              <a:t>chép</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đồng</a:t>
            </a:r>
            <a:r>
              <a:rPr lang="en-US" altLang="ko-KR" b="0" dirty="0">
                <a:latin typeface="SamsungOne-400" panose="020B0503030303020204" pitchFamily="34" charset="0"/>
              </a:rPr>
              <a:t> </a:t>
            </a: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hóa</a:t>
            </a:r>
            <a:r>
              <a:rPr lang="en-US" altLang="ko-KR" b="0" dirty="0">
                <a:latin typeface="SamsungOne-400" panose="020B0503030303020204" pitchFamily="34" charset="0"/>
              </a:rPr>
              <a:t> </a:t>
            </a:r>
            <a:r>
              <a:rPr lang="en-US" altLang="ko-KR" b="0" dirty="0" err="1">
                <a:latin typeface="SamsungOne-400" panose="020B0503030303020204" pitchFamily="34" charset="0"/>
              </a:rPr>
              <a:t>cùng</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với</a:t>
            </a:r>
            <a:r>
              <a:rPr lang="en-US" altLang="ko-KR" b="0" dirty="0">
                <a:latin typeface="SamsungOne-400" panose="020B0503030303020204" pitchFamily="34" charset="0"/>
              </a:rPr>
              <a:t> </a:t>
            </a:r>
            <a:r>
              <a:rPr lang="en-US" altLang="ko-KR" b="0" dirty="0" err="1">
                <a:latin typeface="SamsungOne-400" panose="020B0503030303020204" pitchFamily="34" charset="0"/>
              </a:rPr>
              <a:t>nhau</a:t>
            </a:r>
            <a:r>
              <a:rPr lang="en-US" altLang="ko-KR" b="0" dirty="0">
                <a:latin typeface="SamsungOne-400" panose="020B0503030303020204" pitchFamily="34" charset="0"/>
              </a:rPr>
              <a:t>.</a:t>
            </a:r>
          </a:p>
          <a:p>
            <a:r>
              <a:rPr lang="vi-VN" altLang="ko-KR" b="0" dirty="0">
                <a:latin typeface="SamsungOne-400" panose="020B0503030303020204" pitchFamily="34" charset="0"/>
              </a:rPr>
              <a:t>Các nhóm chia sẻ dữ liệu như thế này</a:t>
            </a:r>
          </a:p>
          <a:p>
            <a:r>
              <a:rPr lang="vi-VN" altLang="ko-KR" b="0" dirty="0">
                <a:latin typeface="SamsungOne-400" panose="020B0503030303020204" pitchFamily="34" charset="0"/>
              </a:rPr>
              <a:t>Thuật toán Raft – opLog(log vận hành)</a:t>
            </a:r>
          </a:p>
          <a:p>
            <a:r>
              <a:rPr lang="vi-VN" altLang="ko-KR" b="0" dirty="0">
                <a:latin typeface="SamsungOne-400" panose="020B0503030303020204" pitchFamily="34" charset="0"/>
              </a:rPr>
              <a:t>Kiểm tra xem các thành viên khác nhau còn sống hay không, nhịp tim, nếu không có liên lạc, một chính mới được bầu.</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171450" indent="-171450">
              <a:buFont typeface="Arial" panose="020B0604020202020204" pitchFamily="34" charset="0"/>
              <a:buChar char="•"/>
            </a:pPr>
            <a:r>
              <a:rPr lang="vi-VN" altLang="ko-KR" b="0" dirty="0">
                <a:latin typeface="SamsungOne-400" panose="020B0503030303020204" pitchFamily="34" charset="0"/>
              </a:rPr>
              <a:t>Thêm nút phụ cho hiệu suất đọc</a:t>
            </a:r>
          </a:p>
          <a:p>
            <a:pPr marL="171450" indent="-171450">
              <a:buFont typeface="Arial" panose="020B0604020202020204" pitchFamily="34" charset="0"/>
              <a:buChar char="•"/>
            </a:pPr>
            <a:r>
              <a:rPr lang="vi-VN" altLang="ko-KR" b="0" dirty="0">
                <a:latin typeface="SamsungOne-400" panose="020B0503030303020204" pitchFamily="34" charset="0"/>
              </a:rPr>
              <a:t>Các nút </a:t>
            </a:r>
            <a:r>
              <a:rPr lang="en-US" altLang="ko-KR" b="0" dirty="0" err="1">
                <a:latin typeface="SamsungOne-400" panose="020B0503030303020204" pitchFamily="34" charset="0"/>
              </a:rPr>
              <a:t>phân</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xử</a:t>
            </a:r>
            <a:r>
              <a:rPr lang="vi-VN" altLang="ko-KR" b="0" dirty="0">
                <a:latin typeface="SamsungOne-400" panose="020B0503030303020204" pitchFamily="34" charset="0"/>
              </a:rPr>
              <a:t> chỉ tham gia vào cuộc bầu cử sơ bộ (tham gia bỏ phiếu mà không sao chép dữ liệu)</a:t>
            </a:r>
            <a:endParaRPr lang="en-US" altLang="ko-KR" b="0" dirty="0">
              <a:latin typeface="SamsungOne-400" panose="020B0503030303020204" pitchFamily="34" charset="0"/>
            </a:endParaRPr>
          </a:p>
          <a:p>
            <a:pPr marL="0" indent="0">
              <a:buFont typeface="Arial" panose="020B0604020202020204" pitchFamily="34" charset="0"/>
              <a:buNone/>
            </a:pPr>
            <a:r>
              <a:rPr lang="en-US" altLang="ko-KR" b="0" dirty="0" err="1">
                <a:latin typeface="SamsungOne-400" panose="020B0503030303020204" pitchFamily="34" charset="0"/>
              </a:rPr>
              <a:t>Ngay</a:t>
            </a:r>
            <a:r>
              <a:rPr lang="en-US" altLang="ko-KR" b="0" dirty="0">
                <a:latin typeface="SamsungOne-400" panose="020B0503030303020204" pitchFamily="34" charset="0"/>
              </a:rPr>
              <a:t> </a:t>
            </a:r>
            <a:r>
              <a:rPr lang="en-US" altLang="ko-KR" b="0" dirty="0" err="1">
                <a:latin typeface="SamsungOne-400" panose="020B0503030303020204" pitchFamily="34" charset="0"/>
              </a:rPr>
              <a:t>cả</a:t>
            </a:r>
            <a:r>
              <a:rPr lang="en-US" altLang="ko-KR" b="0" dirty="0">
                <a:latin typeface="SamsungOne-400" panose="020B0503030303020204" pitchFamily="34" charset="0"/>
              </a:rPr>
              <a:t> </a:t>
            </a:r>
            <a:r>
              <a:rPr lang="en-US" altLang="ko-KR" b="0" dirty="0" err="1">
                <a:latin typeface="SamsungOne-400" panose="020B0503030303020204" pitchFamily="34" charset="0"/>
              </a:rPr>
              <a:t>khi</a:t>
            </a:r>
            <a:r>
              <a:rPr lang="en-US" altLang="ko-KR" b="0" dirty="0">
                <a:latin typeface="SamsungOne-400" panose="020B0503030303020204" pitchFamily="34" charset="0"/>
              </a:rPr>
              <a:t> </a:t>
            </a:r>
            <a:r>
              <a:rPr lang="en-US" altLang="ko-KR" b="0" dirty="0" err="1">
                <a:latin typeface="SamsungOne-400" panose="020B0503030303020204" pitchFamily="34" charset="0"/>
              </a:rPr>
              <a:t>thông</a:t>
            </a:r>
            <a:r>
              <a:rPr lang="en-US" altLang="ko-KR" b="0" dirty="0">
                <a:latin typeface="SamsungOne-400" panose="020B0503030303020204" pitchFamily="34" charset="0"/>
              </a:rPr>
              <a:t> </a:t>
            </a:r>
            <a:r>
              <a:rPr lang="en-US" altLang="ko-KR" b="0" dirty="0" err="1">
                <a:latin typeface="SamsungOne-400" panose="020B0503030303020204" pitchFamily="34" charset="0"/>
              </a:rPr>
              <a:t>số</a:t>
            </a:r>
            <a:r>
              <a:rPr lang="en-US" altLang="ko-KR" b="0" dirty="0">
                <a:latin typeface="SamsungOne-400" panose="020B0503030303020204" pitchFamily="34" charset="0"/>
              </a:rPr>
              <a:t> </a:t>
            </a:r>
            <a:r>
              <a:rPr lang="en-US" altLang="ko-KR" b="0" dirty="0" err="1">
                <a:latin typeface="SamsungOne-400" panose="020B0503030303020204" pitchFamily="34" charset="0"/>
              </a:rPr>
              <a:t>kỹ</a:t>
            </a:r>
            <a:r>
              <a:rPr lang="en-US" altLang="ko-KR" b="0" dirty="0">
                <a:latin typeface="SamsungOne-400" panose="020B0503030303020204" pitchFamily="34" charset="0"/>
              </a:rPr>
              <a:t> </a:t>
            </a:r>
            <a:r>
              <a:rPr lang="en-US" altLang="ko-KR" b="0" dirty="0" err="1">
                <a:latin typeface="SamsungOne-400" panose="020B0503030303020204" pitchFamily="34" charset="0"/>
              </a:rPr>
              <a:t>thuật</a:t>
            </a:r>
            <a:r>
              <a:rPr lang="en-US" altLang="ko-KR" b="0" dirty="0">
                <a:latin typeface="SamsungOne-400" panose="020B0503030303020204" pitchFamily="34" charset="0"/>
              </a:rPr>
              <a:t> </a:t>
            </a:r>
            <a:r>
              <a:rPr lang="en-US" altLang="ko-KR" b="0" dirty="0" err="1">
                <a:latin typeface="SamsungOne-400" panose="020B0503030303020204" pitchFamily="34" charset="0"/>
              </a:rPr>
              <a:t>thấp</a:t>
            </a:r>
            <a:r>
              <a:rPr lang="en-US" altLang="ko-KR" b="0" dirty="0">
                <a:latin typeface="SamsungOne-400" panose="020B0503030303020204" pitchFamily="34" charset="0"/>
              </a:rPr>
              <a:t>, </a:t>
            </a:r>
            <a:r>
              <a:rPr lang="en-US" altLang="ko-KR" b="0" dirty="0" err="1">
                <a:latin typeface="SamsungOne-400" panose="020B0503030303020204" pitchFamily="34" charset="0"/>
              </a:rPr>
              <a:t>nó</a:t>
            </a:r>
            <a:r>
              <a:rPr lang="en-US" altLang="ko-KR" b="0" dirty="0">
                <a:latin typeface="SamsungOne-400" panose="020B0503030303020204" pitchFamily="34" charset="0"/>
              </a:rPr>
              <a:t>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thành</a:t>
            </a:r>
            <a:r>
              <a:rPr lang="en-US" altLang="ko-KR" b="0" dirty="0">
                <a:latin typeface="SamsungOne-400" panose="020B0503030303020204" pitchFamily="34" charset="0"/>
              </a:rPr>
              <a:t> </a:t>
            </a:r>
            <a:r>
              <a:rPr lang="en-US" altLang="ko-KR" b="0" dirty="0" err="1">
                <a:latin typeface="SamsungOne-400" panose="020B0503030303020204" pitchFamily="34" charset="0"/>
              </a:rPr>
              <a:t>vấn</a:t>
            </a:r>
            <a:r>
              <a:rPr lang="en-US" altLang="ko-KR" b="0" dirty="0">
                <a:latin typeface="SamsungOne-400" panose="020B0503030303020204" pitchFamily="34" charset="0"/>
              </a:rPr>
              <a:t> </a:t>
            </a:r>
            <a:r>
              <a:rPr lang="en-US" altLang="ko-KR" b="0" dirty="0" err="1">
                <a:latin typeface="SamsungOne-400" panose="020B0503030303020204" pitchFamily="34" charset="0"/>
              </a:rPr>
              <a:t>đề</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178</a:t>
            </a:fld>
            <a:endParaRPr lang="ko-KR" altLang="en-US" dirty="0"/>
          </a:p>
        </p:txBody>
      </p:sp>
    </p:spTree>
    <p:extLst>
      <p:ext uri="{BB962C8B-B14F-4D97-AF65-F5344CB8AC3E}">
        <p14:creationId xmlns:p14="http://schemas.microsoft.com/office/powerpoint/2010/main" val="253772537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err="1">
                <a:latin typeface="SamsungOne-400" panose="020B0503030303020204" pitchFamily="34" charset="0"/>
              </a:rPr>
              <a:t>Phân</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đoạn</a:t>
            </a:r>
            <a:r>
              <a:rPr lang="vi-VN" altLang="ko-KR" b="0" dirty="0">
                <a:latin typeface="SamsungOne-400" panose="020B0503030303020204" pitchFamily="34" charset="0"/>
              </a:rPr>
              <a:t> có thể được thực hiện song song bởi nhiều quy trình để có hiệu suất nhanh.</a:t>
            </a:r>
          </a:p>
          <a:p>
            <a:r>
              <a:rPr lang="vi-VN" altLang="ko-KR" b="0" dirty="0">
                <a:latin typeface="SamsungOne-400" panose="020B0503030303020204" pitchFamily="34" charset="0"/>
              </a:rPr>
              <a:t>Khi xử lý các tập dữ liệu đặc biệt lớn, sharding—quá trình phân chia các tập dữ liệu lớn hơn trên nhiều bộ sưu tập được phân phối hoặc “phân đoạn”—giúp cơ sở dữ liệu phân phối và thực thi tốt hơn những truy vấn rắc rối và phức tạp.</a:t>
            </a:r>
          </a:p>
          <a:p>
            <a:r>
              <a:rPr lang="vi-VN" altLang="ko-KR" b="0" dirty="0">
                <a:latin typeface="SamsungOne-400" panose="020B0503030303020204" pitchFamily="34" charset="0"/>
              </a:rPr>
              <a:t>Giống như sao chép thông qua các bộ sao chép, sharding trong MongoDB cho phép khả năng mở rộng theo chiều ngang lớn hơn nhiều.</a:t>
            </a:r>
          </a:p>
          <a:p>
            <a:r>
              <a:rPr lang="vi-VN" altLang="ko-KR" b="0" dirty="0">
                <a:latin typeface="SamsungOne-400" panose="020B0503030303020204" pitchFamily="34" charset="0"/>
              </a:rPr>
              <a:t>Chia tỷ lệ theo chiều ngang có nghĩa là mỗi phân đoạn trong mỗi cụm chứa một phần của tập dữ liệu được đề cập, về cơ bản hoạt động như một cơ sở dữ liệu riêng biệt.</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179</a:t>
            </a:fld>
            <a:endParaRPr lang="ko-KR" altLang="en-US" dirty="0"/>
          </a:p>
        </p:txBody>
      </p:sp>
    </p:spTree>
    <p:extLst>
      <p:ext uri="{BB962C8B-B14F-4D97-AF65-F5344CB8AC3E}">
        <p14:creationId xmlns:p14="http://schemas.microsoft.com/office/powerpoint/2010/main" val="546194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Thuật toán đồng thuận </a:t>
            </a:r>
            <a:r>
              <a:rPr lang="en-US" altLang="ko-KR" b="0" dirty="0">
                <a:latin typeface="SamsungOne-400" panose="020B0503030303020204" pitchFamily="34" charset="0"/>
              </a:rPr>
              <a:t>Raft</a:t>
            </a:r>
            <a:r>
              <a:rPr lang="vi-VN" altLang="ko-KR" b="0" dirty="0">
                <a:latin typeface="SamsungOne-400" panose="020B0503030303020204" pitchFamily="34" charset="0"/>
              </a:rPr>
              <a:t> được sử dụng để bầu chọn các lãnh đạo cho máy chủ chính và máy chủ </a:t>
            </a:r>
            <a:r>
              <a:rPr lang="en-US" altLang="ko-KR" b="0" dirty="0">
                <a:latin typeface="SamsungOne-400" panose="020B0503030303020204" pitchFamily="34" charset="0"/>
              </a:rPr>
              <a:t>tablet</a:t>
            </a:r>
            <a:r>
              <a:rPr lang="vi-VN"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Ngoài ra, nó cũng được sử dụng bởi máy chủ dẫn đầu </a:t>
            </a:r>
            <a:r>
              <a:rPr lang="en-US" altLang="ko-KR" b="0" dirty="0">
                <a:latin typeface="SamsungOne-400" panose="020B0503030303020204" pitchFamily="34" charset="0"/>
              </a:rPr>
              <a:t>tablet </a:t>
            </a:r>
            <a:r>
              <a:rPr lang="vi-VN" altLang="ko-KR" b="0" dirty="0">
                <a:latin typeface="SamsungOne-400" panose="020B0503030303020204" pitchFamily="34" charset="0"/>
              </a:rPr>
              <a:t>và máy chủ theo dõi để đạt được sự đồng thuận đa số trước khi thực hiện bất kỳ thao tác nào làm thay đổi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Thuật toán này sẽ được trình bày trong slide tiếp theo.</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Kudu cũng có mô hình người theo dõi lãnh đạo cho cả máy chủ chính và máy chủ </a:t>
            </a:r>
            <a:r>
              <a:rPr lang="en-US" altLang="ko-KR" b="0" dirty="0">
                <a:latin typeface="SamsungOne-400" panose="020B0503030303020204" pitchFamily="34" charset="0"/>
              </a:rPr>
              <a:t>tablet</a:t>
            </a:r>
            <a:r>
              <a:rPr lang="vi-VN"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nhà lãnh đạo trong cả hai dịch vụ chịu trách nhiệm cung cấp dịch vụ có liên quan, trong khi những người theo dõi hỗ trợ bằng cách sao chép dữ liệu.</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18</a:t>
            </a:fld>
            <a:endParaRPr lang="ko-KR" altLang="en-US" dirty="0"/>
          </a:p>
        </p:txBody>
      </p:sp>
    </p:spTree>
    <p:extLst>
      <p:ext uri="{BB962C8B-B14F-4D97-AF65-F5344CB8AC3E}">
        <p14:creationId xmlns:p14="http://schemas.microsoft.com/office/powerpoint/2010/main" val="130365020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Không cần lo lắng về tính nhất quán của mã giữa lược đồ và chương trình.</a:t>
            </a:r>
          </a:p>
          <a:p>
            <a:r>
              <a:rPr lang="vi-VN" altLang="ko-KR" b="0" dirty="0">
                <a:latin typeface="SamsungOne-400" panose="020B0503030303020204" pitchFamily="34" charset="0"/>
              </a:rPr>
              <a:t>Các nhà phát triển chỉ cần sửa đổi mã chương trình.</a:t>
            </a:r>
          </a:p>
          <a:p>
            <a:r>
              <a:rPr lang="vi-VN" altLang="ko-KR" b="0" dirty="0">
                <a:latin typeface="SamsungOne-400" panose="020B0503030303020204" pitchFamily="34" charset="0"/>
              </a:rPr>
              <a:t>Khi cần lưu dữ liệu mới có thể thêm và lưu ngay mà không cần thay đổi lược đồ.</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180</a:t>
            </a:fld>
            <a:endParaRPr lang="ko-KR" altLang="en-US" dirty="0"/>
          </a:p>
        </p:txBody>
      </p:sp>
    </p:spTree>
    <p:extLst>
      <p:ext uri="{BB962C8B-B14F-4D97-AF65-F5344CB8AC3E}">
        <p14:creationId xmlns:p14="http://schemas.microsoft.com/office/powerpoint/2010/main" val="214990662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Hoạt động tổng hợp xử lý các bản ghi dữ liệu và trả về kết quả được tính toán.</a:t>
            </a:r>
          </a:p>
          <a:p>
            <a:r>
              <a:rPr lang="vi-VN" altLang="ko-KR" b="0" dirty="0">
                <a:latin typeface="SamsungOne-400" panose="020B0503030303020204" pitchFamily="34" charset="0"/>
              </a:rPr>
              <a:t>Hoạt động tổng hợp nhóm các giá trị từ nhiều tài liệu lại với nhau và có thể thực hiện nhiều thao tác khác nhau trên dữ liệu được nhóm để trả về một kết quả duy nhất.</a:t>
            </a:r>
          </a:p>
          <a:p>
            <a:endParaRPr lang="vi-VN" altLang="ko-KR" b="0" dirty="0">
              <a:latin typeface="SamsungOne-400" panose="020B0503030303020204" pitchFamily="34" charset="0"/>
            </a:endParaRPr>
          </a:p>
          <a:p>
            <a:r>
              <a:rPr lang="vi-VN" altLang="ko-KR" b="0" dirty="0">
                <a:latin typeface="SamsungOne-400" panose="020B0503030303020204" pitchFamily="34" charset="0"/>
              </a:rPr>
              <a:t>Khung tổng hợp của MongoDB được mô hình hóa dựa trên khái niệm về đường ống xử lý dữ liệu.</a:t>
            </a:r>
          </a:p>
          <a:p>
            <a:r>
              <a:rPr lang="vi-VN" altLang="ko-KR" b="0" dirty="0">
                <a:latin typeface="SamsungOne-400" panose="020B0503030303020204" pitchFamily="34" charset="0"/>
              </a:rPr>
              <a:t>Tài liệu nhập vào một quy trình nhiều giai đoạn để chuyển đổi tài liệu thành kết quả tổng hợp.</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181</a:t>
            </a:fld>
            <a:endParaRPr lang="ko-KR" altLang="en-US" dirty="0"/>
          </a:p>
        </p:txBody>
      </p:sp>
    </p:spTree>
    <p:extLst>
      <p:ext uri="{BB962C8B-B14F-4D97-AF65-F5344CB8AC3E}">
        <p14:creationId xmlns:p14="http://schemas.microsoft.com/office/powerpoint/2010/main" val="215497751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a:latin typeface="SamsungOne-400" panose="020B0503030303020204" pitchFamily="34" charset="0"/>
              </a:rPr>
              <a:t>So </a:t>
            </a:r>
            <a:r>
              <a:rPr lang="en-US" altLang="ko-KR" b="0" dirty="0" err="1">
                <a:latin typeface="SamsungOne-400" panose="020B0503030303020204" pitchFamily="34" charset="0"/>
              </a:rPr>
              <a:t>với</a:t>
            </a:r>
            <a:r>
              <a:rPr lang="en-US" altLang="ko-KR" b="0" dirty="0">
                <a:latin typeface="SamsungOne-400" panose="020B0503030303020204" pitchFamily="34" charset="0"/>
              </a:rPr>
              <a:t> SQL </a:t>
            </a:r>
            <a:r>
              <a:rPr lang="en-US" altLang="ko-KR" b="0" dirty="0" err="1">
                <a:latin typeface="SamsungOne-400" panose="020B0503030303020204" pitchFamily="34" charset="0"/>
              </a:rPr>
              <a:t>tiêu</a:t>
            </a:r>
            <a:r>
              <a:rPr lang="en-US" altLang="ko-KR" b="0" dirty="0">
                <a:latin typeface="SamsungOne-400" panose="020B0503030303020204" pitchFamily="34" charset="0"/>
              </a:rPr>
              <a:t> </a:t>
            </a:r>
            <a:r>
              <a:rPr lang="en-US" altLang="ko-KR" b="0" dirty="0" err="1">
                <a:latin typeface="SamsungOne-400" panose="020B0503030303020204" pitchFamily="34" charset="0"/>
              </a:rPr>
              <a:t>chuẩn</a:t>
            </a:r>
            <a:r>
              <a:rPr lang="en-US" altLang="ko-KR" b="0" dirty="0">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kumimoji="1" lang="en-US" altLang="ko-KR" dirty="0" err="1">
                <a:latin typeface="SamsungOne-400" panose="020B0503030303020204" pitchFamily="34" charset="0"/>
              </a:rPr>
              <a:t>Dự</a:t>
            </a:r>
            <a:r>
              <a:rPr kumimoji="1" lang="en-US" altLang="ko-KR" dirty="0">
                <a:latin typeface="SamsungOne-400" panose="020B0503030303020204" pitchFamily="34" charset="0"/>
              </a:rPr>
              <a:t> </a:t>
            </a:r>
            <a:r>
              <a:rPr kumimoji="1" lang="en-US" altLang="ko-KR" dirty="0" err="1">
                <a:latin typeface="SamsungOne-400" panose="020B0503030303020204" pitchFamily="34" charset="0"/>
              </a:rPr>
              <a:t>án</a:t>
            </a:r>
            <a:r>
              <a:rPr kumimoji="1" lang="en-US" altLang="ko-KR" dirty="0">
                <a:latin typeface="SamsungOne-400" panose="020B0503030303020204" pitchFamily="34" charset="0"/>
              </a:rPr>
              <a:t> - </a:t>
            </a:r>
            <a:r>
              <a:rPr kumimoji="1" lang="en-US" altLang="ko-KR" dirty="0" err="1">
                <a:latin typeface="SamsungOne-400" panose="020B0503030303020204" pitchFamily="34" charset="0"/>
              </a:rPr>
              <a:t>chọn</a:t>
            </a:r>
            <a:r>
              <a:rPr kumimoji="1" lang="en-US" altLang="ko-KR" dirty="0">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kumimoji="1" lang="en-US" altLang="ko-KR" dirty="0" err="1">
                <a:latin typeface="SamsungOne-400" panose="020B0503030303020204" pitchFamily="34" charset="0"/>
              </a:rPr>
              <a:t>Nối</a:t>
            </a:r>
            <a:r>
              <a:rPr kumimoji="1" lang="en-US" altLang="ko-KR" baseline="0" dirty="0">
                <a:latin typeface="SamsungOne-400" panose="020B0503030303020204" pitchFamily="34" charset="0"/>
              </a:rPr>
              <a:t> </a:t>
            </a:r>
            <a:r>
              <a:rPr kumimoji="1" lang="en-US" altLang="ko-KR" dirty="0">
                <a:latin typeface="SamsungOne-400" panose="020B0503030303020204" pitchFamily="34" charset="0"/>
              </a:rPr>
              <a:t>– ở </a:t>
            </a:r>
            <a:r>
              <a:rPr kumimoji="1" lang="en-US" altLang="ko-KR" dirty="0" err="1">
                <a:latin typeface="SamsungOne-400" panose="020B0503030303020204" pitchFamily="34" charset="0"/>
              </a:rPr>
              <a:t>đâu</a:t>
            </a:r>
            <a:endParaRPr kumimoji="1" lang="en-US" altLang="ko-KR"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kumimoji="1" lang="en-US" altLang="ko-KR" dirty="0" err="1">
                <a:latin typeface="SamsungOne-400" panose="020B0503030303020204" pitchFamily="34" charset="0"/>
              </a:rPr>
              <a:t>Nhóm</a:t>
            </a:r>
            <a:r>
              <a:rPr kumimoji="1" lang="en-US" altLang="ko-KR" dirty="0">
                <a:latin typeface="SamsungOne-400" panose="020B0503030303020204" pitchFamily="34" charset="0"/>
              </a:rPr>
              <a:t> – </a:t>
            </a:r>
            <a:r>
              <a:rPr kumimoji="1" lang="en-US" altLang="ko-KR" dirty="0" err="1">
                <a:latin typeface="SamsungOne-400" panose="020B0503030303020204" pitchFamily="34" charset="0"/>
              </a:rPr>
              <a:t>nhóm</a:t>
            </a:r>
            <a:r>
              <a:rPr kumimoji="1" lang="en-US" altLang="ko-KR" dirty="0">
                <a:latin typeface="SamsungOne-400" panose="020B0503030303020204" pitchFamily="34" charset="0"/>
              </a:rPr>
              <a:t> </a:t>
            </a:r>
            <a:r>
              <a:rPr kumimoji="1" lang="en-US" altLang="ko-KR" dirty="0" err="1">
                <a:latin typeface="SamsungOne-400" panose="020B0503030303020204" pitchFamily="34" charset="0"/>
              </a:rPr>
              <a:t>theo</a:t>
            </a:r>
            <a:endParaRPr kumimoji="1" lang="en-US" altLang="ko-KR"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kumimoji="1" lang="en-US" altLang="ko-KR" dirty="0" err="1">
                <a:latin typeface="SamsungOne-400" panose="020B0503030303020204" pitchFamily="34" charset="0"/>
              </a:rPr>
              <a:t>Sắp</a:t>
            </a:r>
            <a:r>
              <a:rPr kumimoji="1" lang="en-US" altLang="ko-KR" dirty="0">
                <a:latin typeface="SamsungOne-400" panose="020B0503030303020204" pitchFamily="34" charset="0"/>
              </a:rPr>
              <a:t> </a:t>
            </a:r>
            <a:r>
              <a:rPr kumimoji="1" lang="en-US" altLang="ko-KR" dirty="0" err="1">
                <a:latin typeface="SamsungOne-400" panose="020B0503030303020204" pitchFamily="34" charset="0"/>
              </a:rPr>
              <a:t>xếp</a:t>
            </a:r>
            <a:r>
              <a:rPr kumimoji="1" lang="en-US" altLang="ko-KR" dirty="0">
                <a:latin typeface="SamsungOne-400" panose="020B0503030303020204" pitchFamily="34" charset="0"/>
              </a:rPr>
              <a:t> – </a:t>
            </a:r>
            <a:r>
              <a:rPr kumimoji="1" lang="en-US" altLang="ko-KR" dirty="0" err="1">
                <a:latin typeface="SamsungOne-400" panose="020B0503030303020204" pitchFamily="34" charset="0"/>
              </a:rPr>
              <a:t>sắp</a:t>
            </a:r>
            <a:r>
              <a:rPr kumimoji="1" lang="en-US" altLang="ko-KR" dirty="0">
                <a:latin typeface="SamsungOne-400" panose="020B0503030303020204" pitchFamily="34" charset="0"/>
              </a:rPr>
              <a:t> </a:t>
            </a:r>
            <a:r>
              <a:rPr kumimoji="1" lang="en-US" altLang="ko-KR" dirty="0" err="1">
                <a:latin typeface="SamsungOne-400" panose="020B0503030303020204" pitchFamily="34" charset="0"/>
              </a:rPr>
              <a:t>xếp</a:t>
            </a:r>
            <a:r>
              <a:rPr kumimoji="1" lang="en-US" altLang="ko-KR" dirty="0">
                <a:latin typeface="SamsungOne-400" panose="020B0503030303020204" pitchFamily="34" charset="0"/>
              </a:rPr>
              <a:t> </a:t>
            </a:r>
            <a:r>
              <a:rPr kumimoji="1" lang="en-US" altLang="ko-KR" dirty="0" err="1">
                <a:latin typeface="SamsungOne-400" panose="020B0503030303020204" pitchFamily="34" charset="0"/>
              </a:rPr>
              <a:t>theo</a:t>
            </a:r>
            <a:endParaRPr kumimoji="1" lang="en-US" altLang="ko-KR"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kumimoji="1" lang="en-US" altLang="ko-KR" dirty="0" err="1">
                <a:latin typeface="SamsungOne-400" panose="020B0503030303020204" pitchFamily="34" charset="0"/>
              </a:rPr>
              <a:t>Giới</a:t>
            </a:r>
            <a:r>
              <a:rPr kumimoji="1" lang="en-US" altLang="ko-KR" dirty="0">
                <a:latin typeface="SamsungOne-400" panose="020B0503030303020204" pitchFamily="34" charset="0"/>
              </a:rPr>
              <a:t> </a:t>
            </a:r>
            <a:r>
              <a:rPr kumimoji="1" lang="en-US" altLang="ko-KR" dirty="0" err="1">
                <a:latin typeface="SamsungOne-400" panose="020B0503030303020204" pitchFamily="34" charset="0"/>
              </a:rPr>
              <a:t>hạn</a:t>
            </a:r>
            <a:r>
              <a:rPr kumimoji="1" lang="en-US" altLang="ko-KR" dirty="0">
                <a:latin typeface="SamsungOne-400" panose="020B0503030303020204" pitchFamily="34" charset="0"/>
              </a:rPr>
              <a:t> – </a:t>
            </a:r>
            <a:r>
              <a:rPr kumimoji="1" lang="en-US" altLang="ko-KR" dirty="0" err="1">
                <a:latin typeface="SamsungOne-400" panose="020B0503030303020204" pitchFamily="34" charset="0"/>
              </a:rPr>
              <a:t>giới</a:t>
            </a:r>
            <a:r>
              <a:rPr kumimoji="1" lang="en-US" altLang="ko-KR" dirty="0">
                <a:latin typeface="SamsungOne-400" panose="020B0503030303020204" pitchFamily="34" charset="0"/>
              </a:rPr>
              <a:t> </a:t>
            </a:r>
            <a:r>
              <a:rPr kumimoji="1" lang="en-US" altLang="ko-KR" dirty="0" err="1">
                <a:latin typeface="SamsungOne-400" panose="020B0503030303020204" pitchFamily="34" charset="0"/>
              </a:rPr>
              <a:t>hạn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182</a:t>
            </a:fld>
            <a:endParaRPr lang="ko-KR" altLang="en-US" dirty="0"/>
          </a:p>
        </p:txBody>
      </p:sp>
    </p:spTree>
    <p:extLst>
      <p:ext uri="{BB962C8B-B14F-4D97-AF65-F5344CB8AC3E}">
        <p14:creationId xmlns:p14="http://schemas.microsoft.com/office/powerpoint/2010/main" val="419052923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171450" indent="-171450">
              <a:buFont typeface="Arial" panose="020B0604020202020204" pitchFamily="34" charset="0"/>
              <a:buChar char="•"/>
            </a:pPr>
            <a:r>
              <a:rPr lang="en-US" altLang="ko-KR" b="0" dirty="0">
                <a:latin typeface="SamsungOne-400" panose="020B0503030303020204" pitchFamily="34" charset="0"/>
              </a:rPr>
              <a:t>push – </a:t>
            </a:r>
            <a:r>
              <a:rPr lang="en-US" altLang="ko-KR" b="0" dirty="0" err="1">
                <a:latin typeface="SamsungOne-400" panose="020B0503030303020204" pitchFamily="34" charset="0"/>
              </a:rPr>
              <a:t>Chèn</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giá</a:t>
            </a:r>
            <a:r>
              <a:rPr lang="en-US" altLang="ko-KR" b="0" dirty="0">
                <a:latin typeface="SamsungOne-400" panose="020B0503030303020204" pitchFamily="34" charset="0"/>
              </a:rPr>
              <a:t> </a:t>
            </a:r>
            <a:r>
              <a:rPr lang="en-US" altLang="ko-KR" b="0" dirty="0" err="1">
                <a:latin typeface="SamsungOne-400" panose="020B0503030303020204" pitchFamily="34" charset="0"/>
              </a:rPr>
              <a:t>trị</a:t>
            </a:r>
            <a:r>
              <a:rPr lang="en-US" altLang="ko-KR" b="0" dirty="0">
                <a:latin typeface="SamsungOne-400" panose="020B0503030303020204" pitchFamily="34" charset="0"/>
              </a:rPr>
              <a:t> </a:t>
            </a:r>
            <a:r>
              <a:rPr lang="en-US" altLang="ko-KR" b="0" dirty="0" err="1">
                <a:latin typeface="SamsungOne-400" panose="020B0503030303020204" pitchFamily="34" charset="0"/>
              </a:rPr>
              <a:t>vào</a:t>
            </a:r>
            <a:r>
              <a:rPr lang="en-US" altLang="ko-KR" b="0" dirty="0">
                <a:latin typeface="SamsungOne-400" panose="020B0503030303020204" pitchFamily="34" charset="0"/>
              </a:rPr>
              <a:t> </a:t>
            </a:r>
            <a:r>
              <a:rPr lang="en-US" altLang="ko-KR" b="0" dirty="0" err="1">
                <a:latin typeface="SamsungOne-400" panose="020B0503030303020204" pitchFamily="34" charset="0"/>
              </a:rPr>
              <a:t>tài</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kết</a:t>
            </a:r>
            <a:r>
              <a:rPr lang="en-US" altLang="ko-KR" b="0" dirty="0">
                <a:latin typeface="SamsungOne-400" panose="020B0503030303020204" pitchFamily="34" charset="0"/>
              </a:rPr>
              <a:t> </a:t>
            </a:r>
            <a:r>
              <a:rPr lang="en-US" altLang="ko-KR" b="0" dirty="0" err="1">
                <a:latin typeface="SamsungOne-400" panose="020B0503030303020204" pitchFamily="34" charset="0"/>
              </a:rPr>
              <a:t>quả</a:t>
            </a: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err="1">
                <a:latin typeface="SamsungOne-400" panose="020B0503030303020204" pitchFamily="34" charset="0"/>
              </a:rPr>
              <a:t>addtoSet</a:t>
            </a:r>
            <a:r>
              <a:rPr lang="en-US" altLang="ko-KR" b="0" dirty="0">
                <a:latin typeface="SamsungOne-400" panose="020B0503030303020204" pitchFamily="34" charset="0"/>
              </a:rPr>
              <a:t> – </a:t>
            </a:r>
            <a:r>
              <a:rPr lang="en-US" altLang="ko-KR" b="0" dirty="0" err="1">
                <a:latin typeface="SamsungOne-400" panose="020B0503030303020204" pitchFamily="34" charset="0"/>
              </a:rPr>
              <a:t>Chèn</a:t>
            </a:r>
            <a:r>
              <a:rPr lang="en-US" altLang="ko-KR" b="0" dirty="0">
                <a:latin typeface="SamsungOne-400" panose="020B0503030303020204" pitchFamily="34" charset="0"/>
              </a:rPr>
              <a:t> </a:t>
            </a:r>
            <a:r>
              <a:rPr lang="en-US" altLang="ko-KR" b="0" dirty="0" err="1">
                <a:latin typeface="SamsungOne-400" panose="020B0503030303020204" pitchFamily="34" charset="0"/>
              </a:rPr>
              <a:t>giá</a:t>
            </a:r>
            <a:r>
              <a:rPr lang="en-US" altLang="ko-KR" b="0" dirty="0">
                <a:latin typeface="SamsungOne-400" panose="020B0503030303020204" pitchFamily="34" charset="0"/>
              </a:rPr>
              <a:t> </a:t>
            </a:r>
            <a:r>
              <a:rPr lang="en-US" altLang="ko-KR" b="0" dirty="0" err="1">
                <a:latin typeface="SamsungOne-400" panose="020B0503030303020204" pitchFamily="34" charset="0"/>
              </a:rPr>
              <a:t>trị</a:t>
            </a:r>
            <a:r>
              <a:rPr lang="en-US" altLang="ko-KR" b="0" dirty="0">
                <a:latin typeface="SamsungOne-400" panose="020B0503030303020204" pitchFamily="34" charset="0"/>
              </a:rPr>
              <a:t> </a:t>
            </a:r>
            <a:r>
              <a:rPr lang="en-US" altLang="ko-KR" b="0" dirty="0" err="1">
                <a:latin typeface="SamsungOne-400" panose="020B0503030303020204" pitchFamily="34" charset="0"/>
              </a:rPr>
              <a:t>vào</a:t>
            </a:r>
            <a:r>
              <a:rPr lang="en-US" altLang="ko-KR" b="0" dirty="0">
                <a:latin typeface="SamsungOne-400" panose="020B0503030303020204" pitchFamily="34" charset="0"/>
              </a:rPr>
              <a:t> </a:t>
            </a:r>
            <a:r>
              <a:rPr lang="en-US" altLang="ko-KR" b="0" dirty="0" err="1">
                <a:latin typeface="SamsungOne-400" panose="020B0503030303020204" pitchFamily="34" charset="0"/>
              </a:rPr>
              <a:t>tài</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kết</a:t>
            </a:r>
            <a:r>
              <a:rPr lang="en-US" altLang="ko-KR" b="0" dirty="0">
                <a:latin typeface="SamsungOne-400" panose="020B0503030303020204" pitchFamily="34" charset="0"/>
              </a:rPr>
              <a:t> </a:t>
            </a:r>
            <a:r>
              <a:rPr lang="en-US" altLang="ko-KR" b="0" dirty="0" err="1">
                <a:latin typeface="SamsungOne-400" panose="020B0503030303020204" pitchFamily="34" charset="0"/>
              </a:rPr>
              <a:t>quả</a:t>
            </a:r>
            <a:r>
              <a:rPr lang="en-US" altLang="ko-KR" b="0" dirty="0">
                <a:latin typeface="SamsungOne-400" panose="020B0503030303020204" pitchFamily="34" charset="0"/>
              </a:rPr>
              <a:t> </a:t>
            </a:r>
            <a:r>
              <a:rPr lang="en-US" altLang="ko-KR" b="0" dirty="0" err="1">
                <a:latin typeface="SamsungOne-400" panose="020B0503030303020204" pitchFamily="34" charset="0"/>
              </a:rPr>
              <a:t>mà</a:t>
            </a:r>
            <a:r>
              <a:rPr lang="en-US" altLang="ko-KR" b="0" dirty="0">
                <a:latin typeface="SamsungOne-400" panose="020B0503030303020204" pitchFamily="34" charset="0"/>
              </a:rPr>
              <a:t> </a:t>
            </a:r>
            <a:r>
              <a:rPr lang="en-US" altLang="ko-KR" b="0" dirty="0" err="1">
                <a:latin typeface="SamsungOne-400" panose="020B0503030303020204" pitchFamily="34" charset="0"/>
              </a:rPr>
              <a:t>không</a:t>
            </a:r>
            <a:r>
              <a:rPr lang="en-US" altLang="ko-KR" b="0" dirty="0">
                <a:latin typeface="SamsungOne-400" panose="020B0503030303020204" pitchFamily="34" charset="0"/>
              </a:rPr>
              <a:t> </a:t>
            </a:r>
            <a:r>
              <a:rPr lang="en-US" altLang="ko-KR" b="0" dirty="0" err="1">
                <a:latin typeface="SamsungOne-400" panose="020B0503030303020204" pitchFamily="34" charset="0"/>
              </a:rPr>
              <a:t>trùng</a:t>
            </a:r>
            <a:r>
              <a:rPr lang="en-US" altLang="ko-KR" b="0" dirty="0">
                <a:latin typeface="SamsungOne-400" panose="020B0503030303020204" pitchFamily="34" charset="0"/>
              </a:rPr>
              <a:t> </a:t>
            </a:r>
            <a:r>
              <a:rPr lang="en-US" altLang="ko-KR" b="0" dirty="0" err="1">
                <a:latin typeface="SamsungOne-400" panose="020B0503030303020204" pitchFamily="34" charset="0"/>
              </a:rPr>
              <a:t>lặp</a:t>
            </a: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a:latin typeface="SamsungOne-400" panose="020B0503030303020204" pitchFamily="34" charset="0"/>
              </a:rPr>
              <a:t>first - </a:t>
            </a:r>
            <a:r>
              <a:rPr lang="en-US" altLang="ko-KR" b="0" dirty="0" err="1">
                <a:latin typeface="SamsungOne-400" panose="020B0503030303020204" pitchFamily="34" charset="0"/>
              </a:rPr>
              <a:t>Tài</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đầu</a:t>
            </a:r>
            <a:r>
              <a:rPr lang="en-US" altLang="ko-KR" b="0" dirty="0">
                <a:latin typeface="SamsungOne-400" panose="020B0503030303020204" pitchFamily="34" charset="0"/>
              </a:rPr>
              <a:t> </a:t>
            </a:r>
            <a:r>
              <a:rPr lang="en-US" altLang="ko-KR" b="0" dirty="0" err="1">
                <a:latin typeface="SamsungOne-400" panose="020B0503030303020204" pitchFamily="34" charset="0"/>
              </a:rPr>
              <a:t>tiên</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tài</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nguồn</a:t>
            </a:r>
            <a:r>
              <a:rPr lang="en-US" altLang="ko-KR" b="0" dirty="0">
                <a:latin typeface="SamsungOne-400" panose="020B0503030303020204" pitchFamily="34" charset="0"/>
              </a:rPr>
              <a:t> </a:t>
            </a:r>
            <a:r>
              <a:rPr lang="en-US" altLang="ko-KR" b="0" dirty="0" err="1">
                <a:latin typeface="SamsungOne-400" panose="020B0503030303020204" pitchFamily="34" charset="0"/>
              </a:rPr>
              <a:t>phù</a:t>
            </a:r>
            <a:r>
              <a:rPr lang="en-US" altLang="ko-KR" b="0" dirty="0">
                <a:latin typeface="SamsungOne-400" panose="020B0503030303020204" pitchFamily="34" charset="0"/>
              </a:rPr>
              <a:t> </a:t>
            </a:r>
            <a:r>
              <a:rPr lang="en-US" altLang="ko-KR" b="0" dirty="0" err="1">
                <a:latin typeface="SamsungOne-400" panose="020B0503030303020204" pitchFamily="34" charset="0"/>
              </a:rPr>
              <a:t>hợp</a:t>
            </a:r>
            <a:r>
              <a:rPr lang="en-US" altLang="ko-KR" b="0" dirty="0">
                <a:latin typeface="SamsungOne-400" panose="020B0503030303020204" pitchFamily="34" charset="0"/>
              </a:rPr>
              <a:t> </a:t>
            </a:r>
            <a:r>
              <a:rPr lang="en-US" altLang="ko-KR" b="0" dirty="0" err="1">
                <a:latin typeface="SamsungOne-400" panose="020B0503030303020204" pitchFamily="34" charset="0"/>
              </a:rPr>
              <a:t>với</a:t>
            </a:r>
            <a:r>
              <a:rPr lang="en-US" altLang="ko-KR" b="0" dirty="0">
                <a:latin typeface="SamsungOne-400" panose="020B0503030303020204" pitchFamily="34" charset="0"/>
              </a:rPr>
              <a:t> </a:t>
            </a:r>
            <a:r>
              <a:rPr lang="en-US" altLang="ko-KR" b="0" dirty="0" err="1">
                <a:latin typeface="SamsungOne-400" panose="020B0503030303020204" pitchFamily="34" charset="0"/>
              </a:rPr>
              <a:t>nhóm</a:t>
            </a: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a:latin typeface="SamsungOne-400" panose="020B0503030303020204" pitchFamily="34" charset="0"/>
              </a:rPr>
              <a:t>last – </a:t>
            </a:r>
            <a:r>
              <a:rPr lang="en-US" altLang="ko-KR" b="0" dirty="0" err="1">
                <a:latin typeface="SamsungOne-400" panose="020B0503030303020204" pitchFamily="34" charset="0"/>
              </a:rPr>
              <a:t>Tài</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cuối</a:t>
            </a:r>
            <a:r>
              <a:rPr lang="en-US" altLang="ko-KR" b="0" dirty="0">
                <a:latin typeface="SamsungOne-400" panose="020B0503030303020204" pitchFamily="34" charset="0"/>
              </a:rPr>
              <a:t> </a:t>
            </a:r>
            <a:r>
              <a:rPr lang="en-US" altLang="ko-KR" b="0" dirty="0" err="1">
                <a:latin typeface="SamsungOne-400" panose="020B0503030303020204" pitchFamily="34" charset="0"/>
              </a:rPr>
              <a:t>cùng</a:t>
            </a:r>
            <a:r>
              <a:rPr lang="en-US" altLang="ko-KR" b="0" dirty="0">
                <a:latin typeface="SamsungOne-400" panose="020B0503030303020204" pitchFamily="34" charset="0"/>
              </a:rPr>
              <a:t> </a:t>
            </a:r>
            <a:r>
              <a:rPr lang="en-US" altLang="ko-KR" b="0" dirty="0" err="1">
                <a:latin typeface="SamsungOne-400" panose="020B0503030303020204" pitchFamily="34" charset="0"/>
              </a:rPr>
              <a:t>trong</a:t>
            </a:r>
            <a:r>
              <a:rPr lang="en-US" altLang="ko-KR" b="0" dirty="0">
                <a:latin typeface="SamsungOne-400" panose="020B0503030303020204" pitchFamily="34" charset="0"/>
              </a:rPr>
              <a:t> </a:t>
            </a:r>
            <a:r>
              <a:rPr lang="en-US" altLang="ko-KR" b="0" dirty="0" err="1">
                <a:latin typeface="SamsungOne-400" panose="020B0503030303020204" pitchFamily="34" charset="0"/>
              </a:rPr>
              <a:t>tài</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nguồn</a:t>
            </a:r>
            <a:r>
              <a:rPr lang="en-US" altLang="ko-KR" b="0" dirty="0">
                <a:latin typeface="SamsungOne-400" panose="020B0503030303020204" pitchFamily="34" charset="0"/>
              </a:rPr>
              <a:t> </a:t>
            </a:r>
            <a:r>
              <a:rPr lang="en-US" altLang="ko-KR" b="0" dirty="0" err="1">
                <a:latin typeface="SamsungOne-400" panose="020B0503030303020204" pitchFamily="34" charset="0"/>
              </a:rPr>
              <a:t>phù</a:t>
            </a:r>
            <a:r>
              <a:rPr lang="en-US" altLang="ko-KR" b="0" dirty="0">
                <a:latin typeface="SamsungOne-400" panose="020B0503030303020204" pitchFamily="34" charset="0"/>
              </a:rPr>
              <a:t> </a:t>
            </a:r>
            <a:r>
              <a:rPr lang="en-US" altLang="ko-KR" b="0" dirty="0" err="1">
                <a:latin typeface="SamsungOne-400" panose="020B0503030303020204" pitchFamily="34" charset="0"/>
              </a:rPr>
              <a:t>hợp</a:t>
            </a:r>
            <a:r>
              <a:rPr lang="en-US" altLang="ko-KR" b="0" dirty="0">
                <a:latin typeface="SamsungOne-400" panose="020B0503030303020204" pitchFamily="34" charset="0"/>
              </a:rPr>
              <a:t> </a:t>
            </a:r>
            <a:r>
              <a:rPr lang="en-US" altLang="ko-KR" b="0" dirty="0" err="1">
                <a:latin typeface="SamsungOne-400" panose="020B0503030303020204" pitchFamily="34" charset="0"/>
              </a:rPr>
              <a:t>với</a:t>
            </a:r>
            <a:r>
              <a:rPr lang="en-US" altLang="ko-KR" b="0" dirty="0">
                <a:latin typeface="SamsungOne-400" panose="020B0503030303020204" pitchFamily="34" charset="0"/>
              </a:rPr>
              <a:t> </a:t>
            </a:r>
            <a:r>
              <a:rPr lang="en-US" altLang="ko-KR" b="0" dirty="0" err="1">
                <a:latin typeface="SamsungOne-400" panose="020B0503030303020204" pitchFamily="34" charset="0"/>
              </a:rPr>
              <a:t>nhóm</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183</a:t>
            </a:fld>
            <a:endParaRPr lang="ko-KR" altLang="en-US" dirty="0"/>
          </a:p>
        </p:txBody>
      </p:sp>
    </p:spTree>
    <p:extLst>
      <p:ext uri="{BB962C8B-B14F-4D97-AF65-F5344CB8AC3E}">
        <p14:creationId xmlns:p14="http://schemas.microsoft.com/office/powerpoint/2010/main" val="18463359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Giai đoạn 1 : Giai đoạn $match này chỉ lọc những người có trường trạng thái là “A”</a:t>
            </a:r>
          </a:p>
          <a:p>
            <a:r>
              <a:rPr lang="vi-VN" altLang="ko-KR" b="0" dirty="0">
                <a:latin typeface="SamsungOne-400" panose="020B0503030303020204" pitchFamily="34" charset="0"/>
              </a:rPr>
              <a:t>Giai đoạn 2: Bước $group này tính toán tổng số tiền bằng cách nhóm các tài liệu theo trường cust_id.</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0" dirty="0">
                <a:latin typeface="SamsungOne-400" panose="020B0503030303020204" pitchFamily="34" charset="0"/>
              </a:rPr>
              <a:t>db.orders.distinct(“cust_id”) </a:t>
            </a:r>
            <a:r>
              <a:rPr lang="en-US" altLang="ko-KR" b="0" dirty="0">
                <a:latin typeface="SamsungOne-400" panose="020B0503030303020204" pitchFamily="34" charset="0"/>
                <a:sym typeface="Wingdings" pitchFamily="2" charset="2"/>
              </a:rPr>
              <a:t> </a:t>
            </a:r>
            <a:r>
              <a:rPr lang="en-US" altLang="ko-KR" b="0" dirty="0">
                <a:latin typeface="SamsungOne-400" panose="020B0503030303020204" pitchFamily="34" charset="0"/>
              </a:rPr>
              <a:t> [“A123”, “B212”]</a:t>
            </a: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rPr>
              <a:t>[</a:t>
            </a:r>
            <a:r>
              <a:rPr lang="en-US" altLang="ko-Kore-KR" sz="1200" b="1" kern="1200" dirty="0" err="1">
                <a:solidFill>
                  <a:schemeClr val="tx1"/>
                </a:solidFill>
                <a:latin typeface="SamsungOne-400" panose="020B0503030303020204" pitchFamily="34" charset="0"/>
              </a:rPr>
              <a:t>Tài</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liệu</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tham</a:t>
            </a:r>
            <a:r>
              <a:rPr lang="en-US" altLang="ko-Kore-KR" sz="1200" b="1" kern="1200" baseline="0" dirty="0">
                <a:solidFill>
                  <a:schemeClr val="tx1"/>
                </a:solidFill>
                <a:latin typeface="SamsungOne-400" panose="020B0503030303020204" pitchFamily="34" charset="0"/>
              </a:rPr>
              <a:t> </a:t>
            </a:r>
            <a:r>
              <a:rPr lang="en-US" altLang="ko-Kore-KR" sz="1200" b="1" kern="1200" baseline="0" dirty="0" err="1">
                <a:solidFill>
                  <a:schemeClr val="tx1"/>
                </a:solidFill>
                <a:latin typeface="SamsungOne-400" panose="020B0503030303020204" pitchFamily="34" charset="0"/>
              </a:rPr>
              <a:t>khảo</a:t>
            </a:r>
            <a:r>
              <a:rPr lang="en-KR" altLang="ko-Kore-KR" sz="1200" b="1" kern="1200" dirty="0">
                <a:solidFill>
                  <a:schemeClr val="tx1"/>
                </a:solidFill>
                <a:latin typeface="SamsungOne-400" panose="020B0503030303020204" pitchFamily="34" charset="0"/>
              </a:rPr>
              <a:t>]</a:t>
            </a:r>
            <a:endParaRPr lang="en-US" altLang="ko-Kore-KR" sz="1200" b="1"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 altLang="ko-KR" sz="1200" u="sng" dirty="0">
                <a:solidFill>
                  <a:srgbClr val="1960B2"/>
                </a:solidFill>
                <a:latin typeface="SamsungOne-400" panose="020B0503030303020204" pitchFamily="34" charset="0"/>
              </a:rPr>
              <a:t>https://docs.mongodb.com/master/core/aggregation-pipeline/</a:t>
            </a:r>
            <a:endParaRPr lang="ko-KR" altLang="en-US" sz="1200" u="sng" dirty="0">
              <a:solidFill>
                <a:srgbClr val="1960B2"/>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184</a:t>
            </a:fld>
            <a:endParaRPr lang="ko-KR" altLang="en-US" dirty="0"/>
          </a:p>
        </p:txBody>
      </p:sp>
    </p:spTree>
    <p:extLst>
      <p:ext uri="{BB962C8B-B14F-4D97-AF65-F5344CB8AC3E}">
        <p14:creationId xmlns:p14="http://schemas.microsoft.com/office/powerpoint/2010/main" val="428648326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B-tree (cây tìm kiếm nhị phân cân bằng)</a:t>
            </a:r>
          </a:p>
          <a:p>
            <a:r>
              <a:rPr lang="vi-VN" altLang="ko-KR" b="0" dirty="0">
                <a:latin typeface="SamsungOne-400" panose="020B0503030303020204" pitchFamily="34" charset="0"/>
              </a:rPr>
              <a:t>_id chỉ mục mặc định</a:t>
            </a:r>
          </a:p>
          <a:p>
            <a:r>
              <a:rPr lang="vi-VN" altLang="ko-KR" b="0" dirty="0">
                <a:latin typeface="SamsungOne-400" panose="020B0503030303020204" pitchFamily="34" charset="0"/>
              </a:rPr>
              <a:t>Theo mặc định, tất cả các bộ sưu tập MongoDB đều có chỉ mục trên trường _id.</a:t>
            </a:r>
          </a:p>
          <a:p>
            <a:r>
              <a:rPr lang="vi-VN" altLang="ko-KR" b="0" dirty="0">
                <a:latin typeface="SamsungOne-400" panose="020B0503030303020204" pitchFamily="34" charset="0"/>
              </a:rPr>
              <a:t>Nếu trường _id không được chỉ định khi tạo bộ sưu tập, trình điều khiển mongod sẽ tự động đặt giá trị trường _id thành ObjectIdSingle Field Index: loại chỉ mục cơ bản, nếu không thì mặc định là _id</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pPr marL="171450" indent="-171450">
              <a:buFont typeface="Arial" panose="020B0604020202020204" pitchFamily="34" charset="0"/>
              <a:buChar char="•"/>
            </a:pPr>
            <a:r>
              <a:rPr lang="vi-VN" altLang="ko-KR" b="0" dirty="0">
                <a:latin typeface="SamsungOne-400" panose="020B0503030303020204" pitchFamily="34" charset="0"/>
              </a:rPr>
              <a:t>Chỉ mục hợp chất: Chỉ mục hợp chất RDBMS, sử dụng hai hoặc nhiều trường làm chỉ mục</a:t>
            </a:r>
          </a:p>
          <a:p>
            <a:pPr marL="171450" indent="-171450">
              <a:buFont typeface="Arial" panose="020B0604020202020204" pitchFamily="34" charset="0"/>
              <a:buChar char="•"/>
            </a:pPr>
            <a:r>
              <a:rPr lang="vi-VN" altLang="ko-KR" b="0" dirty="0">
                <a:latin typeface="SamsungOne-400" panose="020B0503030303020204" pitchFamily="34" charset="0"/>
              </a:rPr>
              <a:t>Chỉ mục đa khóa: Chỉ mục nhiều khóa được thêm vào chỉ mục khi có ít nhất một giá trị khớp trong Mảng.</a:t>
            </a:r>
          </a:p>
          <a:p>
            <a:pPr marL="171450" indent="-171450">
              <a:buFont typeface="Arial" panose="020B0604020202020204" pitchFamily="34" charset="0"/>
              <a:buChar char="•"/>
            </a:pPr>
            <a:r>
              <a:rPr lang="vi-VN" altLang="ko-KR" b="0" dirty="0">
                <a:latin typeface="SamsungOne-400" panose="020B0503030303020204" pitchFamily="34" charset="0"/>
              </a:rPr>
              <a:t>Chỉ mục không gian địa lý: Chỉ mục và truy vấn không gian địa lý</a:t>
            </a:r>
          </a:p>
          <a:p>
            <a:pPr marL="171450" indent="-171450">
              <a:buFont typeface="Arial" panose="020B0604020202020204" pitchFamily="34" charset="0"/>
              <a:buChar char="•"/>
            </a:pPr>
            <a:r>
              <a:rPr lang="vi-VN" altLang="ko-KR" b="0" dirty="0">
                <a:latin typeface="SamsungOne-400" panose="020B0503030303020204" pitchFamily="34" charset="0"/>
              </a:rPr>
              <a:t>Chỉ mục văn bản: Cũng có thể lập chỉ mục trên Chuỗi.</a:t>
            </a:r>
          </a:p>
          <a:p>
            <a:pPr marL="171450" indent="-171450">
              <a:buFont typeface="Arial" panose="020B0604020202020204" pitchFamily="34" charset="0"/>
              <a:buChar char="•"/>
            </a:pPr>
            <a:r>
              <a:rPr lang="vi-VN" altLang="ko-KR" b="0" dirty="0">
                <a:latin typeface="SamsungOne-400" panose="020B0503030303020204" pitchFamily="34" charset="0"/>
              </a:rPr>
              <a:t>Chỉ mục băm: Chỉ mục loại băm khác với chỉ mục Btree cũng có thể được sử dụng, giúp cải thiện hiệu quả tìm kiếm. Tuy nhiên, nó không giống như Btree.</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185</a:t>
            </a:fld>
            <a:endParaRPr lang="ko-KR" altLang="en-US" dirty="0"/>
          </a:p>
        </p:txBody>
      </p:sp>
    </p:spTree>
    <p:extLst>
      <p:ext uri="{BB962C8B-B14F-4D97-AF65-F5344CB8AC3E}">
        <p14:creationId xmlns:p14="http://schemas.microsoft.com/office/powerpoint/2010/main" val="385350950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Các chỉ mục hỗ trợ thực thi hiệu quả các truy vấn trong MongoDB.</a:t>
            </a:r>
          </a:p>
          <a:p>
            <a:r>
              <a:rPr lang="vi-VN" altLang="ko-KR" b="0" dirty="0">
                <a:latin typeface="SamsungOne-400" panose="020B0503030303020204" pitchFamily="34" charset="0"/>
              </a:rPr>
              <a:t>Không có chỉ mục, MongoDB phải thực hiện quét bộ sưu tập, tức là quét mọi tài liệu trong bộ sưu tập, để chọn những tài liệu khớp với câu lệnh truy vấn.</a:t>
            </a:r>
          </a:p>
          <a:p>
            <a:endParaRPr lang="vi-VN" altLang="ko-KR" b="0" dirty="0">
              <a:latin typeface="SamsungOne-400" panose="020B0503030303020204" pitchFamily="34" charset="0"/>
            </a:endParaRPr>
          </a:p>
          <a:p>
            <a:r>
              <a:rPr lang="vi-VN" altLang="ko-KR" b="0" dirty="0">
                <a:latin typeface="SamsungOne-400" panose="020B0503030303020204" pitchFamily="34" charset="0"/>
              </a:rPr>
              <a:t>Chỉ mục là cấu trúc dữ liệu đặc biệt lưu trữ một phần nhỏ tập dữ liệu của bộ sưu tập ở dạng dễ duyệt.</a:t>
            </a:r>
          </a:p>
          <a:p>
            <a:r>
              <a:rPr lang="vi-VN" altLang="ko-KR" b="0" dirty="0">
                <a:latin typeface="SamsungOne-400" panose="020B0503030303020204" pitchFamily="34" charset="0"/>
              </a:rPr>
              <a:t>Chỉ mục lưu trữ giá trị của một trường cụ thể hoặc tập hợp các trường, được sắp xếp theo giá trị của trường.</a:t>
            </a:r>
          </a:p>
          <a:p>
            <a:endParaRPr lang="vi-VN" altLang="ko-KR" b="0" dirty="0">
              <a:latin typeface="SamsungOne-400" panose="020B0503030303020204" pitchFamily="34" charset="0"/>
            </a:endParaRPr>
          </a:p>
          <a:p>
            <a:r>
              <a:rPr lang="vi-VN" altLang="ko-KR" b="0" dirty="0">
                <a:latin typeface="SamsungOne-400" panose="020B0503030303020204" pitchFamily="34" charset="0"/>
              </a:rPr>
              <a:t>Thứ tự của các mục nhập chỉ mục hỗ trợ khớp đẳng thức hiệu quả và các hoạt động truy vấn dựa trên phạm vi.</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186</a:t>
            </a:fld>
            <a:endParaRPr lang="ko-KR" altLang="en-US" dirty="0"/>
          </a:p>
        </p:txBody>
      </p:sp>
    </p:spTree>
    <p:extLst>
      <p:ext uri="{BB962C8B-B14F-4D97-AF65-F5344CB8AC3E}">
        <p14:creationId xmlns:p14="http://schemas.microsoft.com/office/powerpoint/2010/main" val="3285941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Chỉ mục văn bản được đặt khi bạn muốn tìm kiếm các cụm từ trong dữ liệu chuỗi giống như thao tác SQL .</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187</a:t>
            </a:fld>
            <a:endParaRPr lang="ko-KR" altLang="en-US" dirty="0"/>
          </a:p>
        </p:txBody>
      </p:sp>
    </p:spTree>
    <p:extLst>
      <p:ext uri="{BB962C8B-B14F-4D97-AF65-F5344CB8AC3E}">
        <p14:creationId xmlns:p14="http://schemas.microsoft.com/office/powerpoint/2010/main" val="372957492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Các bộ sưu tập được giới hạn là các bộ sưu tập có kích thước cố định hỗ trợ các hoạt động thông lượng cao để chèn và truy xuất tài liệu dựa trên thứ tự chèn.</a:t>
            </a:r>
          </a:p>
          <a:p>
            <a:r>
              <a:rPr lang="vi-VN" altLang="ko-KR" b="0" dirty="0">
                <a:latin typeface="SamsungOne-400" panose="020B0503030303020204" pitchFamily="34" charset="0"/>
              </a:rPr>
              <a:t>Các bộ sưu tập được giới hạn hoạt động theo cách giống như bộ đệm vòng tròn: một khi bộ sưu tập lấp đầy không gian được phân bổ của nó, nó sẽ nhường chỗ cho các tài liệu mới bằng cách ghi đè lên các tài liệu cũ nhất trong bộ sưu tập.</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188</a:t>
            </a:fld>
            <a:endParaRPr lang="ko-KR" altLang="en-US" dirty="0"/>
          </a:p>
        </p:txBody>
      </p:sp>
    </p:spTree>
    <p:extLst>
      <p:ext uri="{BB962C8B-B14F-4D97-AF65-F5344CB8AC3E}">
        <p14:creationId xmlns:p14="http://schemas.microsoft.com/office/powerpoint/2010/main" val="4164936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GridFS là một đặc điểm kỹ thuật để lưu trữ và truy xuất các tệp vượt quá giới hạn kích thước tài liệu BSON là 16 MB.</a:t>
            </a:r>
          </a:p>
          <a:p>
            <a:endParaRPr lang="vi-VN" altLang="ko-KR" b="0" dirty="0">
              <a:latin typeface="SamsungOne-400" panose="020B0503030303020204" pitchFamily="34" charset="0"/>
            </a:endParaRPr>
          </a:p>
          <a:p>
            <a:r>
              <a:rPr lang="vi-VN" altLang="ko-KR" b="0" dirty="0">
                <a:latin typeface="SamsungOne-400" panose="020B0503030303020204" pitchFamily="34" charset="0"/>
              </a:rPr>
              <a:t>Thay vì lưu trữ một tệp trong một tài liệu, GridFS chia tệp thành các phần hoặc khối và lưu trữ từng khối dưới dạng một tài liệu riêng biệt.</a:t>
            </a:r>
          </a:p>
          <a:p>
            <a:endParaRPr lang="vi-VN" altLang="ko-KR" b="0" dirty="0">
              <a:latin typeface="SamsungOne-400" panose="020B0503030303020204" pitchFamily="34" charset="0"/>
            </a:endParaRPr>
          </a:p>
          <a:p>
            <a:r>
              <a:rPr lang="vi-VN" altLang="ko-KR" b="0" dirty="0">
                <a:latin typeface="SamsungOne-400" panose="020B0503030303020204" pitchFamily="34" charset="0"/>
              </a:rPr>
              <a:t>GridFS sử dụng hai bộ sưu tập để lưu trữ tệp.</a:t>
            </a:r>
          </a:p>
          <a:p>
            <a:r>
              <a:rPr lang="vi-VN" altLang="ko-KR" b="0" dirty="0">
                <a:latin typeface="SamsungOne-400" panose="020B0503030303020204" pitchFamily="34" charset="0"/>
              </a:rPr>
              <a:t>Một bộ sưu tập lưu trữ các khối tệp và bộ sưu tập khác lưu trữ siêu dữ liệu tệp.</a:t>
            </a:r>
          </a:p>
          <a:p>
            <a:r>
              <a:rPr lang="vi-VN" altLang="ko-KR" b="0" dirty="0">
                <a:latin typeface="SamsungOne-400" panose="020B0503030303020204" pitchFamily="34" charset="0"/>
              </a:rPr>
              <a:t>Đối với các tệp rất lớn, có thể tải một phần tệp mà không cần tải toàn bộ tệp vào bộ nhớ.</a:t>
            </a:r>
          </a:p>
          <a:p>
            <a:r>
              <a:rPr lang="vi-VN" altLang="ko-KR" b="0" dirty="0">
                <a:latin typeface="SamsungOne-400" panose="020B0503030303020204" pitchFamily="34" charset="0"/>
              </a:rPr>
              <a:t>Mô hình lưu tệp mới và xóa tệp cũ thay vì cập nhật toàn bộ tệp.</a:t>
            </a:r>
          </a:p>
          <a:p>
            <a:r>
              <a:rPr lang="vi-VN" altLang="ko-KR" b="0" dirty="0">
                <a:latin typeface="SamsungOne-400" panose="020B0503030303020204" pitchFamily="34" charset="0"/>
              </a:rPr>
              <a:t>Không hỗ trợ giao dịch nhiều tài liệu.</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189</a:t>
            </a:fld>
            <a:endParaRPr lang="ko-KR" altLang="en-US" dirty="0"/>
          </a:p>
        </p:txBody>
      </p:sp>
    </p:spTree>
    <p:extLst>
      <p:ext uri="{BB962C8B-B14F-4D97-AF65-F5344CB8AC3E}">
        <p14:creationId xmlns:p14="http://schemas.microsoft.com/office/powerpoint/2010/main" val="2962177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Video được trình bày là phần giới thiệu hay về cơ chế của thuật toán đồng thuận </a:t>
            </a:r>
            <a:r>
              <a:rPr lang="en-US" altLang="ko-KR" b="0" dirty="0">
                <a:latin typeface="SamsungOne-400" panose="020B0503030303020204" pitchFamily="34" charset="0"/>
              </a:rPr>
              <a:t>Raft</a:t>
            </a:r>
            <a:r>
              <a:rPr lang="vi-VN" altLang="ko-KR" b="0" dirty="0">
                <a:latin typeface="SamsungOne-400" panose="020B0503030303020204" pitchFamily="34" charset="0"/>
              </a:rPr>
              <a:t>.</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Tài</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liệu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tham</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khảo</a:t>
            </a:r>
            <a:r>
              <a:rPr lang="en-US" altLang="ko-KR" b="1" dirty="0">
                <a:latin typeface="SamsungOne-400" panose="020B0503030303020204" pitchFamily="34" charset="0"/>
              </a:rPr>
              <a:t>]</a:t>
            </a:r>
          </a:p>
          <a:p>
            <a:r>
              <a:rPr lang="en-KR" altLang="ko-KR" dirty="0">
                <a:latin typeface="SamsungOne-400" panose="020B0503030303020204" pitchFamily="34" charset="0"/>
              </a:rPr>
              <a:t>http://thesecretlivesofdata.com/raft/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19</a:t>
            </a:fld>
            <a:endParaRPr lang="ko-KR" altLang="en-US" dirty="0"/>
          </a:p>
        </p:txBody>
      </p:sp>
    </p:spTree>
    <p:extLst>
      <p:ext uri="{BB962C8B-B14F-4D97-AF65-F5344CB8AC3E}">
        <p14:creationId xmlns:p14="http://schemas.microsoft.com/office/powerpoint/2010/main" val="89769653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Trường Files_id chứa thông tin _id của tài liệu gốc.</a:t>
            </a:r>
          </a:p>
          <a:p>
            <a:r>
              <a:rPr lang="vi-VN" altLang="ko-KR" b="0" dirty="0">
                <a:latin typeface="SamsungOne-400" panose="020B0503030303020204" pitchFamily="34" charset="0"/>
              </a:rPr>
              <a:t>trường n - số thứ tự của đoạn.</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190</a:t>
            </a:fld>
            <a:endParaRPr lang="ko-KR" altLang="en-US" dirty="0"/>
          </a:p>
        </p:txBody>
      </p:sp>
    </p:spTree>
    <p:extLst>
      <p:ext uri="{BB962C8B-B14F-4D97-AF65-F5344CB8AC3E}">
        <p14:creationId xmlns:p14="http://schemas.microsoft.com/office/powerpoint/2010/main" val="385873049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a:latin typeface="SamsungOne-400" panose="020B0503030303020204" pitchFamily="34" charset="0"/>
              </a:rPr>
              <a:t>Instruct students to conduct an exercise using the Lab book of Chapters.</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191</a:t>
            </a:fld>
            <a:endParaRPr lang="ko-KR" altLang="en-US" dirty="0"/>
          </a:p>
        </p:txBody>
      </p:sp>
    </p:spTree>
    <p:extLst>
      <p:ext uri="{BB962C8B-B14F-4D97-AF65-F5344CB8AC3E}">
        <p14:creationId xmlns:p14="http://schemas.microsoft.com/office/powerpoint/2010/main" val="286107094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192</a:t>
            </a:fld>
            <a:endParaRPr lang="ko-KR" altLang="en-US" dirty="0"/>
          </a:p>
        </p:txBody>
      </p:sp>
    </p:spTree>
    <p:extLst>
      <p:ext uri="{BB962C8B-B14F-4D97-AF65-F5344CB8AC3E}">
        <p14:creationId xmlns:p14="http://schemas.microsoft.com/office/powerpoint/2010/main" val="180660729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193</a:t>
            </a:fld>
            <a:endParaRPr lang="ko-KR" altLang="en-US" dirty="0"/>
          </a:p>
        </p:txBody>
      </p:sp>
    </p:spTree>
    <p:extLst>
      <p:ext uri="{BB962C8B-B14F-4D97-AF65-F5344CB8AC3E}">
        <p14:creationId xmlns:p14="http://schemas.microsoft.com/office/powerpoint/2010/main" val="297828851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194</a:t>
            </a:fld>
            <a:endParaRPr lang="ko-KR" altLang="en-US" dirty="0"/>
          </a:p>
        </p:txBody>
      </p:sp>
    </p:spTree>
    <p:extLst>
      <p:ext uri="{BB962C8B-B14F-4D97-AF65-F5344CB8AC3E}">
        <p14:creationId xmlns:p14="http://schemas.microsoft.com/office/powerpoint/2010/main" val="10416188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195</a:t>
            </a:fld>
            <a:endParaRPr lang="ko-KR" altLang="en-US" dirty="0"/>
          </a:p>
        </p:txBody>
      </p:sp>
    </p:spTree>
    <p:extLst>
      <p:ext uri="{BB962C8B-B14F-4D97-AF65-F5344CB8AC3E}">
        <p14:creationId xmlns:p14="http://schemas.microsoft.com/office/powerpoint/2010/main" val="1169817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a:t>
            </a:fld>
            <a:endParaRPr lang="ko-KR" altLang="en-US" dirty="0"/>
          </a:p>
        </p:txBody>
      </p:sp>
    </p:spTree>
    <p:extLst>
      <p:ext uri="{BB962C8B-B14F-4D97-AF65-F5344CB8AC3E}">
        <p14:creationId xmlns:p14="http://schemas.microsoft.com/office/powerpoint/2010/main" val="1348466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4 </a:t>
            </a:r>
            <a:r>
              <a:rPr lang="en-US" altLang="ko-KR" b="0" dirty="0">
                <a:latin typeface="SamsungOne-400" panose="020B0503030303020204" pitchFamily="34" charset="0"/>
              </a:rPr>
              <a:t>slide </a:t>
            </a:r>
            <a:r>
              <a:rPr lang="vi-VN" altLang="ko-KR" b="0" dirty="0">
                <a:latin typeface="SamsungOne-400" panose="020B0503030303020204" pitchFamily="34" charset="0"/>
              </a:rPr>
              <a:t>tiếp theo, mẫu truy cập đọc ghi được trình bày.</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Trước tiên, khách hàng lấy địa chỉ của máy chủ </a:t>
            </a:r>
            <a:r>
              <a:rPr lang="en-US" altLang="ko-KR" b="0" dirty="0">
                <a:latin typeface="SamsungOne-400" panose="020B0503030303020204" pitchFamily="34" charset="0"/>
              </a:rPr>
              <a:t>tablet </a:t>
            </a:r>
            <a:r>
              <a:rPr lang="vi-VN" altLang="ko-KR" b="0" dirty="0">
                <a:latin typeface="SamsungOne-400" panose="020B0503030303020204" pitchFamily="34" charset="0"/>
              </a:rPr>
              <a:t>phục vụ </a:t>
            </a:r>
            <a:r>
              <a:rPr lang="en-US" altLang="ko-KR" b="0" dirty="0">
                <a:latin typeface="SamsungOne-400" panose="020B0503030303020204" pitchFamily="34" charset="0"/>
              </a:rPr>
              <a:t>tablet </a:t>
            </a:r>
            <a:r>
              <a:rPr lang="vi-VN" altLang="ko-KR" b="0" dirty="0">
                <a:latin typeface="SamsungOne-400" panose="020B0503030303020204" pitchFamily="34" charset="0"/>
              </a:rPr>
              <a:t>với dữ liệu mong muốn.</a:t>
            </a:r>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20</a:t>
            </a:fld>
            <a:endParaRPr lang="ko-KR" altLang="en-US" dirty="0"/>
          </a:p>
        </p:txBody>
      </p:sp>
    </p:spTree>
    <p:extLst>
      <p:ext uri="{BB962C8B-B14F-4D97-AF65-F5344CB8AC3E}">
        <p14:creationId xmlns:p14="http://schemas.microsoft.com/office/powerpoint/2010/main" val="1402033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Ngoài</a:t>
            </a:r>
            <a:r>
              <a:rPr lang="en-US" altLang="ko-KR" b="0" dirty="0">
                <a:latin typeface="SamsungOne-400" panose="020B0503030303020204" pitchFamily="34" charset="0"/>
              </a:rPr>
              <a:t> </a:t>
            </a:r>
            <a:r>
              <a:rPr lang="en-US" altLang="ko-KR" b="0" dirty="0" err="1">
                <a:latin typeface="SamsungOne-400" panose="020B0503030303020204" pitchFamily="34" charset="0"/>
              </a:rPr>
              <a:t>ra</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để</a:t>
            </a:r>
            <a:r>
              <a:rPr lang="en-US" altLang="ko-KR" b="0" dirty="0">
                <a:latin typeface="SamsungOne-400" panose="020B0503030303020204" pitchFamily="34" charset="0"/>
              </a:rPr>
              <a:t> </a:t>
            </a:r>
            <a:r>
              <a:rPr lang="en-US" altLang="ko-KR" b="0" dirty="0" err="1">
                <a:latin typeface="SamsungOne-400" panose="020B0503030303020204" pitchFamily="34" charset="0"/>
              </a:rPr>
              <a:t>đề</a:t>
            </a:r>
            <a:r>
              <a:rPr lang="en-US" altLang="ko-KR" b="0" dirty="0">
                <a:latin typeface="SamsungOne-400" panose="020B0503030303020204" pitchFamily="34" charset="0"/>
              </a:rPr>
              <a:t> </a:t>
            </a:r>
            <a:r>
              <a:rPr lang="en-US" altLang="ko-KR" b="0" dirty="0" err="1">
                <a:latin typeface="SamsungOne-400" panose="020B0503030303020204" pitchFamily="34" charset="0"/>
              </a:rPr>
              <a:t>phòng</a:t>
            </a:r>
            <a:r>
              <a:rPr lang="en-US" altLang="ko-KR" b="0" dirty="0">
                <a:latin typeface="SamsungOne-400" panose="020B0503030303020204" pitchFamily="34" charset="0"/>
              </a:rPr>
              <a:t>, </a:t>
            </a:r>
            <a:r>
              <a:rPr lang="en-US" altLang="ko-KR" b="0" dirty="0" err="1">
                <a:latin typeface="SamsungOne-400" panose="020B0503030303020204" pitchFamily="34" charset="0"/>
              </a:rPr>
              <a:t>nó</a:t>
            </a:r>
            <a:r>
              <a:rPr lang="en-US" altLang="ko-KR" b="0" dirty="0">
                <a:latin typeface="SamsungOne-400" panose="020B0503030303020204" pitchFamily="34" charset="0"/>
              </a:rPr>
              <a:t> </a:t>
            </a:r>
            <a:r>
              <a:rPr lang="en-US" altLang="ko-KR" b="0" dirty="0" err="1">
                <a:latin typeface="SamsungOne-400" panose="020B0503030303020204" pitchFamily="34" charset="0"/>
              </a:rPr>
              <a:t>cũng</a:t>
            </a:r>
            <a:r>
              <a:rPr lang="en-US" altLang="ko-KR" b="0" dirty="0">
                <a:latin typeface="SamsungOne-400" panose="020B0503030303020204" pitchFamily="34" charset="0"/>
              </a:rPr>
              <a:t> </a:t>
            </a:r>
            <a:r>
              <a:rPr lang="en-US" altLang="ko-KR" b="0" dirty="0" err="1">
                <a:latin typeface="SamsungOne-400" panose="020B0503030303020204" pitchFamily="34" charset="0"/>
              </a:rPr>
              <a:t>gửi</a:t>
            </a:r>
            <a:r>
              <a:rPr lang="en-US" altLang="ko-KR" b="0" dirty="0">
                <a:latin typeface="SamsungOne-400" panose="020B0503030303020204" pitchFamily="34" charset="0"/>
              </a:rPr>
              <a:t> </a:t>
            </a:r>
            <a:r>
              <a:rPr lang="en-US" altLang="ko-KR" b="0" dirty="0" err="1">
                <a:latin typeface="SamsungOne-400" panose="020B0503030303020204" pitchFamily="34" charset="0"/>
              </a:rPr>
              <a:t>thông</a:t>
            </a:r>
            <a:r>
              <a:rPr lang="en-US" altLang="ko-KR" b="0" dirty="0">
                <a:latin typeface="SamsungOne-400" panose="020B0503030303020204" pitchFamily="34" charset="0"/>
              </a:rPr>
              <a:t> tin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máy</a:t>
            </a:r>
            <a:r>
              <a:rPr lang="en-US" altLang="ko-KR" b="0" dirty="0">
                <a:latin typeface="SamsungOne-400" panose="020B0503030303020204" pitchFamily="34" charset="0"/>
              </a:rPr>
              <a:t> </a:t>
            </a:r>
            <a:r>
              <a:rPr lang="en-US" altLang="ko-KR" b="0" dirty="0" err="1">
                <a:latin typeface="SamsungOne-400" panose="020B0503030303020204" pitchFamily="34" charset="0"/>
              </a:rPr>
              <a:t>chủ</a:t>
            </a:r>
            <a:r>
              <a:rPr lang="en-US" altLang="ko-KR" b="0" dirty="0">
                <a:latin typeface="SamsungOne-400" panose="020B0503030303020204" pitchFamily="34" charset="0"/>
              </a:rPr>
              <a:t> tablet </a:t>
            </a:r>
            <a:r>
              <a:rPr lang="en-US" altLang="ko-KR" b="0" dirty="0" err="1">
                <a:latin typeface="SamsungOne-400" panose="020B0503030303020204" pitchFamily="34" charset="0"/>
              </a:rPr>
              <a:t>gần</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mong</a:t>
            </a:r>
            <a:r>
              <a:rPr lang="en-US" altLang="ko-KR" b="0" dirty="0">
                <a:latin typeface="SamsungOne-400" panose="020B0503030303020204" pitchFamily="34" charset="0"/>
              </a:rPr>
              <a:t> </a:t>
            </a:r>
            <a:r>
              <a:rPr lang="en-US" altLang="ko-KR" b="0" dirty="0" err="1">
                <a:latin typeface="SamsungOne-400" panose="020B0503030303020204" pitchFamily="34" charset="0"/>
              </a:rPr>
              <a:t>muốn</a:t>
            </a:r>
            <a:r>
              <a:rPr lang="en-US" altLang="ko-KR" b="0" dirty="0">
                <a:latin typeface="SamsungOne-400" panose="020B0503030303020204" pitchFamily="34" charset="0"/>
              </a:rPr>
              <a:t>, </a:t>
            </a:r>
            <a:r>
              <a:rPr lang="en-US" altLang="ko-KR" b="0" dirty="0" err="1">
                <a:latin typeface="SamsungOne-400" panose="020B0503030303020204" pitchFamily="34" charset="0"/>
              </a:rPr>
              <a:t>vì</a:t>
            </a:r>
            <a:r>
              <a:rPr lang="en-US" altLang="ko-KR" b="0" dirty="0">
                <a:latin typeface="SamsungOne-400" panose="020B0503030303020204" pitchFamily="34" charset="0"/>
              </a:rPr>
              <a: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khả</a:t>
            </a:r>
            <a:r>
              <a:rPr lang="en-US" altLang="ko-KR" b="0" dirty="0">
                <a:latin typeface="SamsungOne-400" panose="020B0503030303020204" pitchFamily="34" charset="0"/>
              </a:rPr>
              <a:t> </a:t>
            </a:r>
            <a:r>
              <a:rPr lang="en-US" altLang="ko-KR" b="0" dirty="0" err="1">
                <a:latin typeface="SamsungOne-400" panose="020B0503030303020204" pitchFamily="34" charset="0"/>
              </a:rPr>
              <a:t>năng</a:t>
            </a:r>
            <a:r>
              <a:rPr lang="en-US" altLang="ko-KR" b="0" dirty="0">
                <a:latin typeface="SamsungOne-400" panose="020B0503030303020204" pitchFamily="34" charset="0"/>
              </a:rPr>
              <a:t> </a:t>
            </a:r>
            <a:r>
              <a:rPr lang="en-US" altLang="ko-KR" b="0" dirty="0" err="1">
                <a:latin typeface="SamsungOne-400" panose="020B0503030303020204" pitchFamily="34" charset="0"/>
              </a:rPr>
              <a:t>cao</a:t>
            </a:r>
            <a:r>
              <a:rPr lang="en-US" altLang="ko-KR" b="0" dirty="0">
                <a:latin typeface="SamsungOne-400" panose="020B0503030303020204" pitchFamily="34" charset="0"/>
              </a:rPr>
              <a:t> </a:t>
            </a:r>
            <a:r>
              <a:rPr lang="en-US" altLang="ko-KR" b="0" dirty="0" err="1">
                <a:latin typeface="SamsungOne-400" panose="020B0503030303020204" pitchFamily="34" charset="0"/>
              </a:rPr>
              <a:t>là</a:t>
            </a:r>
            <a:r>
              <a:rPr lang="en-US" altLang="ko-KR" b="0" dirty="0">
                <a:latin typeface="SamsungOne-400" panose="020B0503030303020204" pitchFamily="34" charset="0"/>
              </a:rPr>
              <a:t> </a:t>
            </a:r>
            <a:r>
              <a:rPr lang="en-US" altLang="ko-KR" b="0" dirty="0" err="1">
                <a:latin typeface="SamsungOne-400" panose="020B0503030303020204" pitchFamily="34" charset="0"/>
              </a:rPr>
              <a:t>khách</a:t>
            </a:r>
            <a:r>
              <a:rPr lang="en-US" altLang="ko-KR" b="0" dirty="0">
                <a:latin typeface="SamsungOne-400" panose="020B0503030303020204" pitchFamily="34" charset="0"/>
              </a:rPr>
              <a:t> </a:t>
            </a:r>
            <a:r>
              <a:rPr lang="en-US" altLang="ko-KR" b="0" dirty="0" err="1">
                <a:latin typeface="SamsungOne-400" panose="020B0503030303020204" pitchFamily="34" charset="0"/>
              </a:rPr>
              <a:t>hàng</a:t>
            </a:r>
            <a:r>
              <a:rPr lang="en-US" altLang="ko-KR" b="0" dirty="0">
                <a:latin typeface="SamsungOne-400" panose="020B0503030303020204" pitchFamily="34" charset="0"/>
              </a:rPr>
              <a:t> </a:t>
            </a:r>
            <a:r>
              <a:rPr lang="en-US" altLang="ko-KR" b="0" dirty="0" err="1">
                <a:latin typeface="SamsungOne-400" panose="020B0503030303020204" pitchFamily="34" charset="0"/>
              </a:rPr>
              <a:t>cũng</a:t>
            </a:r>
            <a:r>
              <a:rPr lang="en-US" altLang="ko-KR" b="0" dirty="0">
                <a:latin typeface="SamsungOne-400" panose="020B0503030303020204" pitchFamily="34" charset="0"/>
              </a:rPr>
              <a:t> </a:t>
            </a:r>
            <a:r>
              <a:rPr lang="en-US" altLang="ko-KR" b="0" dirty="0" err="1">
                <a:latin typeface="SamsungOne-400" panose="020B0503030303020204" pitchFamily="34" charset="0"/>
              </a:rPr>
              <a:t>sẽ</a:t>
            </a:r>
            <a:r>
              <a:rPr lang="en-US" altLang="ko-KR" b="0" dirty="0">
                <a:latin typeface="SamsungOne-400" panose="020B0503030303020204" pitchFamily="34" charset="0"/>
              </a:rPr>
              <a:t> </a:t>
            </a:r>
            <a:r>
              <a:rPr lang="en-US" altLang="ko-KR" b="0" dirty="0" err="1">
                <a:latin typeface="SamsungOne-400" panose="020B0503030303020204" pitchFamily="34" charset="0"/>
              </a:rPr>
              <a:t>cần</a:t>
            </a:r>
            <a:r>
              <a:rPr lang="en-US" altLang="ko-KR" b="0" dirty="0">
                <a:latin typeface="SamsungOne-400" panose="020B0503030303020204" pitchFamily="34" charset="0"/>
              </a:rPr>
              <a:t> </a:t>
            </a:r>
            <a:r>
              <a:rPr lang="en-US" altLang="ko-KR" b="0" dirty="0" err="1">
                <a:latin typeface="SamsungOne-400" panose="020B0503030303020204" pitchFamily="34" charset="0"/>
              </a:rPr>
              <a:t>thông</a:t>
            </a:r>
            <a:r>
              <a:rPr lang="en-US" altLang="ko-KR" b="0" dirty="0">
                <a:latin typeface="SamsungOne-400" panose="020B0503030303020204" pitchFamily="34" charset="0"/>
              </a:rPr>
              <a:t> tin </a:t>
            </a:r>
            <a:r>
              <a:rPr lang="en-US" altLang="ko-KR" b="0" dirty="0" err="1">
                <a:latin typeface="SamsungOne-400" panose="020B0503030303020204" pitchFamily="34" charset="0"/>
              </a:rPr>
              <a:t>đó</a:t>
            </a:r>
            <a:r>
              <a:rPr lang="en-US"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Master </a:t>
            </a:r>
            <a:r>
              <a:rPr lang="en-US" altLang="ko-KR" b="0" dirty="0" err="1">
                <a:latin typeface="SamsungOne-400" panose="020B0503030303020204" pitchFamily="34" charset="0"/>
              </a:rPr>
              <a:t>gửi</a:t>
            </a:r>
            <a:r>
              <a:rPr lang="en-US" altLang="ko-KR" b="0" dirty="0">
                <a:latin typeface="SamsungOne-400" panose="020B0503030303020204" pitchFamily="34" charset="0"/>
              </a:rPr>
              <a:t> </a:t>
            </a:r>
            <a:r>
              <a:rPr lang="en-US" altLang="ko-KR" b="0" dirty="0" err="1">
                <a:latin typeface="SamsungOne-400" panose="020B0503030303020204" pitchFamily="34" charset="0"/>
              </a:rPr>
              <a:t>thông</a:t>
            </a:r>
            <a:r>
              <a:rPr lang="en-US" altLang="ko-KR" b="0" dirty="0">
                <a:latin typeface="SamsungOne-400" panose="020B0503030303020204" pitchFamily="34" charset="0"/>
              </a:rPr>
              <a:t> tin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máy</a:t>
            </a:r>
            <a:r>
              <a:rPr lang="en-US" altLang="ko-KR" b="0" dirty="0">
                <a:latin typeface="SamsungOne-400" panose="020B0503030303020204" pitchFamily="34" charset="0"/>
              </a:rPr>
              <a:t> </a:t>
            </a:r>
            <a:r>
              <a:rPr lang="en-US" altLang="ko-KR" b="0" dirty="0" err="1">
                <a:latin typeface="SamsungOne-400" panose="020B0503030303020204" pitchFamily="34" charset="0"/>
              </a:rPr>
              <a:t>chủ</a:t>
            </a:r>
            <a:r>
              <a:rPr lang="en-US" altLang="ko-KR" b="0" dirty="0">
                <a:latin typeface="SamsungOne-400" panose="020B0503030303020204" pitchFamily="34" charset="0"/>
              </a:rPr>
              <a:t> tablet </a:t>
            </a:r>
            <a:r>
              <a:rPr lang="en-US" altLang="ko-KR" b="0" dirty="0" err="1">
                <a:latin typeface="SamsungOne-400" panose="020B0503030303020204" pitchFamily="34" charset="0"/>
              </a:rPr>
              <a:t>có</a:t>
            </a:r>
            <a:r>
              <a:rPr lang="en-US" altLang="ko-KR" b="0" dirty="0">
                <a:latin typeface="SamsungOne-400" panose="020B0503030303020204" pitchFamily="34" charset="0"/>
              </a:rPr>
              <a:t> </a:t>
            </a:r>
            <a:r>
              <a:rPr lang="en-US" altLang="ko-KR" b="0" dirty="0" err="1">
                <a:latin typeface="SamsungOne-400" panose="020B0503030303020204" pitchFamily="34" charset="0"/>
              </a:rPr>
              <a:t>liên</a:t>
            </a:r>
            <a:r>
              <a:rPr lang="en-US" altLang="ko-KR" b="0" dirty="0">
                <a:latin typeface="SamsungOne-400" panose="020B0503030303020204" pitchFamily="34" charset="0"/>
              </a:rPr>
              <a:t> </a:t>
            </a:r>
            <a:r>
              <a:rPr lang="en-US" altLang="ko-KR" b="0" dirty="0" err="1">
                <a:latin typeface="SamsungOne-400" panose="020B0503030303020204" pitchFamily="34" charset="0"/>
              </a:rPr>
              <a:t>quan</a:t>
            </a:r>
            <a:r>
              <a:rPr lang="en-US" altLang="ko-KR" b="0" dirty="0">
                <a:latin typeface="SamsungOne-400" panose="020B0503030303020204" pitchFamily="34" charset="0"/>
              </a:rPr>
              <a:t>.</a:t>
            </a:r>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21</a:t>
            </a:fld>
            <a:endParaRPr lang="ko-KR" altLang="en-US" dirty="0"/>
          </a:p>
        </p:txBody>
      </p:sp>
    </p:spTree>
    <p:extLst>
      <p:ext uri="{BB962C8B-B14F-4D97-AF65-F5344CB8AC3E}">
        <p14:creationId xmlns:p14="http://schemas.microsoft.com/office/powerpoint/2010/main" val="4218716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Máy khách lưu siêu dữ liệu vào bộ nhớ cache để có hiệu suất tốt hơn.</a:t>
            </a:r>
            <a:endParaRPr lang="en-US" altLang="ko-KR" b="0" dirty="0">
              <a:latin typeface="SamsungOne-400" panose="020B0503030303020204" pitchFamily="34" charset="0"/>
            </a:endParaRPr>
          </a:p>
          <a:p>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22</a:t>
            </a:fld>
            <a:endParaRPr lang="ko-KR" altLang="en-US" dirty="0"/>
          </a:p>
        </p:txBody>
      </p:sp>
    </p:spTree>
    <p:extLst>
      <p:ext uri="{BB962C8B-B14F-4D97-AF65-F5344CB8AC3E}">
        <p14:creationId xmlns:p14="http://schemas.microsoft.com/office/powerpoint/2010/main" val="811268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Sau đó, máy khách sẽ liên hệ trực tiếp với máy chủ </a:t>
            </a:r>
            <a:r>
              <a:rPr lang="en-US" altLang="ko-KR" b="0" dirty="0">
                <a:latin typeface="SamsungOne-400" panose="020B0503030303020204" pitchFamily="34" charset="0"/>
              </a:rPr>
              <a:t>tablet leader </a:t>
            </a:r>
            <a:r>
              <a:rPr lang="vi-VN" altLang="ko-KR" b="0" dirty="0">
                <a:latin typeface="SamsungOne-400" panose="020B0503030303020204" pitchFamily="34" charset="0"/>
              </a:rPr>
              <a:t>để truy cập dữ liệu được yêu cầu.</a:t>
            </a:r>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23</a:t>
            </a:fld>
            <a:endParaRPr lang="ko-KR" altLang="en-US" dirty="0"/>
          </a:p>
        </p:txBody>
      </p:sp>
    </p:spTree>
    <p:extLst>
      <p:ext uri="{BB962C8B-B14F-4D97-AF65-F5344CB8AC3E}">
        <p14:creationId xmlns:p14="http://schemas.microsoft.com/office/powerpoint/2010/main" val="1802842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Kudu có các cấu hình mặc định về cách xử lý các lỗi của cả </a:t>
            </a:r>
            <a:r>
              <a:rPr lang="en-US" altLang="ko-KR" b="0" dirty="0">
                <a:latin typeface="SamsungOne-400" panose="020B0503030303020204" pitchFamily="34" charset="0"/>
              </a:rPr>
              <a:t>leader </a:t>
            </a:r>
            <a:r>
              <a:rPr lang="vi-VN" altLang="ko-KR" b="0" dirty="0">
                <a:latin typeface="SamsungOne-400" panose="020B0503030303020204" pitchFamily="34" charset="0"/>
              </a:rPr>
              <a:t>và </a:t>
            </a:r>
            <a:r>
              <a:rPr lang="en-US" altLang="ko-KR" b="0" dirty="0">
                <a:latin typeface="SamsungOne-400" panose="020B0503030303020204" pitchFamily="34" charset="0"/>
              </a:rPr>
              <a:t>follower</a:t>
            </a:r>
            <a:r>
              <a:rPr lang="vi-VN"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Chiến lược để thất bại thoáng qua được trình bày.</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24</a:t>
            </a:fld>
            <a:endParaRPr lang="ko-KR" altLang="en-US" dirty="0"/>
          </a:p>
        </p:txBody>
      </p:sp>
    </p:spTree>
    <p:extLst>
      <p:ext uri="{BB962C8B-B14F-4D97-AF65-F5344CB8AC3E}">
        <p14:creationId xmlns:p14="http://schemas.microsoft.com/office/powerpoint/2010/main" val="2102090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Cách</a:t>
            </a:r>
            <a:r>
              <a:rPr lang="en-US" altLang="ko-KR" b="0" dirty="0">
                <a:latin typeface="SamsungOne-400" panose="020B0503030303020204" pitchFamily="34" charset="0"/>
              </a:rPr>
              <a:t> </a:t>
            </a:r>
            <a:r>
              <a:rPr lang="en-US" altLang="ko-KR" b="0" dirty="0" err="1">
                <a:latin typeface="SamsungOne-400" panose="020B0503030303020204" pitchFamily="34" charset="0"/>
              </a:rPr>
              <a:t>xử</a:t>
            </a:r>
            <a:r>
              <a:rPr lang="en-US" altLang="ko-KR" b="0" dirty="0">
                <a:latin typeface="SamsungOne-400" panose="020B0503030303020204" pitchFamily="34" charset="0"/>
              </a:rPr>
              <a:t> </a:t>
            </a:r>
            <a:r>
              <a:rPr lang="en-US" altLang="ko-KR" b="0" dirty="0" err="1">
                <a:latin typeface="SamsungOne-400" panose="020B0503030303020204" pitchFamily="34" charset="0"/>
              </a:rPr>
              <a:t>lý</a:t>
            </a:r>
            <a:r>
              <a:rPr lang="en-US" altLang="ko-KR" b="0" dirty="0">
                <a:latin typeface="SamsungOne-400" panose="020B0503030303020204" pitchFamily="34" charset="0"/>
              </a:rPr>
              <a:t> </a:t>
            </a:r>
            <a:r>
              <a:rPr lang="en-US" altLang="ko-KR" b="0" dirty="0" err="1">
                <a:latin typeface="SamsungOne-400" panose="020B0503030303020204" pitchFamily="34" charset="0"/>
              </a:rPr>
              <a:t>lỗi</a:t>
            </a:r>
            <a:r>
              <a:rPr lang="en-US" altLang="ko-KR" b="0" dirty="0">
                <a:latin typeface="SamsungOne-400" panose="020B0503030303020204" pitchFamily="34" charset="0"/>
              </a:rPr>
              <a:t> </a:t>
            </a:r>
            <a:r>
              <a:rPr lang="en-US" altLang="ko-KR" b="0" dirty="0" err="1">
                <a:latin typeface="SamsungOne-400" panose="020B0503030303020204" pitchFamily="34" charset="0"/>
              </a:rPr>
              <a:t>vĩnh</a:t>
            </a:r>
            <a:r>
              <a:rPr lang="en-US" altLang="ko-KR" b="0" dirty="0">
                <a:latin typeface="SamsungOne-400" panose="020B0503030303020204" pitchFamily="34" charset="0"/>
              </a:rPr>
              <a:t> </a:t>
            </a:r>
            <a:r>
              <a:rPr lang="en-US" altLang="ko-KR" b="0" dirty="0" err="1">
                <a:latin typeface="SamsungOne-400" panose="020B0503030303020204" pitchFamily="34" charset="0"/>
              </a:rPr>
              <a:t>viễn</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a:t>
            </a:r>
            <a:r>
              <a:rPr lang="en-US" altLang="ko-KR" b="0" dirty="0" err="1">
                <a:latin typeface="SamsungOne-400" panose="020B0503030303020204" pitchFamily="34" charset="0"/>
              </a:rPr>
              <a:t>máy</a:t>
            </a:r>
            <a:r>
              <a:rPr lang="en-US" altLang="ko-KR" b="0" dirty="0">
                <a:latin typeface="SamsungOne-400" panose="020B0503030303020204" pitchFamily="34" charset="0"/>
              </a:rPr>
              <a:t> </a:t>
            </a:r>
            <a:r>
              <a:rPr lang="en-US" altLang="ko-KR" b="0" dirty="0" err="1">
                <a:latin typeface="SamsungOne-400" panose="020B0503030303020204" pitchFamily="34" charset="0"/>
              </a:rPr>
              <a:t>chủ</a:t>
            </a:r>
            <a:r>
              <a:rPr lang="en-US" altLang="ko-KR" b="0" dirty="0">
                <a:latin typeface="SamsungOne-400" panose="020B0503030303020204" pitchFamily="34" charset="0"/>
              </a:rPr>
              <a:t> tablet.</a:t>
            </a:r>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25</a:t>
            </a:fld>
            <a:endParaRPr lang="ko-KR" altLang="en-US" dirty="0"/>
          </a:p>
        </p:txBody>
      </p:sp>
    </p:spTree>
    <p:extLst>
      <p:ext uri="{BB962C8B-B14F-4D97-AF65-F5344CB8AC3E}">
        <p14:creationId xmlns:p14="http://schemas.microsoft.com/office/powerpoint/2010/main" val="448243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Trang trình bày này trình bày đường dẫn dữ liệu của một ví dụ phân tích thời gian thực.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sẽ đi vào chi tiết của các vấn đề với đường ống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slide này, chỉ cần trình bày rằng dữ liệu thời gian thực đến HBase nơi dữ liệu được cập nhật gần thời gian thực khi cần thiết.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Dữ liệu đến được chuyển đổi sang định dạng sàn gỗ để có hiệu quả cao hơn và cũng được lưu trữ trong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Công cụ truy vấn có thể truy cập cả dữ liệu HBase hoặc truy cập HDFS cho các truy vấn chế độ hàng loạt với lượng lớn dữ liệu.</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Đường dẫn dữ liệu cho ứng dụng phân tích thời gian thực.</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26</a:t>
            </a:fld>
            <a:endParaRPr lang="ko-KR" altLang="en-US" dirty="0"/>
          </a:p>
        </p:txBody>
      </p:sp>
    </p:spTree>
    <p:extLst>
      <p:ext uri="{BB962C8B-B14F-4D97-AF65-F5344CB8AC3E}">
        <p14:creationId xmlns:p14="http://schemas.microsoft.com/office/powerpoint/2010/main" val="3305562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Có vấn đề gì với đường dẫn ví dụ này.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chúng t</a:t>
            </a:r>
            <a:r>
              <a:rPr lang="en-US" altLang="ko-KR" b="0" dirty="0">
                <a:latin typeface="SamsungOne-400" panose="020B0503030303020204" pitchFamily="34" charset="0"/>
              </a:rPr>
              <a:t>a</a:t>
            </a:r>
            <a:r>
              <a:rPr lang="vi-VN" altLang="ko-KR" b="0" dirty="0">
                <a:latin typeface="SamsungOne-400" panose="020B0503030303020204" pitchFamily="34" charset="0"/>
              </a:rPr>
              <a:t> cập nhật HBase, dữ liệu cần được đẩy vào cơ sở dữ liệu HDFS. Chúng t</a:t>
            </a:r>
            <a:r>
              <a:rPr lang="en-US" altLang="ko-KR" b="0" dirty="0">
                <a:latin typeface="SamsungOne-400" panose="020B0503030303020204" pitchFamily="34" charset="0"/>
              </a:rPr>
              <a:t>a</a:t>
            </a:r>
            <a:r>
              <a:rPr lang="vi-VN" altLang="ko-KR" b="0" dirty="0">
                <a:latin typeface="SamsungOne-400" panose="020B0503030303020204" pitchFamily="34" charset="0"/>
              </a:rPr>
              <a:t> không muốn chuyển sang HDFS cho mỗi luồng.</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i="0" dirty="0">
                <a:solidFill>
                  <a:srgbClr val="000000"/>
                </a:solidFill>
                <a:effectLst/>
                <a:latin typeface="SamsungOne-400" panose="020B0503030303020204" pitchFamily="34" charset="0"/>
              </a:rPr>
              <a:t>Sử dụng các câu hỏi dưới đây để liệt kê những điều cần được xem xét trong phân tích thời gian thực.</a:t>
            </a:r>
            <a:endParaRPr lang="en-US" altLang="ko-KR" b="0" i="0" dirty="0">
              <a:solidFill>
                <a:srgbClr val="000000"/>
              </a:solidFill>
              <a:effectLst/>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Vì vậy, làm thế nào để tôi xác định mức độ thường xuyên để làm điều này?</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Và khi tôi chuyển sang HDFS, dữ liệu nên được tổ chức như thế nào?</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Có nên tạo phân vùng?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Tôi có gây ra sự cố tệp nhỏ trong HDFS không?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Khi tôi cố chạy OLAP trên cơ sở dữ liệu HDFS, làm cách nào để biết HDFS hiện tại như thế nào?</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Nói cách khác, lượng dữ liệu đang chờ xử lý vẫn cần được đẩy lên HDFS là bao nhiêu?</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Trong bất kỳ trường hợp nào, làm cách nào để tôi xử lý lỗi hoặc gián đoạn do bảo trì?</a:t>
            </a:r>
            <a:endParaRPr lang="en-KR" altLang="ko-KR" b="1"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27</a:t>
            </a:fld>
            <a:endParaRPr lang="ko-KR" altLang="en-US" dirty="0"/>
          </a:p>
        </p:txBody>
      </p:sp>
    </p:spTree>
    <p:extLst>
      <p:ext uri="{BB962C8B-B14F-4D97-AF65-F5344CB8AC3E}">
        <p14:creationId xmlns:p14="http://schemas.microsoft.com/office/powerpoint/2010/main" val="3720090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loại bỏ tất cả những lo lắng từ slide trước bằng cách lưu trữ trực tiếp vào Kudu.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Chỉ có một đường dẫn dữ liệu duy nhất trong đường dẫn dữ liệu và các truy vấn về các sự kiện gần thời gian thực hoặc các sự kiện lịch sử đều được thực hiện thông qua Kudu.</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28</a:t>
            </a:fld>
            <a:endParaRPr lang="ko-KR" altLang="en-US" dirty="0"/>
          </a:p>
        </p:txBody>
      </p:sp>
    </p:spTree>
    <p:extLst>
      <p:ext uri="{BB962C8B-B14F-4D97-AF65-F5344CB8AC3E}">
        <p14:creationId xmlns:p14="http://schemas.microsoft.com/office/powerpoint/2010/main" val="1623138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a:t>
            </a:r>
            <a:r>
              <a:rPr lang="en-US" altLang="ko-KR" b="0" dirty="0">
                <a:latin typeface="SamsungOne-400" panose="020B0503030303020204" pitchFamily="34" charset="0"/>
              </a:rPr>
              <a:t>a</a:t>
            </a:r>
            <a:r>
              <a:rPr lang="vi-VN" altLang="ko-KR" b="0" dirty="0">
                <a:latin typeface="SamsungOne-400" panose="020B0503030303020204" pitchFamily="34" charset="0"/>
              </a:rPr>
              <a:t> trình bày một số trường hợp sử dụng cho Kudu.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trường hợp sử dụng tổng thể sẽ có một số chủ đề chung.</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Nếu tập dữ liệu được cấu trúc nhưng có thể có các lược đồ phát triển động.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Được sử dụng trong cả quét phân tích và tra cứu hàng.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Bộ dữ liệu không ngừng phát triển và nhanh chóng, ngay khi có thể truy vấn dữ liệu mới nhất.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Nếu tập dữ liệu cần được cập nhật (tuy nhiên, điều này sẽ ở mức tối thiểu).</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 typeface="+mj-lt"/>
              <a:buNone/>
              <a:tabLst/>
              <a:defRPr/>
            </a:pPr>
            <a:r>
              <a:rPr lang="en-US" altLang="ko-KR" b="0" dirty="0">
                <a:latin typeface="SamsungOne-400" panose="020B0503030303020204" pitchFamily="34" charset="0"/>
              </a:rPr>
              <a:t>Kudu </a:t>
            </a:r>
            <a:r>
              <a:rPr lang="en-US" altLang="ko-KR" b="0" dirty="0" err="1">
                <a:latin typeface="SamsungOne-400" panose="020B0503030303020204" pitchFamily="34" charset="0"/>
              </a:rPr>
              <a:t>cung</a:t>
            </a:r>
            <a:r>
              <a:rPr lang="en-US" altLang="ko-KR" b="0" dirty="0">
                <a:latin typeface="SamsungOne-400" panose="020B0503030303020204" pitchFamily="34" charset="0"/>
              </a:rPr>
              <a:t> </a:t>
            </a:r>
            <a:r>
              <a:rPr lang="en-US" altLang="ko-KR" b="0" dirty="0" err="1">
                <a:latin typeface="SamsungOne-400" panose="020B0503030303020204" pitchFamily="34" charset="0"/>
              </a:rPr>
              <a:t>cấp</a:t>
            </a:r>
            <a:r>
              <a:rPr lang="en-US" altLang="ko-KR" b="0" dirty="0">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Cập nhật lược đồ dễ dàng.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Tính khả dụng ngay lập tức của các hàng khi chúng được nhập.</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latin typeface="SamsungOne-400" panose="020B0503030303020204" pitchFamily="34" charset="0"/>
              </a:rPr>
              <a:t>Cập nhật liền mạch và xóa.</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Đầu</a:t>
            </a:r>
            <a:r>
              <a:rPr lang="en-US" altLang="ko-KR" b="0" dirty="0">
                <a:latin typeface="SamsungOne-400" panose="020B0503030303020204" pitchFamily="34" charset="0"/>
              </a:rPr>
              <a:t> </a:t>
            </a:r>
            <a:r>
              <a:rPr lang="en-US" altLang="ko-KR" b="0" dirty="0" err="1">
                <a:latin typeface="SamsungOne-400" panose="020B0503030303020204" pitchFamily="34" charset="0"/>
              </a:rPr>
              <a:t>vào</a:t>
            </a:r>
            <a:r>
              <a:rPr lang="en-US" altLang="ko-KR" b="0" dirty="0">
                <a:latin typeface="SamsungOne-400" panose="020B0503030303020204" pitchFamily="34" charset="0"/>
              </a:rPr>
              <a:t> </a:t>
            </a:r>
            <a:r>
              <a:rPr lang="en-US" altLang="ko-KR" b="0" dirty="0" err="1">
                <a:latin typeface="SamsungOne-400" panose="020B0503030303020204" pitchFamily="34" charset="0"/>
              </a:rPr>
              <a:t>truyền</a:t>
            </a:r>
            <a:r>
              <a:rPr lang="en-US" altLang="ko-KR" b="0" dirty="0">
                <a:latin typeface="SamsungOne-400" panose="020B0503030303020204" pitchFamily="34" charset="0"/>
              </a:rPr>
              <a:t> </a:t>
            </a:r>
            <a:r>
              <a:rPr lang="en-US" altLang="ko-KR" b="0" dirty="0" err="1">
                <a:latin typeface="SamsungOne-400" panose="020B0503030303020204" pitchFamily="34" charset="0"/>
              </a:rPr>
              <a:t>trực</a:t>
            </a:r>
            <a:r>
              <a:rPr lang="en-US" altLang="ko-KR" b="0" dirty="0">
                <a:latin typeface="SamsungOne-400" panose="020B0503030303020204" pitchFamily="34" charset="0"/>
              </a:rPr>
              <a:t> </a:t>
            </a:r>
            <a:r>
              <a:rPr lang="en-US" altLang="ko-KR" b="0" dirty="0" err="1">
                <a:latin typeface="SamsungOne-400" panose="020B0503030303020204" pitchFamily="34" charset="0"/>
              </a:rPr>
              <a:t>tuyến</a:t>
            </a:r>
            <a:r>
              <a:rPr lang="en-US" altLang="ko-KR" b="0" dirty="0">
                <a:latin typeface="SamsungOne-400" panose="020B0503030303020204" pitchFamily="34" charset="0"/>
              </a:rPr>
              <a:t> </a:t>
            </a:r>
            <a:r>
              <a:rPr lang="en-US" altLang="ko-KR" b="0" dirty="0" err="1">
                <a:latin typeface="SamsungOne-400" panose="020B0503030303020204" pitchFamily="34" charset="0"/>
              </a:rPr>
              <a:t>với</a:t>
            </a:r>
            <a:r>
              <a:rPr lang="en-US" altLang="ko-KR" b="0" dirty="0">
                <a:latin typeface="SamsungOne-400" panose="020B0503030303020204" pitchFamily="34" charset="0"/>
              </a:rPr>
              <a:t> </a:t>
            </a:r>
            <a:r>
              <a:rPr lang="en-US" altLang="ko-KR" b="0" dirty="0" err="1">
                <a:latin typeface="SamsungOne-400" panose="020B0503030303020204" pitchFamily="34" charset="0"/>
              </a:rPr>
              <a:t>tính</a:t>
            </a:r>
            <a:r>
              <a:rPr lang="en-US" altLang="ko-KR" b="0" dirty="0">
                <a:latin typeface="SamsungOne-400" panose="020B0503030303020204" pitchFamily="34" charset="0"/>
              </a:rPr>
              <a:t> </a:t>
            </a:r>
            <a:r>
              <a:rPr lang="en-US" altLang="ko-KR" b="0" dirty="0" err="1">
                <a:latin typeface="SamsungOne-400" panose="020B0503030303020204" pitchFamily="34" charset="0"/>
              </a:rPr>
              <a:t>năng</a:t>
            </a:r>
            <a:r>
              <a:rPr lang="en-US" altLang="ko-KR" b="0" dirty="0">
                <a:latin typeface="SamsungOne-400" panose="020B0503030303020204" pitchFamily="34" charset="0"/>
              </a:rPr>
              <a:t> </a:t>
            </a:r>
            <a:r>
              <a:rPr lang="en-US" altLang="ko-KR" b="0" dirty="0" err="1">
                <a:latin typeface="SamsungOne-400" panose="020B0503030303020204" pitchFamily="34" charset="0"/>
              </a:rPr>
              <a:t>chèn</a:t>
            </a:r>
            <a:r>
              <a:rPr lang="en-US" altLang="ko-KR" b="0" dirty="0">
                <a:latin typeface="SamsungOne-400" panose="020B0503030303020204" pitchFamily="34" charset="0"/>
              </a:rPr>
              <a:t> </a:t>
            </a:r>
            <a:r>
              <a:rPr lang="en-US" altLang="ko-KR" b="0" dirty="0" err="1">
                <a:latin typeface="SamsungOne-400" panose="020B0503030303020204" pitchFamily="34" charset="0"/>
              </a:rPr>
              <a:t>và</a:t>
            </a:r>
            <a:r>
              <a:rPr lang="en-US" altLang="ko-KR" b="0" dirty="0">
                <a:latin typeface="SamsungOne-400" panose="020B0503030303020204" pitchFamily="34" charset="0"/>
              </a:rPr>
              <a:t> </a:t>
            </a:r>
            <a:r>
              <a:rPr lang="en-US" altLang="ko-KR" b="0" dirty="0" err="1">
                <a:latin typeface="SamsungOne-400" panose="020B0503030303020204" pitchFamily="34" charset="0"/>
              </a:rPr>
              <a:t>cập</a:t>
            </a:r>
            <a:r>
              <a:rPr lang="en-US" altLang="ko-KR" b="0" dirty="0">
                <a:latin typeface="SamsungOne-400" panose="020B0503030303020204" pitchFamily="34" charset="0"/>
              </a:rPr>
              <a:t> </a:t>
            </a:r>
            <a:r>
              <a:rPr lang="en-US" altLang="ko-KR" b="0" dirty="0" err="1">
                <a:latin typeface="SamsungOne-400" panose="020B0503030303020204" pitchFamily="34" charset="0"/>
              </a:rPr>
              <a:t>nhật</a:t>
            </a:r>
            <a:r>
              <a:rPr lang="en-US" altLang="ko-KR" b="0" dirty="0">
                <a:latin typeface="SamsungOne-400" panose="020B0503030303020204" pitchFamily="34" charset="0"/>
              </a:rPr>
              <a:t> </a:t>
            </a:r>
            <a:r>
              <a:rPr lang="en-US" altLang="ko-KR" b="0" dirty="0" err="1">
                <a:latin typeface="SamsungOne-400" panose="020B0503030303020204" pitchFamily="34" charset="0"/>
              </a:rPr>
              <a:t>nhanh</a:t>
            </a:r>
            <a:r>
              <a:rPr lang="en-US"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Tài</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liệu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tham</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khảo</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(p29~32)</a:t>
            </a: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https://kudu.apache.org/docs/#kudu_use_cases</a:t>
            </a: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29</a:t>
            </a:fld>
            <a:endParaRPr lang="ko-KR" altLang="en-US" dirty="0"/>
          </a:p>
        </p:txBody>
      </p:sp>
    </p:spTree>
    <p:extLst>
      <p:ext uri="{BB962C8B-B14F-4D97-AF65-F5344CB8AC3E}">
        <p14:creationId xmlns:p14="http://schemas.microsoft.com/office/powerpoint/2010/main" val="363324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a:t>
            </a:fld>
            <a:endParaRPr lang="ko-KR" altLang="en-US" dirty="0"/>
          </a:p>
        </p:txBody>
      </p:sp>
    </p:spTree>
    <p:extLst>
      <p:ext uri="{BB962C8B-B14F-4D97-AF65-F5344CB8AC3E}">
        <p14:creationId xmlns:p14="http://schemas.microsoft.com/office/powerpoint/2010/main" val="1374555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Trường hợp sử dụng này phải có khả năng truy cập ngẫu nhiên vào dữ liệu có thể lan truyền xung quanh (nghĩa là không quét).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Tuy nhiên, nó cũng yêu cầu phân tích dữ liệu quá khứ (phân tích quét dữ liệu lịch sử).</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30</a:t>
            </a:fld>
            <a:endParaRPr lang="ko-KR" altLang="en-US" dirty="0"/>
          </a:p>
        </p:txBody>
      </p:sp>
    </p:spTree>
    <p:extLst>
      <p:ext uri="{BB962C8B-B14F-4D97-AF65-F5344CB8AC3E}">
        <p14:creationId xmlns:p14="http://schemas.microsoft.com/office/powerpoint/2010/main" val="2298088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Mô hình dự đoán tạo ra các mô hình ban đầu dựa trên bộ dữ liệu lịch sử lớn.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yêu cầu quét nhanh.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Tuy nhiên, mô hình được cập nhật thường xuyên.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yêu cầu truy cập ngẫu nhiên nhanh.</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31</a:t>
            </a:fld>
            <a:endParaRPr lang="ko-KR" altLang="en-US" dirty="0"/>
          </a:p>
        </p:txBody>
      </p:sp>
    </p:spTree>
    <p:extLst>
      <p:ext uri="{BB962C8B-B14F-4D97-AF65-F5344CB8AC3E}">
        <p14:creationId xmlns:p14="http://schemas.microsoft.com/office/powerpoint/2010/main" val="1564782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trong những mục tiêu thiết kế quan trọng của Kudu là tích hợp với các công cụ hiện có trong hệ sinh thái Hadoop.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Cuối cùng, Kudu tích hợp tốt với MR, Spark, HBase, HDFS và Hive.</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Tuy nhiên, nó thực sự được thiết kế để hoạt động với Impala sử dụng SSD làm phương tiện lưu trữ vật lý.</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32</a:t>
            </a:fld>
            <a:endParaRPr lang="ko-KR" altLang="en-US" dirty="0"/>
          </a:p>
        </p:txBody>
      </p:sp>
    </p:spTree>
    <p:extLst>
      <p:ext uri="{BB962C8B-B14F-4D97-AF65-F5344CB8AC3E}">
        <p14:creationId xmlns:p14="http://schemas.microsoft.com/office/powerpoint/2010/main" val="681639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Tuy nhiên, bản sao trong HDFS cung cấp khả năng chịu lỗi ở mức giá khá cao.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dữ liệu không nóng, các nghiên cứu cho thấy các khối sao chép thường không được truy cập.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có nghĩa là chúng tôi không tận dụng vị trí dữ liệu và các khối bổ sung chỉ phục vụ cho khả năng mất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lượng dữ liệu tiếp tục tăng lên, các tổ chức đang tìm cách giảm chi phí này.</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Tài</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liệu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tham</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khảo</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(p33~39)</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https://hadoop.apache.org/docs/stable/hadoop-project-dist/hadoop-hdfs/HDFSErasureCoding.html </a:t>
            </a: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33</a:t>
            </a:fld>
            <a:endParaRPr lang="ko-KR" altLang="en-US" dirty="0"/>
          </a:p>
        </p:txBody>
      </p:sp>
    </p:spTree>
    <p:extLst>
      <p:ext uri="{BB962C8B-B14F-4D97-AF65-F5344CB8AC3E}">
        <p14:creationId xmlns:p14="http://schemas.microsoft.com/office/powerpoint/2010/main" val="3254723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số sinh viên có thể không biết Độc quyền </a:t>
            </a:r>
            <a:r>
              <a:rPr lang="en-US" altLang="ko-KR" b="0" dirty="0">
                <a:latin typeface="SamsungOne-400" panose="020B0503030303020204" pitchFamily="34" charset="0"/>
              </a:rPr>
              <a:t>OR</a:t>
            </a:r>
            <a:r>
              <a:rPr lang="vi-VN"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Sau đây là bảng logic cho XOR.</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Về cơ bản, hoạt động là đúng khi một trong các bit là đúng. Nếu cả hai bit đều sai hoặc cả hai đều đúng thì kết quả là sai.</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A     XOR	B	</a:t>
            </a:r>
            <a:r>
              <a:rPr lang="en-US" altLang="ko-KR" b="0" dirty="0" err="1">
                <a:latin typeface="SamsungOne-400" panose="020B0503030303020204" pitchFamily="34" charset="0"/>
              </a:rPr>
              <a:t>Kết</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quả</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0	0	0</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0	1	1</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1	0	1</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1	1	0		</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Nếu vị trí dữ liệu không phải là vấn đề quá lớn (đối với dữ liệu ấm và lạnh) và đạt được cùng mức độ chịu lỗi là mục tiêu chính, thì có cách nào khác để lưu và sắp xếp dữ liệu không?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slide này, chúng t</a:t>
            </a:r>
            <a:r>
              <a:rPr lang="en-US" altLang="ko-KR" b="0" dirty="0">
                <a:latin typeface="SamsungOne-400" panose="020B0503030303020204" pitchFamily="34" charset="0"/>
              </a:rPr>
              <a:t>a</a:t>
            </a:r>
            <a:r>
              <a:rPr lang="vi-VN" altLang="ko-KR" b="0" dirty="0">
                <a:latin typeface="SamsungOne-400" panose="020B0503030303020204" pitchFamily="34" charset="0"/>
              </a:rPr>
              <a:t> trình bày một ví dụ đơn giản bằng cách sử dụng XOR - OR độc quyền để cho thấy rằng bằng cách sử dụng XOR, chúng t</a:t>
            </a:r>
            <a:r>
              <a:rPr lang="en-US" altLang="ko-KR" b="0" dirty="0">
                <a:latin typeface="SamsungOne-400" panose="020B0503030303020204" pitchFamily="34" charset="0"/>
              </a:rPr>
              <a:t>a</a:t>
            </a:r>
            <a:r>
              <a:rPr lang="vi-VN" altLang="ko-KR" b="0" dirty="0">
                <a:latin typeface="SamsungOne-400" panose="020B0503030303020204" pitchFamily="34" charset="0"/>
              </a:rPr>
              <a:t> có thể đạt được mức chịu lỗi tương tự với chi phí chỉ bằng một nửa.</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34</a:t>
            </a:fld>
            <a:endParaRPr lang="ko-KR" altLang="en-US" dirty="0"/>
          </a:p>
        </p:txBody>
      </p:sp>
    </p:spTree>
    <p:extLst>
      <p:ext uri="{BB962C8B-B14F-4D97-AF65-F5344CB8AC3E}">
        <p14:creationId xmlns:p14="http://schemas.microsoft.com/office/powerpoint/2010/main" val="628632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Phần lớn lý thuyết đằng sau tài liệu trong phần lưu trữ EC đến từ lưu trữ RAID.</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Về bản chất, lưu trữ EC có thể được coi là RAID phần mềm.</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Datablocks có thể được lưu dưới dạng các khối liền kề hoặc sọc.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Phân loại về bản chất là phân chia dữ liệu thứ cấp.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Lớp đầu tiên là chia dữ liệu thành các khối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Lớp thứ hai là tiếp tục chia mỗi khối dữ liệu thành các dải nhỏ hơn.</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35</a:t>
            </a:fld>
            <a:endParaRPr lang="ko-KR" altLang="en-US" dirty="0"/>
          </a:p>
        </p:txBody>
      </p:sp>
    </p:spTree>
    <p:extLst>
      <p:ext uri="{BB962C8B-B14F-4D97-AF65-F5344CB8AC3E}">
        <p14:creationId xmlns:p14="http://schemas.microsoft.com/office/powerpoint/2010/main" val="102535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trong những cách tổ chức dữ liệu để có khả năng chịu lỗi là tạo một tập hợp các khối chẵn lẻ sẽ phụ thuộc vào dữ liệu gốc.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cho phép dữ liệu được xây dựng lại từ dữ liệu thô và khối chẵn lẻ nếu có bất kỳ mất mát dữ liệu nào.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không muốn tìm hiểu chi tiết về cách thức hoạt động của codec Reed-Solomon(6,3).</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nằm ngoài phạm vi của tài liệu này và hoàn toàn không cần thiết phải sử dụng bộ lưu trữ EC.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quan trọng hơn là số lượng chi phí chung cho độ bền và hiệu suất tổng thể của một codec.</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Bộ</a:t>
            </a:r>
            <a:r>
              <a:rPr lang="en-US" altLang="ko-KR" b="0" dirty="0">
                <a:latin typeface="SamsungOne-400" panose="020B0503030303020204" pitchFamily="34" charset="0"/>
              </a:rPr>
              <a:t> </a:t>
            </a:r>
            <a:r>
              <a:rPr lang="en-US" altLang="ko-KR" b="0" dirty="0" err="1">
                <a:latin typeface="SamsungOne-400" panose="020B0503030303020204" pitchFamily="34" charset="0"/>
              </a:rPr>
              <a:t>giải</a:t>
            </a:r>
            <a:r>
              <a:rPr lang="en-US" altLang="ko-KR" b="0" dirty="0">
                <a:latin typeface="SamsungOne-400" panose="020B0503030303020204" pitchFamily="34" charset="0"/>
              </a:rPr>
              <a:t> </a:t>
            </a:r>
            <a:r>
              <a:rPr lang="en-US" altLang="ko-KR" b="0" dirty="0" err="1">
                <a:latin typeface="SamsungOne-400" panose="020B0503030303020204" pitchFamily="34" charset="0"/>
              </a:rPr>
              <a:t>mã</a:t>
            </a:r>
            <a:r>
              <a:rPr lang="en-US" altLang="ko-KR" b="0" dirty="0">
                <a:latin typeface="SamsungOne-400" panose="020B0503030303020204" pitchFamily="34" charset="0"/>
              </a:rPr>
              <a:t> RS(6,3) </a:t>
            </a:r>
            <a:r>
              <a:rPr lang="en-US" altLang="ko-KR" b="0" dirty="0" err="1">
                <a:latin typeface="SamsungOne-400" panose="020B0503030303020204" pitchFamily="34" charset="0"/>
              </a:rPr>
              <a:t>tổ</a:t>
            </a:r>
            <a:r>
              <a:rPr lang="en-US" altLang="ko-KR" b="0" dirty="0">
                <a:latin typeface="SamsungOne-400" panose="020B0503030303020204" pitchFamily="34" charset="0"/>
              </a:rPr>
              <a:t> </a:t>
            </a:r>
            <a:r>
              <a:rPr lang="en-US" altLang="ko-KR" b="0" dirty="0" err="1">
                <a:latin typeface="SamsungOne-400" panose="020B0503030303020204" pitchFamily="34" charset="0"/>
              </a:rPr>
              <a:t>chức</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thành</a:t>
            </a:r>
            <a:r>
              <a:rPr lang="en-US" altLang="ko-KR" b="0" dirty="0">
                <a:latin typeface="SamsungOne-400" panose="020B0503030303020204" pitchFamily="34" charset="0"/>
              </a:rPr>
              <a:t> 6 ô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thô</a:t>
            </a:r>
            <a:r>
              <a:rPr lang="en-US" altLang="ko-KR" b="0" dirty="0">
                <a:latin typeface="SamsungOne-400" panose="020B0503030303020204" pitchFamily="34" charset="0"/>
              </a:rPr>
              <a:t> </a:t>
            </a:r>
            <a:r>
              <a:rPr lang="en-US" altLang="ko-KR" b="0" dirty="0" err="1">
                <a:latin typeface="SamsungOne-400" panose="020B0503030303020204" pitchFamily="34" charset="0"/>
              </a:rPr>
              <a:t>thành</a:t>
            </a:r>
            <a:r>
              <a:rPr lang="en-US" altLang="ko-KR" b="0" dirty="0">
                <a:latin typeface="SamsungOne-400" panose="020B0503030303020204" pitchFamily="34" charset="0"/>
              </a:rPr>
              <a:t> 3 ô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chẵn</a:t>
            </a:r>
            <a:r>
              <a:rPr lang="en-US" altLang="ko-KR" b="0" dirty="0">
                <a:latin typeface="SamsungOne-400" panose="020B0503030303020204" pitchFamily="34" charset="0"/>
              </a:rPr>
              <a:t> </a:t>
            </a:r>
            <a:r>
              <a:rPr lang="en-US" altLang="ko-KR" b="0" dirty="0" err="1">
                <a:latin typeface="SamsungOne-400" panose="020B0503030303020204" pitchFamily="34" charset="0"/>
              </a:rPr>
              <a:t>lẻ</a:t>
            </a:r>
            <a:r>
              <a:rPr lang="en-US" altLang="ko-KR" b="0" dirty="0">
                <a:latin typeface="SamsungOne-400" panose="020B0503030303020204" pitchFamily="34" charset="0"/>
              </a:rPr>
              <a:t>.</a:t>
            </a: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36</a:t>
            </a:fld>
            <a:endParaRPr lang="ko-KR" altLang="en-US" dirty="0"/>
          </a:p>
        </p:txBody>
      </p:sp>
    </p:spTree>
    <p:extLst>
      <p:ext uri="{BB962C8B-B14F-4D97-AF65-F5344CB8AC3E}">
        <p14:creationId xmlns:p14="http://schemas.microsoft.com/office/powerpoint/2010/main" val="2547364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Định nghĩa của </a:t>
            </a:r>
            <a:r>
              <a:rPr lang="en-US" altLang="ko-KR" b="0" dirty="0">
                <a:latin typeface="SamsungOne-400" panose="020B0503030303020204" pitchFamily="34" charset="0"/>
              </a:rPr>
              <a:t>stripe</a:t>
            </a:r>
            <a:r>
              <a:rPr lang="vi-VN" altLang="ko-KR" b="0" dirty="0">
                <a:latin typeface="SamsungOne-400" panose="020B0503030303020204" pitchFamily="34" charset="0"/>
              </a:rPr>
              <a:t> được trình bày. Một </a:t>
            </a:r>
            <a:r>
              <a:rPr lang="en-US" altLang="ko-KR" b="0" dirty="0">
                <a:latin typeface="SamsungOne-400" panose="020B0503030303020204" pitchFamily="34" charset="0"/>
              </a:rPr>
              <a:t>stripe</a:t>
            </a:r>
            <a:r>
              <a:rPr lang="vi-VN" altLang="ko-KR" b="0" dirty="0">
                <a:latin typeface="SamsungOne-400" panose="020B0503030303020204" pitchFamily="34" charset="0"/>
              </a:rPr>
              <a:t> trong chiến lược RS(6,3) đại diện cho các ô dữ liệu và các ô chẵn lẻ cho một hàng.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Kích thước của mỗi ô cũng được kiểm soát bởi codec.</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37</a:t>
            </a:fld>
            <a:endParaRPr lang="ko-KR" altLang="en-US" dirty="0"/>
          </a:p>
        </p:txBody>
      </p:sp>
    </p:spTree>
    <p:extLst>
      <p:ext uri="{BB962C8B-B14F-4D97-AF65-F5344CB8AC3E}">
        <p14:creationId xmlns:p14="http://schemas.microsoft.com/office/powerpoint/2010/main" val="1909855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Độ bền cao hơn là tốt hơn. Hiệu quả cao hơn là tốt hơn.</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Độ bền và hiệu quả của các thuật toán codec khác nhau được trình bày.</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sz="1200" dirty="0" err="1">
                <a:solidFill>
                  <a:srgbClr val="1F45BC"/>
                </a:solidFill>
                <a:latin typeface="SamsungOne-400" panose="020B0503030303020204" pitchFamily="34" charset="0"/>
                <a:ea typeface="SamsungOne-700" panose="020B0803030303020204" pitchFamily="34" charset="0"/>
              </a:rPr>
              <a:t>Độ</a:t>
            </a:r>
            <a:r>
              <a:rPr lang="en-US" altLang="ko-KR" sz="1200" baseline="0" dirty="0">
                <a:solidFill>
                  <a:srgbClr val="1F45BC"/>
                </a:solidFill>
                <a:latin typeface="SamsungOne-400" panose="020B0503030303020204" pitchFamily="34" charset="0"/>
                <a:ea typeface="SamsungOne-700" panose="020B0803030303020204" pitchFamily="34" charset="0"/>
              </a:rPr>
              <a:t> </a:t>
            </a:r>
            <a:r>
              <a:rPr lang="en-US" altLang="ko-KR" sz="1200" baseline="0" dirty="0" err="1">
                <a:solidFill>
                  <a:srgbClr val="1F45BC"/>
                </a:solidFill>
                <a:latin typeface="SamsungOne-400" panose="020B0503030303020204" pitchFamily="34" charset="0"/>
                <a:ea typeface="SamsungOne-700" panose="020B0803030303020204" pitchFamily="34" charset="0"/>
              </a:rPr>
              <a:t>bền</a:t>
            </a:r>
            <a:r>
              <a:rPr lang="en-US" altLang="ko-KR" sz="1200" baseline="0" dirty="0">
                <a:solidFill>
                  <a:srgbClr val="1F45BC"/>
                </a:solidFill>
                <a:latin typeface="SamsungOne-400" panose="020B0503030303020204" pitchFamily="34" charset="0"/>
                <a:ea typeface="SamsungOne-700" panose="020B0803030303020204" pitchFamily="34" charset="0"/>
              </a:rPr>
              <a:t> </a:t>
            </a:r>
            <a:r>
              <a:rPr lang="en-US" altLang="ko-KR" sz="1200" baseline="0" dirty="0" err="1">
                <a:solidFill>
                  <a:srgbClr val="1F45BC"/>
                </a:solidFill>
                <a:latin typeface="SamsungOne-400" panose="020B0503030303020204" pitchFamily="34" charset="0"/>
                <a:ea typeface="SamsungOne-700" panose="020B0803030303020204" pitchFamily="34" charset="0"/>
              </a:rPr>
              <a:t>dữ</a:t>
            </a:r>
            <a:r>
              <a:rPr lang="en-US" altLang="ko-KR" sz="1200" baseline="0" dirty="0">
                <a:solidFill>
                  <a:srgbClr val="1F45BC"/>
                </a:solidFill>
                <a:latin typeface="SamsungOne-400" panose="020B0503030303020204" pitchFamily="34" charset="0"/>
                <a:ea typeface="SamsungOne-700" panose="020B0803030303020204" pitchFamily="34" charset="0"/>
              </a:rPr>
              <a:t> </a:t>
            </a:r>
            <a:r>
              <a:rPr lang="en-US" altLang="ko-KR" sz="1200" baseline="0" dirty="0" err="1">
                <a:solidFill>
                  <a:srgbClr val="1F45BC"/>
                </a:solidFill>
                <a:latin typeface="SamsungOne-400" panose="020B0503030303020204" pitchFamily="34" charset="0"/>
                <a:ea typeface="SamsungOne-700" panose="020B0803030303020204" pitchFamily="34" charset="0"/>
              </a:rPr>
              <a:t>liệu</a:t>
            </a:r>
            <a:br>
              <a:rPr lang="en-US" altLang="ko-KR" sz="1200" dirty="0">
                <a:solidFill>
                  <a:srgbClr val="1F45BC"/>
                </a:solidFill>
                <a:latin typeface="SamsungOne-400" panose="020B0503030303020204" pitchFamily="34" charset="0"/>
                <a:ea typeface="SamsungOne-700" panose="020B0803030303020204" pitchFamily="34" charset="0"/>
              </a:rPr>
            </a:br>
            <a:r>
              <a:rPr lang="vi-VN" altLang="ko-KR" sz="1200" dirty="0">
                <a:solidFill>
                  <a:srgbClr val="1F45BC"/>
                </a:solidFill>
                <a:latin typeface="SamsungOne-400" panose="020B0503030303020204" pitchFamily="34" charset="0"/>
                <a:ea typeface="SamsungOne-700" panose="020B0803030303020204" pitchFamily="34" charset="0"/>
              </a:rPr>
              <a:t>Có bao nhiêu thất bại đồng thời có thể được chấp nhận?</a:t>
            </a:r>
            <a:endParaRPr lang="en-US" altLang="ko-KR" sz="1200" dirty="0">
              <a:solidFill>
                <a:srgbClr val="1F45BC"/>
              </a:solidFill>
              <a:latin typeface="SamsungOne-400" panose="020B0503030303020204" pitchFamily="34" charset="0"/>
              <a:ea typeface="SamsungOne-700" panose="020B0803030303020204" pitchFamily="34" charset="0"/>
            </a:endParaRPr>
          </a:p>
          <a:p>
            <a:pPr marL="171450" indent="-171450">
              <a:buFont typeface="Arial" panose="020B0604020202020204" pitchFamily="34" charset="0"/>
              <a:buChar char="•"/>
            </a:pPr>
            <a:endParaRPr lang="en-US" altLang="ko-KR" sz="1200" dirty="0">
              <a:solidFill>
                <a:srgbClr val="1F45BC"/>
              </a:solidFill>
              <a:latin typeface="SamsungOne-400" panose="020B0503030303020204" pitchFamily="34" charset="0"/>
              <a:ea typeface="SamsungOne-700" panose="020B0803030303020204" pitchFamily="34" charset="0"/>
            </a:endParaRPr>
          </a:p>
          <a:p>
            <a:pPr marL="171450" indent="-171450">
              <a:buFont typeface="Arial" panose="020B0604020202020204" pitchFamily="34" charset="0"/>
              <a:buChar char="•"/>
            </a:pPr>
            <a:r>
              <a:rPr lang="en-US" altLang="ko-KR" sz="1200" dirty="0" err="1">
                <a:solidFill>
                  <a:srgbClr val="1F45BC"/>
                </a:solidFill>
                <a:latin typeface="SamsungOne-400" panose="020B0503030303020204" pitchFamily="34" charset="0"/>
                <a:ea typeface="SamsungOne-700" panose="020B0803030303020204" pitchFamily="34" charset="0"/>
              </a:rPr>
              <a:t>Hiệu</a:t>
            </a:r>
            <a:r>
              <a:rPr lang="en-US" altLang="ko-KR" sz="1200" baseline="0" dirty="0">
                <a:solidFill>
                  <a:srgbClr val="1F45BC"/>
                </a:solidFill>
                <a:latin typeface="SamsungOne-400" panose="020B0503030303020204" pitchFamily="34" charset="0"/>
                <a:ea typeface="SamsungOne-700" panose="020B0803030303020204" pitchFamily="34" charset="0"/>
              </a:rPr>
              <a:t> </a:t>
            </a:r>
            <a:r>
              <a:rPr lang="en-US" altLang="ko-KR" sz="1200" baseline="0" dirty="0" err="1">
                <a:solidFill>
                  <a:srgbClr val="1F45BC"/>
                </a:solidFill>
                <a:latin typeface="SamsungOne-400" panose="020B0503030303020204" pitchFamily="34" charset="0"/>
                <a:ea typeface="SamsungOne-700" panose="020B0803030303020204" pitchFamily="34" charset="0"/>
              </a:rPr>
              <a:t>quả</a:t>
            </a:r>
            <a:r>
              <a:rPr lang="en-US" altLang="ko-KR" sz="1200" baseline="0" dirty="0">
                <a:solidFill>
                  <a:srgbClr val="1F45BC"/>
                </a:solidFill>
                <a:latin typeface="SamsungOne-400" panose="020B0503030303020204" pitchFamily="34" charset="0"/>
                <a:ea typeface="SamsungOne-700" panose="020B0803030303020204" pitchFamily="34" charset="0"/>
              </a:rPr>
              <a:t> </a:t>
            </a:r>
            <a:r>
              <a:rPr lang="en-US" altLang="ko-KR" sz="1200" baseline="0" dirty="0" err="1">
                <a:solidFill>
                  <a:srgbClr val="1F45BC"/>
                </a:solidFill>
                <a:latin typeface="SamsungOne-400" panose="020B0503030303020204" pitchFamily="34" charset="0"/>
                <a:ea typeface="SamsungOne-700" panose="020B0803030303020204" pitchFamily="34" charset="0"/>
              </a:rPr>
              <a:t>lưu</a:t>
            </a:r>
            <a:r>
              <a:rPr lang="en-US" altLang="ko-KR" sz="1200" baseline="0" dirty="0">
                <a:solidFill>
                  <a:srgbClr val="1F45BC"/>
                </a:solidFill>
                <a:latin typeface="SamsungOne-400" panose="020B0503030303020204" pitchFamily="34" charset="0"/>
                <a:ea typeface="SamsungOne-700" panose="020B0803030303020204" pitchFamily="34" charset="0"/>
              </a:rPr>
              <a:t> </a:t>
            </a:r>
            <a:r>
              <a:rPr lang="en-US" altLang="ko-KR" sz="1200" baseline="0" dirty="0" err="1">
                <a:solidFill>
                  <a:srgbClr val="1F45BC"/>
                </a:solidFill>
                <a:latin typeface="SamsungOne-400" panose="020B0503030303020204" pitchFamily="34" charset="0"/>
                <a:ea typeface="SamsungOne-700" panose="020B0803030303020204" pitchFamily="34" charset="0"/>
              </a:rPr>
              <a:t>trữ</a:t>
            </a:r>
            <a:br>
              <a:rPr lang="en-US" altLang="ko-KR" sz="1200" dirty="0">
                <a:solidFill>
                  <a:srgbClr val="1F45BC"/>
                </a:solidFill>
                <a:latin typeface="SamsungOne-400" panose="020B0503030303020204" pitchFamily="34" charset="0"/>
                <a:ea typeface="SamsungOne-700" panose="020B0803030303020204" pitchFamily="34" charset="0"/>
              </a:rPr>
            </a:br>
            <a:r>
              <a:rPr lang="vi-VN" altLang="ko-KR" sz="1200" dirty="0">
                <a:solidFill>
                  <a:srgbClr val="1F45BC"/>
                </a:solidFill>
                <a:latin typeface="SamsungOne-400" panose="020B0503030303020204" pitchFamily="34" charset="0"/>
                <a:ea typeface="SamsungOne-700" panose="020B0803030303020204" pitchFamily="34" charset="0"/>
              </a:rPr>
              <a:t>Bao nhiêu phần của phần lưu trữ dành cho dữ liệu hữu ích?</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38</a:t>
            </a:fld>
            <a:endParaRPr lang="ko-KR" altLang="en-US" dirty="0"/>
          </a:p>
        </p:txBody>
      </p:sp>
    </p:spTree>
    <p:extLst>
      <p:ext uri="{BB962C8B-B14F-4D97-AF65-F5344CB8AC3E}">
        <p14:creationId xmlns:p14="http://schemas.microsoft.com/office/powerpoint/2010/main" val="17558485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số cân nhắc trong việc sử dụng lưu trữ EC được trình bày.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Một trong những vấn đề đầu tiên là dữ liệu </a:t>
            </a:r>
            <a:r>
              <a:rPr lang="en-US" altLang="ko-KR" b="0" dirty="0" err="1">
                <a:latin typeface="SamsungOne-400" panose="020B0503030303020204" pitchFamily="34" charset="0"/>
              </a:rPr>
              <a:t>dạng</a:t>
            </a:r>
            <a:r>
              <a:rPr lang="en-US" altLang="ko-KR" b="0" baseline="0" dirty="0">
                <a:latin typeface="SamsungOne-400" panose="020B0503030303020204" pitchFamily="34" charset="0"/>
              </a:rPr>
              <a:t> stripe</a:t>
            </a:r>
            <a:r>
              <a:rPr lang="vi-VN" altLang="ko-KR" b="0" dirty="0">
                <a:latin typeface="SamsungOne-400" panose="020B0503030303020204" pitchFamily="34" charset="0"/>
              </a:rPr>
              <a:t> và mỗi ô trong </a:t>
            </a:r>
            <a:r>
              <a:rPr lang="en-US" altLang="ko-KR" b="0" dirty="0">
                <a:latin typeface="SamsungOne-400" panose="020B0503030303020204" pitchFamily="34" charset="0"/>
              </a:rPr>
              <a:t>stripe</a:t>
            </a:r>
            <a:r>
              <a:rPr lang="vi-VN" altLang="ko-KR" b="0" dirty="0">
                <a:latin typeface="SamsungOne-400" panose="020B0503030303020204" pitchFamily="34" charset="0"/>
              </a:rPr>
              <a:t> phải trải rộng trên các </a:t>
            </a:r>
            <a:r>
              <a:rPr lang="en-US" altLang="ko-KR" b="0" dirty="0" err="1">
                <a:latin typeface="SamsungOne-400" panose="020B0503030303020204" pitchFamily="34" charset="0"/>
              </a:rPr>
              <a:t>datanode</a:t>
            </a:r>
            <a:r>
              <a:rPr lang="en-US" altLang="ko-KR" b="0" baseline="0" dirty="0">
                <a:latin typeface="SamsungOne-400" panose="020B0503030303020204" pitchFamily="34" charset="0"/>
              </a:rPr>
              <a:t> </a:t>
            </a:r>
            <a:r>
              <a:rPr lang="vi-VN" altLang="ko-KR" b="0" dirty="0">
                <a:latin typeface="SamsungOne-400" panose="020B0503030303020204" pitchFamily="34" charset="0"/>
              </a:rPr>
              <a:t>khác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có nghĩa là ở mức tối thiểu, cụm phải có 9 nút dữ liệu để sử dụng codec RS(6,3) mặc định.</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giá đỡ có liên quan, nó thậm chí còn phức tạp hơn.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Bộ lưu trữ EC với chính sách sắp xếp giá cố gắng tránh đặt phần lớn các bản sao vào bất kỳ giá nào.</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Lưu trữ EC dựa trên thư mục, nghĩa là trước tiên, một thư mục được định cấu hình và xác định là lưu trữ EC.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Mọi lưu mới vào thư mục đó sẽ được lưu bằng bộ lưu trữ EC.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Dữ liệu đã tồn tại không được tự động chuyển đổi.</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39</a:t>
            </a:fld>
            <a:endParaRPr lang="ko-KR" altLang="en-US" dirty="0"/>
          </a:p>
        </p:txBody>
      </p:sp>
    </p:spTree>
    <p:extLst>
      <p:ext uri="{BB962C8B-B14F-4D97-AF65-F5344CB8AC3E}">
        <p14:creationId xmlns:p14="http://schemas.microsoft.com/office/powerpoint/2010/main" val="4231442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a:t>
            </a:fld>
            <a:endParaRPr lang="ko-KR" altLang="en-US" dirty="0"/>
          </a:p>
        </p:txBody>
      </p:sp>
    </p:spTree>
    <p:extLst>
      <p:ext uri="{BB962C8B-B14F-4D97-AF65-F5344CB8AC3E}">
        <p14:creationId xmlns:p14="http://schemas.microsoft.com/office/powerpoint/2010/main" val="1458092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b="1"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40</a:t>
            </a:fld>
            <a:endParaRPr lang="ko-KR" altLang="en-US" dirty="0"/>
          </a:p>
        </p:txBody>
      </p:sp>
    </p:spTree>
    <p:extLst>
      <p:ext uri="{BB962C8B-B14F-4D97-AF65-F5344CB8AC3E}">
        <p14:creationId xmlns:p14="http://schemas.microsoft.com/office/powerpoint/2010/main" val="2195421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sz="1200" b="1" dirty="0">
                <a:latin typeface="SamsungOne-400" panose="020B0503030303020204" pitchFamily="34" charset="0"/>
              </a:rPr>
              <a:t>[</a:t>
            </a:r>
            <a:r>
              <a:rPr lang="en-US" altLang="ko-KR" sz="1200" b="1" dirty="0" err="1">
                <a:latin typeface="SamsungOne-400" panose="020B0503030303020204" pitchFamily="34" charset="0"/>
              </a:rPr>
              <a:t>Hướng</a:t>
            </a:r>
            <a:r>
              <a:rPr lang="en-US" altLang="ko-KR" sz="1200" b="1" baseline="0" dirty="0">
                <a:latin typeface="SamsungOne-400" panose="020B0503030303020204" pitchFamily="34" charset="0"/>
              </a:rPr>
              <a:t> </a:t>
            </a:r>
            <a:r>
              <a:rPr lang="en-US" altLang="ko-KR" sz="1200" b="1" baseline="0" dirty="0" err="1">
                <a:latin typeface="SamsungOne-400" panose="020B0503030303020204" pitchFamily="34" charset="0"/>
              </a:rPr>
              <a:t>dẫn</a:t>
            </a:r>
            <a:r>
              <a:rPr lang="en-US" altLang="ko-KR" sz="1200" b="1" baseline="0" dirty="0">
                <a:latin typeface="SamsungOne-400" panose="020B0503030303020204" pitchFamily="34" charset="0"/>
              </a:rPr>
              <a:t> </a:t>
            </a:r>
            <a:r>
              <a:rPr lang="en-US" altLang="ko-KR" sz="1200" b="1" baseline="0" dirty="0" err="1">
                <a:latin typeface="SamsungOne-400" panose="020B0503030303020204" pitchFamily="34" charset="0"/>
              </a:rPr>
              <a:t>của</a:t>
            </a:r>
            <a:r>
              <a:rPr lang="en-US" altLang="ko-KR" sz="1200" b="1" baseline="0" dirty="0">
                <a:latin typeface="SamsungOne-400" panose="020B0503030303020204" pitchFamily="34" charset="0"/>
              </a:rPr>
              <a:t> </a:t>
            </a:r>
            <a:r>
              <a:rPr lang="en-US" altLang="ko-KR" sz="1200" b="1" baseline="0" dirty="0" err="1">
                <a:latin typeface="SamsungOne-400" panose="020B0503030303020204" pitchFamily="34" charset="0"/>
              </a:rPr>
              <a:t>giảng</a:t>
            </a:r>
            <a:r>
              <a:rPr lang="en-US" altLang="ko-KR" sz="1200" b="1" baseline="0" dirty="0">
                <a:latin typeface="SamsungOne-400" panose="020B0503030303020204" pitchFamily="34" charset="0"/>
              </a:rPr>
              <a:t> </a:t>
            </a:r>
            <a:r>
              <a:rPr lang="en-US" altLang="ko-KR" sz="1200" b="1" baseline="0" dirty="0" err="1">
                <a:latin typeface="SamsungOne-400" panose="020B0503030303020204" pitchFamily="34" charset="0"/>
              </a:rPr>
              <a:t>viên</a:t>
            </a:r>
            <a:r>
              <a:rPr lang="en-US" altLang="ko-KR" sz="1200" b="1" dirty="0">
                <a:latin typeface="SamsungOne-400" panose="020B0503030303020204" pitchFamily="34" charset="0"/>
              </a:rPr>
              <a:t>]</a:t>
            </a:r>
            <a:endParaRPr lang="en-US" altLang="ko-KR" b="1" dirty="0">
              <a:latin typeface="SamsungOne-400" panose="020B0503030303020204" pitchFamily="34" charset="0"/>
            </a:endParaRPr>
          </a:p>
          <a:p>
            <a:r>
              <a:rPr lang="vi-VN" altLang="ko-KR" dirty="0">
                <a:latin typeface="SamsungOne-400" panose="020B0503030303020204" pitchFamily="34" charset="0"/>
              </a:rPr>
              <a:t>EC2 Instance Store (Ephemeral Volumes) - Đĩa được gắn trực tiếp vào phần cứng cục bộ. Biến mất khi phần cứng thay đổi do khởi động lại (không ổn định). Được hỗ trợ dưới nhiều hình thức tùy thuộc vào loại IO</a:t>
            </a:r>
          </a:p>
          <a:p>
            <a:endParaRPr lang="vi-VN" altLang="ko-KR" dirty="0">
              <a:latin typeface="SamsungOne-400" panose="020B0503030303020204" pitchFamily="34" charset="0"/>
            </a:endParaRPr>
          </a:p>
          <a:p>
            <a:r>
              <a:rPr lang="vi-VN" altLang="ko-KR" dirty="0">
                <a:latin typeface="SamsungOne-400" panose="020B0503030303020204" pitchFamily="34" charset="0"/>
              </a:rPr>
              <a:t>Hệ thống tệp đàn hồi (EFS) - Dịch vụ lưu trữ dùng chung được quản lý cho các phiên bản EC2, hệ thống tệp tiêu chuẩn</a:t>
            </a:r>
          </a:p>
          <a:p>
            <a:endParaRPr lang="vi-VN" altLang="ko-KR" dirty="0">
              <a:latin typeface="SamsungOne-400" panose="020B0503030303020204" pitchFamily="34" charset="0"/>
            </a:endParaRPr>
          </a:p>
          <a:p>
            <a:r>
              <a:rPr lang="vi-VN" altLang="ko-KR" dirty="0">
                <a:latin typeface="SamsungOne-400" panose="020B0503030303020204" pitchFamily="34" charset="0"/>
              </a:rPr>
              <a:t>EBS - Bộ lưu trữ khối không dễ bay hơi cho EC2</a:t>
            </a:r>
          </a:p>
          <a:p>
            <a:r>
              <a:rPr lang="vi-VN" altLang="ko-KR" dirty="0">
                <a:latin typeface="SamsungOne-400" panose="020B0503030303020204" pitchFamily="34" charset="0"/>
              </a:rPr>
              <a:t>Chỉ trả tiền cho những gì bạn được phân bổ</a:t>
            </a:r>
          </a:p>
          <a:p>
            <a:r>
              <a:rPr lang="vi-VN" altLang="ko-KR" dirty="0">
                <a:latin typeface="SamsungOne-400" panose="020B0503030303020204" pitchFamily="34" charset="0"/>
              </a:rPr>
              <a:t>Khối lưu trữ dưới dạng dịch vụ</a:t>
            </a:r>
            <a:endParaRPr lang="en-US" altLang="ko-KR"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41</a:t>
            </a:fld>
            <a:endParaRPr lang="ko-KR" altLang="en-US" dirty="0"/>
          </a:p>
        </p:txBody>
      </p:sp>
    </p:spTree>
    <p:extLst>
      <p:ext uri="{BB962C8B-B14F-4D97-AF65-F5344CB8AC3E}">
        <p14:creationId xmlns:p14="http://schemas.microsoft.com/office/powerpoint/2010/main" val="3218002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Amazon S3</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 Lưu trữ đối tượng an toàn, lâu bền, có khả năng mở rộng cao - Có thể truy cập thông qua giao diện dịch vụ web đơn giản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 Lưu trữ và truy xuất bất kỳ lượng dữ liệu nào</a:t>
            </a:r>
          </a:p>
          <a:p>
            <a:pPr marL="171450" marR="0" lvl="0" indent="-171450" algn="l" defTabSz="914400" rtl="0" eaLnBrk="0" fontAlgn="base" latinLnBrk="1" hangingPunct="0">
              <a:lnSpc>
                <a:spcPct val="100000"/>
              </a:lnSpc>
              <a:spcBef>
                <a:spcPct val="30000"/>
              </a:spcBef>
              <a:spcAft>
                <a:spcPct val="0"/>
              </a:spcAft>
              <a:buClrTx/>
              <a:buSzTx/>
              <a:buFontTx/>
              <a:buChar char="-"/>
              <a:tabLst/>
              <a:defRPr/>
            </a:pPr>
            <a:r>
              <a:rPr lang="vi-VN" altLang="ko-KR" b="0" dirty="0">
                <a:latin typeface="SamsungOne-400" panose="020B0503030303020204" pitchFamily="34" charset="0"/>
              </a:rPr>
              <a:t>Sử dụng một mình hoặc cùng với các dịch vụ AWS khác</a:t>
            </a: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Tx/>
              <a:buChar char="-"/>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Thông tin cơ bản về lưu trữ AWS S3 được trình bày. S3 sử dụng bộ chứa làm phương tiện lưu trữ chính.</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42</a:t>
            </a:fld>
            <a:endParaRPr lang="ko-KR" altLang="en-US" dirty="0"/>
          </a:p>
        </p:txBody>
      </p:sp>
    </p:spTree>
    <p:extLst>
      <p:ext uri="{BB962C8B-B14F-4D97-AF65-F5344CB8AC3E}">
        <p14:creationId xmlns:p14="http://schemas.microsoft.com/office/powerpoint/2010/main" val="1516167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43</a:t>
            </a:fld>
            <a:endParaRPr lang="ko-KR" altLang="en-US" dirty="0"/>
          </a:p>
        </p:txBody>
      </p:sp>
    </p:spTree>
    <p:extLst>
      <p:ext uri="{BB962C8B-B14F-4D97-AF65-F5344CB8AC3E}">
        <p14:creationId xmlns:p14="http://schemas.microsoft.com/office/powerpoint/2010/main" val="4194600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err="1">
                <a:latin typeface="SamsungOne-400" panose="020B0503030303020204" pitchFamily="34" charset="0"/>
              </a:rPr>
              <a:t>Xây</a:t>
            </a:r>
            <a:r>
              <a:rPr lang="en-US" altLang="ko-KR" dirty="0">
                <a:latin typeface="SamsungOne-400" panose="020B0503030303020204" pitchFamily="34" charset="0"/>
              </a:rPr>
              <a:t> </a:t>
            </a:r>
            <a:r>
              <a:rPr lang="en-US" altLang="ko-KR" dirty="0" err="1">
                <a:latin typeface="SamsungOne-400" panose="020B0503030303020204" pitchFamily="34" charset="0"/>
              </a:rPr>
              <a:t>dựng</a:t>
            </a:r>
            <a:r>
              <a:rPr lang="en-US" altLang="ko-KR" dirty="0">
                <a:latin typeface="SamsungOne-400" panose="020B0503030303020204" pitchFamily="34" charset="0"/>
              </a:rPr>
              <a:t> Data Lake </a:t>
            </a:r>
            <a:r>
              <a:rPr lang="en-US" altLang="ko-KR" dirty="0" err="1">
                <a:latin typeface="SamsungOne-400" panose="020B0503030303020204" pitchFamily="34" charset="0"/>
              </a:rPr>
              <a:t>trên</a:t>
            </a:r>
            <a:r>
              <a:rPr lang="en-US" altLang="ko-KR" dirty="0">
                <a:latin typeface="SamsungOne-400" panose="020B0503030303020204" pitchFamily="34" charset="0"/>
              </a:rPr>
              <a:t> AWS</a:t>
            </a:r>
            <a:endParaRPr lang="en-US" altLang="ko-KR" b="1"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44</a:t>
            </a:fld>
            <a:endParaRPr lang="ko-KR" altLang="en-US" dirty="0"/>
          </a:p>
        </p:txBody>
      </p:sp>
    </p:spTree>
    <p:extLst>
      <p:ext uri="{BB962C8B-B14F-4D97-AF65-F5344CB8AC3E}">
        <p14:creationId xmlns:p14="http://schemas.microsoft.com/office/powerpoint/2010/main" val="1602307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Bucket </a:t>
            </a:r>
            <a:r>
              <a:rPr lang="vi-VN" altLang="ko-KR" b="0" dirty="0">
                <a:latin typeface="SamsungOne-400" panose="020B0503030303020204" pitchFamily="34" charset="0"/>
              </a:rPr>
              <a:t>Amazon S3 là tài nguyên lưu trữ đám mây công cộng có sẵn trong Dịch vụ lưu trữ đơn giản (S3) của Amazon Web Services (AWS), một cung cấp lưu trữ đối tượng.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Bucket </a:t>
            </a:r>
            <a:r>
              <a:rPr lang="vi-VN" altLang="ko-KR" b="0" dirty="0">
                <a:latin typeface="SamsungOne-400" panose="020B0503030303020204" pitchFamily="34" charset="0"/>
              </a:rPr>
              <a:t>Amazon S3, tương tự như thư mục tệp, lưu trữ các đối tượng, bao gồm dữ liệu và siêu dữ liệu mô tả của nó.</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Định</a:t>
            </a:r>
            <a:r>
              <a:rPr lang="en-US" altLang="ko-KR" b="0" dirty="0">
                <a:latin typeface="SamsungOne-400" panose="020B0503030303020204" pitchFamily="34" charset="0"/>
              </a:rPr>
              <a:t> </a:t>
            </a:r>
            <a:r>
              <a:rPr lang="en-US" altLang="ko-KR" b="0" dirty="0" err="1">
                <a:latin typeface="SamsungOne-400" panose="020B0503030303020204" pitchFamily="34" charset="0"/>
              </a:rPr>
              <a:t>nghĩa</a:t>
            </a:r>
            <a:r>
              <a:rPr lang="en-US" altLang="ko-KR" b="0" dirty="0">
                <a:latin typeface="SamsungOne-400" panose="020B0503030303020204" pitchFamily="34" charset="0"/>
              </a:rPr>
              <a:t> </a:t>
            </a:r>
            <a:r>
              <a:rPr lang="en-US" altLang="ko-KR" b="0" dirty="0" err="1">
                <a:latin typeface="SamsungOne-400" panose="020B0503030303020204" pitchFamily="34" charset="0"/>
              </a:rPr>
              <a:t>về</a:t>
            </a:r>
            <a:r>
              <a:rPr lang="en-US" altLang="ko-KR" b="0" dirty="0">
                <a:latin typeface="SamsungOne-400" panose="020B0503030303020204" pitchFamily="34" charset="0"/>
              </a:rPr>
              <a:t> bucket S3.</a:t>
            </a: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45</a:t>
            </a:fld>
            <a:endParaRPr lang="ko-KR" altLang="en-US" dirty="0"/>
          </a:p>
        </p:txBody>
      </p:sp>
    </p:spTree>
    <p:extLst>
      <p:ext uri="{BB962C8B-B14F-4D97-AF65-F5344CB8AC3E}">
        <p14:creationId xmlns:p14="http://schemas.microsoft.com/office/powerpoint/2010/main" val="2996922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Định nghĩa của một đối tượng.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Dữ liệu trong AWS là một kho lưu trữ đối tượng.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đó có nghĩa là đối tượng chứa dữ liệu thực cũng như siêu dữ liệu dưới dạng thuộc tính.</a:t>
            </a:r>
            <a:endParaRPr lang="en-KR" b="1"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46</a:t>
            </a:fld>
            <a:endParaRPr lang="ko-KR" altLang="en-US" dirty="0"/>
          </a:p>
        </p:txBody>
      </p:sp>
    </p:spTree>
    <p:extLst>
      <p:ext uri="{BB962C8B-B14F-4D97-AF65-F5344CB8AC3E}">
        <p14:creationId xmlns:p14="http://schemas.microsoft.com/office/powerpoint/2010/main" val="3850643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Khóa và số phiên bản xác định duy nhất một đối tượng trong nhóm.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Bộ chứa và khóa được sử dụng tại một phần của URI để truy cập đối tượng đó.</a:t>
            </a:r>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47</a:t>
            </a:fld>
            <a:endParaRPr lang="ko-KR" altLang="en-US" dirty="0"/>
          </a:p>
        </p:txBody>
      </p:sp>
    </p:spTree>
    <p:extLst>
      <p:ext uri="{BB962C8B-B14F-4D97-AF65-F5344CB8AC3E}">
        <p14:creationId xmlns:p14="http://schemas.microsoft.com/office/powerpoint/2010/main" val="416289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Amazon AWS </a:t>
            </a:r>
            <a:r>
              <a:rPr lang="en-US" altLang="ko-KR" b="0" dirty="0" err="1">
                <a:latin typeface="SamsungOne-400" panose="020B0503030303020204" pitchFamily="34" charset="0"/>
              </a:rPr>
              <a:t>cung</a:t>
            </a:r>
            <a:r>
              <a:rPr lang="en-US" altLang="ko-KR" b="0" dirty="0">
                <a:latin typeface="SamsungOne-400" panose="020B0503030303020204" pitchFamily="34" charset="0"/>
              </a:rPr>
              <a:t> </a:t>
            </a:r>
            <a:r>
              <a:rPr lang="en-US" altLang="ko-KR" b="0" dirty="0" err="1">
                <a:latin typeface="SamsungOne-400" panose="020B0503030303020204" pitchFamily="34" charset="0"/>
              </a:rPr>
              <a:t>cấp</a:t>
            </a:r>
            <a:r>
              <a:rPr lang="en-US" altLang="ko-KR" b="0" dirty="0">
                <a:latin typeface="SamsungOne-400" panose="020B0503030303020204" pitchFamily="34" charset="0"/>
              </a:rPr>
              <a:t> </a:t>
            </a:r>
            <a:r>
              <a:rPr lang="en-US" altLang="ko-KR" b="0" dirty="0" err="1">
                <a:latin typeface="SamsungOne-400" panose="020B0503030303020204" pitchFamily="34" charset="0"/>
              </a:rPr>
              <a:t>dịch</a:t>
            </a:r>
            <a:r>
              <a:rPr lang="en-US" altLang="ko-KR" b="0" dirty="0">
                <a:latin typeface="SamsungOne-400" panose="020B0503030303020204" pitchFamily="34" charset="0"/>
              </a:rPr>
              <a:t> </a:t>
            </a:r>
            <a:r>
              <a:rPr lang="en-US" altLang="ko-KR" b="0" dirty="0" err="1">
                <a:latin typeface="SamsungOne-400" panose="020B0503030303020204" pitchFamily="34" charset="0"/>
              </a:rPr>
              <a:t>vụ</a:t>
            </a:r>
            <a:r>
              <a:rPr lang="en-US" altLang="ko-KR" b="0" dirty="0">
                <a:latin typeface="SamsungOne-400" panose="020B0503030303020204" pitchFamily="34" charset="0"/>
              </a:rPr>
              <a:t> </a:t>
            </a:r>
            <a:r>
              <a:rPr lang="en-US" altLang="ko-KR" b="0" dirty="0" err="1">
                <a:latin typeface="SamsungOne-400" panose="020B0503030303020204" pitchFamily="34" charset="0"/>
              </a:rPr>
              <a:t>đám</a:t>
            </a:r>
            <a:r>
              <a:rPr lang="en-US" altLang="ko-KR" b="0" dirty="0">
                <a:latin typeface="SamsungOne-400" panose="020B0503030303020204" pitchFamily="34" charset="0"/>
              </a:rPr>
              <a:t> </a:t>
            </a:r>
            <a:r>
              <a:rPr lang="en-US" altLang="ko-KR" b="0" dirty="0" err="1">
                <a:latin typeface="SamsungOne-400" panose="020B0503030303020204" pitchFamily="34" charset="0"/>
              </a:rPr>
              <a:t>mây</a:t>
            </a:r>
            <a:r>
              <a:rPr lang="en-US" altLang="ko-KR" b="0" dirty="0">
                <a:latin typeface="SamsungOne-400" panose="020B0503030303020204" pitchFamily="34" charset="0"/>
              </a:rPr>
              <a:t> </a:t>
            </a:r>
            <a:r>
              <a:rPr lang="en-US" altLang="ko-KR" b="0" dirty="0" err="1">
                <a:latin typeface="SamsungOne-400" panose="020B0503030303020204" pitchFamily="34" charset="0"/>
              </a:rPr>
              <a:t>công</a:t>
            </a:r>
            <a:r>
              <a:rPr lang="en-US" altLang="ko-KR" b="0" dirty="0">
                <a:latin typeface="SamsungOne-400" panose="020B0503030303020204" pitchFamily="34" charset="0"/>
              </a:rPr>
              <a:t> </a:t>
            </a:r>
            <a:r>
              <a:rPr lang="en-US" altLang="ko-KR" b="0" dirty="0" err="1">
                <a:latin typeface="SamsungOne-400" panose="020B0503030303020204" pitchFamily="34" charset="0"/>
              </a:rPr>
              <a:t>cộng</a:t>
            </a:r>
            <a:r>
              <a:rPr lang="en-US" altLang="ko-KR" b="0" dirty="0">
                <a:latin typeface="SamsungOne-400" panose="020B0503030303020204" pitchFamily="34" charset="0"/>
              </a:rPr>
              <a:t> </a:t>
            </a:r>
            <a:r>
              <a:rPr lang="en-US" altLang="ko-KR" b="0" dirty="0" err="1">
                <a:latin typeface="SamsungOne-400" panose="020B0503030303020204" pitchFamily="34" charset="0"/>
              </a:rPr>
              <a:t>từ</a:t>
            </a:r>
            <a:r>
              <a:rPr lang="en-US" altLang="ko-KR" b="0" dirty="0">
                <a:latin typeface="SamsungOne-400" panose="020B0503030303020204" pitchFamily="34" charset="0"/>
              </a:rPr>
              <a:t> </a:t>
            </a:r>
            <a:r>
              <a:rPr lang="en-US" altLang="ko-KR" b="0" dirty="0" err="1">
                <a:latin typeface="SamsungOne-400" panose="020B0503030303020204" pitchFamily="34" charset="0"/>
              </a:rPr>
              <a:t>nhiều</a:t>
            </a:r>
            <a:r>
              <a:rPr lang="en-US" altLang="ko-KR" b="0" dirty="0">
                <a:latin typeface="SamsungOne-400" panose="020B0503030303020204" pitchFamily="34" charset="0"/>
              </a:rPr>
              <a:t> </a:t>
            </a:r>
            <a:r>
              <a:rPr lang="en-US" altLang="ko-KR" b="0" dirty="0" err="1">
                <a:latin typeface="SamsungOne-400" panose="020B0503030303020204" pitchFamily="34" charset="0"/>
              </a:rPr>
              <a:t>khu</a:t>
            </a:r>
            <a:r>
              <a:rPr lang="en-US" altLang="ko-KR" b="0" dirty="0">
                <a:latin typeface="SamsungOne-400" panose="020B0503030303020204" pitchFamily="34" charset="0"/>
              </a:rPr>
              <a:t> </a:t>
            </a:r>
            <a:r>
              <a:rPr lang="en-US" altLang="ko-KR" b="0" dirty="0" err="1">
                <a:latin typeface="SamsungOne-400" panose="020B0503030303020204" pitchFamily="34" charset="0"/>
              </a:rPr>
              <a:t>vực</a:t>
            </a:r>
            <a:r>
              <a:rPr lang="en-US" altLang="ko-KR" b="0" dirty="0">
                <a:latin typeface="SamsungOne-400" panose="020B0503030303020204" pitchFamily="34" charset="0"/>
              </a:rPr>
              <a:t> </a:t>
            </a:r>
            <a:r>
              <a:rPr lang="en-US" altLang="ko-KR" b="0" dirty="0" err="1">
                <a:latin typeface="SamsungOne-400" panose="020B0503030303020204" pitchFamily="34" charset="0"/>
              </a:rPr>
              <a:t>khác</a:t>
            </a:r>
            <a:r>
              <a:rPr lang="en-US" altLang="ko-KR" b="0" dirty="0">
                <a:latin typeface="SamsungOne-400" panose="020B0503030303020204" pitchFamily="34" charset="0"/>
              </a:rPr>
              <a:t> </a:t>
            </a:r>
            <a:r>
              <a:rPr lang="en-US" altLang="ko-KR" b="0" dirty="0" err="1">
                <a:latin typeface="SamsungOne-400" panose="020B0503030303020204" pitchFamily="34" charset="0"/>
              </a:rPr>
              <a:t>nhau</a:t>
            </a:r>
            <a:r>
              <a:rPr lang="en-US" altLang="ko-KR" b="0" dirty="0">
                <a:latin typeface="SamsungOne-400" panose="020B0503030303020204" pitchFamily="34" charset="0"/>
              </a:rPr>
              <a:t> </a:t>
            </a:r>
            <a:r>
              <a:rPr lang="en-US" altLang="ko-KR" b="0" dirty="0" err="1">
                <a:latin typeface="SamsungOne-400" panose="020B0503030303020204" pitchFamily="34" charset="0"/>
              </a:rPr>
              <a:t>trên</a:t>
            </a:r>
            <a:r>
              <a:rPr lang="en-US" altLang="ko-KR" b="0" dirty="0">
                <a:latin typeface="SamsungOne-400" panose="020B0503030303020204" pitchFamily="34" charset="0"/>
              </a:rPr>
              <a:t> </a:t>
            </a:r>
            <a:r>
              <a:rPr lang="en-US" altLang="ko-KR" b="0" dirty="0" err="1">
                <a:latin typeface="SamsungOne-400" panose="020B0503030303020204" pitchFamily="34" charset="0"/>
              </a:rPr>
              <a:t>thế</a:t>
            </a:r>
            <a:r>
              <a:rPr lang="en-US" altLang="ko-KR" b="0" dirty="0">
                <a:latin typeface="SamsungOne-400" panose="020B0503030303020204" pitchFamily="34" charset="0"/>
              </a:rPr>
              <a:t> </a:t>
            </a:r>
            <a:r>
              <a:rPr lang="en-US" altLang="ko-KR" b="0" dirty="0" err="1">
                <a:latin typeface="SamsungOne-400" panose="020B0503030303020204" pitchFamily="34" charset="0"/>
              </a:rPr>
              <a:t>giới</a:t>
            </a:r>
            <a:r>
              <a:rPr lang="en-US" altLang="ko-KR" b="0" dirty="0">
                <a:latin typeface="SamsungOne-400" panose="020B0503030303020204" pitchFamily="34" charset="0"/>
              </a:rPr>
              <a:t>.</a:t>
            </a:r>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48</a:t>
            </a:fld>
            <a:endParaRPr lang="ko-KR" altLang="en-US" dirty="0"/>
          </a:p>
        </p:txBody>
      </p:sp>
    </p:spTree>
    <p:extLst>
      <p:ext uri="{BB962C8B-B14F-4D97-AF65-F5344CB8AC3E}">
        <p14:creationId xmlns:p14="http://schemas.microsoft.com/office/powerpoint/2010/main" val="3728593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Tên của </a:t>
            </a:r>
            <a:r>
              <a:rPr lang="en-US" altLang="ko-KR" b="0" dirty="0">
                <a:latin typeface="SamsungOne-400" panose="020B0503030303020204" pitchFamily="34" charset="0"/>
              </a:rPr>
              <a:t>bucket</a:t>
            </a:r>
            <a:r>
              <a:rPr lang="vi-VN" altLang="ko-KR" b="0" dirty="0">
                <a:latin typeface="SamsungOne-400" panose="020B0503030303020204" pitchFamily="34" charset="0"/>
              </a:rPr>
              <a:t> được sử dụng như một phần của URI để truy cập nó từ Internet. Điều này yêu cầu nó phải là duy nhất trên toàn cầu với một phân vùng.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Có 3 phân vùng chính. Trung Quốc đang ở trong phân vùng của riêng mình cũng như đám mây của chính phủ Hoa Kỳ. Phần còn lại của thế giới nằm trong phân vùng tiêu chuẩn.</a:t>
            </a:r>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49</a:t>
            </a:fld>
            <a:endParaRPr lang="ko-KR" altLang="en-US" dirty="0"/>
          </a:p>
        </p:txBody>
      </p:sp>
    </p:spTree>
    <p:extLst>
      <p:ext uri="{BB962C8B-B14F-4D97-AF65-F5344CB8AC3E}">
        <p14:creationId xmlns:p14="http://schemas.microsoft.com/office/powerpoint/2010/main" val="2299863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Trong chương trước, chúng t</a:t>
            </a:r>
            <a:r>
              <a:rPr lang="en-US" altLang="ko-KR" b="0" dirty="0">
                <a:latin typeface="SamsungOne-400" panose="020B0503030303020204" pitchFamily="34" charset="0"/>
              </a:rPr>
              <a:t>a</a:t>
            </a:r>
            <a:r>
              <a:rPr lang="vi-VN" altLang="ko-KR" b="0" dirty="0">
                <a:latin typeface="SamsungOne-400" panose="020B0503030303020204" pitchFamily="34" charset="0"/>
              </a:rPr>
              <a:t> đã giới thiệu HDFS làm bộ lưu trữ chính cho </a:t>
            </a:r>
            <a:r>
              <a:rPr lang="en-US" altLang="ko-KR" b="0" dirty="0">
                <a:latin typeface="SamsungOne-400" panose="020B0503030303020204" pitchFamily="34" charset="0"/>
              </a:rPr>
              <a:t>Big data</a:t>
            </a:r>
            <a:r>
              <a:rPr lang="vi-VN" altLang="ko-KR" b="0" dirty="0">
                <a:latin typeface="SamsungOne-400" panose="020B0503030303020204" pitchFamily="34" charset="0"/>
              </a:rPr>
              <a:t>. Trong phần này, chúng ta sẽ xem xét các phương án lưu trữ khác.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Khi HDFS lần đầu tiên được giới thiệu, giá đĩa giảm liên tục và đáng kể và trong khi hiệu suất đĩa tạo 3 bản sao thấp, nó thực sự không được coi là vấn đề lớn.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Thật không may, cơn lũ dữ liệu thậm chí còn diễn ra mạnh mẽ hơn và hầu hết các doanh nghiệp bắt đầu cảm thấy sức nặng và gánh nặng của 1/3 hiệu quả của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Ngoài ra, khi các trường hợp sử dụng mở rộng, nhu cầu lưu trữ có thể cung cấp khả năng quét nhanh cũng như truy cập ngẫu nhiên đọc và ghi nhanh chóng là rất cần thiết.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Điều này đã mang lại nhiều lựa chọn thay thế, bao gồm lưu trữ trên đám mây công cộng.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sẽ kiểm tra các lựa chọn thay thế giải quyết những nhu cầu này.</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a:t>
            </a:fld>
            <a:endParaRPr lang="ko-KR" altLang="en-US" dirty="0"/>
          </a:p>
        </p:txBody>
      </p:sp>
    </p:spTree>
    <p:extLst>
      <p:ext uri="{BB962C8B-B14F-4D97-AF65-F5344CB8AC3E}">
        <p14:creationId xmlns:p14="http://schemas.microsoft.com/office/powerpoint/2010/main" val="29234711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Để truy cập vào </a:t>
            </a:r>
            <a:r>
              <a:rPr lang="en-US" altLang="ko-KR" b="0" dirty="0">
                <a:latin typeface="SamsungOne-400" panose="020B0503030303020204" pitchFamily="34" charset="0"/>
              </a:rPr>
              <a:t>bucket</a:t>
            </a:r>
            <a:r>
              <a:rPr lang="vi-VN" altLang="ko-KR" b="0" dirty="0">
                <a:latin typeface="SamsungOne-400" panose="020B0503030303020204" pitchFamily="34" charset="0"/>
              </a:rPr>
              <a:t>, một điểm truy cập S3 được sử dụng. Điều này có thể ở một điểm truy cập kiểu được lưu trữ ảo hoặc truy cập kiểu đường dẫn.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nhóm được truy cập trong hệ sinh thái Hadoop, chẳng hạn như từ Spark, Hive, v.v. bằng cách sử dụng ký hiệu s3://bucket-name/key-name.</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50</a:t>
            </a:fld>
            <a:endParaRPr lang="ko-KR" altLang="en-US" dirty="0"/>
          </a:p>
        </p:txBody>
      </p:sp>
    </p:spTree>
    <p:extLst>
      <p:ext uri="{BB962C8B-B14F-4D97-AF65-F5344CB8AC3E}">
        <p14:creationId xmlns:p14="http://schemas.microsoft.com/office/powerpoint/2010/main" val="145829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a:t>
            </a:r>
            <a:r>
              <a:rPr lang="en-US" altLang="ko-KR" b="0" dirty="0">
                <a:latin typeface="SamsungOne-400" panose="020B0503030303020204" pitchFamily="34" charset="0"/>
              </a:rPr>
              <a:t>bucket</a:t>
            </a:r>
            <a:r>
              <a:rPr lang="vi-VN" altLang="ko-KR" b="0" dirty="0">
                <a:latin typeface="SamsungOne-400" panose="020B0503030303020204" pitchFamily="34" charset="0"/>
              </a:rPr>
              <a:t> có thể bị xóa khỏi trình duyệt, AWS CLI hoặc API.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Người dùng nên cẩn thận trước khi xóa các </a:t>
            </a:r>
            <a:r>
              <a:rPr lang="en-US" altLang="ko-KR" b="0" dirty="0">
                <a:latin typeface="SamsungOne-400" panose="020B0503030303020204" pitchFamily="34" charset="0"/>
              </a:rPr>
              <a:t>bucket</a:t>
            </a:r>
            <a:r>
              <a:rPr lang="vi-VN" altLang="ko-KR" b="0" dirty="0">
                <a:latin typeface="SamsungOne-400" panose="020B0503030303020204" pitchFamily="34" charset="0"/>
              </a:rPr>
              <a:t> vì các </a:t>
            </a:r>
            <a:r>
              <a:rPr lang="en-US" altLang="ko-KR" b="0" dirty="0">
                <a:latin typeface="SamsungOne-400" panose="020B0503030303020204" pitchFamily="34" charset="0"/>
              </a:rPr>
              <a:t>bucket</a:t>
            </a:r>
            <a:r>
              <a:rPr lang="vi-VN" altLang="ko-KR" b="0" dirty="0">
                <a:latin typeface="SamsungOne-400" panose="020B0503030303020204" pitchFamily="34" charset="0"/>
              </a:rPr>
              <a:t> thường tương đương với các điểm cuối miền.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Nếu một </a:t>
            </a:r>
            <a:r>
              <a:rPr lang="en-US" altLang="ko-KR" b="0" dirty="0">
                <a:latin typeface="SamsungOne-400" panose="020B0503030303020204" pitchFamily="34" charset="0"/>
              </a:rPr>
              <a:t>bucket</a:t>
            </a:r>
            <a:r>
              <a:rPr lang="vi-VN" altLang="ko-KR" b="0" dirty="0">
                <a:latin typeface="SamsungOne-400" panose="020B0503030303020204" pitchFamily="34" charset="0"/>
              </a:rPr>
              <a:t> bị xóa, không có gì đảm bảo rằng URI có thể được lấy lại trong tương lai.</a:t>
            </a:r>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51</a:t>
            </a:fld>
            <a:endParaRPr lang="ko-KR" altLang="en-US" dirty="0"/>
          </a:p>
        </p:txBody>
      </p:sp>
    </p:spTree>
    <p:extLst>
      <p:ext uri="{BB962C8B-B14F-4D97-AF65-F5344CB8AC3E}">
        <p14:creationId xmlns:p14="http://schemas.microsoft.com/office/powerpoint/2010/main" val="4198244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Tiêu chuẩn S3: dữ liệu thường xuyên truy cập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Tiêu chuẩn – IA : Dữ liệu được sử dụng không liên tục</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Amazon Glacier: Dữ liệu lưu giữ/lưu trữ dài hạn</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52</a:t>
            </a:fld>
            <a:endParaRPr lang="ko-KR" altLang="en-US" dirty="0"/>
          </a:p>
        </p:txBody>
      </p:sp>
    </p:spTree>
    <p:extLst>
      <p:ext uri="{BB962C8B-B14F-4D97-AF65-F5344CB8AC3E}">
        <p14:creationId xmlns:p14="http://schemas.microsoft.com/office/powerpoint/2010/main" val="1286568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Nền tảng Lưu trữ Azure là giải pháp lưu trữ đám mây của Microsoft cung cấp nhiều loại kho lưu trữ có thể mở rộng.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Bền bỉ và có tính sẵn sàng cao. Dự phòng đảm bảo rằng dữ liệu của bạn được an toàn trong trường hợp lỗi phần cứng tạm thời.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Bạn cũng có thể chọn sao chép dữ liệu trên các trung tâm dữ liệu hoặc khu vực địa lý để bảo vệ bổ sung khỏi thảm họa cục bộ hoặc thiên tai.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Dữ liệu được sao chép theo cách này vẫn có tính khả dụng cao trong trường hợp mất điện đột xuất.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Dịch vụ lưu trữ cốt lõi được mô tả chi tiết sau. Chúng tôi chỉ định nghĩa các thuật ngữ ở đây.</a:t>
            </a:r>
            <a:endParaRPr lang="en-US"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Thông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điệp</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0" indent="0">
              <a:buFont typeface="Arial" panose="020B0604020202020204" pitchFamily="34" charset="0"/>
              <a:buNone/>
            </a:pPr>
            <a:r>
              <a:rPr lang="en-KR" dirty="0">
                <a:latin typeface="SamsungOne-400" panose="020B0503030303020204" pitchFamily="34" charset="0"/>
                <a:ea typeface="SamsungOne-400" panose="020B0503030303020204" pitchFamily="34" charset="0"/>
              </a:rPr>
              <a:t>Azure Blobs: </a:t>
            </a:r>
            <a:r>
              <a:rPr lang="vi-VN" dirty="0">
                <a:latin typeface="SamsungOne-400" panose="020B0503030303020204" pitchFamily="34" charset="0"/>
                <a:ea typeface="SamsungOne-400" panose="020B0503030303020204" pitchFamily="34" charset="0"/>
              </a:rPr>
              <a:t>Một kho lưu trữ đối tượng có khả năng mở rộng lớn cho dữ liệu văn bản và nhị phân. Cũng bao gồm hỗ trợ phân tích </a:t>
            </a:r>
            <a:r>
              <a:rPr lang="en-US" dirty="0">
                <a:latin typeface="SamsungOne-400" panose="020B0503030303020204" pitchFamily="34" charset="0"/>
                <a:ea typeface="SamsungOne-400" panose="020B0503030303020204" pitchFamily="34" charset="0"/>
              </a:rPr>
              <a:t>big</a:t>
            </a:r>
            <a:r>
              <a:rPr lang="en-US" baseline="0" dirty="0">
                <a:latin typeface="SamsungOne-400" panose="020B0503030303020204" pitchFamily="34" charset="0"/>
                <a:ea typeface="SamsungOne-400" panose="020B0503030303020204" pitchFamily="34" charset="0"/>
              </a:rPr>
              <a:t> data </a:t>
            </a:r>
            <a:r>
              <a:rPr lang="vi-VN" dirty="0">
                <a:latin typeface="SamsungOne-400" panose="020B0503030303020204" pitchFamily="34" charset="0"/>
                <a:ea typeface="SamsungOne-400" panose="020B0503030303020204" pitchFamily="34" charset="0"/>
              </a:rPr>
              <a:t>thông qua Data Lake Storage Gen2.</a:t>
            </a:r>
            <a:endParaRPr lang="en-US" dirty="0">
              <a:latin typeface="SamsungOne-400" panose="020B0503030303020204" pitchFamily="34" charset="0"/>
              <a:ea typeface="SamsungOne-400" panose="020B0503030303020204" pitchFamily="34" charset="0"/>
            </a:endParaRPr>
          </a:p>
          <a:p>
            <a:pPr marL="0" indent="0">
              <a:buFont typeface="Arial" panose="020B0604020202020204" pitchFamily="34" charset="0"/>
              <a:buNone/>
            </a:pPr>
            <a:r>
              <a:rPr lang="en-KR" dirty="0">
                <a:latin typeface="SamsungOne-400" panose="020B0503030303020204" pitchFamily="34" charset="0"/>
                <a:ea typeface="SamsungOne-400" panose="020B0503030303020204" pitchFamily="34" charset="0"/>
              </a:rPr>
              <a:t>Azure Files: </a:t>
            </a:r>
            <a:r>
              <a:rPr lang="vi-VN" dirty="0">
                <a:latin typeface="SamsungOne-400" panose="020B0503030303020204" pitchFamily="34" charset="0"/>
                <a:ea typeface="SamsungOne-400" panose="020B0503030303020204" pitchFamily="34" charset="0"/>
              </a:rPr>
              <a:t>Chia sẻ tệp được quản lý để triển khai trên đám mây hoặc tại chỗ.</a:t>
            </a:r>
            <a:endParaRPr lang="en-US" dirty="0">
              <a:latin typeface="SamsungOne-400" panose="020B0503030303020204" pitchFamily="34" charset="0"/>
              <a:ea typeface="SamsungOne-400" panose="020B0503030303020204" pitchFamily="34" charset="0"/>
            </a:endParaRPr>
          </a:p>
          <a:p>
            <a:pPr marL="0" indent="0">
              <a:buFont typeface="Arial" panose="020B0604020202020204" pitchFamily="34" charset="0"/>
              <a:buNone/>
            </a:pPr>
            <a:r>
              <a:rPr lang="en-KR" dirty="0">
                <a:latin typeface="SamsungOne-400" panose="020B0503030303020204" pitchFamily="34" charset="0"/>
                <a:ea typeface="SamsungOne-400" panose="020B0503030303020204" pitchFamily="34" charset="0"/>
              </a:rPr>
              <a:t>Azure Queues: </a:t>
            </a:r>
            <a:r>
              <a:rPr lang="vi-VN" dirty="0">
                <a:latin typeface="SamsungOne-400" panose="020B0503030303020204" pitchFamily="34" charset="0"/>
                <a:ea typeface="SamsungOne-400" panose="020B0503030303020204" pitchFamily="34" charset="0"/>
              </a:rPr>
              <a:t>Một kho lưu trữ tin nhắn để nhắn tin đáng tin cậy giữa các thành phần ứng dụng.</a:t>
            </a:r>
            <a:endParaRPr lang="en-KR" dirty="0">
              <a:latin typeface="SamsungOne-400" panose="020B0503030303020204" pitchFamily="34" charset="0"/>
              <a:ea typeface="SamsungOne-400" panose="020B0503030303020204" pitchFamily="34" charset="0"/>
            </a:endParaRPr>
          </a:p>
          <a:p>
            <a:pPr marL="0" indent="0">
              <a:buFont typeface="Arial" panose="020B0604020202020204" pitchFamily="34" charset="0"/>
              <a:buNone/>
            </a:pPr>
            <a:r>
              <a:rPr lang="en-KR" dirty="0">
                <a:latin typeface="SamsungOne-400" panose="020B0503030303020204" pitchFamily="34" charset="0"/>
                <a:ea typeface="SamsungOne-400" panose="020B0503030303020204" pitchFamily="34" charset="0"/>
              </a:rPr>
              <a:t>Azure Tables: </a:t>
            </a:r>
            <a:r>
              <a:rPr lang="vi-VN" dirty="0">
                <a:latin typeface="SamsungOne-400" panose="020B0503030303020204" pitchFamily="34" charset="0"/>
                <a:ea typeface="SamsungOne-400" panose="020B0503030303020204" pitchFamily="34" charset="0"/>
              </a:rPr>
              <a:t>Một kho lưu trữ NoSQL để lưu trữ dữ liệu có cấu trúc không lược đồ.</a:t>
            </a:r>
            <a:endParaRPr lang="en-US" dirty="0">
              <a:latin typeface="SamsungOne-400" panose="020B0503030303020204" pitchFamily="34" charset="0"/>
              <a:ea typeface="SamsungOne-400" panose="020B0503030303020204" pitchFamily="34" charset="0"/>
            </a:endParaRPr>
          </a:p>
          <a:p>
            <a:pPr marL="0" indent="0">
              <a:buFont typeface="Arial" panose="020B0604020202020204" pitchFamily="34" charset="0"/>
              <a:buNone/>
            </a:pPr>
            <a:r>
              <a:rPr lang="en-KR" dirty="0">
                <a:latin typeface="SamsungOne-400" panose="020B0503030303020204" pitchFamily="34" charset="0"/>
                <a:ea typeface="SamsungOne-400" panose="020B0503030303020204" pitchFamily="34" charset="0"/>
              </a:rPr>
              <a:t>Azure Disks: </a:t>
            </a:r>
            <a:r>
              <a:rPr lang="vi-VN" dirty="0">
                <a:latin typeface="SamsungOne-400" panose="020B0503030303020204" pitchFamily="34" charset="0"/>
                <a:ea typeface="SamsungOne-400" panose="020B0503030303020204" pitchFamily="34" charset="0"/>
              </a:rPr>
              <a:t>Khối lượng lưu trữ cấp khối cho máy ảo Azure.</a:t>
            </a:r>
            <a:endParaRPr lang="en-KR"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53</a:t>
            </a:fld>
            <a:endParaRPr lang="ko-KR" altLang="en-US" dirty="0"/>
          </a:p>
        </p:txBody>
      </p:sp>
    </p:spTree>
    <p:extLst>
      <p:ext uri="{BB962C8B-B14F-4D97-AF65-F5344CB8AC3E}">
        <p14:creationId xmlns:p14="http://schemas.microsoft.com/office/powerpoint/2010/main" val="24701248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KR"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Phương pháp nhân rộng và dịch vụ được hỗ trợ sẽ được mô tả chi tiết sau. Chúng t</a:t>
            </a:r>
            <a:r>
              <a:rPr lang="en-US" altLang="ko-KR" dirty="0">
                <a:latin typeface="SamsungOne-400" panose="020B0503030303020204" pitchFamily="34" charset="0"/>
              </a:rPr>
              <a:t>a</a:t>
            </a:r>
            <a:r>
              <a:rPr lang="vi-VN" altLang="ko-KR" dirty="0">
                <a:latin typeface="SamsungOne-400" panose="020B0503030303020204" pitchFamily="34" charset="0"/>
              </a:rPr>
              <a:t> chỉ giới thiệu các điều khoản ở đây.</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rPr>
              <a:t>Tài khoản lưu trữ cung cấp một không gian tên duy nhất cho dữ liệu Lưu trữ Azure có thể được truy cập từ mọi nơi trên thế giới qua HTTP hoặc HTTPS.</a:t>
            </a:r>
            <a:endParaRPr lang="en-KR" dirty="0">
              <a:latin typeface="SamsungOne-400" panose="020B0503030303020204" pitchFamily="34" charset="0"/>
            </a:endParaRPr>
          </a:p>
          <a:p>
            <a:endParaRPr lang="en-KR" dirty="0">
              <a:latin typeface="SamsungOne-400" panose="020B0503030303020204" pitchFamily="34" charset="0"/>
            </a:endParaRPr>
          </a:p>
          <a:p>
            <a:r>
              <a:rPr lang="en-US" dirty="0" err="1">
                <a:latin typeface="SamsungOne-400" panose="020B0503030303020204" pitchFamily="34" charset="0"/>
              </a:rPr>
              <a:t>Bộ</a:t>
            </a:r>
            <a:r>
              <a:rPr lang="en-US" baseline="0" dirty="0">
                <a:latin typeface="SamsungOne-400" panose="020B0503030303020204" pitchFamily="34" charset="0"/>
              </a:rPr>
              <a:t> </a:t>
            </a:r>
            <a:r>
              <a:rPr lang="en-US" baseline="0" dirty="0" err="1">
                <a:latin typeface="SamsungOne-400" panose="020B0503030303020204" pitchFamily="34" charset="0"/>
              </a:rPr>
              <a:t>lưu</a:t>
            </a:r>
            <a:r>
              <a:rPr lang="en-US" baseline="0" dirty="0">
                <a:latin typeface="SamsungOne-400" panose="020B0503030303020204" pitchFamily="34" charset="0"/>
              </a:rPr>
              <a:t> </a:t>
            </a:r>
            <a:r>
              <a:rPr lang="en-US" baseline="0" dirty="0" err="1">
                <a:latin typeface="SamsungOne-400" panose="020B0503030303020204" pitchFamily="34" charset="0"/>
              </a:rPr>
              <a:t>trữ</a:t>
            </a:r>
            <a:r>
              <a:rPr lang="en-US" dirty="0">
                <a:latin typeface="SamsungOne-400" panose="020B0503030303020204" pitchFamily="34" charset="0"/>
              </a:rPr>
              <a:t> </a:t>
            </a:r>
            <a:r>
              <a:rPr lang="vi-VN" dirty="0">
                <a:latin typeface="SamsungOne-400" panose="020B0503030303020204" pitchFamily="34" charset="0"/>
              </a:rPr>
              <a:t>Azure cung cấp một số loại tài khoản lưu trữ. Mỗi loại hỗ trợ các tính năng khác nhau và có mô hình định giá riêng.</a:t>
            </a:r>
            <a:endParaRPr lang="en-KR" dirty="0">
              <a:latin typeface="SamsungOne-400" panose="020B0503030303020204" pitchFamily="34" charset="0"/>
            </a:endParaRPr>
          </a:p>
          <a:p>
            <a:pPr marL="171450" indent="-171450">
              <a:buFont typeface="Arial" panose="020B0604020202020204" pitchFamily="34" charset="0"/>
              <a:buChar char="•"/>
            </a:pPr>
            <a:r>
              <a:rPr lang="en-KR" dirty="0">
                <a:latin typeface="SamsungOne-400" panose="020B0503030303020204" pitchFamily="34" charset="0"/>
              </a:rPr>
              <a:t>General Purpose v2 Account: </a:t>
            </a:r>
            <a:r>
              <a:rPr lang="vi-VN" dirty="0">
                <a:latin typeface="SamsungOne-400" panose="020B0503030303020204" pitchFamily="34" charset="0"/>
              </a:rPr>
              <a:t>Loại tài khoản lưu trữ mặc định cho các </a:t>
            </a:r>
            <a:r>
              <a:rPr lang="en-US" dirty="0">
                <a:latin typeface="SamsungOne-400" panose="020B0503030303020204" pitchFamily="34" charset="0"/>
              </a:rPr>
              <a:t>blob</a:t>
            </a:r>
            <a:r>
              <a:rPr lang="vi-VN" dirty="0">
                <a:latin typeface="SamsungOne-400" panose="020B0503030303020204" pitchFamily="34" charset="0"/>
              </a:rPr>
              <a:t>, tệp, hàng đợi và bảng. Chúng tôi khuyên bạn nên sử dụng Bộ lưu trữ Azure cho hầu hết các trường hợp.</a:t>
            </a:r>
            <a:endParaRPr lang="en-US" dirty="0">
              <a:latin typeface="SamsungOne-400" panose="020B0503030303020204" pitchFamily="34" charset="0"/>
            </a:endParaRPr>
          </a:p>
          <a:p>
            <a:pPr marL="171450" indent="-171450">
              <a:buFont typeface="Arial" panose="020B0604020202020204" pitchFamily="34" charset="0"/>
              <a:buChar char="•"/>
            </a:pPr>
            <a:r>
              <a:rPr lang="en-KR" dirty="0">
                <a:latin typeface="SamsungOne-400" panose="020B0503030303020204" pitchFamily="34" charset="0"/>
              </a:rPr>
              <a:t>General Purpose v1 Account: </a:t>
            </a:r>
            <a:r>
              <a:rPr lang="en-US" dirty="0" err="1">
                <a:latin typeface="SamsungOne-400" panose="020B0503030303020204" pitchFamily="34" charset="0"/>
              </a:rPr>
              <a:t>Một</a:t>
            </a:r>
            <a:r>
              <a:rPr lang="en-US" dirty="0">
                <a:latin typeface="SamsungOne-400" panose="020B0503030303020204" pitchFamily="34" charset="0"/>
              </a:rPr>
              <a:t> </a:t>
            </a:r>
            <a:r>
              <a:rPr lang="en-US" dirty="0" err="1">
                <a:latin typeface="SamsungOne-400" panose="020B0503030303020204" pitchFamily="34" charset="0"/>
              </a:rPr>
              <a:t>loại</a:t>
            </a:r>
            <a:r>
              <a:rPr lang="en-US" dirty="0">
                <a:latin typeface="SamsungOne-400" panose="020B0503030303020204" pitchFamily="34" charset="0"/>
              </a:rPr>
              <a:t> </a:t>
            </a:r>
            <a:r>
              <a:rPr lang="en-US" dirty="0" err="1">
                <a:latin typeface="SamsungOne-400" panose="020B0503030303020204" pitchFamily="34" charset="0"/>
              </a:rPr>
              <a:t>tài</a:t>
            </a:r>
            <a:r>
              <a:rPr lang="en-US" dirty="0">
                <a:latin typeface="SamsungOne-400" panose="020B0503030303020204" pitchFamily="34" charset="0"/>
              </a:rPr>
              <a:t> </a:t>
            </a:r>
            <a:r>
              <a:rPr lang="en-US" dirty="0" err="1">
                <a:latin typeface="SamsungOne-400" panose="020B0503030303020204" pitchFamily="34" charset="0"/>
              </a:rPr>
              <a:t>khoản</a:t>
            </a:r>
            <a:r>
              <a:rPr lang="en-US" dirty="0">
                <a:latin typeface="SamsungOne-400" panose="020B0503030303020204" pitchFamily="34" charset="0"/>
              </a:rPr>
              <a:t> </a:t>
            </a:r>
            <a:r>
              <a:rPr lang="en-US" dirty="0" err="1">
                <a:latin typeface="SamsungOne-400" panose="020B0503030303020204" pitchFamily="34" charset="0"/>
              </a:rPr>
              <a:t>kế</a:t>
            </a:r>
            <a:r>
              <a:rPr lang="en-US" dirty="0">
                <a:latin typeface="SamsungOne-400" panose="020B0503030303020204" pitchFamily="34" charset="0"/>
              </a:rPr>
              <a:t> </a:t>
            </a:r>
            <a:r>
              <a:rPr lang="en-US" dirty="0" err="1">
                <a:latin typeface="SamsungOne-400" panose="020B0503030303020204" pitchFamily="34" charset="0"/>
              </a:rPr>
              <a:t>thừa</a:t>
            </a:r>
            <a:r>
              <a:rPr lang="en-US" dirty="0">
                <a:latin typeface="SamsungOne-400" panose="020B0503030303020204" pitchFamily="34" charset="0"/>
              </a:rPr>
              <a:t> </a:t>
            </a:r>
            <a:r>
              <a:rPr lang="en-US" dirty="0" err="1">
                <a:latin typeface="SamsungOne-400" panose="020B0503030303020204" pitchFamily="34" charset="0"/>
              </a:rPr>
              <a:t>dành</a:t>
            </a:r>
            <a:r>
              <a:rPr lang="en-US" dirty="0">
                <a:latin typeface="SamsungOne-400" panose="020B0503030303020204" pitchFamily="34" charset="0"/>
              </a:rPr>
              <a:t> </a:t>
            </a:r>
            <a:r>
              <a:rPr lang="en-US" dirty="0" err="1">
                <a:latin typeface="SamsungOne-400" panose="020B0503030303020204" pitchFamily="34" charset="0"/>
              </a:rPr>
              <a:t>cho</a:t>
            </a:r>
            <a:r>
              <a:rPr lang="en-US" dirty="0">
                <a:latin typeface="SamsungOne-400" panose="020B0503030303020204" pitchFamily="34" charset="0"/>
              </a:rPr>
              <a:t> </a:t>
            </a:r>
            <a:r>
              <a:rPr lang="en-US" dirty="0" err="1">
                <a:latin typeface="SamsungOne-400" panose="020B0503030303020204" pitchFamily="34" charset="0"/>
              </a:rPr>
              <a:t>các</a:t>
            </a:r>
            <a:r>
              <a:rPr lang="en-US" dirty="0">
                <a:latin typeface="SamsungOne-400" panose="020B0503030303020204" pitchFamily="34" charset="0"/>
              </a:rPr>
              <a:t> blob, </a:t>
            </a:r>
            <a:r>
              <a:rPr lang="en-US" dirty="0" err="1">
                <a:latin typeface="SamsungOne-400" panose="020B0503030303020204" pitchFamily="34" charset="0"/>
              </a:rPr>
              <a:t>tệp</a:t>
            </a:r>
            <a:r>
              <a:rPr lang="en-US" dirty="0">
                <a:latin typeface="SamsungOne-400" panose="020B0503030303020204" pitchFamily="34" charset="0"/>
              </a:rPr>
              <a:t>, </a:t>
            </a:r>
            <a:r>
              <a:rPr lang="en-US" dirty="0" err="1">
                <a:latin typeface="SamsungOne-400" panose="020B0503030303020204" pitchFamily="34" charset="0"/>
              </a:rPr>
              <a:t>hàng</a:t>
            </a:r>
            <a:r>
              <a:rPr lang="en-US" dirty="0">
                <a:latin typeface="SamsungOne-400" panose="020B0503030303020204" pitchFamily="34" charset="0"/>
              </a:rPr>
              <a:t> </a:t>
            </a:r>
            <a:r>
              <a:rPr lang="en-US" dirty="0" err="1">
                <a:latin typeface="SamsungOne-400" panose="020B0503030303020204" pitchFamily="34" charset="0"/>
              </a:rPr>
              <a:t>đợi</a:t>
            </a:r>
            <a:r>
              <a:rPr lang="en-US" dirty="0">
                <a:latin typeface="SamsungOne-400" panose="020B0503030303020204" pitchFamily="34" charset="0"/>
              </a:rPr>
              <a:t> </a:t>
            </a:r>
            <a:r>
              <a:rPr lang="en-US" dirty="0" err="1">
                <a:latin typeface="SamsungOne-400" panose="020B0503030303020204" pitchFamily="34" charset="0"/>
              </a:rPr>
              <a:t>và</a:t>
            </a:r>
            <a:r>
              <a:rPr lang="en-US" dirty="0">
                <a:latin typeface="SamsungOne-400" panose="020B0503030303020204" pitchFamily="34" charset="0"/>
              </a:rPr>
              <a:t> </a:t>
            </a:r>
            <a:r>
              <a:rPr lang="en-US" dirty="0" err="1">
                <a:latin typeface="SamsungOne-400" panose="020B0503030303020204" pitchFamily="34" charset="0"/>
              </a:rPr>
              <a:t>bảng</a:t>
            </a:r>
            <a:r>
              <a:rPr lang="en-US" dirty="0">
                <a:latin typeface="SamsungOne-400" panose="020B0503030303020204" pitchFamily="34" charset="0"/>
              </a:rPr>
              <a:t>. </a:t>
            </a:r>
            <a:r>
              <a:rPr lang="en-US" dirty="0" err="1">
                <a:latin typeface="SamsungOne-400" panose="020B0503030303020204" pitchFamily="34" charset="0"/>
              </a:rPr>
              <a:t>Nếu</a:t>
            </a:r>
            <a:r>
              <a:rPr lang="en-US" dirty="0">
                <a:latin typeface="SamsungOne-400" panose="020B0503030303020204" pitchFamily="34" charset="0"/>
              </a:rPr>
              <a:t> </a:t>
            </a:r>
            <a:r>
              <a:rPr lang="en-US" dirty="0" err="1">
                <a:latin typeface="SamsungOne-400" panose="020B0503030303020204" pitchFamily="34" charset="0"/>
              </a:rPr>
              <a:t>có</a:t>
            </a:r>
            <a:r>
              <a:rPr lang="en-US" dirty="0">
                <a:latin typeface="SamsungOne-400" panose="020B0503030303020204" pitchFamily="34" charset="0"/>
              </a:rPr>
              <a:t> </a:t>
            </a:r>
            <a:r>
              <a:rPr lang="en-US" dirty="0" err="1">
                <a:latin typeface="SamsungOne-400" panose="020B0503030303020204" pitchFamily="34" charset="0"/>
              </a:rPr>
              <a:t>thể</a:t>
            </a:r>
            <a:r>
              <a:rPr lang="en-US" dirty="0">
                <a:latin typeface="SamsungOne-400" panose="020B0503030303020204" pitchFamily="34" charset="0"/>
              </a:rPr>
              <a:t>, </a:t>
            </a:r>
            <a:r>
              <a:rPr lang="en-US" dirty="0" err="1">
                <a:latin typeface="SamsungOne-400" panose="020B0503030303020204" pitchFamily="34" charset="0"/>
              </a:rPr>
              <a:t>hãy</a:t>
            </a:r>
            <a:r>
              <a:rPr lang="en-US" dirty="0">
                <a:latin typeface="SamsungOne-400" panose="020B0503030303020204" pitchFamily="34" charset="0"/>
              </a:rPr>
              <a:t> </a:t>
            </a:r>
            <a:r>
              <a:rPr lang="en-US" dirty="0" err="1">
                <a:latin typeface="SamsungOne-400" panose="020B0503030303020204" pitchFamily="34" charset="0"/>
              </a:rPr>
              <a:t>sử</a:t>
            </a:r>
            <a:r>
              <a:rPr lang="en-US" dirty="0">
                <a:latin typeface="SamsungOne-400" panose="020B0503030303020204" pitchFamily="34" charset="0"/>
              </a:rPr>
              <a:t> </a:t>
            </a:r>
            <a:r>
              <a:rPr lang="en-US" dirty="0" err="1">
                <a:latin typeface="SamsungOne-400" panose="020B0503030303020204" pitchFamily="34" charset="0"/>
              </a:rPr>
              <a:t>dụng</a:t>
            </a:r>
            <a:r>
              <a:rPr lang="en-US" dirty="0">
                <a:latin typeface="SamsungOne-400" panose="020B0503030303020204" pitchFamily="34" charset="0"/>
              </a:rPr>
              <a:t> </a:t>
            </a:r>
            <a:r>
              <a:rPr lang="en-US" dirty="0" err="1">
                <a:latin typeface="SamsungOne-400" panose="020B0503030303020204" pitchFamily="34" charset="0"/>
              </a:rPr>
              <a:t>tài</a:t>
            </a:r>
            <a:r>
              <a:rPr lang="en-US" dirty="0">
                <a:latin typeface="SamsungOne-400" panose="020B0503030303020204" pitchFamily="34" charset="0"/>
              </a:rPr>
              <a:t> </a:t>
            </a:r>
            <a:r>
              <a:rPr lang="en-US" dirty="0" err="1">
                <a:latin typeface="SamsungOne-400" panose="020B0503030303020204" pitchFamily="34" charset="0"/>
              </a:rPr>
              <a:t>khoản</a:t>
            </a:r>
            <a:r>
              <a:rPr lang="en-US" dirty="0">
                <a:latin typeface="SamsungOne-400" panose="020B0503030303020204" pitchFamily="34" charset="0"/>
              </a:rPr>
              <a:t> v2 </a:t>
            </a:r>
            <a:r>
              <a:rPr lang="en-US" dirty="0" err="1">
                <a:latin typeface="SamsungOne-400" panose="020B0503030303020204" pitchFamily="34" charset="0"/>
              </a:rPr>
              <a:t>cho</a:t>
            </a:r>
            <a:r>
              <a:rPr lang="en-US" dirty="0">
                <a:latin typeface="SamsungOne-400" panose="020B0503030303020204" pitchFamily="34" charset="0"/>
              </a:rPr>
              <a:t> </a:t>
            </a:r>
            <a:r>
              <a:rPr lang="en-US" dirty="0" err="1">
                <a:latin typeface="SamsungOne-400" panose="020B0503030303020204" pitchFamily="34" charset="0"/>
              </a:rPr>
              <a:t>mục</a:t>
            </a:r>
            <a:r>
              <a:rPr lang="en-US" dirty="0">
                <a:latin typeface="SamsungOne-400" panose="020B0503030303020204" pitchFamily="34" charset="0"/>
              </a:rPr>
              <a:t> </a:t>
            </a:r>
            <a:r>
              <a:rPr lang="en-US" dirty="0" err="1">
                <a:latin typeface="SamsungOne-400" panose="020B0503030303020204" pitchFamily="34" charset="0"/>
              </a:rPr>
              <a:t>đích</a:t>
            </a:r>
            <a:r>
              <a:rPr lang="en-US" dirty="0">
                <a:latin typeface="SamsungOne-400" panose="020B0503030303020204" pitchFamily="34" charset="0"/>
              </a:rPr>
              <a:t> </a:t>
            </a:r>
            <a:r>
              <a:rPr lang="en-US" dirty="0" err="1">
                <a:latin typeface="SamsungOne-400" panose="020B0503030303020204" pitchFamily="34" charset="0"/>
              </a:rPr>
              <a:t>chung</a:t>
            </a:r>
            <a:r>
              <a:rPr lang="en-US" dirty="0">
                <a:latin typeface="SamsungOne-400" panose="020B0503030303020204" pitchFamily="34" charset="0"/>
              </a:rPr>
              <a:t> </a:t>
            </a:r>
            <a:r>
              <a:rPr lang="en-US" dirty="0" err="1">
                <a:latin typeface="SamsungOne-400" panose="020B0503030303020204" pitchFamily="34" charset="0"/>
              </a:rPr>
              <a:t>để</a:t>
            </a:r>
            <a:r>
              <a:rPr lang="en-US" dirty="0">
                <a:latin typeface="SamsungOne-400" panose="020B0503030303020204" pitchFamily="34" charset="0"/>
              </a:rPr>
              <a:t> </a:t>
            </a:r>
            <a:r>
              <a:rPr lang="en-US" dirty="0" err="1">
                <a:latin typeface="SamsungOne-400" panose="020B0503030303020204" pitchFamily="34" charset="0"/>
              </a:rPr>
              <a:t>thay</a:t>
            </a:r>
            <a:r>
              <a:rPr lang="en-US" dirty="0">
                <a:latin typeface="SamsungOne-400" panose="020B0503030303020204" pitchFamily="34" charset="0"/>
              </a:rPr>
              <a:t> </a:t>
            </a:r>
            <a:r>
              <a:rPr lang="en-US" dirty="0" err="1">
                <a:latin typeface="SamsungOne-400" panose="020B0503030303020204" pitchFamily="34" charset="0"/>
              </a:rPr>
              <a:t>thế</a:t>
            </a:r>
            <a:r>
              <a:rPr lang="en-US" dirty="0">
                <a:latin typeface="SamsungOne-400" panose="020B0503030303020204" pitchFamily="34" charset="0"/>
              </a:rPr>
              <a:t>. (</a:t>
            </a:r>
            <a:r>
              <a:rPr lang="en-US" dirty="0" err="1">
                <a:latin typeface="SamsungOne-400" panose="020B0503030303020204" pitchFamily="34" charset="0"/>
              </a:rPr>
              <a:t>Cuối</a:t>
            </a:r>
            <a:r>
              <a:rPr lang="en-US" dirty="0">
                <a:latin typeface="SamsungOne-400" panose="020B0503030303020204" pitchFamily="34" charset="0"/>
              </a:rPr>
              <a:t> </a:t>
            </a:r>
            <a:r>
              <a:rPr lang="en-US" dirty="0" err="1">
                <a:latin typeface="SamsungOne-400" panose="020B0503030303020204" pitchFamily="34" charset="0"/>
              </a:rPr>
              <a:t>tháng</a:t>
            </a:r>
            <a:r>
              <a:rPr lang="en-US" dirty="0">
                <a:latin typeface="SamsungOne-400" panose="020B0503030303020204" pitchFamily="34" charset="0"/>
              </a:rPr>
              <a:t> 4 </a:t>
            </a:r>
            <a:r>
              <a:rPr lang="en-US" dirty="0" err="1">
                <a:latin typeface="SamsungOne-400" panose="020B0503030303020204" pitchFamily="34" charset="0"/>
              </a:rPr>
              <a:t>năm</a:t>
            </a:r>
            <a:r>
              <a:rPr lang="en-US" dirty="0">
                <a:latin typeface="SamsungOne-400" panose="020B0503030303020204" pitchFamily="34" charset="0"/>
              </a:rPr>
              <a:t> 2024)</a:t>
            </a:r>
          </a:p>
          <a:p>
            <a:pPr marL="171450" indent="-171450">
              <a:buFont typeface="Arial" panose="020B0604020202020204" pitchFamily="34" charset="0"/>
              <a:buChar char="•"/>
            </a:pPr>
            <a:r>
              <a:rPr lang="en-KR" dirty="0">
                <a:latin typeface="SamsungOne-400" panose="020B0503030303020204" pitchFamily="34" charset="0"/>
              </a:rPr>
              <a:t>BlockBlobStorage account: </a:t>
            </a:r>
            <a:r>
              <a:rPr lang="vi-VN" dirty="0">
                <a:latin typeface="SamsungOne-400" panose="020B0503030303020204" pitchFamily="34" charset="0"/>
              </a:rPr>
              <a:t>Một tài khoản lưu trữ với các đặc tính hiệu suất cao cấp cho các khối blob và các blob nối thêm. Được đề xuất cho các kịch bản hoặc tỷ lệ giao dịch cao sử dụng các đối tượng nhỏ hơn hoặc yêu cầu độ trễ lưu trữ thấp liên tục.</a:t>
            </a:r>
            <a:endParaRPr lang="en-US" dirty="0">
              <a:latin typeface="SamsungOne-400" panose="020B0503030303020204" pitchFamily="34" charset="0"/>
            </a:endParaRPr>
          </a:p>
          <a:p>
            <a:pPr marL="171450" indent="-171450">
              <a:buFont typeface="Arial" panose="020B0604020202020204" pitchFamily="34" charset="0"/>
              <a:buChar char="•"/>
            </a:pPr>
            <a:r>
              <a:rPr lang="en-KR" dirty="0">
                <a:latin typeface="SamsungOne-400" panose="020B0503030303020204" pitchFamily="34" charset="0"/>
              </a:rPr>
              <a:t>FileStorage account: </a:t>
            </a:r>
            <a:r>
              <a:rPr lang="vi-VN" dirty="0">
                <a:latin typeface="SamsungOne-400" panose="020B0503030303020204" pitchFamily="34" charset="0"/>
              </a:rPr>
              <a:t>Tài khoản lưu trữ chỉ dành cho tệp với các đặc tính hiệu suất cao. Đề xuất cho các ứng dụng quy mô doanh nghiệp hoặc hiệu suất cao.</a:t>
            </a:r>
            <a:endParaRPr lang="en-US" dirty="0">
              <a:latin typeface="SamsungOne-400" panose="020B0503030303020204" pitchFamily="34" charset="0"/>
            </a:endParaRPr>
          </a:p>
          <a:p>
            <a:pPr marL="171450" indent="-171450">
              <a:buFont typeface="Arial" panose="020B0604020202020204" pitchFamily="34" charset="0"/>
              <a:buChar char="•"/>
            </a:pPr>
            <a:r>
              <a:rPr lang="en-KR" dirty="0">
                <a:latin typeface="SamsungOne-400" panose="020B0503030303020204" pitchFamily="34" charset="0"/>
              </a:rPr>
              <a:t>BlobStorage account: </a:t>
            </a:r>
            <a:r>
              <a:rPr lang="vi-VN" dirty="0">
                <a:latin typeface="SamsungOne-400" panose="020B0503030303020204" pitchFamily="34" charset="0"/>
              </a:rPr>
              <a:t>Tài khoản lưu trữ chỉ dành cho blob kế thừa. Nếu có thể, hãy sử dụng tài khoản v2 cho mục đích chung để thay thế.</a:t>
            </a:r>
            <a:endParaRPr lang="en-US" dirty="0">
              <a:latin typeface="SamsungOne-400" panose="020B0503030303020204" pitchFamily="34" charset="0"/>
            </a:endParaRPr>
          </a:p>
          <a:p>
            <a:pPr marL="171450" indent="-171450">
              <a:buFont typeface="Arial" panose="020B0604020202020204" pitchFamily="34" charset="0"/>
              <a:buChar char="•"/>
            </a:pPr>
            <a:endParaRPr lang="en-KR" dirty="0">
              <a:latin typeface="SamsungOne-400" panose="020B0503030303020204" pitchFamily="34" charset="0"/>
            </a:endParaRPr>
          </a:p>
          <a:p>
            <a:r>
              <a:rPr lang="en-US" dirty="0" err="1">
                <a:latin typeface="SamsungOne-400" panose="020B0503030303020204" pitchFamily="34" charset="0"/>
              </a:rPr>
              <a:t>Tài</a:t>
            </a:r>
            <a:r>
              <a:rPr lang="en-US" baseline="0" dirty="0">
                <a:latin typeface="SamsungOne-400" panose="020B0503030303020204" pitchFamily="34" charset="0"/>
              </a:rPr>
              <a:t> </a:t>
            </a:r>
            <a:r>
              <a:rPr lang="en-US" baseline="0" dirty="0" err="1">
                <a:latin typeface="SamsungOne-400" panose="020B0503030303020204" pitchFamily="34" charset="0"/>
              </a:rPr>
              <a:t>khoản</a:t>
            </a:r>
            <a:r>
              <a:rPr lang="en-US" dirty="0">
                <a:latin typeface="SamsungOne-400" panose="020B0503030303020204" pitchFamily="34" charset="0"/>
              </a:rPr>
              <a:t> </a:t>
            </a:r>
            <a:r>
              <a:rPr lang="en-KR" dirty="0">
                <a:latin typeface="SamsungOne-400" panose="020B0503030303020204" pitchFamily="34" charset="0"/>
              </a:rPr>
              <a:t>BlockBlobStorage</a:t>
            </a:r>
          </a:p>
          <a:p>
            <a:r>
              <a:rPr lang="vi-VN" dirty="0">
                <a:latin typeface="SamsungOne-400" panose="020B0503030303020204" pitchFamily="34" charset="0"/>
              </a:rPr>
              <a:t>Tài khoản BlockBlobStorage là một tài khoản lưu trữ đặc biệt trong tầng hiệu suất cao cấp để lưu trữ dữ liệu đối tượng phi cấu trúc dưới dạng các đốm màu khối hoặc các đốm màu nối thêm.</a:t>
            </a:r>
          </a:p>
          <a:p>
            <a:r>
              <a:rPr lang="vi-VN" dirty="0">
                <a:latin typeface="SamsungOne-400" panose="020B0503030303020204" pitchFamily="34" charset="0"/>
              </a:rPr>
              <a:t>So với các tài khoản v2 và BlobStorage cho mục đích chung, tài khoản BlockBlobStorage cung cấp độ trễ thấp hơn, nhất quán và tỷ lệ giao dịch cao hơn.</a:t>
            </a:r>
          </a:p>
          <a:p>
            <a:r>
              <a:rPr lang="vi-VN" dirty="0">
                <a:latin typeface="SamsungOne-400" panose="020B0503030303020204" pitchFamily="34" charset="0"/>
              </a:rPr>
              <a:t>Các tài khoản BlockBlobStorage hiện không hỗ trợ phân tầng cho các tầng truy cập nóng, mát hoặc lưu trữ. Loại tài khoản lưu trữ này không hỗ trợ các trang</a:t>
            </a:r>
            <a:r>
              <a:rPr lang="en-US" dirty="0">
                <a:latin typeface="SamsungOne-400" panose="020B0503030303020204" pitchFamily="34" charset="0"/>
              </a:rPr>
              <a:t> blob</a:t>
            </a:r>
            <a:r>
              <a:rPr lang="vi-VN" dirty="0">
                <a:latin typeface="SamsungOne-400" panose="020B0503030303020204" pitchFamily="34" charset="0"/>
              </a:rPr>
              <a:t>, bảng hoặc hàng đợi.</a:t>
            </a:r>
            <a:endParaRPr lang="en-US" dirty="0">
              <a:latin typeface="SamsungOne-400" panose="020B0503030303020204" pitchFamily="34" charset="0"/>
            </a:endParaRPr>
          </a:p>
          <a:p>
            <a:endParaRPr lang="en-KR" dirty="0">
              <a:latin typeface="SamsungOne-400" panose="020B0503030303020204" pitchFamily="34" charset="0"/>
            </a:endParaRPr>
          </a:p>
          <a:p>
            <a:r>
              <a:rPr lang="en-US" dirty="0" err="1">
                <a:latin typeface="SamsungOne-400" panose="020B0503030303020204" pitchFamily="34" charset="0"/>
              </a:rPr>
              <a:t>Tài</a:t>
            </a:r>
            <a:r>
              <a:rPr lang="en-US" baseline="0" dirty="0">
                <a:latin typeface="SamsungOne-400" panose="020B0503030303020204" pitchFamily="34" charset="0"/>
              </a:rPr>
              <a:t> </a:t>
            </a:r>
            <a:r>
              <a:rPr lang="en-US" baseline="0" dirty="0" err="1">
                <a:latin typeface="SamsungOne-400" panose="020B0503030303020204" pitchFamily="34" charset="0"/>
              </a:rPr>
              <a:t>khoản</a:t>
            </a:r>
            <a:r>
              <a:rPr lang="en-US" dirty="0">
                <a:latin typeface="SamsungOne-400" panose="020B0503030303020204" pitchFamily="34" charset="0"/>
              </a:rPr>
              <a:t> </a:t>
            </a:r>
            <a:r>
              <a:rPr lang="en-KR" dirty="0">
                <a:latin typeface="SamsungOne-400" panose="020B0503030303020204" pitchFamily="34" charset="0"/>
              </a:rPr>
              <a:t>FileStorage </a:t>
            </a:r>
          </a:p>
          <a:p>
            <a:r>
              <a:rPr lang="vi-VN" dirty="0">
                <a:latin typeface="SamsungOne-400" panose="020B0503030303020204" pitchFamily="34" charset="0"/>
              </a:rPr>
              <a:t>Tài khoản FileStorage là tài khoản lưu trữ đặc biệt được sử dụng để lưu trữ và tạo chia sẻ tệp cao cấp.</a:t>
            </a:r>
          </a:p>
          <a:p>
            <a:r>
              <a:rPr lang="vi-VN" dirty="0">
                <a:latin typeface="SamsungOne-400" panose="020B0503030303020204" pitchFamily="34" charset="0"/>
              </a:rPr>
              <a:t>Loại tài khoản lưu trữ này hỗ trợ các tệp nhưng không chặn các </a:t>
            </a:r>
            <a:r>
              <a:rPr lang="en-US" dirty="0">
                <a:latin typeface="SamsungOne-400" panose="020B0503030303020204" pitchFamily="34" charset="0"/>
              </a:rPr>
              <a:t>blob</a:t>
            </a:r>
            <a:r>
              <a:rPr lang="vi-VN" dirty="0">
                <a:latin typeface="SamsungOne-400" panose="020B0503030303020204" pitchFamily="34" charset="0"/>
              </a:rPr>
              <a:t>, nối thêm các </a:t>
            </a:r>
            <a:r>
              <a:rPr lang="en-US" dirty="0">
                <a:latin typeface="SamsungOne-400" panose="020B0503030303020204" pitchFamily="34" charset="0"/>
              </a:rPr>
              <a:t>blob</a:t>
            </a:r>
            <a:r>
              <a:rPr lang="vi-VN" dirty="0">
                <a:latin typeface="SamsungOne-400" panose="020B0503030303020204" pitchFamily="34" charset="0"/>
              </a:rPr>
              <a:t>, các trang</a:t>
            </a:r>
            <a:r>
              <a:rPr lang="en-US" dirty="0">
                <a:latin typeface="SamsungOne-400" panose="020B0503030303020204" pitchFamily="34" charset="0"/>
              </a:rPr>
              <a:t> blob</a:t>
            </a:r>
            <a:r>
              <a:rPr lang="vi-VN" dirty="0">
                <a:latin typeface="SamsungOne-400" panose="020B0503030303020204" pitchFamily="34" charset="0"/>
              </a:rPr>
              <a:t>, bảng hoặc hàng đợi.</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54</a:t>
            </a:fld>
            <a:endParaRPr lang="ko-KR" altLang="en-US" dirty="0"/>
          </a:p>
        </p:txBody>
      </p:sp>
    </p:spTree>
    <p:extLst>
      <p:ext uri="{BB962C8B-B14F-4D97-AF65-F5344CB8AC3E}">
        <p14:creationId xmlns:p14="http://schemas.microsoft.com/office/powerpoint/2010/main" val="39284479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KR" altLang="ko-KR" dirty="0">
              <a:latin typeface="SamsungOne-400" panose="020B0503030303020204" pitchFamily="34" charset="0"/>
            </a:endParaRPr>
          </a:p>
          <a:p>
            <a:r>
              <a:rPr lang="vi-VN" dirty="0">
                <a:latin typeface="SamsungOne-400" panose="020B0503030303020204" pitchFamily="34" charset="0"/>
              </a:rPr>
              <a:t>Bộ lưu trữ Azure là nền tảng của toàn bộ Azure. Tất cả các dịch vụ đều chạy trực tiếp trên Azure Storage (VM, dịch vụ PaaS) hoặc phụ thuộc vào Azure Storage cho nhiều tác vụ.</a:t>
            </a:r>
          </a:p>
          <a:p>
            <a:r>
              <a:rPr lang="vi-VN" dirty="0">
                <a:latin typeface="SamsungOne-400" panose="020B0503030303020204" pitchFamily="34" charset="0"/>
              </a:rPr>
              <a:t>Dịch vụ lưu trữ lõi Azure cung cấp khả năng lưu trữ đối tượng có thể mở rộng quy mô lớn cho các đối tượng dữ liệu, lưu trữ đĩa cho máy ảo Azure (VM), dịch vụ hệ thống tệp trên đám mây, lưu trữ nhắn tin cho nhắn tin đáng tin cậy và lưu trữ NoSQL.</a:t>
            </a:r>
            <a:endParaRPr lang="en-KR" dirty="0">
              <a:latin typeface="SamsungOne-400" panose="020B0503030303020204" pitchFamily="34" charset="0"/>
            </a:endParaRPr>
          </a:p>
          <a:p>
            <a:pPr marL="171450" indent="-171450">
              <a:buFont typeface="Arial" panose="020B0604020202020204" pitchFamily="34" charset="0"/>
              <a:buChar char="•"/>
            </a:pPr>
            <a:r>
              <a:rPr lang="en-US" dirty="0">
                <a:latin typeface="SamsungOne-400" panose="020B0503030303020204" pitchFamily="34" charset="0"/>
              </a:rPr>
              <a:t>IaaS</a:t>
            </a:r>
            <a:endParaRPr lang="en-KR" dirty="0">
              <a:latin typeface="SamsungOne-400" panose="020B0503030303020204" pitchFamily="34" charset="0"/>
            </a:endParaRPr>
          </a:p>
          <a:p>
            <a:pPr marL="457187" lvl="1" indent="0">
              <a:buFont typeface="Arial" panose="020B0604020202020204" pitchFamily="34" charset="0"/>
              <a:buNone/>
            </a:pPr>
            <a:r>
              <a:rPr lang="vi-VN" dirty="0">
                <a:latin typeface="SamsungOne-400" panose="020B0503030303020204" pitchFamily="34" charset="0"/>
              </a:rPr>
              <a:t>Đĩa Azure (EBS) là ổ đĩa lưu trữ cấp khối dành cho máy ảo Azure.</a:t>
            </a:r>
          </a:p>
          <a:p>
            <a:pPr marL="457187" lvl="1" indent="0">
              <a:buFont typeface="Arial" panose="020B0604020202020204" pitchFamily="34" charset="0"/>
              <a:buNone/>
            </a:pPr>
            <a:r>
              <a:rPr lang="vi-VN" dirty="0">
                <a:latin typeface="SamsungOne-400" panose="020B0503030303020204" pitchFamily="34" charset="0"/>
              </a:rPr>
              <a:t>Tệp Azure (EFS) là </a:t>
            </a:r>
            <a:r>
              <a:rPr lang="en-US" dirty="0">
                <a:latin typeface="SamsungOne-400" panose="020B0503030303020204" pitchFamily="34" charset="0"/>
              </a:rPr>
              <a:t>c</a:t>
            </a:r>
            <a:r>
              <a:rPr lang="vi-VN" dirty="0">
                <a:latin typeface="SamsungOne-400" panose="020B0503030303020204" pitchFamily="34" charset="0"/>
              </a:rPr>
              <a:t>hia sẻ tệp được quản lý để triển khai trên đám mây hoặc tại chỗ.</a:t>
            </a:r>
            <a:endParaRPr lang="en-KR" dirty="0">
              <a:latin typeface="SamsungOne-400" panose="020B0503030303020204" pitchFamily="34" charset="0"/>
            </a:endParaRPr>
          </a:p>
          <a:p>
            <a:pPr marL="171450" indent="-171450">
              <a:buFont typeface="Arial" panose="020B0604020202020204" pitchFamily="34" charset="0"/>
              <a:buChar char="•"/>
            </a:pPr>
            <a:r>
              <a:rPr lang="en-US" dirty="0">
                <a:latin typeface="SamsungOne-400" panose="020B0503030303020204" pitchFamily="34" charset="0"/>
              </a:rPr>
              <a:t>PaaS</a:t>
            </a:r>
            <a:endParaRPr lang="en-KR" dirty="0">
              <a:latin typeface="SamsungOne-400" panose="020B0503030303020204" pitchFamily="34" charset="0"/>
            </a:endParaRPr>
          </a:p>
          <a:p>
            <a:pPr marL="457187" lvl="1" indent="0">
              <a:buFont typeface="Arial" panose="020B0604020202020204" pitchFamily="34" charset="0"/>
              <a:buNone/>
            </a:pPr>
            <a:r>
              <a:rPr lang="vi-VN" dirty="0">
                <a:latin typeface="SamsungOne-400" panose="020B0503030303020204" pitchFamily="34" charset="0"/>
              </a:rPr>
              <a:t>Đối tượng Azure (Blob): Lưu trữ đối tượng có khả năng mở rộng cao cho dữ liệu văn bản và nhị phân. Nó cũng bao gồm hỗ trợ phân tích dữ liệu lớn với Data Lake Storage Gen2.</a:t>
            </a:r>
          </a:p>
          <a:p>
            <a:pPr marL="457187" lvl="1" indent="0">
              <a:buFont typeface="Arial" panose="020B0604020202020204" pitchFamily="34" charset="0"/>
              <a:buNone/>
            </a:pPr>
            <a:r>
              <a:rPr lang="vi-VN" dirty="0">
                <a:latin typeface="SamsungOne-400" panose="020B0503030303020204" pitchFamily="34" charset="0"/>
              </a:rPr>
              <a:t>Các bảng Azure (DynamoDB): Bộ lưu trữ NoSQL để lưu trữ dữ liệu có cấu trúc không cần lược đồ.</a:t>
            </a:r>
          </a:p>
          <a:p>
            <a:pPr marL="457187" lvl="1" indent="0">
              <a:buFont typeface="Arial" panose="020B0604020202020204" pitchFamily="34" charset="0"/>
              <a:buNone/>
            </a:pPr>
            <a:r>
              <a:rPr lang="vi-VN" dirty="0">
                <a:latin typeface="SamsungOne-400" panose="020B0503030303020204" pitchFamily="34" charset="0"/>
              </a:rPr>
              <a:t>Hàng đợi Azure (SQS): Kho lưu trữ tin nhắn để nhắn tin đáng tin cậy giữa các thành phần ứng dụng.</a:t>
            </a:r>
            <a:endParaRPr lang="en-US" dirty="0">
              <a:latin typeface="SamsungOne-400" panose="020B0503030303020204" pitchFamily="34" charset="0"/>
            </a:endParaRPr>
          </a:p>
          <a:p>
            <a:pPr marL="0" lvl="0" indent="0">
              <a:buFont typeface="Arial" panose="020B0604020202020204" pitchFamily="34" charset="0"/>
              <a:buNone/>
            </a:pPr>
            <a:r>
              <a:rPr lang="vi-VN" dirty="0">
                <a:latin typeface="SamsungOne-400" panose="020B0503030303020204" pitchFamily="34" charset="0"/>
              </a:rPr>
              <a:t>Trong số các dịch vụ lưu trữ cốt lõi, lưu trữ Blob được sử dụng nhiều nhất.</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55</a:t>
            </a:fld>
            <a:endParaRPr lang="ko-KR" altLang="en-US" dirty="0"/>
          </a:p>
        </p:txBody>
      </p:sp>
    </p:spTree>
    <p:extLst>
      <p:ext uri="{BB962C8B-B14F-4D97-AF65-F5344CB8AC3E}">
        <p14:creationId xmlns:p14="http://schemas.microsoft.com/office/powerpoint/2010/main" val="307822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Lưu trữ Azure Blob là nơi lưu trữ dữ liệu lớn trên nền tảng Azure. Đây là kho lưu trữ được sử dụng thường xuyên nhất.</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56</a:t>
            </a:fld>
            <a:endParaRPr lang="ko-KR" altLang="en-US" dirty="0"/>
          </a:p>
        </p:txBody>
      </p:sp>
    </p:spTree>
    <p:extLst>
      <p:ext uri="{BB962C8B-B14F-4D97-AF65-F5344CB8AC3E}">
        <p14:creationId xmlns:p14="http://schemas.microsoft.com/office/powerpoint/2010/main" val="17205465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Lưu trữ Azure Blob cung cấp 3 lớp phân cấp. Tài khoản &gt; Vùng chứa &gt; Lưu trữ Blob</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57</a:t>
            </a:fld>
            <a:endParaRPr lang="ko-KR" altLang="en-US" dirty="0"/>
          </a:p>
        </p:txBody>
      </p:sp>
    </p:spTree>
    <p:extLst>
      <p:ext uri="{BB962C8B-B14F-4D97-AF65-F5344CB8AC3E}">
        <p14:creationId xmlns:p14="http://schemas.microsoft.com/office/powerpoint/2010/main" val="3667868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Tài khoản lưu trữ được sử dụng làm không gian tên duy nhất cho URI.</a:t>
            </a:r>
            <a:endParaRPr lang="en-US" dirty="0">
              <a:latin typeface="SamsungOne-400" panose="020B0503030303020204" pitchFamily="34" charset="0"/>
            </a:endParaRPr>
          </a:p>
          <a:p>
            <a:endParaRPr lang="en-US" dirty="0">
              <a:latin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Tài</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liệu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tham</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khảo</a:t>
            </a:r>
            <a:r>
              <a:rPr lang="en-US" altLang="ko-KR" b="1" dirty="0">
                <a:latin typeface="SamsungOne-400" panose="020B0503030303020204" pitchFamily="34" charset="0"/>
              </a:rPr>
              <a:t>]</a:t>
            </a:r>
            <a:endParaRPr lang="en-US" altLang="ko-KR" dirty="0">
              <a:latin typeface="SamsungOne-400" panose="020B0503030303020204" pitchFamily="34" charset="0"/>
            </a:endParaRPr>
          </a:p>
          <a:p>
            <a:pPr lvl="0"/>
            <a:r>
              <a:rPr lang="en-US" altLang="ko-KR" dirty="0">
                <a:latin typeface="SamsungOne-400" panose="020B0503030303020204" pitchFamily="34" charset="0"/>
              </a:rPr>
              <a:t>http://mystorageaccount.blob.core.window.net</a:t>
            </a:r>
            <a:endParaRPr lang="en-KR" altLang="ko-KR" dirty="0">
              <a:latin typeface="SamsungOne-400" panose="020B0503030303020204" pitchFamily="34" charset="0"/>
            </a:endParaRPr>
          </a:p>
          <a:p>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58</a:t>
            </a:fld>
            <a:endParaRPr lang="ko-KR" altLang="en-US" dirty="0"/>
          </a:p>
        </p:txBody>
      </p:sp>
    </p:spTree>
    <p:extLst>
      <p:ext uri="{BB962C8B-B14F-4D97-AF65-F5344CB8AC3E}">
        <p14:creationId xmlns:p14="http://schemas.microsoft.com/office/powerpoint/2010/main" val="2015141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Các vùng chứa giống như các thư mục trong đó các </a:t>
            </a:r>
            <a:r>
              <a:rPr lang="en-US" dirty="0">
                <a:latin typeface="SamsungOne-400" panose="020B0503030303020204" pitchFamily="34" charset="0"/>
              </a:rPr>
              <a:t>blob</a:t>
            </a:r>
            <a:r>
              <a:rPr lang="vi-VN" dirty="0">
                <a:latin typeface="SamsungOne-400" panose="020B0503030303020204" pitchFamily="34" charset="0"/>
              </a:rPr>
              <a:t> được sắp xếp.</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59</a:t>
            </a:fld>
            <a:endParaRPr lang="ko-KR" altLang="en-US" dirty="0"/>
          </a:p>
        </p:txBody>
      </p:sp>
    </p:spTree>
    <p:extLst>
      <p:ext uri="{BB962C8B-B14F-4D97-AF65-F5344CB8AC3E}">
        <p14:creationId xmlns:p14="http://schemas.microsoft.com/office/powerpoint/2010/main" val="3303149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Ban đầu, trong nền tảng </a:t>
            </a:r>
            <a:r>
              <a:rPr lang="en-US" altLang="ko-KR" b="0" dirty="0">
                <a:latin typeface="SamsungOne-400" panose="020B0503030303020204" pitchFamily="34" charset="0"/>
              </a:rPr>
              <a:t>Big Data</a:t>
            </a:r>
            <a:r>
              <a:rPr lang="vi-VN" altLang="ko-KR" b="0" dirty="0">
                <a:latin typeface="SamsungOne-400" panose="020B0503030303020204" pitchFamily="34" charset="0"/>
              </a:rPr>
              <a:t>, HDFS và NoSQL là hai lựa chọn thay thế cho xử lý </a:t>
            </a:r>
            <a:r>
              <a:rPr lang="en-US" altLang="ko-KR" b="0" dirty="0">
                <a:latin typeface="SamsungOne-400" panose="020B0503030303020204" pitchFamily="34" charset="0"/>
              </a:rPr>
              <a:t>Big Data</a:t>
            </a:r>
            <a:r>
              <a:rPr lang="vi-VN"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err="1">
                <a:latin typeface="SamsungOne-400" panose="020B0503030303020204" pitchFamily="34" charset="0"/>
              </a:rPr>
              <a:t>Chúng</a:t>
            </a:r>
            <a:r>
              <a:rPr lang="en-US" altLang="ko-KR" b="0" baseline="0" dirty="0">
                <a:latin typeface="SamsungOne-400" panose="020B0503030303020204" pitchFamily="34" charset="0"/>
              </a:rPr>
              <a:t> </a:t>
            </a:r>
            <a:r>
              <a:rPr lang="vi-VN" altLang="ko-KR" b="0" dirty="0">
                <a:latin typeface="SamsungOne-400" panose="020B0503030303020204" pitchFamily="34" charset="0"/>
              </a:rPr>
              <a:t>đều có những vai trò khác nhau mà chúng t</a:t>
            </a:r>
            <a:r>
              <a:rPr lang="en-US" altLang="ko-KR" b="0" dirty="0">
                <a:latin typeface="SamsungOne-400" panose="020B0503030303020204" pitchFamily="34" charset="0"/>
              </a:rPr>
              <a:t>a</a:t>
            </a:r>
            <a:r>
              <a:rPr lang="vi-VN" altLang="ko-KR" b="0" dirty="0">
                <a:latin typeface="SamsungOne-400" panose="020B0503030303020204" pitchFamily="34" charset="0"/>
              </a:rPr>
              <a:t> sẽ trình bày trong một vài slide tiếp theo.</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Tài</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liệu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tham</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khảo</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https://en.wikipedia.org/wiki/NoSQL</a:t>
            </a:r>
            <a:endParaRPr lang="en-KR" b="1" dirty="0"/>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a:t>
            </a:fld>
            <a:endParaRPr lang="ko-KR" altLang="en-US" dirty="0"/>
          </a:p>
        </p:txBody>
      </p:sp>
    </p:spTree>
    <p:extLst>
      <p:ext uri="{BB962C8B-B14F-4D97-AF65-F5344CB8AC3E}">
        <p14:creationId xmlns:p14="http://schemas.microsoft.com/office/powerpoint/2010/main" val="3763666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Blob là hệ thống phân cấp thấp nhất trong tài khoản &gt; vùng chứa &gt; hệ thống phân cấp blob. Có ba loại </a:t>
            </a:r>
            <a:r>
              <a:rPr lang="en-US" dirty="0">
                <a:latin typeface="SamsungOne-400" panose="020B0503030303020204" pitchFamily="34" charset="0"/>
              </a:rPr>
              <a:t>blob </a:t>
            </a:r>
            <a:r>
              <a:rPr lang="vi-VN" dirty="0">
                <a:latin typeface="SamsungOne-400" panose="020B0503030303020204" pitchFamily="34" charset="0"/>
              </a:rPr>
              <a:t>có sẵn. Mỗi loại blob được tối ưu hóa để lưu trữ khối hoặc</a:t>
            </a:r>
          </a:p>
          <a:p>
            <a:r>
              <a:rPr lang="vi-VN" dirty="0">
                <a:latin typeface="SamsungOne-400" panose="020B0503030303020204" pitchFamily="34" charset="0"/>
              </a:rPr>
              <a:t>để nối thêm. Các trang</a:t>
            </a:r>
            <a:r>
              <a:rPr lang="en-US" dirty="0">
                <a:latin typeface="SamsungOne-400" panose="020B0503030303020204" pitchFamily="34" charset="0"/>
              </a:rPr>
              <a:t> blob</a:t>
            </a:r>
            <a:r>
              <a:rPr lang="vi-VN" dirty="0">
                <a:latin typeface="SamsungOne-400" panose="020B0503030303020204" pitchFamily="34" charset="0"/>
              </a:rPr>
              <a:t> được tối ưu hóa cho các hoạt động truy cập ngẫu nhiên.</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60</a:t>
            </a:fld>
            <a:endParaRPr lang="ko-KR" altLang="en-US" dirty="0"/>
          </a:p>
        </p:txBody>
      </p:sp>
    </p:spTree>
    <p:extLst>
      <p:ext uri="{BB962C8B-B14F-4D97-AF65-F5344CB8AC3E}">
        <p14:creationId xmlns:p14="http://schemas.microsoft.com/office/powerpoint/2010/main" val="15958924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KR" altLang="ko-KR" dirty="0">
              <a:latin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a:t>
            </a:r>
            <a:r>
              <a:rPr lang="vi-VN" altLang="ko-KR" b="0" dirty="0">
                <a:latin typeface="SamsungOne-400" panose="020B0503030303020204" pitchFamily="34" charset="0"/>
              </a:rPr>
              <a:t>Azure Data Lake Storage Gen2 là một bộ khả năng dành riêng cho phân tích dữ liệu lớn, được xây dựng trên Azure Blob Storage.</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b="0" dirty="0">
                <a:latin typeface="SamsungOne-400" panose="020B0503030303020204" pitchFamily="34" charset="0"/>
              </a:rPr>
              <a:t>Data Lake Storage Gen2 hội tụ các khả năng của Azure Data Lake Storage Gen1 với Azure Blob Storage.</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b="0" dirty="0">
                <a:latin typeface="SamsungOne-400" panose="020B0503030303020204" pitchFamily="34" charset="0"/>
              </a:rPr>
              <a:t>Data Lake Storage Gen2 cung cấp ngữ nghĩa hệ thống tệp, bảo mật cấp tệp và quy mô. Vì các khả năng này được xây dựng trên bộ lưu trữ Blob, nên bạn cũng sẽ nhận được bộ nhớ theo tầng, chi phí thấp, với khả năng khắc phục sự cố/tính khả dụng cao.</a:t>
            </a:r>
            <a:endParaRPr lang="en-US" altLang="ko-KR" b="0" dirty="0">
              <a:latin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endParaRPr lang="en-US" altLang="ko-KR" b="0" dirty="0">
              <a:latin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Azure Data Lake Storage Gen2 hoặc ADLS Gen2 là giải pháp lưu trữ kho dữ liệu dành cho MS Azure.</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61</a:t>
            </a:fld>
            <a:endParaRPr lang="ko-KR" altLang="en-US" dirty="0"/>
          </a:p>
        </p:txBody>
      </p:sp>
    </p:spTree>
    <p:extLst>
      <p:ext uri="{BB962C8B-B14F-4D97-AF65-F5344CB8AC3E}">
        <p14:creationId xmlns:p14="http://schemas.microsoft.com/office/powerpoint/2010/main" val="1426086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KR" altLang="ko-KR" dirty="0">
              <a:latin typeface="SamsungOne-400" panose="020B0503030303020204" pitchFamily="34" charset="0"/>
            </a:endParaRPr>
          </a:p>
          <a:p>
            <a:r>
              <a:rPr lang="vi-VN" dirty="0">
                <a:latin typeface="SamsungOne-400" panose="020B0503030303020204" pitchFamily="34" charset="0"/>
              </a:rPr>
              <a:t>ADLS có thể di chuyển dữ liệu đến các kho lưu trữ khác để tương tác với các đường ống xử lý dữ liệu hiện có.</a:t>
            </a:r>
          </a:p>
          <a:p>
            <a:r>
              <a:rPr lang="vi-VN" dirty="0">
                <a:latin typeface="SamsungOne-400" panose="020B0503030303020204" pitchFamily="34" charset="0"/>
              </a:rPr>
              <a:t>Ví dụ: bạn có thể di chuyển dữ liệu từ Data Lake Storage Gen2 sang Cơ sở dữ liệu SQL Azure hoặc phiên bản SQL Server.</a:t>
            </a:r>
          </a:p>
          <a:p>
            <a:r>
              <a:rPr lang="vi-VN" dirty="0">
                <a:latin typeface="SamsungOne-400" panose="020B0503030303020204" pitchFamily="34" charset="0"/>
              </a:rPr>
              <a:t>Trong khi xây dựng nguyên mẫu ứng dụng, môi trường IDE sẽ tải dữ liệu xuống máy cục bộ của bạn để xử lý.</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62</a:t>
            </a:fld>
            <a:endParaRPr lang="ko-KR" altLang="en-US" dirty="0"/>
          </a:p>
        </p:txBody>
      </p:sp>
    </p:spTree>
    <p:extLst>
      <p:ext uri="{BB962C8B-B14F-4D97-AF65-F5344CB8AC3E}">
        <p14:creationId xmlns:p14="http://schemas.microsoft.com/office/powerpoint/2010/main" val="16990598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KR" altLang="ko-KR" dirty="0">
              <a:latin typeface="SamsungOne-400" panose="020B0503030303020204" pitchFamily="34" charset="0"/>
            </a:endParaRPr>
          </a:p>
          <a:p>
            <a:pPr marL="171450" indent="-171450">
              <a:buFont typeface="Arial" panose="020B0604020202020204" pitchFamily="34" charset="0"/>
              <a:buChar char="•"/>
            </a:pPr>
            <a:r>
              <a:rPr lang="vi-VN" dirty="0">
                <a:latin typeface="SamsungOne-400" panose="020B0503030303020204" pitchFamily="34" charset="0"/>
              </a:rPr>
              <a:t>Truy cập tương thích với Hadoop: Data Lake Storage Gen2 cho phép bạn quản lý và truy cập dữ liệu của mình giống như bạn làm trong Hệ thống tệp phân tán Hadoop (HDFS). Trình điều khiển ABFS mới được sử dụng để truy cập dữ liệu có sẵn trong mọi môi trường Apache Hadoop. Các môi trường này bao gồm Azure HDInsight, Azure Databricks và Azure Synapse Analytics.</a:t>
            </a:r>
          </a:p>
          <a:p>
            <a:pPr marL="171450" indent="-171450">
              <a:buFont typeface="Arial" panose="020B0604020202020204" pitchFamily="34" charset="0"/>
              <a:buChar char="•"/>
            </a:pPr>
            <a:r>
              <a:rPr lang="vi-VN" dirty="0">
                <a:latin typeface="SamsungOne-400" panose="020B0503030303020204" pitchFamily="34" charset="0"/>
              </a:rPr>
              <a:t>Tập hợp lớn các quyền POSIX: Mô hình bảo mật của Data Lake Gen2 hỗ trợ các quyền ACL và POSIX với một số mức độ chi tiết bổ sung liên quan đến Data Lake Storage Gen2. Có thể định cấu hình cài đặt thông qua Storage Explorer hoặc các khung như Hive và Spark.</a:t>
            </a:r>
          </a:p>
          <a:p>
            <a:pPr marL="171450" indent="-171450">
              <a:buFont typeface="Arial" panose="020B0604020202020204" pitchFamily="34" charset="0"/>
              <a:buChar char="•"/>
            </a:pPr>
            <a:r>
              <a:rPr lang="vi-VN" dirty="0">
                <a:latin typeface="SamsungOne-400" panose="020B0503030303020204" pitchFamily="34" charset="0"/>
              </a:rPr>
              <a:t>Hiệu quả về chi phí: Data Lake Storage Gen2 cung cấp dung lượng lưu trữ và giao dịch với chi phí thấp. Các tính năng như vòng đời lưu trữ Azure Blob tối ưu hóa chi phí khi dữ liệu chuyển đổi qua vòng đời.</a:t>
            </a:r>
          </a:p>
          <a:p>
            <a:pPr marL="171450" indent="-171450">
              <a:buFont typeface="Arial" panose="020B0604020202020204" pitchFamily="34" charset="0"/>
              <a:buChar char="•"/>
            </a:pPr>
            <a:r>
              <a:rPr lang="vi-VN" dirty="0">
                <a:latin typeface="SamsungOne-400" panose="020B0503030303020204" pitchFamily="34" charset="0"/>
              </a:rPr>
              <a:t>Trình điều khiển được tối ưu hóa: Trình điều khiển ABFS được tối ưu hóa cụ thể cho các phân tích dữ liệu lớn. API REST của nó được hiển thị thông qua điểm cuối dfs.core.windows.net.</a:t>
            </a:r>
          </a:p>
          <a:p>
            <a:pPr marL="171450" indent="-171450">
              <a:buFont typeface="Arial" panose="020B0604020202020204" pitchFamily="34" charset="0"/>
              <a:buChar char="•"/>
            </a:pPr>
            <a:r>
              <a:rPr lang="vi-VN" dirty="0">
                <a:latin typeface="SamsungOne-400" panose="020B0503030303020204" pitchFamily="34" charset="0"/>
              </a:rPr>
              <a:t>Có thể mở rộng: Có thể mở rộng theo thiết kế, cho dù bạn có truy cập hay không. Lưu trữ và phục vụ 'nhiều exabyte dữ liệu'.</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63</a:t>
            </a:fld>
            <a:endParaRPr lang="ko-KR" altLang="en-US" dirty="0"/>
          </a:p>
        </p:txBody>
      </p:sp>
    </p:spTree>
    <p:extLst>
      <p:ext uri="{BB962C8B-B14F-4D97-AF65-F5344CB8AC3E}">
        <p14:creationId xmlns:p14="http://schemas.microsoft.com/office/powerpoint/2010/main" val="3483939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Kho lưu trữ Blob có thể được sử dụng để lưu trữ nhiều loại dữ liệu khác nhau bao gồm văn bản, nhị phân, có cấu trúc, không cấu trúc, v.v.</a:t>
            </a:r>
          </a:p>
          <a:p>
            <a:r>
              <a:rPr lang="vi-VN" dirty="0">
                <a:latin typeface="SamsungOne-400" panose="020B0503030303020204" pitchFamily="34" charset="0"/>
              </a:rPr>
              <a:t>Đó là lý tưởng để lưu trữ hàng petabyte dữ liệu.</a:t>
            </a:r>
          </a:p>
          <a:p>
            <a:r>
              <a:rPr lang="vi-VN" dirty="0">
                <a:latin typeface="SamsungOne-400" panose="020B0503030303020204" pitchFamily="34" charset="0"/>
              </a:rPr>
              <a:t>Đối với khả năng chịu lỗi, lưu trữ khối có bốn (4) chiến lược khác nhau sẽ được giải thích thêm trong một vài trang trình bày tiếp theo.</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64</a:t>
            </a:fld>
            <a:endParaRPr lang="ko-KR" altLang="en-US" dirty="0"/>
          </a:p>
        </p:txBody>
      </p:sp>
    </p:spTree>
    <p:extLst>
      <p:ext uri="{BB962C8B-B14F-4D97-AF65-F5344CB8AC3E}">
        <p14:creationId xmlns:p14="http://schemas.microsoft.com/office/powerpoint/2010/main" val="8938776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en-KR" altLang="ko-KR" dirty="0">
              <a:latin typeface="SamsungOne-400" panose="020B0503030303020204" pitchFamily="34" charset="0"/>
            </a:endParaRPr>
          </a:p>
          <a:p>
            <a:r>
              <a:rPr lang="en-US" dirty="0">
                <a:latin typeface="SamsungOne-400" panose="020B0503030303020204" pitchFamily="34" charset="0"/>
              </a:rPr>
              <a:t>3 </a:t>
            </a:r>
            <a:r>
              <a:rPr lang="en-US" dirty="0" err="1">
                <a:latin typeface="SamsungOne-400" panose="020B0503030303020204" pitchFamily="34" charset="0"/>
              </a:rPr>
              <a:t>bản</a:t>
            </a:r>
            <a:r>
              <a:rPr lang="en-US" dirty="0">
                <a:latin typeface="SamsungOne-400" panose="020B0503030303020204" pitchFamily="34" charset="0"/>
              </a:rPr>
              <a:t> </a:t>
            </a:r>
            <a:r>
              <a:rPr lang="en-US" dirty="0" err="1">
                <a:latin typeface="SamsungOne-400" panose="020B0503030303020204" pitchFamily="34" charset="0"/>
              </a:rPr>
              <a:t>sao</a:t>
            </a:r>
            <a:r>
              <a:rPr lang="en-US" dirty="0">
                <a:latin typeface="SamsungOne-400" panose="020B0503030303020204" pitchFamily="34" charset="0"/>
              </a:rPr>
              <a:t>, </a:t>
            </a:r>
            <a:r>
              <a:rPr lang="en-US" dirty="0" err="1">
                <a:latin typeface="SamsungOne-400" panose="020B0503030303020204" pitchFamily="34" charset="0"/>
              </a:rPr>
              <a:t>sao</a:t>
            </a:r>
            <a:r>
              <a:rPr lang="en-US" dirty="0">
                <a:latin typeface="SamsungOne-400" panose="020B0503030303020204" pitchFamily="34" charset="0"/>
              </a:rPr>
              <a:t> </a:t>
            </a:r>
            <a:r>
              <a:rPr lang="en-US" dirty="0" err="1">
                <a:latin typeface="SamsungOne-400" panose="020B0503030303020204" pitchFamily="34" charset="0"/>
              </a:rPr>
              <a:t>chép</a:t>
            </a:r>
            <a:r>
              <a:rPr lang="en-US" dirty="0">
                <a:latin typeface="SamsungOne-400" panose="020B0503030303020204" pitchFamily="34" charset="0"/>
              </a:rPr>
              <a:t> </a:t>
            </a:r>
            <a:r>
              <a:rPr lang="en-US" dirty="0" err="1">
                <a:latin typeface="SamsungOne-400" panose="020B0503030303020204" pitchFamily="34" charset="0"/>
              </a:rPr>
              <a:t>vào</a:t>
            </a:r>
            <a:r>
              <a:rPr lang="en-US" dirty="0">
                <a:latin typeface="SamsungOne-400" panose="020B0503030303020204" pitchFamily="34" charset="0"/>
              </a:rPr>
              <a:t> </a:t>
            </a:r>
            <a:r>
              <a:rPr lang="en-US" dirty="0" err="1">
                <a:latin typeface="SamsungOne-400" panose="020B0503030303020204" pitchFamily="34" charset="0"/>
              </a:rPr>
              <a:t>một</a:t>
            </a:r>
            <a:r>
              <a:rPr lang="en-US" dirty="0">
                <a:latin typeface="SamsungOne-400" panose="020B0503030303020204" pitchFamily="34" charset="0"/>
              </a:rPr>
              <a:t> </a:t>
            </a:r>
            <a:r>
              <a:rPr lang="en-US" dirty="0" err="1">
                <a:latin typeface="SamsungOne-400" panose="020B0503030303020204" pitchFamily="34" charset="0"/>
              </a:rPr>
              <a:t>vùng</a:t>
            </a:r>
            <a:r>
              <a:rPr lang="en-US" dirty="0">
                <a:latin typeface="SamsungOne-400" panose="020B0503030303020204" pitchFamily="34" charset="0"/>
              </a:rPr>
              <a:t>, </a:t>
            </a:r>
            <a:r>
              <a:rPr lang="en-US" dirty="0" err="1">
                <a:latin typeface="SamsungOne-400" panose="020B0503030303020204" pitchFamily="34" charset="0"/>
              </a:rPr>
              <a:t>đĩa</a:t>
            </a:r>
            <a:r>
              <a:rPr lang="en-US" dirty="0">
                <a:latin typeface="SamsungOne-400" panose="020B0503030303020204" pitchFamily="34" charset="0"/>
              </a:rPr>
              <a:t>, </a:t>
            </a:r>
            <a:r>
              <a:rPr lang="en-US" dirty="0" err="1">
                <a:latin typeface="SamsungOne-400" panose="020B0503030303020204" pitchFamily="34" charset="0"/>
              </a:rPr>
              <a:t>nút</a:t>
            </a:r>
            <a:r>
              <a:rPr lang="en-US" dirty="0">
                <a:latin typeface="SamsungOne-400" panose="020B0503030303020204" pitchFamily="34" charset="0"/>
              </a:rPr>
              <a:t>, </a:t>
            </a:r>
            <a:r>
              <a:rPr lang="en-US" dirty="0" err="1">
                <a:latin typeface="SamsungOne-400" panose="020B0503030303020204" pitchFamily="34" charset="0"/>
              </a:rPr>
              <a:t>bảo</a:t>
            </a:r>
            <a:r>
              <a:rPr lang="en-US" dirty="0">
                <a:latin typeface="SamsungOne-400" panose="020B0503030303020204" pitchFamily="34" charset="0"/>
              </a:rPr>
              <a:t> </a:t>
            </a:r>
            <a:r>
              <a:rPr lang="en-US" dirty="0" err="1">
                <a:latin typeface="SamsungOne-400" panose="020B0503030303020204" pitchFamily="34" charset="0"/>
              </a:rPr>
              <a:t>vệ</a:t>
            </a:r>
            <a:r>
              <a:rPr lang="en-US" dirty="0">
                <a:latin typeface="SamsungOne-400" panose="020B0503030303020204" pitchFamily="34" charset="0"/>
              </a:rPr>
              <a:t> </a:t>
            </a:r>
            <a:r>
              <a:rPr lang="en-US" dirty="0" err="1">
                <a:latin typeface="SamsungOne-400" panose="020B0503030303020204" pitchFamily="34" charset="0"/>
              </a:rPr>
              <a:t>lỗi</a:t>
            </a:r>
            <a:r>
              <a:rPr lang="en-US" dirty="0">
                <a:latin typeface="SamsungOne-400" panose="020B0503030303020204" pitchFamily="34" charset="0"/>
              </a:rPr>
              <a:t> rack.</a:t>
            </a:r>
          </a:p>
          <a:p>
            <a:endParaRPr lang="en-KR" dirty="0">
              <a:latin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b="0" dirty="0">
                <a:latin typeface="SamsungOne-400" panose="020B0503030303020204" pitchFamily="34" charset="0"/>
              </a:rPr>
              <a:t>Tất cả các bản sao được sao chép đều được lưu trong cùng một </a:t>
            </a:r>
            <a:r>
              <a:rPr lang="en-US" altLang="ko-KR" b="0" dirty="0" err="1">
                <a:latin typeface="SamsungOne-400" panose="020B0503030303020204" pitchFamily="34" charset="0"/>
              </a:rPr>
              <a:t>vùng</a:t>
            </a:r>
            <a:r>
              <a:rPr lang="vi-VN" altLang="ko-KR" b="0" dirty="0">
                <a:latin typeface="SamsungOne-400" panose="020B0503030303020204" pitchFamily="34" charset="0"/>
              </a:rPr>
              <a:t>.</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65</a:t>
            </a:fld>
            <a:endParaRPr lang="ko-KR" altLang="en-US" dirty="0"/>
          </a:p>
        </p:txBody>
      </p:sp>
    </p:spTree>
    <p:extLst>
      <p:ext uri="{BB962C8B-B14F-4D97-AF65-F5344CB8AC3E}">
        <p14:creationId xmlns:p14="http://schemas.microsoft.com/office/powerpoint/2010/main" val="1581605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AWS cung cấp một số khu vực trong cùng một khu vực. Không giống như LRS, nơi tất cả dữ liệu được sao chép nằm trong cùng một vùng và vùng, trong ZRS, dữ liệu được trải rộng trên các vùng mặc dù trong cùng một vùng.</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66</a:t>
            </a:fld>
            <a:endParaRPr lang="ko-KR" altLang="en-US" dirty="0"/>
          </a:p>
        </p:txBody>
      </p:sp>
    </p:spTree>
    <p:extLst>
      <p:ext uri="{BB962C8B-B14F-4D97-AF65-F5344CB8AC3E}">
        <p14:creationId xmlns:p14="http://schemas.microsoft.com/office/powerpoint/2010/main" val="3659539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GRS đặt một số dữ liệu được sao chép ở các vùng khác.</a:t>
            </a:r>
          </a:p>
          <a:p>
            <a:r>
              <a:rPr lang="vi-VN" dirty="0">
                <a:latin typeface="SamsungOne-400" panose="020B0503030303020204" pitchFamily="34" charset="0"/>
              </a:rPr>
              <a:t>Điều này giúp tránh mọi thảm họa tiềm ẩn trong một ranh giới địa lý.</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67</a:t>
            </a:fld>
            <a:endParaRPr lang="ko-KR" altLang="en-US" dirty="0"/>
          </a:p>
        </p:txBody>
      </p:sp>
    </p:spTree>
    <p:extLst>
      <p:ext uri="{BB962C8B-B14F-4D97-AF65-F5344CB8AC3E}">
        <p14:creationId xmlns:p14="http://schemas.microsoft.com/office/powerpoint/2010/main" val="2440611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Trong khi tất cả các chiến lược sao chép khác chỉ cung cấp một vị trí phụ để lưu các bản sao, RA-GRS tăng cường GRS bằng cách cho phép truy cập đọc cũng từ vị trí phụ.</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68</a:t>
            </a:fld>
            <a:endParaRPr lang="ko-KR" altLang="en-US" dirty="0"/>
          </a:p>
        </p:txBody>
      </p:sp>
    </p:spTree>
    <p:extLst>
      <p:ext uri="{BB962C8B-B14F-4D97-AF65-F5344CB8AC3E}">
        <p14:creationId xmlns:p14="http://schemas.microsoft.com/office/powerpoint/2010/main" val="15713615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dirty="0">
                <a:latin typeface="SamsungOne-400" panose="020B0503030303020204" pitchFamily="34" charset="0"/>
              </a:rPr>
              <a:t>Các dịch vụ lưu trữ khác nhau được trình bày. Các dịch vụ lưu trữ được phân tách theo chi phí, loại phần cứng được sử dụng cũng như các kiểu truy cập.</a:t>
            </a:r>
          </a:p>
          <a:p>
            <a:r>
              <a:rPr lang="vi-VN" dirty="0">
                <a:latin typeface="SamsungOne-400" panose="020B0503030303020204" pitchFamily="34" charset="0"/>
              </a:rPr>
              <a:t>Dữ liệu lạnh sẽ không được truy cập trong tương lai gần có thể được lưu trữ trong một bộ lưu trữ hợp lý hơn nhiều.</a:t>
            </a:r>
            <a:endParaRPr lang="en-KR"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69</a:t>
            </a:fld>
            <a:endParaRPr lang="ko-KR" altLang="en-US" dirty="0"/>
          </a:p>
        </p:txBody>
      </p:sp>
    </p:spTree>
    <p:extLst>
      <p:ext uri="{BB962C8B-B14F-4D97-AF65-F5344CB8AC3E}">
        <p14:creationId xmlns:p14="http://schemas.microsoft.com/office/powerpoint/2010/main" val="1277741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Ở đây chúng tôi chỉ ra những ưu và nhược điểm của HDFS.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HDFS rất tuyệt khi quét một lượng lớn dữ liệu bất biến – tức là thông lượng lớn.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Tuy nhiên, nó không tốt khi truy cập ngẫu nhiên. Nó có đặc điểm độ trễ kém.</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7</a:t>
            </a:fld>
            <a:endParaRPr lang="ko-KR" altLang="en-US" dirty="0"/>
          </a:p>
        </p:txBody>
      </p:sp>
    </p:spTree>
    <p:extLst>
      <p:ext uri="{BB962C8B-B14F-4D97-AF65-F5344CB8AC3E}">
        <p14:creationId xmlns:p14="http://schemas.microsoft.com/office/powerpoint/2010/main" val="12969718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70</a:t>
            </a:fld>
            <a:endParaRPr lang="ko-KR" altLang="en-US" dirty="0"/>
          </a:p>
        </p:txBody>
      </p:sp>
    </p:spTree>
    <p:extLst>
      <p:ext uri="{BB962C8B-B14F-4D97-AF65-F5344CB8AC3E}">
        <p14:creationId xmlns:p14="http://schemas.microsoft.com/office/powerpoint/2010/main" val="25833744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Hướng dẫn học sinh tiến hành bài tập sử dụng sách TN chương.</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71</a:t>
            </a:fld>
            <a:endParaRPr lang="ko-KR" altLang="en-US" dirty="0"/>
          </a:p>
        </p:txBody>
      </p:sp>
    </p:spTree>
    <p:extLst>
      <p:ext uri="{BB962C8B-B14F-4D97-AF65-F5344CB8AC3E}">
        <p14:creationId xmlns:p14="http://schemas.microsoft.com/office/powerpoint/2010/main" val="21356924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72</a:t>
            </a:fld>
            <a:endParaRPr lang="ko-KR" altLang="en-US" dirty="0"/>
          </a:p>
        </p:txBody>
      </p:sp>
    </p:spTree>
    <p:extLst>
      <p:ext uri="{BB962C8B-B14F-4D97-AF65-F5344CB8AC3E}">
        <p14:creationId xmlns:p14="http://schemas.microsoft.com/office/powerpoint/2010/main" val="4146496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73</a:t>
            </a:fld>
            <a:endParaRPr lang="ko-KR" altLang="en-US" dirty="0"/>
          </a:p>
        </p:txBody>
      </p:sp>
    </p:spTree>
    <p:extLst>
      <p:ext uri="{BB962C8B-B14F-4D97-AF65-F5344CB8AC3E}">
        <p14:creationId xmlns:p14="http://schemas.microsoft.com/office/powerpoint/2010/main" val="13826160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Có nhiều ý kiến khác nhau về những gì NoSQL là viết tắt của No SQL, Not Only SQL và Non-Relational Operational Database SQL tùy thuộc vào mỗi người.</a:t>
            </a:r>
          </a:p>
          <a:p>
            <a:r>
              <a:rPr lang="vi-VN" altLang="ko-KR" b="0" dirty="0">
                <a:latin typeface="SamsungOne-400" panose="020B0503030303020204" pitchFamily="34" charset="0"/>
              </a:rPr>
              <a:t>Thuật ngữ này xuất hiện lần đầu tiên vào năm 1998 khi một kỹ sư tên là Carlo Strozzi đặt tên cho cơ sở dữ liệu quan hệ mã nguồn mở, nhẹ của mình là NoSQL, không sử dụng giao diện SQL tiêu chuẩn có sẵn công khai.</a:t>
            </a:r>
          </a:p>
          <a:p>
            <a:r>
              <a:rPr lang="vi-VN" altLang="ko-KR" b="0" dirty="0">
                <a:latin typeface="SamsungOne-400" panose="020B0503030303020204" pitchFamily="34" charset="0"/>
              </a:rPr>
              <a:t>Sau đó, vào năm 2009, một kỹ sư tên là Johan Oskarsson đã sử dụng thuật ngữ NoSQL khi chuẩn bị một sự kiện liên quan đến cơ sở dữ liệu phân tán dựa trên mã nguồn mở.</a:t>
            </a:r>
          </a:p>
          <a:p>
            <a:r>
              <a:rPr lang="vi-VN" altLang="ko-KR" b="0" dirty="0">
                <a:latin typeface="SamsungOne-400" panose="020B0503030303020204" pitchFamily="34" charset="0"/>
              </a:rPr>
              <a:t>Kể từ đó, nhiều cơ sở dữ liệu phi quan hệ và phân tán đã xuất hiện không cung cấp các đặc tính ACID (Nguyên tử, Tính nhất quán, Tính toàn vẹn, Độ bền) đảm bảo các đặc điểm chính của hệ thống cơ sở dữ liệu quan hệ hiện có, nhưng có khả năng mở rộng và hiệu suất tuyệt vời.</a:t>
            </a:r>
          </a:p>
          <a:p>
            <a:r>
              <a:rPr lang="vi-VN" altLang="ko-KR" b="0" dirty="0">
                <a:latin typeface="SamsungOne-400" panose="020B0503030303020204" pitchFamily="34" charset="0"/>
              </a:rPr>
              <a:t>Thuật ngữ NoSQL đã được sử dụng phổ biến.</a:t>
            </a:r>
            <a:endParaRPr lang="en-US" altLang="ko-KR" b="0" dirty="0">
              <a:latin typeface="SamsungOne-400" panose="020B0503030303020204" pitchFamily="34" charset="0"/>
            </a:endParaRPr>
          </a:p>
          <a:p>
            <a:r>
              <a:rPr lang="en-US" altLang="ko-KR" b="1" dirty="0">
                <a:latin typeface="SamsungOne-400" panose="020B0503030303020204" pitchFamily="34" charset="0"/>
              </a:rPr>
              <a:t>[Key Message]</a:t>
            </a:r>
          </a:p>
          <a:p>
            <a:r>
              <a:rPr lang="en-US" altLang="ko-KR" dirty="0">
                <a:latin typeface="SamsungOne-400" panose="020B0503030303020204" pitchFamily="34" charset="0"/>
              </a:rPr>
              <a:t>Unraveling the meaning of this word, it means that not only the characteristics of the existing relational DBMS, but also other characteristics are additionally supported.</a:t>
            </a:r>
          </a:p>
          <a:p>
            <a:r>
              <a:rPr lang="en-US" altLang="ko-KR" dirty="0">
                <a:latin typeface="SamsungOne-400" panose="020B0503030303020204" pitchFamily="34" charset="0"/>
              </a:rPr>
              <a:t>NoSQL is a whole new way of thinking about databases. It is exactly the type of database that can handle the sort of unstructured, messy and unpredictable data.</a:t>
            </a:r>
            <a:endParaRPr lang="en-US" altLang="ko-KR" b="0" dirty="0">
              <a:latin typeface="SamsungOne-400" panose="020B0503030303020204" pitchFamily="34" charset="0"/>
            </a:endParaRPr>
          </a:p>
          <a:p>
            <a:pPr defTabSz="914400">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ore-KR" sz="1200" b="1" kern="1200" dirty="0">
                <a:solidFill>
                  <a:schemeClr val="tx1"/>
                </a:solidFill>
                <a:latin typeface="SamsungOne-400" panose="020B0503030303020204" pitchFamily="34" charset="0"/>
                <a:ea typeface="+mn-ea"/>
                <a:cs typeface="+mn-cs"/>
              </a:rPr>
              <a:t>[Reference]</a:t>
            </a:r>
          </a:p>
          <a:p>
            <a:r>
              <a:rPr lang="en-US" altLang="ko-KR" b="0" dirty="0">
                <a:latin typeface="SamsungOne-400" panose="020B0503030303020204" pitchFamily="34" charset="0"/>
              </a:rPr>
              <a:t>https://sqoop.apache.org/docs/1.4.7/SqoopUserGuide.html#_literal_sqoop_create_hive_table_literal</a:t>
            </a:r>
            <a:endParaRPr lang="en-KR"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74</a:t>
            </a:fld>
            <a:endParaRPr lang="ko-KR" altLang="en-US" dirty="0"/>
          </a:p>
        </p:txBody>
      </p:sp>
    </p:spTree>
    <p:extLst>
      <p:ext uri="{BB962C8B-B14F-4D97-AF65-F5344CB8AC3E}">
        <p14:creationId xmlns:p14="http://schemas.microsoft.com/office/powerpoint/2010/main" val="511208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rPr>
              <a:t>Học sinh có thể nhầm lẫn về thuật ngữ, NoSQL.</a:t>
            </a:r>
          </a:p>
          <a:p>
            <a:r>
              <a:rPr lang="vi-VN" altLang="ko-KR" b="0" dirty="0">
                <a:latin typeface="SamsungOne-400" panose="020B0503030303020204" pitchFamily="34" charset="0"/>
              </a:rPr>
              <a:t>Vì chúng t</a:t>
            </a:r>
            <a:r>
              <a:rPr lang="en-US" altLang="ko-KR" b="0" dirty="0">
                <a:latin typeface="SamsungOne-400" panose="020B0503030303020204" pitchFamily="34" charset="0"/>
              </a:rPr>
              <a:t>a</a:t>
            </a:r>
            <a:r>
              <a:rPr lang="vi-VN" altLang="ko-KR" b="0" dirty="0">
                <a:latin typeface="SamsungOne-400" panose="020B0503030303020204" pitchFamily="34" charset="0"/>
              </a:rPr>
              <a:t> chưa đề cập đến SQL (RDBMS), nên họ sẽ không hiểu NoSQL là gì.</a:t>
            </a:r>
          </a:p>
          <a:p>
            <a:r>
              <a:rPr lang="vi-VN" altLang="ko-KR" b="0" dirty="0">
                <a:latin typeface="SamsungOne-400" panose="020B0503030303020204" pitchFamily="34" charset="0"/>
              </a:rPr>
              <a:t>Không đi sâu vào chi tiết, hãy cho họ biết rằng NoSQL lưu trữ </a:t>
            </a:r>
            <a:r>
              <a:rPr lang="en-US" altLang="ko-KR" b="0" dirty="0">
                <a:latin typeface="SamsungOne-400" panose="020B0503030303020204" pitchFamily="34" charset="0"/>
              </a:rPr>
              <a:t>Big Data</a:t>
            </a:r>
            <a:r>
              <a:rPr lang="vi-VN" altLang="ko-KR" b="0" dirty="0">
                <a:latin typeface="SamsungOne-400" panose="020B0503030303020204" pitchFamily="34" charset="0"/>
              </a:rPr>
              <a:t>.</a:t>
            </a:r>
          </a:p>
          <a:p>
            <a:r>
              <a:rPr lang="vi-VN" altLang="ko-KR" b="0" dirty="0">
                <a:latin typeface="SamsungOne-400" panose="020B0503030303020204" pitchFamily="34" charset="0"/>
              </a:rPr>
              <a:t>Nó có các đặc điểm sau để xử lý </a:t>
            </a:r>
            <a:r>
              <a:rPr lang="en-US" altLang="ko-KR" b="0" dirty="0">
                <a:latin typeface="SamsungOne-400" panose="020B0503030303020204" pitchFamily="34" charset="0"/>
              </a:rPr>
              <a:t>big data</a:t>
            </a:r>
            <a:r>
              <a:rPr lang="en-US" altLang="ko-KR" b="0" baseline="0" dirty="0">
                <a:latin typeface="SamsungOne-400" panose="020B0503030303020204" pitchFamily="34" charset="0"/>
              </a:rPr>
              <a:t> </a:t>
            </a:r>
            <a:r>
              <a:rPr lang="vi-VN" altLang="ko-KR" b="0" dirty="0">
                <a:latin typeface="SamsungOne-400" panose="020B0503030303020204" pitchFamily="34" charset="0"/>
              </a:rPr>
              <a:t>như Khả năng mở rộng cao, tính </a:t>
            </a:r>
            <a:r>
              <a:rPr lang="en-US" altLang="ko-KR" b="0" dirty="0" err="1">
                <a:latin typeface="SamsungOne-400" panose="020B0503030303020204" pitchFamily="34" charset="0"/>
              </a:rPr>
              <a:t>khả</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dụng</a:t>
            </a:r>
            <a:r>
              <a:rPr lang="en-US" altLang="ko-KR" b="0" baseline="0" dirty="0">
                <a:latin typeface="SamsungOne-400" panose="020B0503030303020204" pitchFamily="34" charset="0"/>
              </a:rPr>
              <a:t> </a:t>
            </a:r>
            <a:r>
              <a:rPr lang="vi-VN" altLang="ko-KR" b="0" dirty="0">
                <a:latin typeface="SamsungOne-400" panose="020B0503030303020204" pitchFamily="34" charset="0"/>
              </a:rPr>
              <a:t>cao, </a:t>
            </a:r>
            <a:r>
              <a:rPr lang="en-US" altLang="ko-KR" b="0" dirty="0" err="1">
                <a:latin typeface="SamsungOne-400" panose="020B0503030303020204" pitchFamily="34" charset="0"/>
              </a:rPr>
              <a:t>dễ</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dàng</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nhân</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rộng</a:t>
            </a:r>
            <a:r>
              <a:rPr lang="vi-VN" altLang="ko-KR" b="0" dirty="0">
                <a:latin typeface="SamsungOne-400" panose="020B0503030303020204" pitchFamily="34" charset="0"/>
              </a:rPr>
              <a:t>, v.v.</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r>
              <a:rPr lang="vi-VN" altLang="ko-KR" b="0" dirty="0">
                <a:latin typeface="SamsungOne-400" panose="020B0503030303020204" pitchFamily="34" charset="0"/>
              </a:rPr>
              <a:t>NoSQL DB đã được sử dụng từ cuối những năm 2000 khi các mạng xã hội phát triển và mối quan tâm đến việc xử lý dữ liệu phi cấu trúc tăng lên.</a:t>
            </a:r>
          </a:p>
          <a:p>
            <a:r>
              <a:rPr lang="vi-VN" altLang="ko-KR" b="0" dirty="0">
                <a:latin typeface="SamsungOne-400" panose="020B0503030303020204" pitchFamily="34" charset="0"/>
              </a:rPr>
              <a:t>Đây còn được gọi là cơ sở dữ liệu quy mô web hiện đại.</a:t>
            </a:r>
          </a:p>
          <a:p>
            <a:r>
              <a:rPr lang="vi-VN" altLang="ko-KR" b="0" dirty="0">
                <a:latin typeface="SamsungOne-400" panose="020B0503030303020204" pitchFamily="34" charset="0"/>
              </a:rPr>
              <a:t>NoSQL sử dụng một mô hình dữ liệu linh hoạt và cung cấp các cơ chế chuyên dụng để lưu trữ và truy xuất dữ liệu.</a:t>
            </a:r>
          </a:p>
          <a:p>
            <a:r>
              <a:rPr lang="vi-VN" altLang="ko-KR" b="0" dirty="0">
                <a:latin typeface="SamsungOne-400" panose="020B0503030303020204" pitchFamily="34" charset="0"/>
              </a:rPr>
              <a:t>Nó cho thấy hiệu suất tuyệt vời về tốc độ phản hồi và hiệu quả xử lý bằng cách sử dụng phương pháp lưu trữ giá trị khóa được tối ưu hóa.</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75</a:t>
            </a:fld>
            <a:endParaRPr lang="ko-KR" altLang="en-US" dirty="0"/>
          </a:p>
        </p:txBody>
      </p:sp>
    </p:spTree>
    <p:extLst>
      <p:ext uri="{BB962C8B-B14F-4D97-AF65-F5344CB8AC3E}">
        <p14:creationId xmlns:p14="http://schemas.microsoft.com/office/powerpoint/2010/main" val="19769955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b="0" dirty="0">
                <a:latin typeface="SamsungOne-400" panose="020B0503030303020204" pitchFamily="34" charset="0"/>
              </a:rPr>
              <a:t>Google Big Table </a:t>
            </a:r>
            <a:r>
              <a:rPr lang="en-US" altLang="ko-KR" b="0" dirty="0" err="1">
                <a:latin typeface="SamsungOne-400" panose="020B0503030303020204" pitchFamily="34" charset="0"/>
              </a:rPr>
              <a:t>và</a:t>
            </a:r>
            <a:r>
              <a:rPr lang="en-US" altLang="ko-KR" b="0" dirty="0">
                <a:latin typeface="SamsungOne-400" panose="020B0503030303020204" pitchFamily="34" charset="0"/>
              </a:rPr>
              <a:t> Amazon Dynamo </a:t>
            </a:r>
            <a:r>
              <a:rPr lang="en-US" altLang="ko-KR" b="0" dirty="0" err="1">
                <a:latin typeface="SamsungOne-400" panose="020B0503030303020204" pitchFamily="34" charset="0"/>
              </a:rPr>
              <a:t>đã</a:t>
            </a:r>
            <a:r>
              <a:rPr lang="en-US" altLang="ko-KR" b="0" dirty="0">
                <a:latin typeface="SamsungOne-400" panose="020B0503030303020204" pitchFamily="34" charset="0"/>
              </a:rPr>
              <a:t> </a:t>
            </a:r>
            <a:r>
              <a:rPr lang="en-US" altLang="ko-KR" b="0" dirty="0" err="1">
                <a:latin typeface="SamsungOne-400" panose="020B0503030303020204" pitchFamily="34" charset="0"/>
              </a:rPr>
              <a:t>đóng</a:t>
            </a:r>
            <a:r>
              <a:rPr lang="en-US" altLang="ko-KR" b="0" dirty="0">
                <a:latin typeface="SamsungOne-400" panose="020B0503030303020204" pitchFamily="34" charset="0"/>
              </a:rPr>
              <a:t> </a:t>
            </a:r>
            <a:r>
              <a:rPr lang="en-US" altLang="ko-KR" b="0" dirty="0" err="1">
                <a:latin typeface="SamsungOne-400" panose="020B0503030303020204" pitchFamily="34" charset="0"/>
              </a:rPr>
              <a:t>góp</a:t>
            </a:r>
            <a:r>
              <a:rPr lang="en-US" altLang="ko-KR" b="0" dirty="0">
                <a:latin typeface="SamsungOne-400" panose="020B0503030303020204" pitchFamily="34" charset="0"/>
              </a:rPr>
              <a:t> </a:t>
            </a:r>
            <a:r>
              <a:rPr lang="en-US" altLang="ko-KR" b="0" dirty="0" err="1">
                <a:latin typeface="SamsungOne-400" panose="020B0503030303020204" pitchFamily="34" charset="0"/>
              </a:rPr>
              <a:t>rất</a:t>
            </a:r>
            <a:r>
              <a:rPr lang="en-US" altLang="ko-KR" b="0" dirty="0">
                <a:latin typeface="SamsungOne-400" panose="020B0503030303020204" pitchFamily="34" charset="0"/>
              </a:rPr>
              <a:t> </a:t>
            </a:r>
            <a:r>
              <a:rPr lang="en-US" altLang="ko-KR" b="0" dirty="0" err="1">
                <a:latin typeface="SamsungOne-400" panose="020B0503030303020204" pitchFamily="34" charset="0"/>
              </a:rPr>
              <a:t>nhiều</a:t>
            </a:r>
            <a:r>
              <a:rPr lang="en-US" altLang="ko-KR" b="0" dirty="0">
                <a:latin typeface="SamsungOne-400" panose="020B0503030303020204" pitchFamily="34" charset="0"/>
              </a:rPr>
              <a:t>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sự</a:t>
            </a:r>
            <a:r>
              <a:rPr lang="en-US" altLang="ko-KR" b="0" dirty="0">
                <a:latin typeface="SamsungOne-400" panose="020B0503030303020204" pitchFamily="34" charset="0"/>
              </a:rPr>
              <a:t> </a:t>
            </a:r>
            <a:r>
              <a:rPr lang="en-US" altLang="ko-KR" b="0" dirty="0" err="1">
                <a:latin typeface="SamsungOne-400" panose="020B0503030303020204" pitchFamily="34" charset="0"/>
              </a:rPr>
              <a:t>phát</a:t>
            </a:r>
            <a:r>
              <a:rPr lang="en-US" altLang="ko-KR" b="0" dirty="0">
                <a:latin typeface="SamsungOne-400" panose="020B0503030303020204" pitchFamily="34" charset="0"/>
              </a:rPr>
              <a:t> </a:t>
            </a:r>
            <a:r>
              <a:rPr lang="en-US" altLang="ko-KR" b="0" dirty="0" err="1">
                <a:latin typeface="SamsungOne-400" panose="020B0503030303020204" pitchFamily="34" charset="0"/>
              </a:rPr>
              <a:t>triển</a:t>
            </a:r>
            <a:r>
              <a:rPr lang="en-US" altLang="ko-KR" b="0" dirty="0">
                <a:latin typeface="SamsungOne-400" panose="020B0503030303020204" pitchFamily="34" charset="0"/>
              </a:rPr>
              <a:t> </a:t>
            </a:r>
            <a:r>
              <a:rPr lang="en-US" altLang="ko-KR" b="0" dirty="0" err="1">
                <a:latin typeface="SamsungOne-400" panose="020B0503030303020204" pitchFamily="34" charset="0"/>
              </a:rPr>
              <a:t>của</a:t>
            </a:r>
            <a:r>
              <a:rPr lang="en-US" altLang="ko-KR" b="0" dirty="0">
                <a:latin typeface="SamsungOne-400" panose="020B0503030303020204" pitchFamily="34" charset="0"/>
              </a:rPr>
              <a:t> NoSQL.</a:t>
            </a:r>
          </a:p>
          <a:p>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b="1" dirty="0" err="1">
                <a:latin typeface="SamsungOne-400" panose="020B0503030303020204" pitchFamily="34" charset="0"/>
              </a:rPr>
              <a:t>Tài</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liệu</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tham</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khảo</a:t>
            </a:r>
            <a:r>
              <a:rPr lang="en-KR" altLang="ko-KR" b="1" dirty="0">
                <a:latin typeface="SamsungOne-400" panose="020B0503030303020204" pitchFamily="34" charset="0"/>
              </a:rPr>
              <a:t>]</a:t>
            </a:r>
            <a:endParaRPr lang="en-US" altLang="ko-Kore-KR" sz="1200" b="1" kern="1200" dirty="0">
              <a:solidFill>
                <a:schemeClr val="tx1"/>
              </a:solidFill>
              <a:latin typeface="SamsungOne-400" panose="020B0503030303020204" pitchFamily="34" charset="0"/>
              <a:ea typeface="+mn-ea"/>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0" kern="1200" dirty="0">
                <a:solidFill>
                  <a:schemeClr val="tx1"/>
                </a:solidFill>
                <a:latin typeface="SamsungOne-400" panose="020B0503030303020204" pitchFamily="34" charset="0"/>
                <a:cs typeface="+mn-cs"/>
              </a:rPr>
              <a:t>https://amzn.to/3qYOJ5ece</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a:solidFill>
                  <a:schemeClr val="tx1"/>
                </a:solidFill>
                <a:latin typeface="SamsungOne-400" panose="020B0503030303020204" pitchFamily="34" charset="0"/>
                <a:cs typeface="+mn-cs"/>
              </a:rPr>
              <a:t>https://bit.ly/3k5hb43</a:t>
            </a:r>
            <a:endParaRPr lang="en-US" altLang="ko-KR" sz="1200" b="0" kern="1200" dirty="0">
              <a:solidFill>
                <a:schemeClr val="tx1"/>
              </a:solidFill>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76</a:t>
            </a:fld>
            <a:endParaRPr lang="ko-KR" altLang="en-US" dirty="0"/>
          </a:p>
        </p:txBody>
      </p:sp>
    </p:spTree>
    <p:extLst>
      <p:ext uri="{BB962C8B-B14F-4D97-AF65-F5344CB8AC3E}">
        <p14:creationId xmlns:p14="http://schemas.microsoft.com/office/powerpoint/2010/main" val="8521004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r>
              <a:rPr lang="en-US" altLang="ko-KR" dirty="0" err="1">
                <a:latin typeface="SamsungOne-400" panose="020B0503030303020204" pitchFamily="34" charset="0"/>
              </a:rPr>
              <a:t>Giải</a:t>
            </a:r>
            <a:r>
              <a:rPr lang="en-US" altLang="ko-KR" dirty="0">
                <a:latin typeface="SamsungOne-400" panose="020B0503030303020204" pitchFamily="34" charset="0"/>
              </a:rPr>
              <a:t> </a:t>
            </a:r>
            <a:r>
              <a:rPr lang="en-US" altLang="ko-KR" dirty="0" err="1">
                <a:latin typeface="SamsungOne-400" panose="020B0503030303020204" pitchFamily="34" charset="0"/>
              </a:rPr>
              <a:t>thích</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đặc</a:t>
            </a:r>
            <a:r>
              <a:rPr lang="en-US" altLang="ko-KR" dirty="0">
                <a:latin typeface="SamsungOne-400" panose="020B0503030303020204" pitchFamily="34" charset="0"/>
              </a:rPr>
              <a:t> </a:t>
            </a:r>
            <a:r>
              <a:rPr lang="en-US" altLang="ko-KR" dirty="0" err="1">
                <a:latin typeface="SamsungOne-400" panose="020B0503030303020204" pitchFamily="34" charset="0"/>
              </a:rPr>
              <a:t>điểm</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NoSQL qua </a:t>
            </a:r>
            <a:r>
              <a:rPr lang="en-US" altLang="ko-KR" dirty="0" err="1">
                <a:latin typeface="SamsungOne-400" panose="020B0503030303020204" pitchFamily="34" charset="0"/>
              </a:rPr>
              <a:t>hai</a:t>
            </a:r>
            <a:r>
              <a:rPr lang="en-US" altLang="ko-KR" dirty="0">
                <a:latin typeface="SamsungOne-400" panose="020B0503030303020204" pitchFamily="34" charset="0"/>
              </a:rPr>
              <a:t> slide.</a:t>
            </a:r>
          </a:p>
          <a:p>
            <a:r>
              <a:rPr lang="en-US" altLang="ko-KR" dirty="0" err="1">
                <a:latin typeface="SamsungOne-400" panose="020B0503030303020204" pitchFamily="34" charset="0"/>
              </a:rPr>
              <a:t>Đừng</a:t>
            </a:r>
            <a:r>
              <a:rPr lang="en-US" altLang="ko-KR" dirty="0">
                <a:latin typeface="SamsungOne-400" panose="020B0503030303020204" pitchFamily="34" charset="0"/>
              </a:rPr>
              <a:t> </a:t>
            </a:r>
            <a:r>
              <a:rPr lang="en-US" altLang="ko-KR" dirty="0" err="1">
                <a:latin typeface="SamsungOne-400" panose="020B0503030303020204" pitchFamily="34" charset="0"/>
              </a:rPr>
              <a:t>đi</a:t>
            </a:r>
            <a:r>
              <a:rPr lang="en-US" altLang="ko-KR" dirty="0">
                <a:latin typeface="SamsungOne-400" panose="020B0503030303020204" pitchFamily="34" charset="0"/>
              </a:rPr>
              <a:t> </a:t>
            </a:r>
            <a:r>
              <a:rPr lang="en-US" altLang="ko-KR" dirty="0" err="1">
                <a:latin typeface="SamsungOne-400" panose="020B0503030303020204" pitchFamily="34" charset="0"/>
              </a:rPr>
              <a:t>quá</a:t>
            </a:r>
            <a:r>
              <a:rPr lang="en-US" altLang="ko-KR" dirty="0">
                <a:latin typeface="SamsungOne-400" panose="020B0503030303020204" pitchFamily="34" charset="0"/>
              </a:rPr>
              <a:t> </a:t>
            </a:r>
            <a:r>
              <a:rPr lang="en-US" altLang="ko-KR" dirty="0" err="1">
                <a:latin typeface="SamsungOne-400" panose="020B0503030303020204" pitchFamily="34" charset="0"/>
              </a:rPr>
              <a:t>sâu</a:t>
            </a:r>
            <a:r>
              <a:rPr lang="en-US" altLang="ko-KR" dirty="0">
                <a:latin typeface="SamsungOne-400" panose="020B0503030303020204" pitchFamily="34" charset="0"/>
              </a:rPr>
              <a:t>, </a:t>
            </a:r>
            <a:r>
              <a:rPr lang="en-US" altLang="ko-KR" dirty="0" err="1">
                <a:latin typeface="SamsungOne-400" panose="020B0503030303020204" pitchFamily="34" charset="0"/>
              </a:rPr>
              <a:t>chỉ</a:t>
            </a:r>
            <a:r>
              <a:rPr lang="en-US" altLang="ko-KR" dirty="0">
                <a:latin typeface="SamsungOne-400" panose="020B0503030303020204" pitchFamily="34" charset="0"/>
              </a:rPr>
              <a:t> </a:t>
            </a:r>
            <a:r>
              <a:rPr lang="en-US" altLang="ko-KR" dirty="0" err="1">
                <a:latin typeface="SamsungOne-400" panose="020B0503030303020204" pitchFamily="34" charset="0"/>
              </a:rPr>
              <a:t>giải</a:t>
            </a:r>
            <a:r>
              <a:rPr lang="en-US" altLang="ko-KR" dirty="0">
                <a:latin typeface="SamsungOne-400" panose="020B0503030303020204" pitchFamily="34" charset="0"/>
              </a:rPr>
              <a:t> </a:t>
            </a:r>
            <a:r>
              <a:rPr lang="en-US" altLang="ko-KR" dirty="0" err="1">
                <a:latin typeface="SamsungOne-400" panose="020B0503030303020204" pitchFamily="34" charset="0"/>
              </a:rPr>
              <a:t>thích</a:t>
            </a:r>
            <a:r>
              <a:rPr lang="en-US" altLang="ko-KR" dirty="0">
                <a:latin typeface="SamsungOne-400" panose="020B0503030303020204" pitchFamily="34" charset="0"/>
              </a:rPr>
              <a:t> </a:t>
            </a:r>
            <a:r>
              <a:rPr lang="en-US" altLang="ko-KR" dirty="0" err="1">
                <a:latin typeface="SamsungOne-400" panose="020B0503030303020204" pitchFamily="34" charset="0"/>
              </a:rPr>
              <a:t>ngắn</a:t>
            </a:r>
            <a:r>
              <a:rPr lang="en-US" altLang="ko-KR" dirty="0">
                <a:latin typeface="SamsungOne-400" panose="020B0503030303020204" pitchFamily="34" charset="0"/>
              </a:rPr>
              <a:t> </a:t>
            </a:r>
            <a:r>
              <a:rPr lang="en-US" altLang="ko-KR" dirty="0" err="1">
                <a:latin typeface="SamsungOne-400" panose="020B0503030303020204" pitchFamily="34" charset="0"/>
              </a:rPr>
              <a:t>gọn</a:t>
            </a:r>
            <a:r>
              <a:rPr lang="en-US" altLang="ko-KR" dirty="0">
                <a:latin typeface="SamsungOne-400" panose="020B0503030303020204" pitchFamily="34" charset="0"/>
              </a:rPr>
              <a:t>.</a:t>
            </a:r>
          </a:p>
          <a:p>
            <a:r>
              <a:rPr lang="vi-VN" altLang="ko-KR" dirty="0">
                <a:latin typeface="SamsungOne-400" panose="020B0503030303020204" pitchFamily="34" charset="0"/>
              </a:rPr>
              <a:t>1.</a:t>
            </a:r>
            <a:r>
              <a:rPr lang="en-US" altLang="ko-KR" dirty="0">
                <a:latin typeface="SamsungOne-400" panose="020B0503030303020204" pitchFamily="34" charset="0"/>
              </a:rPr>
              <a:t> </a:t>
            </a:r>
            <a:r>
              <a:rPr lang="vi-VN" altLang="ko-KR" dirty="0">
                <a:latin typeface="SamsungOne-400" panose="020B0503030303020204" pitchFamily="34" charset="0"/>
              </a:rPr>
              <a:t>NoSQL đang làm việc với các tập dữ liệu phân tán lớn.</a:t>
            </a:r>
          </a:p>
          <a:p>
            <a:r>
              <a:rPr lang="vi-VN" altLang="ko-KR" dirty="0">
                <a:latin typeface="SamsungOne-400" panose="020B0503030303020204" pitchFamily="34" charset="0"/>
              </a:rPr>
              <a:t>2. Nhiều loại khác nhau như tài liệu</a:t>
            </a:r>
            <a:r>
              <a:rPr lang="en-US" altLang="ko-KR" dirty="0">
                <a:latin typeface="SamsungOne-400" panose="020B0503030303020204" pitchFamily="34" charset="0"/>
              </a:rPr>
              <a:t> </a:t>
            </a:r>
            <a:r>
              <a:rPr lang="vi-VN" altLang="ko-KR" dirty="0">
                <a:latin typeface="SamsungOne-400" panose="020B0503030303020204" pitchFamily="34" charset="0"/>
              </a:rPr>
              <a:t>DB, kho lưu trữ khóa-giá trị, biểu đồ</a:t>
            </a:r>
            <a:r>
              <a:rPr lang="en-US" altLang="ko-KR" dirty="0">
                <a:latin typeface="SamsungOne-400" panose="020B0503030303020204" pitchFamily="34" charset="0"/>
              </a:rPr>
              <a:t> </a:t>
            </a:r>
            <a:r>
              <a:rPr lang="vi-VN" altLang="ko-KR" dirty="0">
                <a:latin typeface="SamsungOne-400" panose="020B0503030303020204" pitchFamily="34" charset="0"/>
              </a:rPr>
              <a:t>DB, lưu trữ cột, v.v.</a:t>
            </a:r>
          </a:p>
          <a:p>
            <a:r>
              <a:rPr lang="vi-VN" altLang="ko-KR" dirty="0">
                <a:latin typeface="SamsungOne-400" panose="020B0503030303020204" pitchFamily="34" charset="0"/>
              </a:rPr>
              <a:t>3. Thiết kế đơn giản, kiểm soát đơn giản về tính khả dụng và dễ dàng mở rộng quy mô theo chiều ngang của các cụm</a:t>
            </a:r>
          </a:p>
          <a:p>
            <a:r>
              <a:rPr lang="vi-VN" altLang="ko-KR" dirty="0">
                <a:latin typeface="SamsungOne-400" panose="020B0503030303020204" pitchFamily="34" charset="0"/>
              </a:rPr>
              <a:t>4. Tính khả dụng, dung sai phân vùng và thông lượng quan trọng hơn tính nhất quán</a:t>
            </a:r>
            <a:endParaRPr lang="en-US" altLang="ko-KR" dirty="0">
              <a:latin typeface="SamsungOne-400" panose="020B0503030303020204" pitchFamily="34" charset="0"/>
            </a:endParaRPr>
          </a:p>
          <a:p>
            <a:r>
              <a:rPr lang="en-US" altLang="ko-KR" dirty="0">
                <a:latin typeface="SamsungOne-400" panose="020B0503030303020204" pitchFamily="34" charset="0"/>
              </a:rPr>
              <a:t>5. </a:t>
            </a:r>
            <a:r>
              <a:rPr lang="en-US" altLang="ko-KR" dirty="0" err="1">
                <a:latin typeface="SamsungOne-400" panose="020B0503030303020204" pitchFamily="34" charset="0"/>
              </a:rPr>
              <a:t>Rất</a:t>
            </a:r>
            <a:r>
              <a:rPr lang="en-US" altLang="ko-KR" dirty="0">
                <a:latin typeface="SamsungOne-400" panose="020B0503030303020204" pitchFamily="34" charset="0"/>
              </a:rPr>
              <a:t> </a:t>
            </a:r>
            <a:r>
              <a:rPr lang="en-US" altLang="ko-KR" dirty="0" err="1">
                <a:latin typeface="SamsungOne-400" panose="020B0503030303020204" pitchFamily="34" charset="0"/>
              </a:rPr>
              <a:t>ít</a:t>
            </a:r>
            <a:r>
              <a:rPr lang="en-US" altLang="ko-KR" dirty="0">
                <a:latin typeface="SamsungOne-400" panose="020B0503030303020204" pitchFamily="34" charset="0"/>
              </a:rPr>
              <a:t> DB NoSQL </a:t>
            </a:r>
            <a:r>
              <a:rPr lang="en-US" altLang="ko-KR" dirty="0" err="1">
                <a:latin typeface="SamsungOne-400" panose="020B0503030303020204" pitchFamily="34" charset="0"/>
              </a:rPr>
              <a:t>hỗ</a:t>
            </a:r>
            <a:r>
              <a:rPr lang="en-US" altLang="ko-KR" dirty="0">
                <a:latin typeface="SamsungOne-400" panose="020B0503030303020204" pitchFamily="34" charset="0"/>
              </a:rPr>
              <a:t> </a:t>
            </a:r>
            <a:r>
              <a:rPr lang="en-US" altLang="ko-KR" dirty="0" err="1">
                <a:latin typeface="SamsungOne-400" panose="020B0503030303020204" pitchFamily="34" charset="0"/>
              </a:rPr>
              <a:t>trợ</a:t>
            </a:r>
            <a:r>
              <a:rPr lang="en-US" altLang="ko-KR" dirty="0">
                <a:latin typeface="SamsungOne-400" panose="020B0503030303020204" pitchFamily="34" charset="0"/>
              </a:rPr>
              <a:t> ACID</a:t>
            </a:r>
          </a:p>
          <a:p>
            <a:pPr marL="285750" indent="-285750">
              <a:buFont typeface="Arial"/>
              <a:buChar char="•"/>
            </a:pPr>
            <a:r>
              <a:rPr lang="vi-VN" altLang="ko-KR" dirty="0">
                <a:latin typeface="SamsungOne-400" panose="020B0503030303020204" pitchFamily="34" charset="0"/>
              </a:rPr>
              <a:t>ACID: Nguyên tử, Tính nhất quán, Tính toàn vẹn, Độ bền</a:t>
            </a:r>
          </a:p>
          <a:p>
            <a:pPr marL="285750" indent="-285750">
              <a:buFont typeface="Arial"/>
              <a:buChar char="•"/>
            </a:pPr>
            <a:r>
              <a:rPr lang="en-US" altLang="ko-KR" dirty="0">
                <a:latin typeface="SamsungOne-400" panose="020B0503030303020204" pitchFamily="34" charset="0"/>
              </a:rPr>
              <a:t>BASE</a:t>
            </a:r>
            <a:r>
              <a:rPr lang="vi-VN" altLang="ko-KR" dirty="0">
                <a:latin typeface="SamsungOne-400" panose="020B0503030303020204" pitchFamily="34" charset="0"/>
              </a:rPr>
              <a:t>: Có sẵn về cơ bản, Trạng thái mềm, Tính nhất quán cuối cùng</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77</a:t>
            </a:fld>
            <a:endParaRPr lang="ko-KR" altLang="en-US" dirty="0"/>
          </a:p>
        </p:txBody>
      </p:sp>
    </p:spTree>
    <p:extLst>
      <p:ext uri="{BB962C8B-B14F-4D97-AF65-F5344CB8AC3E}">
        <p14:creationId xmlns:p14="http://schemas.microsoft.com/office/powerpoint/2010/main" val="2356245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dirty="0" err="1">
                <a:latin typeface="SamsungOne-400" panose="020B0503030303020204" pitchFamily="34" charset="0"/>
              </a:rPr>
              <a:t>Mô</a:t>
            </a:r>
            <a:r>
              <a:rPr lang="en-US" altLang="ko-KR" dirty="0">
                <a:latin typeface="SamsungOne-400" panose="020B0503030303020204" pitchFamily="34" charset="0"/>
              </a:rPr>
              <a:t> </a:t>
            </a:r>
            <a:r>
              <a:rPr lang="en-US" altLang="ko-KR" dirty="0" err="1">
                <a:latin typeface="SamsungOne-400" panose="020B0503030303020204" pitchFamily="34" charset="0"/>
              </a:rPr>
              <a:t>tả</a:t>
            </a:r>
            <a:r>
              <a:rPr lang="en-US" altLang="ko-KR" dirty="0">
                <a:latin typeface="SamsungOne-400" panose="020B0503030303020204" pitchFamily="34" charset="0"/>
              </a:rPr>
              <a:t> BASE, </a:t>
            </a:r>
            <a:r>
              <a:rPr lang="en-US" altLang="ko-KR" dirty="0" err="1">
                <a:latin typeface="SamsungOne-400" panose="020B0503030303020204" pitchFamily="34" charset="0"/>
              </a:rPr>
              <a:t>một</a:t>
            </a:r>
            <a:r>
              <a:rPr lang="en-US" altLang="ko-KR" dirty="0">
                <a:latin typeface="SamsungOne-400" panose="020B0503030303020204" pitchFamily="34" charset="0"/>
              </a:rPr>
              <a:t> </a:t>
            </a:r>
            <a:r>
              <a:rPr lang="en-US" altLang="ko-KR" dirty="0" err="1">
                <a:latin typeface="SamsungOne-400" panose="020B0503030303020204" pitchFamily="34" charset="0"/>
              </a:rPr>
              <a:t>trong</a:t>
            </a:r>
            <a:r>
              <a:rPr lang="en-US" altLang="ko-KR" dirty="0">
                <a:latin typeface="SamsungOne-400" panose="020B0503030303020204" pitchFamily="34" charset="0"/>
              </a:rPr>
              <a:t> </a:t>
            </a:r>
            <a:r>
              <a:rPr lang="en-US" altLang="ko-KR" dirty="0" err="1">
                <a:latin typeface="SamsungOne-400" panose="020B0503030303020204" pitchFamily="34" charset="0"/>
              </a:rPr>
              <a:t>những</a:t>
            </a:r>
            <a:r>
              <a:rPr lang="en-US" altLang="ko-KR" dirty="0">
                <a:latin typeface="SamsungOne-400" panose="020B0503030303020204" pitchFamily="34" charset="0"/>
              </a:rPr>
              <a:t> </a:t>
            </a:r>
            <a:r>
              <a:rPr lang="en-US" altLang="ko-KR" dirty="0" err="1">
                <a:latin typeface="SamsungOne-400" panose="020B0503030303020204" pitchFamily="34" charset="0"/>
              </a:rPr>
              <a:t>đặc</a:t>
            </a:r>
            <a:r>
              <a:rPr lang="en-US" altLang="ko-KR" dirty="0">
                <a:latin typeface="SamsungOne-400" panose="020B0503030303020204" pitchFamily="34" charset="0"/>
              </a:rPr>
              <a:t> </a:t>
            </a:r>
            <a:r>
              <a:rPr lang="en-US" altLang="ko-KR" dirty="0" err="1">
                <a:latin typeface="SamsungOne-400" panose="020B0503030303020204" pitchFamily="34" charset="0"/>
              </a:rPr>
              <a:t>điểm</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NoSQL</a:t>
            </a:r>
          </a:p>
          <a:p>
            <a:endParaRPr lang="en-US" altLang="ko-KR"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dirty="0">
                <a:latin typeface="SamsungOne-400" panose="020B0503030303020204" pitchFamily="34" charset="0"/>
              </a:rPr>
              <a:t>Cơ sở dữ liệu quan hệ tuân theo các thuộc tính ACID trong khi cơ sở dữ liệu NoSQL tuân theo nguyên tắc BASE</a:t>
            </a:r>
          </a:p>
          <a:p>
            <a:r>
              <a:rPr lang="en-US" altLang="ko-KR" dirty="0">
                <a:latin typeface="SamsungOne-400" panose="020B0503030303020204" pitchFamily="34" charset="0"/>
              </a:rPr>
              <a:t>BASE</a:t>
            </a:r>
            <a:r>
              <a:rPr lang="en-US" altLang="ko-KR" baseline="0" dirty="0">
                <a:latin typeface="SamsungOne-400" panose="020B0503030303020204" pitchFamily="34" charset="0"/>
              </a:rPr>
              <a:t> </a:t>
            </a:r>
            <a:r>
              <a:rPr lang="vi-VN" altLang="ko-KR" dirty="0">
                <a:latin typeface="SamsungOne-400" panose="020B0503030303020204" pitchFamily="34" charset="0"/>
              </a:rPr>
              <a:t>về cơ bản có nghĩa là </a:t>
            </a:r>
            <a:r>
              <a:rPr lang="en-US" altLang="ko-KR" dirty="0" err="1">
                <a:latin typeface="SamsungOne-400" panose="020B0503030303020204" pitchFamily="34" charset="0"/>
              </a:rPr>
              <a:t>Khả</a:t>
            </a:r>
            <a:r>
              <a:rPr lang="en-US" altLang="ko-KR" baseline="0" dirty="0">
                <a:latin typeface="SamsungOne-400" panose="020B0503030303020204" pitchFamily="34" charset="0"/>
              </a:rPr>
              <a:t> </a:t>
            </a:r>
            <a:r>
              <a:rPr lang="en-US" altLang="ko-KR" baseline="0" dirty="0" err="1">
                <a:latin typeface="SamsungOne-400" panose="020B0503030303020204" pitchFamily="34" charset="0"/>
              </a:rPr>
              <a:t>dụng</a:t>
            </a:r>
            <a:r>
              <a:rPr lang="vi-VN" altLang="ko-KR" dirty="0">
                <a:latin typeface="SamsungOne-400" panose="020B0503030303020204" pitchFamily="34" charset="0"/>
              </a:rPr>
              <a:t>, Trạng thái mềm và Tính nhất quán cuối cùng.</a:t>
            </a:r>
            <a:endParaRPr lang="en-US" altLang="ko-KR" dirty="0">
              <a:latin typeface="SamsungOne-400" panose="020B0503030303020204" pitchFamily="34" charset="0"/>
            </a:endParaRPr>
          </a:p>
          <a:p>
            <a:pPr marL="285750" indent="-285750" defTabSz="914400">
              <a:buFont typeface="Arial"/>
              <a:buChar char="•"/>
              <a:defRPr/>
            </a:pPr>
            <a:r>
              <a:rPr lang="vi-VN" altLang="ko-KR" dirty="0">
                <a:latin typeface="SamsungOne-400" panose="020B0503030303020204" pitchFamily="34" charset="0"/>
              </a:rPr>
              <a:t>Về cơ bản, Khả dụng: Theo mặc định, NoSQL thường được hỗ trợ về tính khả dụng và dung sai phân vùng theo lý thuyết CAP.</a:t>
            </a:r>
          </a:p>
          <a:p>
            <a:pPr marL="285750" indent="-285750" defTabSz="914400">
              <a:buFont typeface="Arial"/>
              <a:buChar char="•"/>
              <a:defRPr/>
            </a:pPr>
            <a:r>
              <a:rPr lang="vi-VN" altLang="ko-KR" dirty="0">
                <a:latin typeface="SamsungOne-400" panose="020B0503030303020204" pitchFamily="34" charset="0"/>
              </a:rPr>
              <a:t>Trạng thái mềm: Một bản sao của dữ liệu có thể không nhất quán. Trạng thái của một nút được xác định bởi dữ liệu được truyền từ bên ngoài, không phải thông tin chứa bên trong. ví dụ) sao chép</a:t>
            </a:r>
          </a:p>
          <a:p>
            <a:pPr marL="285750" indent="-285750" defTabSz="914400">
              <a:buFont typeface="Arial"/>
              <a:buChar char="•"/>
              <a:defRPr/>
            </a:pPr>
            <a:r>
              <a:rPr lang="vi-VN" altLang="ko-KR" dirty="0">
                <a:latin typeface="SamsungOne-400" panose="020B0503030303020204" pitchFamily="34" charset="0"/>
              </a:rPr>
              <a:t>Nhất quán Cuối cùng: Một bản sao của dữ liệu trở nên nhất quán sau một khoảng thời gian trễ nếu không có thêm bản cập nhật nào. ví dụ) DNS</a:t>
            </a:r>
            <a:endParaRPr lang="en-US" altLang="ko-KR"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78</a:t>
            </a:fld>
            <a:endParaRPr lang="ko-KR" altLang="en-US" dirty="0"/>
          </a:p>
        </p:txBody>
      </p:sp>
    </p:spTree>
    <p:extLst>
      <p:ext uri="{BB962C8B-B14F-4D97-AF65-F5344CB8AC3E}">
        <p14:creationId xmlns:p14="http://schemas.microsoft.com/office/powerpoint/2010/main" val="40506480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ko-KR" altLang="en-US" dirty="0">
              <a:latin typeface="SamsungOne-400" panose="020B0503030303020204" pitchFamily="34" charset="0"/>
            </a:endParaRPr>
          </a:p>
          <a:p>
            <a:r>
              <a:rPr lang="vi-VN" altLang="ko-KR" b="0" dirty="0">
                <a:latin typeface="SamsungOne-400" panose="020B0503030303020204" pitchFamily="34" charset="0"/>
              </a:rPr>
              <a:t>Mối quan hệ giữa </a:t>
            </a:r>
            <a:r>
              <a:rPr lang="en-US" altLang="ko-KR" b="0" dirty="0">
                <a:latin typeface="SamsungOne-400" panose="020B0503030303020204" pitchFamily="34" charset="0"/>
              </a:rPr>
              <a:t>Big Data</a:t>
            </a:r>
            <a:r>
              <a:rPr lang="en-US" altLang="ko-KR" b="0" baseline="0" dirty="0">
                <a:latin typeface="SamsungOne-400" panose="020B0503030303020204" pitchFamily="34" charset="0"/>
              </a:rPr>
              <a:t> </a:t>
            </a:r>
            <a:r>
              <a:rPr lang="vi-VN" altLang="ko-KR" b="0" dirty="0">
                <a:latin typeface="SamsungOne-400" panose="020B0503030303020204" pitchFamily="34" charset="0"/>
              </a:rPr>
              <a:t>và NoSQL?</a:t>
            </a:r>
          </a:p>
          <a:p>
            <a:endParaRPr lang="vi-VN" altLang="ko-KR" b="0" dirty="0">
              <a:latin typeface="SamsungOne-400" panose="020B0503030303020204" pitchFamily="34" charset="0"/>
            </a:endParaRPr>
          </a:p>
          <a:p>
            <a:r>
              <a:rPr lang="vi-VN" altLang="ko-KR" b="0" dirty="0">
                <a:latin typeface="SamsungOne-400" panose="020B0503030303020204" pitchFamily="34" charset="0"/>
              </a:rPr>
              <a:t>NoSQL không cần thiết khi làm việc với </a:t>
            </a:r>
            <a:r>
              <a:rPr lang="en-US" altLang="ko-KR" b="0" dirty="0">
                <a:latin typeface="SamsungOne-400" panose="020B0503030303020204" pitchFamily="34" charset="0"/>
              </a:rPr>
              <a:t>Big</a:t>
            </a:r>
            <a:r>
              <a:rPr lang="en-US" altLang="ko-KR" b="0" baseline="0" dirty="0">
                <a:latin typeface="SamsungOne-400" panose="020B0503030303020204" pitchFamily="34" charset="0"/>
              </a:rPr>
              <a:t> Data</a:t>
            </a:r>
            <a:r>
              <a:rPr lang="vi-VN" altLang="ko-KR" b="0" dirty="0">
                <a:latin typeface="SamsungOne-400" panose="020B0503030303020204" pitchFamily="34" charset="0"/>
              </a:rPr>
              <a:t>.</a:t>
            </a:r>
          </a:p>
          <a:p>
            <a:r>
              <a:rPr lang="vi-VN" altLang="ko-KR" b="0" dirty="0">
                <a:latin typeface="SamsungOne-400" panose="020B0503030303020204" pitchFamily="34" charset="0"/>
              </a:rPr>
              <a:t>Điều này có nghĩa là sẽ thuận tiện khi sử dụng NoSQL theo các đặc điểm 3V (Khối lượng, Đa dạng, Tốc độ) xác định Bigdata.</a:t>
            </a:r>
          </a:p>
          <a:p>
            <a:endParaRPr lang="vi-VN" altLang="ko-KR" b="0" dirty="0">
              <a:latin typeface="SamsungOne-400" panose="020B0503030303020204" pitchFamily="34" charset="0"/>
            </a:endParaRPr>
          </a:p>
          <a:p>
            <a:r>
              <a:rPr lang="vi-VN" altLang="ko-KR" b="0" dirty="0">
                <a:latin typeface="SamsungOne-400" panose="020B0503030303020204" pitchFamily="34" charset="0"/>
              </a:rPr>
              <a:t>Để lưu trữ một lượng lớn dữ liệu một cách hiệu quả, việc phân mảnh hoặc sao chép nhiều lần vào một nút dạng vòng được sử dụng.</a:t>
            </a:r>
          </a:p>
          <a:p>
            <a:r>
              <a:rPr lang="vi-VN" altLang="ko-KR" b="0" dirty="0">
                <a:latin typeface="SamsungOne-400" panose="020B0503030303020204" pitchFamily="34" charset="0"/>
              </a:rPr>
              <a:t>MongoDB là phân đoạn tự động trong khi hầu hết cơ sở dữ liệu quan hệ là phân đoạn thủ công.</a:t>
            </a:r>
          </a:p>
          <a:p>
            <a:r>
              <a:rPr lang="vi-VN" altLang="ko-KR" b="0" dirty="0">
                <a:latin typeface="SamsungOne-400" panose="020B0503030303020204" pitchFamily="34" charset="0"/>
              </a:rPr>
              <a:t>(Cassandra sử dụng nhiều bản sao bằng giao thức Tin đồn kiểu vòng.)</a:t>
            </a:r>
          </a:p>
          <a:p>
            <a:r>
              <a:rPr lang="vi-VN" altLang="ko-KR" b="0" dirty="0">
                <a:latin typeface="SamsungOne-400" panose="020B0503030303020204" pitchFamily="34" charset="0"/>
              </a:rPr>
              <a:t>Phần này sẽ được giải thích chi tiết sau ..</a:t>
            </a:r>
            <a:endParaRPr lang="en-US" altLang="ko-KR" b="0" dirty="0">
              <a:latin typeface="SamsungOne-400" panose="020B0503030303020204" pitchFamily="34" charset="0"/>
            </a:endParaRPr>
          </a:p>
          <a:p>
            <a:endParaRPr lang="en-US" altLang="ko-KR" b="0" dirty="0">
              <a:latin typeface="SamsungOne-400" panose="020B0503030303020204" pitchFamily="34" charset="0"/>
            </a:endParaRPr>
          </a:p>
          <a:p>
            <a:r>
              <a:rPr lang="en-US" altLang="ko-KR" b="1" u="none" dirty="0">
                <a:latin typeface="SamsungOne-400" panose="020B0503030303020204" pitchFamily="34" charset="0"/>
              </a:rPr>
              <a:t>[</a:t>
            </a:r>
            <a:r>
              <a:rPr lang="en-US" altLang="ko-KR" b="1" u="none" dirty="0" err="1">
                <a:latin typeface="SamsungOne-400" panose="020B0503030303020204" pitchFamily="34" charset="0"/>
              </a:rPr>
              <a:t>Thông</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điệp</a:t>
            </a:r>
            <a:r>
              <a:rPr lang="en-US" altLang="ko-KR" b="1" u="none" baseline="0" dirty="0">
                <a:latin typeface="SamsungOne-400" panose="020B0503030303020204" pitchFamily="34" charset="0"/>
              </a:rPr>
              <a:t> </a:t>
            </a:r>
            <a:r>
              <a:rPr lang="en-US" altLang="ko-KR" b="1" u="none" baseline="0" dirty="0" err="1">
                <a:latin typeface="SamsungOne-400" panose="020B0503030303020204" pitchFamily="34" charset="0"/>
              </a:rPr>
              <a:t>chính</a:t>
            </a:r>
            <a:r>
              <a:rPr lang="en-US" altLang="ko-KR" b="1" u="none" dirty="0">
                <a:latin typeface="SamsungOne-400" panose="020B0503030303020204" pitchFamily="34" charset="0"/>
              </a:rPr>
              <a:t>]</a:t>
            </a:r>
          </a:p>
          <a:p>
            <a:r>
              <a:rPr lang="vi-VN" altLang="ko-KR" dirty="0">
                <a:latin typeface="SamsungOne-400" panose="020B0503030303020204" pitchFamily="34" charset="0"/>
              </a:rPr>
              <a:t>NoSQL là cơ sở hạ tầng cơ sở dữ liệu phân tán và HDFS là hệ thống tệp phân tán.</a:t>
            </a:r>
          </a:p>
          <a:p>
            <a:r>
              <a:rPr lang="vi-VN" altLang="ko-KR" dirty="0">
                <a:latin typeface="SamsungOne-400" panose="020B0503030303020204" pitchFamily="34" charset="0"/>
              </a:rPr>
              <a:t>NoSQL phù hợp để sử dụng Dữ liệu lớn vì nó yêu cầu xử lý dữ liệu rất lớn, dữ liệu có cấu trúc &amp; phi cấu trúc cũng như xử lý trực tuyến &amp; thời gian thực.</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79</a:t>
            </a:fld>
            <a:endParaRPr lang="ko-KR" altLang="en-US" dirty="0"/>
          </a:p>
        </p:txBody>
      </p:sp>
    </p:spTree>
    <p:extLst>
      <p:ext uri="{BB962C8B-B14F-4D97-AF65-F5344CB8AC3E}">
        <p14:creationId xmlns:p14="http://schemas.microsoft.com/office/powerpoint/2010/main" val="3887701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Tiếp theo, so sánh với NoSQL – HBase. Sinh viên có thể tự hỏi những yếu tố nào trong kiến trúc góp phần tạo nên ưu và nhược điểm.</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Đối với HDFS, chúng ta đã thấy rằng vai trò của nó là đọc các tập dữ liệu lớn phân tán đã được phân vùng thành khối dữ liệu, tất cả đều song song.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Chi tiết về HBase sẽ được đề cập trong Bài tiếp theo.</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Hiện tại, không đi sâu vào chi tiết, chỉ cần cho sinh viên biết rằng HBase có thể cung cấp quyền truy cập ngẫu nhiên nhanh bằng cách phân vùng dữ liệu thành các “máy tính bảng” nhỏ được lập chỉ mục.</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Mặt khác, HBase rất giỏi trong việc truy cập ngẫu nhiên và có đặc điểm độ trễ nhanh. </a:t>
            </a:r>
            <a:r>
              <a:rPr lang="vi-VN" altLang="ko-KR" b="0">
                <a:latin typeface="SamsungOne-400" panose="020B0503030303020204" pitchFamily="34" charset="0"/>
              </a:rPr>
              <a:t>Tuy nhiên, thông lượng và hiệu suất quét của nó kém.</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8</a:t>
            </a:fld>
            <a:endParaRPr lang="ko-KR" altLang="en-US" dirty="0"/>
          </a:p>
        </p:txBody>
      </p:sp>
    </p:spTree>
    <p:extLst>
      <p:ext uri="{BB962C8B-B14F-4D97-AF65-F5344CB8AC3E}">
        <p14:creationId xmlns:p14="http://schemas.microsoft.com/office/powerpoint/2010/main" val="9878323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sz="1200" b="0" i="0" kern="1200" dirty="0">
                <a:solidFill>
                  <a:schemeClr val="tx1"/>
                </a:solidFill>
                <a:effectLst/>
                <a:latin typeface="SamsungOne-400" panose="020B0503030303020204" pitchFamily="34" charset="0"/>
                <a:ea typeface="SamsungOne-400" panose="020B0503030303020204" pitchFamily="34" charset="0"/>
              </a:rPr>
              <a:t>Cơ sở dữ liệu quan hệ tổ chức dữ liệu dưới dạng một loạt các bảng hai chiều với các hàng và cột.</a:t>
            </a:r>
          </a:p>
          <a:p>
            <a:r>
              <a:rPr lang="vi-VN" altLang="ko-KR" sz="1200" b="0" i="0" kern="1200" dirty="0">
                <a:solidFill>
                  <a:schemeClr val="tx1"/>
                </a:solidFill>
                <a:effectLst/>
                <a:latin typeface="SamsungOne-400" panose="020B0503030303020204" pitchFamily="34" charset="0"/>
                <a:ea typeface="SamsungOne-400" panose="020B0503030303020204" pitchFamily="34" charset="0"/>
              </a:rPr>
              <a:t>Hầu hết các nhà cung cấp đều cung cấp một loại Ngôn ngữ truy vấn có cấu trúc (SQL) để truy xuất và quản lý dữ liệu.</a:t>
            </a:r>
          </a:p>
          <a:p>
            <a:r>
              <a:rPr lang="vi-VN" altLang="ko-KR" sz="1200" b="0" i="0" kern="1200" dirty="0">
                <a:solidFill>
                  <a:schemeClr val="tx1"/>
                </a:solidFill>
                <a:effectLst/>
                <a:latin typeface="SamsungOne-400" panose="020B0503030303020204" pitchFamily="34" charset="0"/>
                <a:ea typeface="SamsungOne-400" panose="020B0503030303020204" pitchFamily="34" charset="0"/>
              </a:rPr>
              <a:t>Hầu hết chúng hỗ trợ SQL tiêu chuẩn, nhưng một số lệnh chỉ được sử dụng trong một DBMS cụ thể.</a:t>
            </a:r>
          </a:p>
          <a:p>
            <a:endParaRPr lang="vi-VN" altLang="ko-KR" sz="1200" b="0" i="0" kern="1200" dirty="0">
              <a:solidFill>
                <a:schemeClr val="tx1"/>
              </a:solidFill>
              <a:effectLst/>
              <a:latin typeface="SamsungOne-400" panose="020B0503030303020204" pitchFamily="34" charset="0"/>
              <a:ea typeface="SamsungOne-400" panose="020B0503030303020204" pitchFamily="34" charset="0"/>
            </a:endParaRPr>
          </a:p>
          <a:p>
            <a:r>
              <a:rPr lang="vi-VN" altLang="ko-KR" sz="1200" b="0" i="0" kern="1200" dirty="0">
                <a:solidFill>
                  <a:schemeClr val="tx1"/>
                </a:solidFill>
                <a:effectLst/>
                <a:latin typeface="SamsungOne-400" panose="020B0503030303020204" pitchFamily="34" charset="0"/>
                <a:ea typeface="SamsungOne-400" panose="020B0503030303020204" pitchFamily="34" charset="0"/>
              </a:rPr>
              <a:t>Một RDBMS thường hỗ trợ một mô hình lược đồ, trong đó cấu trúc dữ liệu được xác định trước.</a:t>
            </a:r>
          </a:p>
          <a:p>
            <a:r>
              <a:rPr lang="vi-VN" altLang="ko-KR" sz="1200" b="0" i="0" kern="1200" dirty="0">
                <a:solidFill>
                  <a:schemeClr val="tx1"/>
                </a:solidFill>
                <a:effectLst/>
                <a:latin typeface="SamsungOne-400" panose="020B0503030303020204" pitchFamily="34" charset="0"/>
                <a:ea typeface="SamsungOne-400" panose="020B0503030303020204" pitchFamily="34" charset="0"/>
              </a:rPr>
              <a:t>Mô hình này rất hữu ích khi đảm bảo tính nhất quán mạnh mẽ là quan trọng — khi tất cả các thay đổi đều là nguyên tử và các giao dịch luôn để dữ liệu ở trạng thái nhất quán.</a:t>
            </a:r>
            <a:endParaRPr lang="en-US" altLang="ko-KR" sz="1200" b="0" i="0" kern="1200" dirty="0">
              <a:solidFill>
                <a:schemeClr val="tx1"/>
              </a:solidFill>
              <a:effectLst/>
              <a:latin typeface="SamsungOne-400" panose="020B0503030303020204" pitchFamily="34" charset="0"/>
              <a:ea typeface="SamsungOne-400" panose="020B0503030303020204" pitchFamily="34" charset="0"/>
            </a:endParaRPr>
          </a:p>
          <a:p>
            <a:endParaRPr lang="en-US" altLang="ko-KR" b="0" dirty="0">
              <a:latin typeface="SamsungOne-400" panose="020B0503030303020204" pitchFamily="34" charset="0"/>
              <a:ea typeface="SamsungOne-400" panose="020B0503030303020204" pitchFamily="34" charset="0"/>
            </a:endParaRPr>
          </a:p>
          <a:p>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Thông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điệp</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rPr>
              <a:t>Một RDBMS thường triển khai một cơ chế nhất quán về mặt giao dịch phù hợp với mô hình ACID (Nguyên tử, Nhất quán, Cô lập, Bền vững) để cập nhật thông tin.</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SamsungOne-400" panose="020B0503030303020204" pitchFamily="34" charset="0"/>
                <a:ea typeface="SamsungOne-400" panose="020B0503030303020204" pitchFamily="34" charset="0"/>
              </a:rPr>
              <a:t>Tuy nhiên, một RDBMS thường không thể mở rộng theo chiều ngang mà không chia nhỏ dữ liệu theo một cách nào đó. Ngoài ra, dữ liệu trong RDBMS phải được chuẩn hóa, điều này không phù hợp với mọi tập dữ liệu.</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80</a:t>
            </a:fld>
            <a:endParaRPr lang="ko-KR" altLang="en-US" dirty="0"/>
          </a:p>
        </p:txBody>
      </p:sp>
    </p:spTree>
    <p:extLst>
      <p:ext uri="{BB962C8B-B14F-4D97-AF65-F5344CB8AC3E}">
        <p14:creationId xmlns:p14="http://schemas.microsoft.com/office/powerpoint/2010/main" val="3891105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ko-KR" altLang="en-US" dirty="0">
              <a:latin typeface="SamsungOne-400" panose="020B0503030303020204" pitchFamily="34" charset="0"/>
            </a:endParaRPr>
          </a:p>
          <a:p>
            <a:r>
              <a:rPr lang="en-US" altLang="ko-KR" dirty="0">
                <a:latin typeface="SamsungOne-400" panose="020B0503030303020204" pitchFamily="34" charset="0"/>
              </a:rPr>
              <a:t>So </a:t>
            </a:r>
            <a:r>
              <a:rPr lang="en-US" altLang="ko-KR" dirty="0" err="1">
                <a:latin typeface="SamsungOne-400" panose="020B0503030303020204" pitchFamily="34" charset="0"/>
              </a:rPr>
              <a:t>sánh</a:t>
            </a:r>
            <a:r>
              <a:rPr lang="en-US" altLang="ko-KR" dirty="0">
                <a:latin typeface="SamsungOne-400" panose="020B0503030303020204" pitchFamily="34" charset="0"/>
              </a:rPr>
              <a:t> </a:t>
            </a:r>
            <a:r>
              <a:rPr lang="en-US" altLang="ko-KR" dirty="0" err="1">
                <a:latin typeface="SamsungOne-400" panose="020B0503030303020204" pitchFamily="34" charset="0"/>
              </a:rPr>
              <a:t>và</a:t>
            </a:r>
            <a:r>
              <a:rPr lang="en-US" altLang="ko-KR" dirty="0">
                <a:latin typeface="SamsungOne-400" panose="020B0503030303020204" pitchFamily="34" charset="0"/>
              </a:rPr>
              <a:t> </a:t>
            </a:r>
            <a:r>
              <a:rPr lang="en-US" altLang="ko-KR" dirty="0" err="1">
                <a:latin typeface="SamsungOne-400" panose="020B0503030303020204" pitchFamily="34" charset="0"/>
              </a:rPr>
              <a:t>giải</a:t>
            </a:r>
            <a:r>
              <a:rPr lang="en-US" altLang="ko-KR" dirty="0">
                <a:latin typeface="SamsungOne-400" panose="020B0503030303020204" pitchFamily="34" charset="0"/>
              </a:rPr>
              <a:t> </a:t>
            </a:r>
            <a:r>
              <a:rPr lang="en-US" altLang="ko-KR" dirty="0" err="1">
                <a:latin typeface="SamsungOne-400" panose="020B0503030303020204" pitchFamily="34" charset="0"/>
              </a:rPr>
              <a:t>thích</a:t>
            </a:r>
            <a:r>
              <a:rPr lang="en-US" altLang="ko-KR" dirty="0">
                <a:latin typeface="SamsungOne-400" panose="020B0503030303020204" pitchFamily="34" charset="0"/>
              </a:rPr>
              <a:t> </a:t>
            </a:r>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đặc</a:t>
            </a:r>
            <a:r>
              <a:rPr lang="en-US" altLang="ko-KR" dirty="0">
                <a:latin typeface="SamsungOne-400" panose="020B0503030303020204" pitchFamily="34" charset="0"/>
              </a:rPr>
              <a:t> </a:t>
            </a:r>
            <a:r>
              <a:rPr lang="en-US" altLang="ko-KR" dirty="0" err="1">
                <a:latin typeface="SamsungOne-400" panose="020B0503030303020204" pitchFamily="34" charset="0"/>
              </a:rPr>
              <a:t>điểm</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RDB </a:t>
            </a:r>
            <a:r>
              <a:rPr lang="en-US" altLang="ko-KR" dirty="0" err="1">
                <a:latin typeface="SamsungOne-400" panose="020B0503030303020204" pitchFamily="34" charset="0"/>
              </a:rPr>
              <a:t>và</a:t>
            </a:r>
            <a:r>
              <a:rPr lang="en-US" altLang="ko-KR" dirty="0">
                <a:latin typeface="SamsungOne-400" panose="020B0503030303020204" pitchFamily="34" charset="0"/>
              </a:rPr>
              <a:t> NoSQL</a:t>
            </a:r>
          </a:p>
          <a:p>
            <a:endParaRPr lang="en-US" altLang="ko-KR" sz="1200" b="1" kern="1200" dirty="0">
              <a:solidFill>
                <a:schemeClr val="tx1"/>
              </a:solidFill>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81</a:t>
            </a:fld>
            <a:endParaRPr lang="ko-KR" altLang="en-US" dirty="0"/>
          </a:p>
        </p:txBody>
      </p:sp>
    </p:spTree>
    <p:extLst>
      <p:ext uri="{BB962C8B-B14F-4D97-AF65-F5344CB8AC3E}">
        <p14:creationId xmlns:p14="http://schemas.microsoft.com/office/powerpoint/2010/main" val="35415025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vi-VN" altLang="ko-KR" b="0" dirty="0">
                <a:latin typeface="SamsungOne-400" panose="020B0503030303020204" pitchFamily="34" charset="0"/>
                <a:ea typeface="SamsungOne-400" panose="020B0503030303020204" pitchFamily="34" charset="0"/>
              </a:rPr>
              <a:t>Jim Gray đã xác định những đặc điểm này của một hệ thống giao dịch đáng tin cậy vào cuối những năm 1970 và phát triển một kỹ thuật để thực hiện chúng một cách tự động.</a:t>
            </a:r>
          </a:p>
          <a:p>
            <a:r>
              <a:rPr lang="vi-VN" altLang="ko-KR" b="0" dirty="0">
                <a:latin typeface="SamsungOne-400" panose="020B0503030303020204" pitchFamily="34" charset="0"/>
                <a:ea typeface="SamsungOne-400" panose="020B0503030303020204" pitchFamily="34" charset="0"/>
              </a:rPr>
              <a:t>Một bước thực hiện logic duy nhất cho dữ liệu trong cơ sở dữ liệu được gọi là một giao dịch.</a:t>
            </a:r>
          </a:p>
          <a:p>
            <a:r>
              <a:rPr lang="vi-VN" altLang="ko-KR" b="0" dirty="0">
                <a:latin typeface="SamsungOne-400" panose="020B0503030303020204" pitchFamily="34" charset="0"/>
                <a:ea typeface="SamsungOne-400" panose="020B0503030303020204" pitchFamily="34" charset="0"/>
              </a:rPr>
              <a:t>Ví dụ: chuyển tiền từ tài khoản ngân hàng này sang tài khoản ngân hàng khác, thậm chí liên quan đến nhiều thay đổi như ghi nợ một tài khoản và ghi có tài khoản khác, là một giao dịch đơn lẻ.</a:t>
            </a:r>
          </a:p>
          <a:p>
            <a:r>
              <a:rPr lang="vi-VN" altLang="ko-KR" b="0" dirty="0">
                <a:latin typeface="SamsungOne-400" panose="020B0503030303020204" pitchFamily="34" charset="0"/>
                <a:ea typeface="SamsungOne-400" panose="020B0503030303020204" pitchFamily="34" charset="0"/>
              </a:rPr>
              <a:t>Bốn thuộc tính này là những đảm bảo chính của mô hình giao dịch, mô hình này đã ảnh hưởng đến nhiều khía cạnh của sự phát triển trong các hệ thống cơ sở dữ liệu.</a:t>
            </a:r>
            <a:endParaRPr lang="en-US" altLang="ko-KR" b="0" dirty="0">
              <a:latin typeface="SamsungOne-400" panose="020B0503030303020204" pitchFamily="34" charset="0"/>
              <a:ea typeface="SamsungOne-400" panose="020B0503030303020204" pitchFamily="34" charset="0"/>
            </a:endParaRPr>
          </a:p>
          <a:p>
            <a:endParaRPr lang="en-US" altLang="ko-KR" b="0" dirty="0">
              <a:latin typeface="SamsungOne-400" panose="020B0503030303020204" pitchFamily="34" charset="0"/>
              <a:ea typeface="SamsungOne-400" panose="020B0503030303020204" pitchFamily="34" charset="0"/>
            </a:endParaRPr>
          </a:p>
          <a:p>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Thông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điệp</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endParaRPr lang="en-US"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ACID (Atomicity, Consistency, Isolation, and Persistence) là tên viết tắt của thuộc tính đảm bảo rằng các giao dịch cơ sở dữ liệu được thực hiện an toàn.</a:t>
            </a:r>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kern="1200" dirty="0">
                <a:solidFill>
                  <a:schemeClr val="tx1"/>
                </a:solidFill>
                <a:latin typeface="SamsungOne-400" panose="020B0503030303020204" pitchFamily="34" charset="0"/>
                <a:ea typeface="SamsungOne-400" panose="020B0503030303020204" pitchFamily="34" charset="0"/>
                <a:cs typeface="+mn-cs"/>
              </a:rPr>
              <a:t>https://en.wikipedia.org/wiki/ACID</a:t>
            </a:r>
            <a:endParaRPr lang="en-KR" altLang="ko-KR" sz="1200" kern="1200" dirty="0">
              <a:solidFill>
                <a:schemeClr val="tx1"/>
              </a:solidFill>
              <a:latin typeface="SamsungOne-400" panose="020B0503030303020204" pitchFamily="34" charset="0"/>
              <a:ea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82</a:t>
            </a:fld>
            <a:endParaRPr lang="ko-KR" altLang="en-US" dirty="0"/>
          </a:p>
        </p:txBody>
      </p:sp>
    </p:spTree>
    <p:extLst>
      <p:ext uri="{BB962C8B-B14F-4D97-AF65-F5344CB8AC3E}">
        <p14:creationId xmlns:p14="http://schemas.microsoft.com/office/powerpoint/2010/main" val="30688488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ko-KR" altLang="en-US" dirty="0">
              <a:latin typeface="SamsungOne-400" panose="020B0503030303020204" pitchFamily="34" charset="0"/>
            </a:endParaRPr>
          </a:p>
          <a:p>
            <a:r>
              <a:rPr lang="vi-VN" altLang="ko-KR" dirty="0">
                <a:latin typeface="SamsungOne-400" panose="020B0503030303020204" pitchFamily="34" charset="0"/>
              </a:rPr>
              <a:t>Sẽ rất tốt nếu giải thích về những lợi thế mà NoSQL có được khi thực hiện </a:t>
            </a:r>
            <a:r>
              <a:rPr lang="en-US" altLang="ko-KR" dirty="0">
                <a:latin typeface="SamsungOne-400" panose="020B0503030303020204" pitchFamily="34" charset="0"/>
              </a:rPr>
              <a:t>Big Data.</a:t>
            </a:r>
          </a:p>
          <a:p>
            <a:endParaRPr lang="en-US" altLang="ko-KR" b="0" dirty="0">
              <a:latin typeface="SamsungOne-400" panose="020B0503030303020204" pitchFamily="34" charset="0"/>
            </a:endParaRPr>
          </a:p>
          <a:p>
            <a:r>
              <a:rPr lang="vi-VN" altLang="ko-KR" b="0" dirty="0">
                <a:latin typeface="SamsungOne-400" panose="020B0503030303020204" pitchFamily="34" charset="0"/>
              </a:rPr>
              <a:t>Ngược lại, Ưu điểm của RDBMS so với NoSQL như sau.</a:t>
            </a: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err="1">
                <a:latin typeface="SamsungOne-400" panose="020B0503030303020204" pitchFamily="34" charset="0"/>
              </a:rPr>
              <a:t>Tốt</a:t>
            </a:r>
            <a:r>
              <a:rPr lang="en-US" altLang="ko-KR" b="0" dirty="0">
                <a:latin typeface="SamsungOne-400" panose="020B0503030303020204" pitchFamily="34" charset="0"/>
              </a:rPr>
              <a:t> </a:t>
            </a:r>
            <a:r>
              <a:rPr lang="en-US" altLang="ko-KR" b="0" dirty="0" err="1">
                <a:latin typeface="SamsungOne-400" panose="020B0503030303020204" pitchFamily="34" charset="0"/>
              </a:rPr>
              <a:t>nhất</a:t>
            </a:r>
            <a:r>
              <a:rPr lang="en-US" altLang="ko-KR" b="0" dirty="0">
                <a:latin typeface="SamsungOne-400" panose="020B0503030303020204" pitchFamily="34" charset="0"/>
              </a:rPr>
              <a:t> </a:t>
            </a:r>
            <a:r>
              <a:rPr lang="en-US" altLang="ko-KR" b="0" dirty="0" err="1">
                <a:latin typeface="SamsungOne-400" panose="020B0503030303020204" pitchFamily="34" charset="0"/>
              </a:rPr>
              <a:t>cho</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quan</a:t>
            </a:r>
            <a:r>
              <a:rPr lang="en-US" altLang="ko-KR" b="0" dirty="0">
                <a:latin typeface="SamsungOne-400" panose="020B0503030303020204" pitchFamily="34" charset="0"/>
              </a:rPr>
              <a:t> </a:t>
            </a:r>
            <a:r>
              <a:rPr lang="en-US" altLang="ko-KR" b="0" dirty="0" err="1">
                <a:latin typeface="SamsungOne-400" panose="020B0503030303020204" pitchFamily="34" charset="0"/>
              </a:rPr>
              <a:t>hệ</a:t>
            </a: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r>
              <a:rPr lang="en-US" altLang="ko-KR" b="0" dirty="0">
                <a:latin typeface="SamsungOne-400" panose="020B0503030303020204" pitchFamily="34" charset="0"/>
              </a:rPr>
              <a:t> </a:t>
            </a:r>
            <a:r>
              <a:rPr lang="en-US" altLang="ko-KR" b="0" dirty="0" err="1">
                <a:latin typeface="SamsungOne-400" panose="020B0503030303020204" pitchFamily="34" charset="0"/>
              </a:rPr>
              <a:t>chuẩn</a:t>
            </a:r>
            <a:r>
              <a:rPr lang="en-US" altLang="ko-KR" b="0" dirty="0">
                <a:latin typeface="SamsungOne-400" panose="020B0503030303020204" pitchFamily="34" charset="0"/>
              </a:rPr>
              <a:t> </a:t>
            </a:r>
            <a:r>
              <a:rPr lang="en-US" altLang="ko-KR" b="0" dirty="0" err="1">
                <a:latin typeface="SamsungOne-400" panose="020B0503030303020204" pitchFamily="34" charset="0"/>
              </a:rPr>
              <a:t>hóa</a:t>
            </a: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err="1">
                <a:latin typeface="SamsungOne-400" panose="020B0503030303020204" pitchFamily="34" charset="0"/>
              </a:rPr>
              <a:t>Tuân</a:t>
            </a:r>
            <a:r>
              <a:rPr lang="en-US" altLang="ko-KR" b="0" dirty="0">
                <a:latin typeface="SamsungOne-400" panose="020B0503030303020204" pitchFamily="34" charset="0"/>
              </a:rPr>
              <a:t> </a:t>
            </a:r>
            <a:r>
              <a:rPr lang="en-US" altLang="ko-KR" b="0" dirty="0" err="1">
                <a:latin typeface="SamsungOne-400" panose="020B0503030303020204" pitchFamily="34" charset="0"/>
              </a:rPr>
              <a:t>thủ</a:t>
            </a:r>
            <a:r>
              <a:rPr lang="en-US" altLang="ko-KR" b="0" dirty="0">
                <a:latin typeface="SamsungOne-400" panose="020B0503030303020204" pitchFamily="34" charset="0"/>
              </a:rPr>
              <a:t> SQL </a:t>
            </a:r>
            <a:r>
              <a:rPr lang="en-US" altLang="ko-KR" b="0" dirty="0" err="1">
                <a:latin typeface="SamsungOne-400" panose="020B0503030303020204" pitchFamily="34" charset="0"/>
              </a:rPr>
              <a:t>đạt</a:t>
            </a:r>
            <a:r>
              <a:rPr lang="en-US" altLang="ko-KR" b="0" dirty="0">
                <a:latin typeface="SamsungOne-400" panose="020B0503030303020204" pitchFamily="34" charset="0"/>
              </a:rPr>
              <a:t> </a:t>
            </a:r>
            <a:r>
              <a:rPr lang="en-US" altLang="ko-KR" b="0" dirty="0" err="1">
                <a:latin typeface="SamsungOne-400" panose="020B0503030303020204" pitchFamily="34" charset="0"/>
              </a:rPr>
              <a:t>chuẩn</a:t>
            </a: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err="1">
                <a:latin typeface="SamsungOne-400" panose="020B0503030303020204" pitchFamily="34" charset="0"/>
              </a:rPr>
              <a:t>Hỗ</a:t>
            </a:r>
            <a:r>
              <a:rPr lang="en-US" altLang="ko-KR" b="0" dirty="0">
                <a:latin typeface="SamsungOne-400" panose="020B0503030303020204" pitchFamily="34" charset="0"/>
              </a:rPr>
              <a:t> </a:t>
            </a:r>
            <a:r>
              <a:rPr lang="en-US" altLang="ko-KR" b="0" dirty="0" err="1">
                <a:latin typeface="SamsungOne-400" panose="020B0503030303020204" pitchFamily="34" charset="0"/>
              </a:rPr>
              <a:t>trợ</a:t>
            </a:r>
            <a:r>
              <a:rPr lang="en-US" altLang="ko-KR" b="0" dirty="0">
                <a:latin typeface="SamsungOne-400" panose="020B0503030303020204" pitchFamily="34" charset="0"/>
              </a:rPr>
              <a:t> </a:t>
            </a:r>
            <a:r>
              <a:rPr lang="en-US" altLang="ko-KR" b="0" dirty="0" err="1">
                <a:latin typeface="SamsungOne-400" panose="020B0503030303020204" pitchFamily="34" charset="0"/>
              </a:rPr>
              <a:t>toàn</a:t>
            </a:r>
            <a:r>
              <a:rPr lang="en-US" altLang="ko-KR" b="0" dirty="0">
                <a:latin typeface="SamsungOne-400" panose="020B0503030303020204" pitchFamily="34" charset="0"/>
              </a:rPr>
              <a:t> </a:t>
            </a:r>
            <a:r>
              <a:rPr lang="en-US" altLang="ko-KR" b="0" dirty="0" err="1">
                <a:latin typeface="SamsungOne-400" panose="020B0503030303020204" pitchFamily="34" charset="0"/>
              </a:rPr>
              <a:t>vẹn</a:t>
            </a:r>
            <a:r>
              <a:rPr lang="en-US" altLang="ko-KR" b="0" dirty="0">
                <a:latin typeface="SamsungOne-400" panose="020B0503030303020204" pitchFamily="34" charset="0"/>
              </a:rPr>
              <a:t> </a:t>
            </a:r>
            <a:r>
              <a:rPr lang="en-US" altLang="ko-KR" b="0" dirty="0" err="1">
                <a:latin typeface="SamsungOne-400" panose="020B0503030303020204" pitchFamily="34" charset="0"/>
              </a:rPr>
              <a:t>dữ</a:t>
            </a:r>
            <a:r>
              <a:rPr lang="en-US" altLang="ko-KR" b="0" dirty="0">
                <a:latin typeface="SamsungOne-400" panose="020B0503030303020204" pitchFamily="34" charset="0"/>
              </a:rPr>
              <a:t> </a:t>
            </a:r>
            <a:r>
              <a:rPr lang="en-US" altLang="ko-KR" b="0" dirty="0" err="1">
                <a:latin typeface="SamsungOne-400" panose="020B0503030303020204" pitchFamily="34" charset="0"/>
              </a:rPr>
              <a:t>liệu</a:t>
            </a: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err="1">
                <a:latin typeface="SamsungOne-400" panose="020B0503030303020204" pitchFamily="34" charset="0"/>
              </a:rPr>
              <a:t>Tuân</a:t>
            </a:r>
            <a:r>
              <a:rPr lang="en-US" altLang="ko-KR" b="0" dirty="0">
                <a:latin typeface="SamsungOne-400" panose="020B0503030303020204" pitchFamily="34" charset="0"/>
              </a:rPr>
              <a:t> </a:t>
            </a:r>
            <a:r>
              <a:rPr lang="en-US" altLang="ko-KR" b="0" dirty="0" err="1">
                <a:latin typeface="SamsungOne-400" panose="020B0503030303020204" pitchFamily="34" charset="0"/>
              </a:rPr>
              <a:t>thủ</a:t>
            </a:r>
            <a:r>
              <a:rPr lang="en-US" altLang="ko-KR" b="0" dirty="0">
                <a:latin typeface="SamsungOne-400" panose="020B0503030303020204" pitchFamily="34" charset="0"/>
              </a:rPr>
              <a:t> ACID</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83</a:t>
            </a:fld>
            <a:endParaRPr lang="ko-KR" altLang="en-US" dirty="0"/>
          </a:p>
        </p:txBody>
      </p:sp>
    </p:spTree>
    <p:extLst>
      <p:ext uri="{BB962C8B-B14F-4D97-AF65-F5344CB8AC3E}">
        <p14:creationId xmlns:p14="http://schemas.microsoft.com/office/powerpoint/2010/main" val="18850704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endParaRPr lang="ko-KR" altLang="en-US" dirty="0">
              <a:latin typeface="SamsungOne-400" panose="020B0503030303020204" pitchFamily="34" charset="0"/>
            </a:endParaRPr>
          </a:p>
          <a:p>
            <a:r>
              <a:rPr lang="vi-VN" altLang="ko-KR" dirty="0">
                <a:latin typeface="SamsungOne-400" panose="020B0503030303020204" pitchFamily="34" charset="0"/>
              </a:rPr>
              <a:t>NoSQL là mới so với RDB, có nghĩa là kém ổn định hơn và ít chức năng hơn.</a:t>
            </a:r>
            <a:endParaRPr lang="en-US" altLang="ko-KR" sz="1200" kern="1200" dirty="0">
              <a:solidFill>
                <a:schemeClr val="tx1"/>
              </a:solidFill>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84</a:t>
            </a:fld>
            <a:endParaRPr lang="ko-KR" altLang="en-US" dirty="0"/>
          </a:p>
        </p:txBody>
      </p:sp>
    </p:spTree>
    <p:extLst>
      <p:ext uri="{BB962C8B-B14F-4D97-AF65-F5344CB8AC3E}">
        <p14:creationId xmlns:p14="http://schemas.microsoft.com/office/powerpoint/2010/main" val="17709766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dirty="0" err="1">
                <a:latin typeface="SamsungOne-400" panose="020B0503030303020204" pitchFamily="34" charset="0"/>
                <a:ea typeface="SamsungOne-400" panose="020B0503030303020204" pitchFamily="34" charset="0"/>
              </a:rPr>
              <a:t>Khi</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bạn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cần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hỗ</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trợ</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xử</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lý</a:t>
            </a:r>
            <a:r>
              <a:rPr lang="en-US" altLang="ko-KR" dirty="0">
                <a:latin typeface="SamsungOne-400" panose="020B0503030303020204" pitchFamily="34" charset="0"/>
                <a:ea typeface="SamsungOne-400" panose="020B0503030303020204" pitchFamily="34" charset="0"/>
              </a:rPr>
              <a:t> song </a:t>
            </a:r>
            <a:r>
              <a:rPr lang="en-US" altLang="ko-KR" dirty="0" err="1">
                <a:latin typeface="SamsungOne-400" panose="020B0503030303020204" pitchFamily="34" charset="0"/>
                <a:ea typeface="SamsungOne-400" panose="020B0503030303020204" pitchFamily="34" charset="0"/>
              </a:rPr>
              <a:t>song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sao</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chép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trên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nhiều</a:t>
            </a:r>
            <a:r>
              <a:rPr lang="en-US" altLang="ko-KR" dirty="0">
                <a:latin typeface="SamsungOne-400" panose="020B0503030303020204" pitchFamily="34" charset="0"/>
                <a:ea typeface="SamsungOne-400" panose="020B0503030303020204" pitchFamily="34" charset="0"/>
              </a:rPr>
              <a:t> node (</a:t>
            </a:r>
            <a:r>
              <a:rPr lang="en-US" altLang="ko-KR" dirty="0" err="1">
                <a:latin typeface="SamsungOne-400" panose="020B0503030303020204" pitchFamily="34" charset="0"/>
                <a:ea typeface="SamsungOne-400" panose="020B0503030303020204" pitchFamily="34" charset="0"/>
              </a:rPr>
              <a:t>cụm</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bạn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không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cần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hỗ</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trợ</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tính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nhất</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quán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giao</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dịch</a:t>
            </a:r>
            <a:r>
              <a:rPr lang="en-US" altLang="ko-KR" dirty="0">
                <a:latin typeface="SamsungOne-400" panose="020B0503030303020204" pitchFamily="34" charset="0"/>
                <a:ea typeface="SamsungOne-400" panose="020B0503030303020204" pitchFamily="34" charset="0"/>
              </a:rPr>
              <a:t> (ACID).</a:t>
            </a:r>
          </a:p>
          <a:p>
            <a:pPr marL="171450" indent="-171450">
              <a:buFont typeface="Arial"/>
              <a:buChar char="•"/>
            </a:pPr>
            <a:r>
              <a:rPr lang="vi-VN" altLang="ko-KR" dirty="0">
                <a:latin typeface="SamsungOne-400" panose="020B0503030303020204" pitchFamily="34" charset="0"/>
                <a:ea typeface="SamsungOne-400" panose="020B0503030303020204" pitchFamily="34" charset="0"/>
              </a:rPr>
              <a:t>Hệ thống lưu trữ và xử lý dữ liệu cho mạng xã hội, mua sắm trực tuyến, phân tích và trực quan hóa dữ liệu</a:t>
            </a:r>
            <a:endParaRPr lang="en-US" altLang="ko-KR" dirty="0">
              <a:latin typeface="SamsungOne-400" panose="020B0503030303020204" pitchFamily="34" charset="0"/>
              <a:ea typeface="SamsungOne-400" panose="020B0503030303020204" pitchFamily="34" charset="0"/>
            </a:endParaRPr>
          </a:p>
          <a:p>
            <a:pPr marL="456565" lvl="1"/>
            <a:r>
              <a:rPr lang="en-US" altLang="ko-KR" dirty="0">
                <a:latin typeface="SamsungOne-400" panose="020B0503030303020204" pitchFamily="34" charset="0"/>
                <a:ea typeface="SamsungOne-400" panose="020B0503030303020204" pitchFamily="34" charset="0"/>
              </a:rPr>
              <a:t>VD) Facebook, twitter, google, amazon...</a:t>
            </a:r>
          </a:p>
          <a:p>
            <a:pPr marL="171450" indent="-171450">
              <a:buFont typeface="Arial"/>
              <a:buChar char="•"/>
            </a:pPr>
            <a:r>
              <a:rPr lang="vi-VN" altLang="ko-KR" dirty="0">
                <a:latin typeface="SamsungOne-400" panose="020B0503030303020204" pitchFamily="34" charset="0"/>
                <a:ea typeface="SamsungOne-400" panose="020B0503030303020204" pitchFamily="34" charset="0"/>
              </a:rPr>
              <a:t>Các khu vực ứng dụng không sử dụng được (nơi luôn yêu cầu tính nhất quán)</a:t>
            </a:r>
            <a:endParaRPr lang="en-US" altLang="ko-KR" dirty="0">
              <a:latin typeface="SamsungOne-400" panose="020B0503030303020204" pitchFamily="34" charset="0"/>
              <a:ea typeface="SamsungOne-400" panose="020B0503030303020204" pitchFamily="34" charset="0"/>
            </a:endParaRPr>
          </a:p>
          <a:p>
            <a:pPr marL="456565" lvl="1"/>
            <a:r>
              <a:rPr lang="en-US" altLang="ko-KR" dirty="0">
                <a:latin typeface="SamsungOne-400" panose="020B0503030303020204" pitchFamily="34" charset="0"/>
                <a:ea typeface="SamsungOne-400" panose="020B0503030303020204" pitchFamily="34" charset="0"/>
              </a:rPr>
              <a:t>VD) </a:t>
            </a:r>
            <a:r>
              <a:rPr lang="en-US" altLang="ko-KR" dirty="0" err="1">
                <a:latin typeface="SamsungOne-400" panose="020B0503030303020204" pitchFamily="34" charset="0"/>
                <a:ea typeface="SamsungOne-400" panose="020B0503030303020204" pitchFamily="34" charset="0"/>
              </a:rPr>
              <a:t>Ngân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hàng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hệ</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thống</a:t>
            </a:r>
            <a:r>
              <a:rPr lang="en-US" altLang="ko-KR" dirty="0">
                <a:latin typeface="SamsungOne-400" panose="020B0503030303020204" pitchFamily="34" charset="0"/>
                <a:ea typeface="SamsungOne-400" panose="020B0503030303020204" pitchFamily="34" charset="0"/>
              </a:rPr>
              <a:t> POS, </a:t>
            </a:r>
            <a:r>
              <a:rPr lang="en-US" altLang="ko-KR" dirty="0" err="1">
                <a:latin typeface="SamsungOne-400" panose="020B0503030303020204" pitchFamily="34" charset="0"/>
                <a:ea typeface="SamsungOne-400" panose="020B0503030303020204" pitchFamily="34" charset="0"/>
              </a:rPr>
              <a:t>giao</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dịch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chứng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khoán</a:t>
            </a:r>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85</a:t>
            </a:fld>
            <a:endParaRPr lang="ko-KR" altLang="en-US" dirty="0"/>
          </a:p>
        </p:txBody>
      </p:sp>
    </p:spTree>
    <p:extLst>
      <p:ext uri="{BB962C8B-B14F-4D97-AF65-F5344CB8AC3E}">
        <p14:creationId xmlns:p14="http://schemas.microsoft.com/office/powerpoint/2010/main" val="38742388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r>
              <a:rPr lang="en-US" altLang="ko-KR" dirty="0" err="1">
                <a:latin typeface="SamsungOne-400" panose="020B0503030303020204" pitchFamily="34" charset="0"/>
              </a:rPr>
              <a:t>Các</a:t>
            </a:r>
            <a:r>
              <a:rPr lang="en-US" altLang="ko-KR" dirty="0">
                <a:latin typeface="SamsungOne-400" panose="020B0503030303020204" pitchFamily="34" charset="0"/>
              </a:rPr>
              <a:t> </a:t>
            </a:r>
            <a:r>
              <a:rPr lang="en-US" altLang="ko-KR" dirty="0" err="1">
                <a:latin typeface="SamsungOne-400" panose="020B0503030303020204" pitchFamily="34" charset="0"/>
              </a:rPr>
              <a:t>tính</a:t>
            </a:r>
            <a:r>
              <a:rPr lang="en-US" altLang="ko-KR" dirty="0">
                <a:latin typeface="SamsungOne-400" panose="020B0503030303020204" pitchFamily="34" charset="0"/>
              </a:rPr>
              <a:t> </a:t>
            </a:r>
            <a:r>
              <a:rPr lang="en-US" altLang="ko-KR" dirty="0" err="1">
                <a:latin typeface="SamsungOne-400" panose="020B0503030303020204" pitchFamily="34" charset="0"/>
              </a:rPr>
              <a:t>năng</a:t>
            </a:r>
            <a:r>
              <a:rPr lang="en-US" altLang="ko-KR" dirty="0">
                <a:latin typeface="SamsungOne-400" panose="020B0503030303020204" pitchFamily="34" charset="0"/>
              </a:rPr>
              <a:t> </a:t>
            </a:r>
            <a:r>
              <a:rPr lang="en-US" altLang="ko-KR" dirty="0" err="1">
                <a:latin typeface="SamsungOne-400" panose="020B0503030303020204" pitchFamily="34" charset="0"/>
              </a:rPr>
              <a:t>chính</a:t>
            </a:r>
            <a:r>
              <a:rPr lang="en-US" altLang="ko-KR" dirty="0">
                <a:latin typeface="SamsungOne-400" panose="020B0503030303020204" pitchFamily="34" charset="0"/>
              </a:rPr>
              <a:t> </a:t>
            </a:r>
            <a:r>
              <a:rPr lang="en-US" altLang="ko-KR" dirty="0" err="1">
                <a:latin typeface="SamsungOne-400" panose="020B0503030303020204" pitchFamily="34" charset="0"/>
              </a:rPr>
              <a:t>của</a:t>
            </a:r>
            <a:r>
              <a:rPr lang="en-US" altLang="ko-KR" dirty="0">
                <a:latin typeface="SamsungOne-400" panose="020B0503030303020204" pitchFamily="34" charset="0"/>
              </a:rPr>
              <a:t> NoSQL </a:t>
            </a:r>
            <a:r>
              <a:rPr lang="en-US" altLang="ko-KR" dirty="0" err="1">
                <a:latin typeface="SamsungOne-400" panose="020B0503030303020204" pitchFamily="34" charset="0"/>
              </a:rPr>
              <a:t>là</a:t>
            </a:r>
            <a:r>
              <a:rPr lang="en-US" altLang="ko-KR" dirty="0">
                <a:latin typeface="SamsungOne-400" panose="020B0503030303020204" pitchFamily="34" charset="0"/>
              </a:rPr>
              <a:t>:</a:t>
            </a:r>
          </a:p>
          <a:p>
            <a:pPr marL="285750" indent="-285750">
              <a:buFont typeface="Arial"/>
              <a:buChar char="•"/>
            </a:pPr>
            <a:r>
              <a:rPr lang="en-US" altLang="ko-KR" b="0" dirty="0" err="1">
                <a:latin typeface="SamsungOne-400" panose="020B0503030303020204" pitchFamily="34" charset="0"/>
              </a:rPr>
              <a:t>Giản</a:t>
            </a:r>
            <a:r>
              <a:rPr lang="en-US" altLang="ko-KR" b="0" dirty="0">
                <a:latin typeface="SamsungOne-400" panose="020B0503030303020204" pitchFamily="34" charset="0"/>
              </a:rPr>
              <a:t> </a:t>
            </a:r>
            <a:r>
              <a:rPr lang="en-US" altLang="ko-KR" b="0" dirty="0" err="1">
                <a:latin typeface="SamsungOne-400" panose="020B0503030303020204" pitchFamily="34" charset="0"/>
              </a:rPr>
              <a:t>đồ</a:t>
            </a:r>
            <a:r>
              <a:rPr lang="en-US" altLang="ko-KR" b="0" dirty="0">
                <a:latin typeface="SamsungOne-400" panose="020B0503030303020204" pitchFamily="34" charset="0"/>
              </a:rPr>
              <a:t> </a:t>
            </a:r>
            <a:r>
              <a:rPr lang="en-US" altLang="ko-KR" b="0" dirty="0" err="1">
                <a:latin typeface="SamsungOne-400" panose="020B0503030303020204" pitchFamily="34" charset="0"/>
              </a:rPr>
              <a:t>miễn</a:t>
            </a:r>
            <a:r>
              <a:rPr lang="en-US" altLang="ko-KR" b="0" dirty="0">
                <a:latin typeface="SamsungOne-400" panose="020B0503030303020204" pitchFamily="34" charset="0"/>
              </a:rPr>
              <a:t> </a:t>
            </a:r>
            <a:r>
              <a:rPr lang="en-US" altLang="ko-KR" b="0" dirty="0" err="1">
                <a:latin typeface="SamsungOne-400" panose="020B0503030303020204" pitchFamily="34" charset="0"/>
              </a:rPr>
              <a:t>phí</a:t>
            </a:r>
            <a:endParaRPr lang="en-US" altLang="ko-KR" b="0" dirty="0">
              <a:latin typeface="SamsungOne-400" panose="020B0503030303020204" pitchFamily="34" charset="0"/>
            </a:endParaRPr>
          </a:p>
          <a:p>
            <a:r>
              <a:rPr lang="vi-VN" altLang="ko-KR" b="0" dirty="0">
                <a:latin typeface="SamsungOne-400" panose="020B0503030303020204" pitchFamily="34" charset="0"/>
              </a:rPr>
              <a:t>Cơ sở dữ liệu NoSQL không có lược đồ hoặc sử dụng một phần lược đồ.</a:t>
            </a:r>
          </a:p>
          <a:p>
            <a:r>
              <a:rPr lang="vi-VN" altLang="ko-KR" b="0" dirty="0">
                <a:latin typeface="SamsungOne-400" panose="020B0503030303020204" pitchFamily="34" charset="0"/>
              </a:rPr>
              <a:t>Không cần định nghĩa lược đồ dữ liệu</a:t>
            </a:r>
            <a:endParaRPr lang="en-US" altLang="ko-KR" b="0" dirty="0">
              <a:latin typeface="SamsungOne-400" panose="020B0503030303020204" pitchFamily="34" charset="0"/>
            </a:endParaRPr>
          </a:p>
          <a:p>
            <a:pPr marL="285750" indent="-285750">
              <a:buFont typeface="Arial"/>
              <a:buChar char="•"/>
            </a:pPr>
            <a:r>
              <a:rPr lang="en-US" altLang="ko-KR" b="0" dirty="0" err="1">
                <a:latin typeface="SamsungOne-400" panose="020B0503030303020204" pitchFamily="34" charset="0"/>
              </a:rPr>
              <a:t>Phân</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phối</a:t>
            </a:r>
            <a:endParaRPr lang="en-US" altLang="ko-KR" b="0" dirty="0">
              <a:latin typeface="SamsungOne-400" panose="020B0503030303020204" pitchFamily="34" charset="0"/>
            </a:endParaRPr>
          </a:p>
          <a:p>
            <a:r>
              <a:rPr lang="vi-VN" altLang="ko-KR" b="0" dirty="0">
                <a:latin typeface="SamsungOne-400" panose="020B0503030303020204" pitchFamily="34" charset="0"/>
              </a:rPr>
              <a:t>Thường hy sinh khái niệm ACID cho khả năng mở rộng và thông lượng</a:t>
            </a:r>
            <a:endParaRPr lang="en-US" altLang="ko-KR" b="0" dirty="0">
              <a:latin typeface="SamsungOne-400" panose="020B0503030303020204" pitchFamily="34" charset="0"/>
            </a:endParaRPr>
          </a:p>
          <a:p>
            <a:pPr marL="285750" indent="-285750">
              <a:buFont typeface="Arial"/>
              <a:buChar char="•"/>
            </a:pPr>
            <a:r>
              <a:rPr lang="vi-VN" altLang="ko-KR" b="0" dirty="0">
                <a:latin typeface="SamsungOne-400" panose="020B0503030303020204" pitchFamily="34" charset="0"/>
              </a:rPr>
              <a:t>API đơn giản</a:t>
            </a:r>
            <a:endParaRPr lang="en-US" altLang="ko-KR" b="0" dirty="0">
              <a:latin typeface="SamsungOne-400" panose="020B0503030303020204" pitchFamily="34" charset="0"/>
            </a:endParaRPr>
          </a:p>
          <a:p>
            <a:r>
              <a:rPr lang="vi-VN" altLang="ko-KR" b="0" dirty="0">
                <a:latin typeface="SamsungOne-400" panose="020B0503030303020204" pitchFamily="34" charset="0"/>
              </a:rPr>
              <a:t>Cung cấp giao diện dễ sử dụng cho dữ liệu truy vấn và lưu trữ được cung cấp</a:t>
            </a:r>
          </a:p>
          <a:p>
            <a:r>
              <a:rPr lang="vi-VN" altLang="ko-KR" b="0" dirty="0">
                <a:latin typeface="SamsungOne-400" panose="020B0503030303020204" pitchFamily="34" charset="0"/>
              </a:rPr>
              <a:t>Chỉ cung cấp tính nhất quán cuối cùng</a:t>
            </a:r>
            <a:endParaRPr lang="en-US" altLang="ko-KR"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86</a:t>
            </a:fld>
            <a:endParaRPr lang="ko-KR" altLang="en-US" dirty="0"/>
          </a:p>
        </p:txBody>
      </p:sp>
    </p:spTree>
    <p:extLst>
      <p:ext uri="{BB962C8B-B14F-4D97-AF65-F5344CB8AC3E}">
        <p14:creationId xmlns:p14="http://schemas.microsoft.com/office/powerpoint/2010/main" val="965591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marL="171450" indent="-171450">
              <a:buFont typeface="Arial" panose="020B0604020202020204" pitchFamily="34" charset="0"/>
              <a:buChar char="•"/>
            </a:pPr>
            <a:r>
              <a:rPr lang="en-US" altLang="ko-KR" b="0" dirty="0">
                <a:latin typeface="SamsungOne-400" panose="020B0503030303020204" pitchFamily="34" charset="0"/>
              </a:rPr>
              <a:t>Consistency - All nodes in the cluster respond with the latest data, even if the system blocks requests until all replicas have been updated. When a query occurs for an item currently being updated, it waits for a response until all replicas are successfully updated.</a:t>
            </a:r>
          </a:p>
          <a:p>
            <a:pPr marL="171450" indent="-171450">
              <a:buFont typeface="Arial" panose="020B0604020202020204" pitchFamily="34" charset="0"/>
              <a:buChar char="•"/>
            </a:pP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a:latin typeface="SamsungOne-400" panose="020B0503030303020204" pitchFamily="34" charset="0"/>
              </a:rPr>
              <a:t>Availability - All nodes return an immediate response, even if that response is out of date. Querying "Available Systems" even for what is being updated will give you a response that the service can provide at that point in time.</a:t>
            </a:r>
          </a:p>
          <a:p>
            <a:pPr marL="171450" indent="-171450">
              <a:buFont typeface="Arial" panose="020B0604020202020204" pitchFamily="34" charset="0"/>
              <a:buChar char="•"/>
            </a:pPr>
            <a:endParaRPr lang="en-US" altLang="ko-KR" b="0" dirty="0">
              <a:latin typeface="SamsungOne-400" panose="020B0503030303020204" pitchFamily="34" charset="0"/>
            </a:endParaRPr>
          </a:p>
          <a:p>
            <a:pPr marL="171450" indent="-171450">
              <a:buFont typeface="Arial" panose="020B0604020202020204" pitchFamily="34" charset="0"/>
              <a:buChar char="•"/>
            </a:pPr>
            <a:r>
              <a:rPr lang="en-US" altLang="ko-KR" b="0" dirty="0">
                <a:latin typeface="SamsungOne-400" panose="020B0503030303020204" pitchFamily="34" charset="0"/>
              </a:rPr>
              <a:t>Partition toleration - the system will continue to function even if a replicated data node fails or loses connectivity to other replicated data nodes.</a:t>
            </a:r>
          </a:p>
          <a:p>
            <a:endParaRPr lang="en-US" altLang="ko-KR" b="0" dirty="0">
              <a:latin typeface="SamsungOne-400" panose="020B0503030303020204" pitchFamily="34" charset="0"/>
            </a:endParaRPr>
          </a:p>
          <a:p>
            <a:r>
              <a:rPr lang="en-US" altLang="ko-KR" b="1" dirty="0">
                <a:latin typeface="SamsungOne-400" panose="020B0503030303020204" pitchFamily="34" charset="0"/>
              </a:rPr>
              <a:t>[Key Message]</a:t>
            </a:r>
          </a:p>
          <a:p>
            <a:r>
              <a:rPr lang="en-US" altLang="ko-KR" dirty="0">
                <a:latin typeface="SamsungOne-400" panose="020B0503030303020204" pitchFamily="34" charset="0"/>
              </a:rPr>
              <a:t>CAP theorem states that it is impossible for a distributed data store to simultaneously provide more than two out of the following three guarantees: Consistency, Availability, Partition tolerance.</a:t>
            </a:r>
            <a:endParaRPr lang="en-US" altLang="ko-KR" b="0" dirty="0">
              <a:latin typeface="SamsungOne-400" panose="020B0503030303020204" pitchFamily="34" charset="0"/>
            </a:endParaRPr>
          </a:p>
          <a:p>
            <a:pPr defTabSz="914400">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[Reference]</a:t>
            </a:r>
          </a:p>
          <a:p>
            <a:pPr defTabSz="914400">
              <a:spcBef>
                <a:spcPct val="30000"/>
              </a:spcBef>
              <a:spcAft>
                <a:spcPct val="0"/>
              </a:spcAft>
              <a:defRPr/>
            </a:pPr>
            <a:r>
              <a:rPr lang="en-US" altLang="ko-KR" dirty="0">
                <a:latin typeface="SamsungOne-400" panose="020B0503030303020204" pitchFamily="34" charset="0"/>
              </a:rPr>
              <a:t>https://en.wikipedia.org/wiki/CAP_theorem</a:t>
            </a:r>
            <a:endParaRPr lang="en-KR" altLang="ko-KR"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87</a:t>
            </a:fld>
            <a:endParaRPr lang="ko-KR" altLang="en-US" dirty="0"/>
          </a:p>
        </p:txBody>
      </p:sp>
    </p:spTree>
    <p:extLst>
      <p:ext uri="{BB962C8B-B14F-4D97-AF65-F5344CB8AC3E}">
        <p14:creationId xmlns:p14="http://schemas.microsoft.com/office/powerpoint/2010/main" val="109458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[Key Message]</a:t>
            </a:r>
            <a:endParaRPr lang="ko-KR" altLang="ko-KR" dirty="0">
              <a:latin typeface="SamsungOne-400" panose="020B0503030303020204" pitchFamily="34" charset="0"/>
            </a:endParaRPr>
          </a:p>
          <a:p>
            <a:pPr>
              <a:lnSpc>
                <a:spcPts val="1800"/>
              </a:lnSpc>
              <a:spcBef>
                <a:spcPts val="1000"/>
              </a:spcBef>
            </a:pPr>
            <a:r>
              <a:rPr lang="en-US" altLang="ko-KR" dirty="0">
                <a:latin typeface="SamsungOne-400" panose="020B0503030303020204" pitchFamily="34" charset="0"/>
                <a:ea typeface="SamsungOne-400" panose="020B0503030303020204" pitchFamily="34" charset="0"/>
              </a:rPr>
              <a:t>Relational databases generally provide consistency and availability and NoSQL databases generally support availability and partition tolerance.</a:t>
            </a: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88</a:t>
            </a:fld>
            <a:endParaRPr lang="ko-KR" altLang="en-US" dirty="0"/>
          </a:p>
        </p:txBody>
      </p:sp>
    </p:spTree>
    <p:extLst>
      <p:ext uri="{BB962C8B-B14F-4D97-AF65-F5344CB8AC3E}">
        <p14:creationId xmlns:p14="http://schemas.microsoft.com/office/powerpoint/2010/main" val="29938335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US" altLang="ko-KR" dirty="0">
                <a:latin typeface="SamsungOne-400" panose="020B0503030303020204" pitchFamily="34" charset="0"/>
              </a:rPr>
              <a:t>It would be good to explain with examples of DBs currently in use.</a:t>
            </a:r>
            <a:endParaRPr lang="en-US" altLang="ko-KR" b="0" dirty="0">
              <a:latin typeface="SamsungOne-400" panose="020B0503030303020204" pitchFamily="34" charset="0"/>
            </a:endParaRPr>
          </a:p>
          <a:p>
            <a:r>
              <a:rPr lang="en-US" altLang="ko-KR" b="0" dirty="0">
                <a:latin typeface="SamsungOne-400" panose="020B0503030303020204" pitchFamily="34" charset="0"/>
              </a:rPr>
              <a:t>Relation DB was not created with distributed data thinking from the time it was originally created</a:t>
            </a:r>
            <a:r>
              <a:rPr lang="en-US" altLang="ko-KR" dirty="0">
                <a:latin typeface="SamsungOne-400" panose="020B0503030303020204" pitchFamily="34" charset="0"/>
              </a:rPr>
              <a:t>.</a:t>
            </a:r>
            <a:r>
              <a:rPr lang="en-US" altLang="ko-KR" b="0" dirty="0">
                <a:latin typeface="SamsungOne-400" panose="020B0503030303020204" pitchFamily="34" charset="0"/>
              </a:rPr>
              <a:t> </a:t>
            </a:r>
          </a:p>
          <a:p>
            <a:r>
              <a:rPr lang="en-US" altLang="ko-KR" dirty="0">
                <a:latin typeface="SamsungOne-400" panose="020B0503030303020204" pitchFamily="34" charset="0"/>
              </a:rPr>
              <a:t>It</a:t>
            </a:r>
            <a:r>
              <a:rPr lang="en-US" altLang="ko-KR" b="0" dirty="0">
                <a:latin typeface="SamsungOne-400" panose="020B0503030303020204" pitchFamily="34" charset="0"/>
              </a:rPr>
              <a:t> does not have the Partition Tolerance property, which is an essential characteristic of a distributed system.</a:t>
            </a:r>
          </a:p>
          <a:p>
            <a:endParaRPr lang="en-US" altLang="ko-KR" b="0" dirty="0">
              <a:latin typeface="SamsungOne-400" panose="020B0503030303020204" pitchFamily="34" charset="0"/>
            </a:endParaRPr>
          </a:p>
          <a:p>
            <a:r>
              <a:rPr lang="en-US" altLang="ko-KR" b="1" dirty="0">
                <a:latin typeface="SamsungOne-400" panose="020B0503030303020204" pitchFamily="34" charset="0"/>
              </a:rPr>
              <a:t>[Key Message]</a:t>
            </a:r>
          </a:p>
          <a:p>
            <a:r>
              <a:rPr lang="en-US" altLang="ko-KR" dirty="0">
                <a:latin typeface="SamsungOne-400" panose="020B0503030303020204" pitchFamily="34" charset="0"/>
              </a:rPr>
              <a:t>RDB such as MYSQL or Oracle RDB do not have Partition Tolerance characteristic.</a:t>
            </a:r>
            <a:endParaRPr lang="en-US"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89</a:t>
            </a:fld>
            <a:endParaRPr lang="ko-KR" altLang="en-US" dirty="0"/>
          </a:p>
        </p:txBody>
      </p:sp>
    </p:spTree>
    <p:extLst>
      <p:ext uri="{BB962C8B-B14F-4D97-AF65-F5344CB8AC3E}">
        <p14:creationId xmlns:p14="http://schemas.microsoft.com/office/powerpoint/2010/main" val="1932053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Chúng tôi giới thiệu Kiến trúc Lambda tại đây, tuy nhiên, chủ đề này sẽ được đề cập sâu rộng trong Chương 5 Bài 4.</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Ở đây, giới thiệu với sinh viên một cách để xử lý cả dữ liệu lịch sử (thường là lượng dữ liệu khổng lồ cần được xử lý ở chế độ hàng loạt bằng HDFS) và dữ liệu truyền trực tuyến theo thời gian thực yêu cầu độ trễ nhanh và khả năng thực hiện các lần đọc và sửa đổi truy cập ngẫu nhiên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Lambda làm như vậy bằng cách sử dụng 2 hệ thống và phát triển hoàn toàn khác nhau, sau đó kết hợp kết quả của cả hai.</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Kiến trúc Lambda là phương pháp xử lý nổi tiếng nhất để đạt được thông lượng cao và độ trễ thấp trên hai hệ thống riêng biệt.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Nhiều nhà phát triển và doanh nghiệp nhận thấy việc phát triển và duy trì dự án Kiến trúc Lambda là rất khó khăn.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Đã đến lúc cần một công cụ mới có thể xử lý cả thông lượng và độ trễ.</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Vai trò của Kudu là cố gắng nắm bắt cả quá trình quét nhanh (thông lượng) và truy cập ngẫu nhiên nhanh (độ trễ)</a:t>
            </a:r>
            <a:endParaRPr lang="en-US" altLang="ko-KR" b="0" dirty="0">
              <a:latin typeface="SamsungOne-400" panose="020B0503030303020204" pitchFamily="34" charset="0"/>
            </a:endParaRPr>
          </a:p>
        </p:txBody>
      </p:sp>
      <p:sp>
        <p:nvSpPr>
          <p:cNvPr id="4" name="Slide Number Placeholder 3"/>
          <p:cNvSpPr>
            <a:spLocks noGrp="1"/>
          </p:cNvSpPr>
          <p:nvPr>
            <p:ph type="sldNum" sz="quarter" idx="5"/>
          </p:nvPr>
        </p:nvSpPr>
        <p:spPr/>
        <p:txBody>
          <a:bodyPr/>
          <a:lstStyle/>
          <a:p>
            <a:pPr>
              <a:defRPr/>
            </a:pPr>
            <a:fld id="{3221EA08-7F27-45ED-A063-7875D0827887}" type="slidenum">
              <a:rPr lang="ko-KR" altLang="en-US" smtClean="0"/>
              <a:pPr>
                <a:defRPr/>
              </a:pPr>
              <a:t>9</a:t>
            </a:fld>
            <a:endParaRPr lang="ko-KR" altLang="en-US" dirty="0"/>
          </a:p>
        </p:txBody>
      </p:sp>
    </p:spTree>
    <p:extLst>
      <p:ext uri="{BB962C8B-B14F-4D97-AF65-F5344CB8AC3E}">
        <p14:creationId xmlns:p14="http://schemas.microsoft.com/office/powerpoint/2010/main" val="24712986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US" altLang="ko-KR" b="0" dirty="0">
                <a:latin typeface="SamsungOne-400" panose="020B0503030303020204" pitchFamily="34" charset="0"/>
              </a:rPr>
              <a:t>When an application requests a read to the master while data is being replicated to the master and slave, it waits for read for read consistency while data is being written to the slave (timeout after a certain period of time).</a:t>
            </a:r>
          </a:p>
          <a:p>
            <a:endParaRPr lang="en-US" altLang="ko-KR" sz="1200" b="1" kern="1200" dirty="0">
              <a:solidFill>
                <a:schemeClr val="tx1"/>
              </a:solidFill>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90</a:t>
            </a:fld>
            <a:endParaRPr lang="ko-KR" altLang="en-US" dirty="0"/>
          </a:p>
        </p:txBody>
      </p:sp>
    </p:spTree>
    <p:extLst>
      <p:ext uri="{BB962C8B-B14F-4D97-AF65-F5344CB8AC3E}">
        <p14:creationId xmlns:p14="http://schemas.microsoft.com/office/powerpoint/2010/main" val="23959998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US" altLang="ko-KR" b="0" dirty="0">
                <a:latin typeface="SamsungOne-400" panose="020B0503030303020204" pitchFamily="34" charset="0"/>
              </a:rPr>
              <a:t>Because this approach guarantees availability and partition tolerance (AP) and does not check for consistency (C), clients may receive out-of-date information.</a:t>
            </a:r>
          </a:p>
          <a:p>
            <a:r>
              <a:rPr lang="en-US" altLang="ko-KR" b="0" dirty="0">
                <a:latin typeface="SamsungOne-400" panose="020B0503030303020204" pitchFamily="34" charset="0"/>
              </a:rPr>
              <a:t>However, according to the BASE theory, all updated values are ultimately the same.</a:t>
            </a:r>
          </a:p>
          <a:p>
            <a:endParaRPr lang="en-US" altLang="ko-KR" b="0" dirty="0">
              <a:latin typeface="SamsungOne-400" panose="020B0503030303020204" pitchFamily="34" charset="0"/>
            </a:endParaRPr>
          </a:p>
          <a:p>
            <a:r>
              <a:rPr lang="en-US" altLang="ko-KR" b="0" dirty="0">
                <a:latin typeface="SamsungOne-400" panose="020B0503030303020204" pitchFamily="34" charset="0"/>
              </a:rPr>
              <a:t>This is a concept similar to that it takes a certain amount of time for a new site address (www.newservice.com, Public IP 3.37.219.241) to be registered using Domain Name Service.</a:t>
            </a:r>
          </a:p>
          <a:p>
            <a:r>
              <a:rPr lang="en-US" altLang="ko-KR" b="0" dirty="0">
                <a:latin typeface="SamsungOne-400" panose="020B0503030303020204" pitchFamily="34" charset="0"/>
              </a:rPr>
              <a:t>Where there is no registration, www.newservice.com is not serviced, but in some cases, the service is provided to the same address.</a:t>
            </a:r>
          </a:p>
          <a:p>
            <a:r>
              <a:rPr lang="en-US" altLang="ko-KR" b="0" dirty="0">
                <a:latin typeface="SamsungOne-400" panose="020B0503030303020204" pitchFamily="34" charset="0"/>
              </a:rPr>
              <a:t>Ex) DNS domain information</a:t>
            </a:r>
          </a:p>
          <a:p>
            <a:endParaRPr lang="en-US" altLang="ko-KR" b="0"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91</a:t>
            </a:fld>
            <a:endParaRPr lang="ko-KR" altLang="en-US" dirty="0"/>
          </a:p>
        </p:txBody>
      </p:sp>
    </p:spTree>
    <p:extLst>
      <p:ext uri="{BB962C8B-B14F-4D97-AF65-F5344CB8AC3E}">
        <p14:creationId xmlns:p14="http://schemas.microsoft.com/office/powerpoint/2010/main" val="28038794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US" altLang="ko-KR" b="0" dirty="0">
                <a:latin typeface="SamsungOne-400" panose="020B0503030303020204" pitchFamily="34" charset="0"/>
              </a:rPr>
              <a:t>NoSQL is classified as follows according to the structure (data model) of the stored data.</a:t>
            </a:r>
          </a:p>
          <a:p>
            <a:pPr marL="285750" indent="-285750">
              <a:buFont typeface="Arial"/>
              <a:buChar char="•"/>
            </a:pPr>
            <a:r>
              <a:rPr lang="en-US" altLang="ko-KR" b="0" dirty="0">
                <a:latin typeface="SamsungOne-400" panose="020B0503030303020204" pitchFamily="34" charset="0"/>
              </a:rPr>
              <a:t>Key Value DB:  The simplest form of storing data in key and value pairs. Derived from Amazon's Dynamo Paper Reak, Redis</a:t>
            </a:r>
          </a:p>
          <a:p>
            <a:pPr marL="285750" indent="-285750">
              <a:buFont typeface="Arial"/>
              <a:buChar char="•"/>
            </a:pPr>
            <a:r>
              <a:rPr lang="en-US" altLang="ko-KR" b="0" dirty="0">
                <a:latin typeface="SamsungOne-400" panose="020B0503030303020204" pitchFamily="34" charset="0"/>
              </a:rPr>
              <a:t>Wide column or column store DB: Derived from Bigtable, uses a column family model developed from key value,</a:t>
            </a:r>
          </a:p>
          <a:p>
            <a:pPr marL="285750" indent="-285750">
              <a:buFont typeface="Arial"/>
              <a:buChar char="•"/>
            </a:pPr>
            <a:r>
              <a:rPr lang="en-US" altLang="ko-KR" b="0" dirty="0">
                <a:latin typeface="SamsungOne-400" panose="020B0503030303020204" pitchFamily="34" charset="0"/>
              </a:rPr>
              <a:t>Document DB: is derived from Lotus Notes and has a collection data model structure such as JSON and XML.</a:t>
            </a:r>
          </a:p>
          <a:p>
            <a:pPr marL="285750" indent="-285750">
              <a:buFont typeface="Arial"/>
              <a:buChar char="•"/>
            </a:pPr>
            <a:r>
              <a:rPr lang="en-US" altLang="ko-KR" b="0" dirty="0">
                <a:latin typeface="SamsungOne-400" panose="020B0503030303020204" pitchFamily="34" charset="0"/>
              </a:rPr>
              <a:t>Graph DB:  is a DB that is derived from Euler graph theory and is Neo 4J.</a:t>
            </a:r>
          </a:p>
          <a:p>
            <a:pPr marL="285750" indent="-285750">
              <a:buFont typeface="Arial"/>
              <a:buChar char="•"/>
            </a:pPr>
            <a:endParaRPr lang="en-US" altLang="ko-KR" dirty="0">
              <a:latin typeface="SamsungOne-400" panose="020B0503030303020204" pitchFamily="34" charset="0"/>
            </a:endParaRPr>
          </a:p>
          <a:p>
            <a:r>
              <a:rPr lang="en-US" altLang="ko-KR" b="1" dirty="0">
                <a:latin typeface="SamsungOne-400" panose="020B0503030303020204" pitchFamily="34" charset="0"/>
              </a:rPr>
              <a:t>[Key Message]</a:t>
            </a:r>
          </a:p>
          <a:p>
            <a:r>
              <a:rPr lang="en-US" altLang="ko-KR" dirty="0">
                <a:latin typeface="SamsungOne-400" panose="020B0503030303020204" pitchFamily="34" charset="0"/>
              </a:rPr>
              <a:t>There are four main types of NoSQL DB: Key Value DB, Column store DB, Document DB, Graph DB.</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92</a:t>
            </a:fld>
            <a:endParaRPr lang="ko-KR" altLang="en-US" dirty="0"/>
          </a:p>
        </p:txBody>
      </p:sp>
    </p:spTree>
    <p:extLst>
      <p:ext uri="{BB962C8B-B14F-4D97-AF65-F5344CB8AC3E}">
        <p14:creationId xmlns:p14="http://schemas.microsoft.com/office/powerpoint/2010/main" val="9283151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US" altLang="ko-KR" dirty="0">
                <a:latin typeface="SamsungOne-400" panose="020B0503030303020204" pitchFamily="34" charset="0"/>
              </a:rPr>
              <a:t>Briefly describe the characteristics of each NoSQL DB type and the corresponding databases with examples. </a:t>
            </a:r>
          </a:p>
          <a:p>
            <a:r>
              <a:rPr lang="en-US" altLang="ko-KR" dirty="0">
                <a:latin typeface="SamsungOne-400" panose="020B0503030303020204" pitchFamily="34" charset="0"/>
              </a:rPr>
              <a:t>The details will be covered in later slides.</a:t>
            </a:r>
            <a:endParaRPr lang="en-US" altLang="ko-KR" b="0" dirty="0">
              <a:latin typeface="SamsungOne-400" panose="020B0503030303020204" pitchFamily="34" charset="0"/>
            </a:endParaRPr>
          </a:p>
          <a:p>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[Reference]</a:t>
            </a:r>
            <a:endParaRPr lang="en-KR" altLang="ko-Kore-KR" sz="1200" b="1" kern="1200" dirty="0">
              <a:solidFill>
                <a:schemeClr val="tx1"/>
              </a:solidFill>
              <a:latin typeface="SamsungOne-400" panose="020B0503030303020204" pitchFamily="34" charset="0"/>
            </a:endParaRPr>
          </a:p>
          <a:p>
            <a:pPr defTabSz="914400">
              <a:spcBef>
                <a:spcPct val="30000"/>
              </a:spcBef>
              <a:spcAft>
                <a:spcPct val="0"/>
              </a:spcAft>
              <a:defRPr/>
            </a:pPr>
            <a:r>
              <a:rPr lang="en-US" altLang="ko-KR" dirty="0">
                <a:latin typeface="SamsungOne-400" panose="020B0503030303020204" pitchFamily="34" charset="0"/>
              </a:rPr>
              <a:t>en.wikipedia.org/wiki/NoSQL</a:t>
            </a: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93</a:t>
            </a:fld>
            <a:endParaRPr lang="ko-KR" altLang="en-US" dirty="0"/>
          </a:p>
        </p:txBody>
      </p:sp>
    </p:spTree>
    <p:extLst>
      <p:ext uri="{BB962C8B-B14F-4D97-AF65-F5344CB8AC3E}">
        <p14:creationId xmlns:p14="http://schemas.microsoft.com/office/powerpoint/2010/main" val="5831579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r>
              <a:rPr lang="en-US" altLang="ko-KR" b="0" dirty="0">
                <a:latin typeface="SamsungOne-400" panose="020B0503030303020204" pitchFamily="34" charset="0"/>
              </a:rPr>
              <a:t>JSON format </a:t>
            </a:r>
            <a:r>
              <a:rPr lang="en-US" altLang="ko-KR" b="1" dirty="0">
                <a:latin typeface="SamsungOne-400" panose="020B0503030303020204" pitchFamily="34" charset="0"/>
              </a:rPr>
              <a:t>- </a:t>
            </a:r>
            <a:r>
              <a:rPr lang="en" altLang="ko-KR" sz="1200" b="0" i="0" kern="1200" dirty="0">
                <a:solidFill>
                  <a:schemeClr val="tx1"/>
                </a:solidFill>
                <a:effectLst/>
                <a:latin typeface="SamsungOne-400" panose="020B0503030303020204" pitchFamily="34" charset="0"/>
                <a:cs typeface="+mn-cs"/>
              </a:rPr>
              <a:t>{”City":”San Francisco, New York",”State":”California",”Country":”USA, 3833"}</a:t>
            </a:r>
          </a:p>
          <a:p>
            <a:r>
              <a:rPr lang="en" altLang="ko-KR" sz="1200" b="0" i="0" kern="1200" dirty="0">
                <a:solidFill>
                  <a:schemeClr val="tx1"/>
                </a:solidFill>
                <a:effectLst/>
                <a:latin typeface="SamsungOne-400" panose="020B0503030303020204" pitchFamily="34" charset="0"/>
                <a:cs typeface="+mn-cs"/>
              </a:rPr>
              <a:t>XML schema - &lt;City&gt;San Francisco, New York&lt;/City&gt;&lt;State&gt;California&lt;/State&gt;&lt;Country&gt;USA, 3833&lt;/Country&gt;</a:t>
            </a:r>
            <a:endParaRPr lang="en-US" altLang="ko-KR" b="1" dirty="0">
              <a:latin typeface="SamsungOne-400" panose="020B0503030303020204" pitchFamily="34" charset="0"/>
            </a:endParaRPr>
          </a:p>
          <a:p>
            <a:endParaRPr lang="en" altLang="ko-KR" dirty="0">
              <a:latin typeface="SamsungOne-400" panose="020B0503030303020204" pitchFamily="34" charset="0"/>
            </a:endParaRPr>
          </a:p>
          <a:p>
            <a:r>
              <a:rPr lang="en-US" altLang="ko-KR" b="1" dirty="0">
                <a:latin typeface="SamsungOne-400" panose="020B0503030303020204" pitchFamily="34" charset="0"/>
              </a:rPr>
              <a:t>[Key Message]</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A key–value database, or key–value store, is a data storage paradigm designed for storing, retrieving, and managing associative arrays, and a data structure more commonly known today as a dictionary or hash table.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Dictionaries contain a collection of objects, or records, which in turn have many different fields within them, each containing data.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These records are stored and retrieved using a key that uniquely identifies the record, and is used to find the data within the database.</a:t>
            </a:r>
          </a:p>
          <a:p>
            <a:pPr defTabSz="914400">
              <a:defRPr/>
            </a:pPr>
            <a:endParaRPr lang="en-US" altLang="ko-KR"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94</a:t>
            </a:fld>
            <a:endParaRPr lang="ko-KR" altLang="en-US" dirty="0"/>
          </a:p>
        </p:txBody>
      </p:sp>
    </p:spTree>
    <p:extLst>
      <p:ext uri="{BB962C8B-B14F-4D97-AF65-F5344CB8AC3E}">
        <p14:creationId xmlns:p14="http://schemas.microsoft.com/office/powerpoint/2010/main" val="2477986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[Key Message]</a:t>
            </a:r>
            <a:endParaRPr lang="ko-KR" altLang="en-US" dirty="0">
              <a:latin typeface="SamsungOne-400" panose="020B0503030303020204" pitchFamily="34" charset="0"/>
            </a:endParaRPr>
          </a:p>
          <a:p>
            <a:pPr>
              <a:defRPr/>
            </a:pPr>
            <a:r>
              <a:rPr lang="en-US" altLang="ko-KR" b="0" dirty="0">
                <a:latin typeface="SamsungOne-400" panose="020B0503030303020204" pitchFamily="34" charset="0"/>
              </a:rPr>
              <a:t>Document-oriented databases are inherently a subclass of the key-value store, another NoSQL database concept. </a:t>
            </a:r>
          </a:p>
          <a:p>
            <a:pPr>
              <a:defRPr/>
            </a:pPr>
            <a:r>
              <a:rPr lang="en-US" altLang="ko-KR" b="0" dirty="0">
                <a:latin typeface="SamsungOne-400" panose="020B0503030303020204" pitchFamily="34" charset="0"/>
              </a:rPr>
              <a:t>The difference lies in the way the data is processed; in a key-value store, the data is considered to be inherently opaque to the database, whereas a document-oriented system relies on internal structure in the document in order to</a:t>
            </a:r>
            <a:r>
              <a:rPr lang="en-US" altLang="ko-KR" dirty="0">
                <a:latin typeface="SamsungOne-400" panose="020B0503030303020204" pitchFamily="34" charset="0"/>
              </a:rPr>
              <a:t> </a:t>
            </a:r>
            <a:r>
              <a:rPr lang="en-US" altLang="ko-KR" b="0" dirty="0">
                <a:latin typeface="SamsungOne-400" panose="020B0503030303020204" pitchFamily="34" charset="0"/>
              </a:rPr>
              <a:t>extract metadata that the database engine uses for further optimization. </a:t>
            </a:r>
          </a:p>
          <a:p>
            <a:pPr>
              <a:defRPr/>
            </a:pPr>
            <a:r>
              <a:rPr lang="en-US" altLang="ko-KR" b="0" dirty="0">
                <a:latin typeface="SamsungOne-400" panose="020B0503030303020204" pitchFamily="34" charset="0"/>
              </a:rPr>
              <a:t>Although the difference is often negligible due to tools in the systems,[a] conceptually the document-store is designed to offer a richer experience with modern programming techniques.</a:t>
            </a: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95</a:t>
            </a:fld>
            <a:endParaRPr lang="ko-KR" altLang="en-US" dirty="0"/>
          </a:p>
        </p:txBody>
      </p:sp>
    </p:spTree>
    <p:extLst>
      <p:ext uri="{BB962C8B-B14F-4D97-AF65-F5344CB8AC3E}">
        <p14:creationId xmlns:p14="http://schemas.microsoft.com/office/powerpoint/2010/main" val="34950676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[Key Message]</a:t>
            </a:r>
            <a:endParaRPr lang="ko-KR" altLang="en-US" dirty="0">
              <a:latin typeface="SamsungOne-400" panose="020B0503030303020204" pitchFamily="34" charset="0"/>
            </a:endParaRP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A column-oriented DBMS or columnar DBMS is a database management system (DBMS) that stores data tables by column rather than by row.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Practical use of a column store versus a row store differs little in the relational DBMS world.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Both columnar and row databases can use traditional database query languages like SQL to load data and perform queries.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Both row and columnar databases can become the backbone in a system to serve data for common extract, transform, load (ETL) and data visualization tools.</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96</a:t>
            </a:fld>
            <a:endParaRPr lang="ko-KR" altLang="en-US" dirty="0"/>
          </a:p>
        </p:txBody>
      </p:sp>
    </p:spTree>
    <p:extLst>
      <p:ext uri="{BB962C8B-B14F-4D97-AF65-F5344CB8AC3E}">
        <p14:creationId xmlns:p14="http://schemas.microsoft.com/office/powerpoint/2010/main" val="33568289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[Key Message]</a:t>
            </a:r>
            <a:endParaRPr lang="ko-KR" altLang="en-US" dirty="0">
              <a:latin typeface="SamsungOne-400" panose="020B0503030303020204" pitchFamily="34" charset="0"/>
            </a:endParaRP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A graph database is a database that uses graph structures for semantic queries with nodes, edges, and properties to represent and store data.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A key concept of the system is the graph (or edge or relationship).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The graph relates the data items in the store to a collection of nodes and edges, the edges representing the relationships between the nodes.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The relationships allow data in the store to be linked together directly and, in many cases, retrieved with one operation.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Graph databases hold the relationships between data as a priority.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Querying relationships is fast because they are perpetually stored in the database. </a:t>
            </a:r>
          </a:p>
          <a:p>
            <a:pPr marL="0" marR="0" indent="0" algn="l" defTabSz="914373" rtl="0" eaLnBrk="1" fontAlgn="auto" latinLnBrk="0" hangingPunct="1">
              <a:lnSpc>
                <a:spcPct val="100000"/>
              </a:lnSpc>
              <a:spcBef>
                <a:spcPts val="0"/>
              </a:spcBef>
              <a:spcAft>
                <a:spcPts val="0"/>
              </a:spcAft>
              <a:buClrTx/>
              <a:buSzTx/>
              <a:buFontTx/>
              <a:buNone/>
              <a:tabLst/>
              <a:defRPr/>
            </a:pPr>
            <a:r>
              <a:rPr lang="en-US" altLang="ko-KR" b="0" dirty="0">
                <a:latin typeface="SamsungOne-400" panose="020B0503030303020204" pitchFamily="34" charset="0"/>
              </a:rPr>
              <a:t>Relationships can be intuitively visualized using graph databases, making them useful for heavily inter-connected data</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KR" altLang="ko-Kore-KR" sz="1200" b="1" kern="1200" dirty="0">
              <a:solidFill>
                <a:schemeClr val="tx1"/>
              </a:solidFill>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97</a:t>
            </a:fld>
            <a:endParaRPr lang="ko-KR" altLang="en-US" dirty="0"/>
          </a:p>
        </p:txBody>
      </p:sp>
    </p:spTree>
    <p:extLst>
      <p:ext uri="{BB962C8B-B14F-4D97-AF65-F5344CB8AC3E}">
        <p14:creationId xmlns:p14="http://schemas.microsoft.com/office/powerpoint/2010/main" val="231467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en-US" altLang="ko-KR" b="1" dirty="0">
                <a:latin typeface="SamsungOne-400" panose="020B0503030303020204" pitchFamily="34" charset="0"/>
              </a:rPr>
              <a:t>[Instructor Guide]</a:t>
            </a:r>
          </a:p>
          <a:p>
            <a:pPr>
              <a:defRPr/>
            </a:pPr>
            <a:r>
              <a:rPr lang="en-US" altLang="ko-KR" dirty="0">
                <a:latin typeface="SamsungOne-400" panose="020B0503030303020204" pitchFamily="34" charset="0"/>
                <a:ea typeface="SamsungOne-400" panose="020B0503030303020204" pitchFamily="34" charset="0"/>
              </a:rPr>
              <a:t>We have looked at the characteristics of each type over several slides, and now briefly compare each of them.</a:t>
            </a:r>
          </a:p>
          <a:p>
            <a:pPr marL="285750" marR="0" lvl="0" indent="-285750" algn="l" defTabSz="914373">
              <a:lnSpc>
                <a:spcPct val="100000"/>
              </a:lnSpc>
              <a:spcBef>
                <a:spcPts val="0"/>
              </a:spcBef>
              <a:spcAft>
                <a:spcPts val="0"/>
              </a:spcAft>
              <a:buClrTx/>
              <a:buSzTx/>
              <a:buFont typeface="Arial"/>
              <a:buChar char="•"/>
              <a:tabLst/>
              <a:defRPr/>
            </a:pPr>
            <a:r>
              <a:rPr lang="en-US" altLang="ko-KR" sz="1200" dirty="0">
                <a:latin typeface="SamsungOne-400" panose="020B0503030303020204" pitchFamily="34" charset="0"/>
                <a:ea typeface="SamsungOne-400" panose="020B0503030303020204" pitchFamily="34" charset="0"/>
              </a:rPr>
              <a:t>Key Value store</a:t>
            </a:r>
            <a:r>
              <a:rPr lang="ko-KR" altLang="en-US" sz="1200" dirty="0">
                <a:latin typeface="SamsungOne-400" panose="020B0503030303020204" pitchFamily="34" charset="0"/>
              </a:rPr>
              <a:t> </a:t>
            </a:r>
            <a:r>
              <a:rPr lang="en-US" altLang="ko-KR" sz="1200" dirty="0">
                <a:latin typeface="SamsungOne-400" panose="020B0503030303020204" pitchFamily="34" charset="0"/>
                <a:ea typeface="SamsungOne-400" panose="020B0503030303020204" pitchFamily="34" charset="0"/>
              </a:rPr>
              <a:t>-</a:t>
            </a:r>
            <a:r>
              <a:rPr lang="ko-KR" altLang="en-US" sz="1200" dirty="0">
                <a:latin typeface="SamsungOne-400" panose="020B0503030303020204" pitchFamily="34" charset="0"/>
              </a:rPr>
              <a:t> </a:t>
            </a:r>
            <a:r>
              <a:rPr lang="en" altLang="ko-KR" sz="1200" b="0" i="0" kern="1200" dirty="0">
                <a:solidFill>
                  <a:schemeClr val="dk1"/>
                </a:solidFill>
                <a:effectLst/>
                <a:latin typeface="SamsungOne-400" panose="020B0503030303020204" pitchFamily="34" charset="0"/>
                <a:ea typeface="SamsungOne-400" panose="020B0503030303020204" pitchFamily="34" charset="0"/>
              </a:rPr>
              <a:t>In the simplest NoSQL database, data is represented as a collection of key-value pairs.</a:t>
            </a:r>
            <a:endParaRPr lang="ko-KR" altLang="en-US" sz="1200" dirty="0">
              <a:latin typeface="SamsungOne-400" panose="020B0503030303020204" pitchFamily="34" charset="0"/>
            </a:endParaRPr>
          </a:p>
          <a:p>
            <a:pPr marL="285750" marR="0" lvl="0" indent="-285750" algn="l" defTabSz="914373" rtl="0" eaLnBrk="1" fontAlgn="auto" latinLnBrk="0" hangingPunct="1">
              <a:lnSpc>
                <a:spcPct val="100000"/>
              </a:lnSpc>
              <a:spcBef>
                <a:spcPts val="0"/>
              </a:spcBef>
              <a:spcAft>
                <a:spcPts val="0"/>
              </a:spcAft>
              <a:buClrTx/>
              <a:buSzTx/>
              <a:buFont typeface="Arial"/>
              <a:buChar char="•"/>
              <a:tabLst/>
              <a:defRPr/>
            </a:pPr>
            <a:r>
              <a:rPr lang="en-US" altLang="ko-KR" sz="1200" dirty="0">
                <a:latin typeface="SamsungOne-400" panose="020B0503030303020204" pitchFamily="34" charset="0"/>
                <a:ea typeface="SamsungOne-400" panose="020B0503030303020204" pitchFamily="34" charset="0"/>
              </a:rPr>
              <a:t>Wide-column store</a:t>
            </a:r>
            <a:r>
              <a:rPr lang="ko-KR" altLang="en-US" sz="1200" dirty="0">
                <a:latin typeface="SamsungOne-400" panose="020B0503030303020204" pitchFamily="34" charset="0"/>
              </a:rPr>
              <a:t> </a:t>
            </a:r>
            <a:r>
              <a:rPr lang="en-US" altLang="ko-KR" sz="1200" dirty="0">
                <a:latin typeface="SamsungOne-400" panose="020B0503030303020204" pitchFamily="34" charset="0"/>
                <a:ea typeface="SamsungOne-400" panose="020B0503030303020204" pitchFamily="34" charset="0"/>
              </a:rPr>
              <a:t>-</a:t>
            </a:r>
            <a:r>
              <a:rPr lang="ko-KR" altLang="en-US" sz="1200" dirty="0">
                <a:latin typeface="SamsungOne-400" panose="020B0503030303020204" pitchFamily="34" charset="0"/>
              </a:rPr>
              <a:t> </a:t>
            </a:r>
            <a:r>
              <a:rPr lang="en" altLang="ko-KR" sz="1200" b="0" i="0" kern="1200" dirty="0">
                <a:solidFill>
                  <a:schemeClr val="dk1"/>
                </a:solidFill>
                <a:effectLst/>
                <a:latin typeface="SamsungOne-400" panose="020B0503030303020204" pitchFamily="34" charset="0"/>
                <a:ea typeface="SamsungOne-400" panose="020B0503030303020204" pitchFamily="34" charset="0"/>
              </a:rPr>
              <a:t>Relevant data is stored as a set of nested key/value pairs within a single column</a:t>
            </a:r>
            <a:endParaRPr lang="ko-KR" altLang="en-US" sz="1200" dirty="0">
              <a:latin typeface="SamsungOne-400" panose="020B0503030303020204" pitchFamily="34" charset="0"/>
            </a:endParaRPr>
          </a:p>
          <a:p>
            <a:pPr marL="285750" marR="0" lvl="0" indent="-285750" algn="l" defTabSz="914373" rtl="0" eaLnBrk="1" fontAlgn="auto" latinLnBrk="0" hangingPunct="1">
              <a:lnSpc>
                <a:spcPct val="100000"/>
              </a:lnSpc>
              <a:spcBef>
                <a:spcPts val="0"/>
              </a:spcBef>
              <a:spcAft>
                <a:spcPts val="0"/>
              </a:spcAft>
              <a:buClrTx/>
              <a:buSzTx/>
              <a:buFont typeface="Arial"/>
              <a:buChar char="•"/>
              <a:tabLst/>
              <a:defRPr/>
            </a:pPr>
            <a:r>
              <a:rPr lang="en-US" altLang="ko-KR" sz="1200" dirty="0">
                <a:latin typeface="SamsungOne-400" panose="020B0503030303020204" pitchFamily="34" charset="0"/>
                <a:ea typeface="SamsungOne-400" panose="020B0503030303020204" pitchFamily="34" charset="0"/>
              </a:rPr>
              <a:t>Document store</a:t>
            </a:r>
            <a:r>
              <a:rPr lang="ko-KR" altLang="en-US" sz="1200" dirty="0">
                <a:latin typeface="SamsungOne-400" panose="020B0503030303020204" pitchFamily="34" charset="0"/>
              </a:rPr>
              <a:t> </a:t>
            </a:r>
            <a:r>
              <a:rPr lang="en-US" altLang="ko-KR" sz="1200" dirty="0">
                <a:latin typeface="SamsungOne-400" panose="020B0503030303020204" pitchFamily="34" charset="0"/>
                <a:ea typeface="SamsungOne-400" panose="020B0503030303020204" pitchFamily="34" charset="0"/>
              </a:rPr>
              <a:t>-</a:t>
            </a:r>
            <a:r>
              <a:rPr lang="ko-KR" altLang="en-US" sz="1200" dirty="0">
                <a:latin typeface="SamsungOne-400" panose="020B0503030303020204" pitchFamily="34" charset="0"/>
              </a:rPr>
              <a:t> </a:t>
            </a:r>
            <a:r>
              <a:rPr lang="en" altLang="ko-KR" sz="1200" b="0" i="0" kern="1200" dirty="0">
                <a:solidFill>
                  <a:schemeClr val="dk1"/>
                </a:solidFill>
                <a:effectLst/>
                <a:latin typeface="SamsungOne-400" panose="020B0503030303020204" pitchFamily="34" charset="0"/>
                <a:ea typeface="SamsungOne-400" panose="020B0503030303020204" pitchFamily="34" charset="0"/>
              </a:rPr>
              <a:t>Data and metadata are stored hierarchically in JSON-based documents inside the database.</a:t>
            </a:r>
            <a:endParaRPr lang="ko-KR" altLang="en-US" sz="1200" dirty="0">
              <a:latin typeface="SamsungOne-400" panose="020B0503030303020204" pitchFamily="34" charset="0"/>
            </a:endParaRPr>
          </a:p>
          <a:p>
            <a:pPr marL="285750" marR="0" lvl="0" indent="-285750" algn="l" defTabSz="914373" rtl="0" eaLnBrk="1" fontAlgn="auto" latinLnBrk="0" hangingPunct="1">
              <a:lnSpc>
                <a:spcPct val="100000"/>
              </a:lnSpc>
              <a:spcBef>
                <a:spcPts val="0"/>
              </a:spcBef>
              <a:spcAft>
                <a:spcPts val="0"/>
              </a:spcAft>
              <a:buClrTx/>
              <a:buSzTx/>
              <a:buFont typeface="Arial"/>
              <a:buChar char="•"/>
              <a:tabLst/>
              <a:defRPr/>
            </a:pPr>
            <a:r>
              <a:rPr lang="en-US" altLang="ko-KR" sz="1200" dirty="0">
                <a:latin typeface="SamsungOne-400" panose="020B0503030303020204" pitchFamily="34" charset="0"/>
                <a:ea typeface="SamsungOne-400" panose="020B0503030303020204" pitchFamily="34" charset="0"/>
              </a:rPr>
              <a:t>Graph store</a:t>
            </a:r>
            <a:r>
              <a:rPr lang="ko-KR" altLang="en-US" sz="1200" dirty="0">
                <a:latin typeface="SamsungOne-400" panose="020B0503030303020204" pitchFamily="34" charset="0"/>
              </a:rPr>
              <a:t> </a:t>
            </a:r>
            <a:r>
              <a:rPr lang="en-US" altLang="ko-KR" sz="1200" dirty="0">
                <a:latin typeface="SamsungOne-400" panose="020B0503030303020204" pitchFamily="34" charset="0"/>
                <a:ea typeface="SamsungOne-400" panose="020B0503030303020204" pitchFamily="34" charset="0"/>
              </a:rPr>
              <a:t>-</a:t>
            </a:r>
            <a:r>
              <a:rPr lang="ko-KR" altLang="en-US" sz="1200" dirty="0">
                <a:latin typeface="SamsungOne-400" panose="020B0503030303020204" pitchFamily="34" charset="0"/>
              </a:rPr>
              <a:t> </a:t>
            </a:r>
            <a:r>
              <a:rPr lang="en" altLang="ko-KR" sz="1200" b="0" i="0" kern="1200" dirty="0">
                <a:solidFill>
                  <a:schemeClr val="dk1"/>
                </a:solidFill>
                <a:effectLst/>
                <a:latin typeface="SamsungOne-400" panose="020B0503030303020204" pitchFamily="34" charset="0"/>
                <a:ea typeface="SamsungOne-400" panose="020B0503030303020204" pitchFamily="34" charset="0"/>
              </a:rPr>
              <a:t>Data is stored as nodes, edges, and data properties in the graph structure.</a:t>
            </a:r>
            <a:endParaRPr lang="ko-KR" altLang="en-US" sz="1200" dirty="0">
              <a:latin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endParaRPr lang="ko-KR" altLang="en-US" sz="1200" dirty="0">
              <a:latin typeface="SamsungOne-400" panose="020B0503030303020204" pitchFamily="34" charset="0"/>
            </a:endParaRPr>
          </a:p>
          <a:p>
            <a:endParaRPr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98</a:t>
            </a:fld>
            <a:endParaRPr lang="ko-KR" altLang="en-US" dirty="0"/>
          </a:p>
        </p:txBody>
      </p:sp>
    </p:spTree>
    <p:extLst>
      <p:ext uri="{BB962C8B-B14F-4D97-AF65-F5344CB8AC3E}">
        <p14:creationId xmlns:p14="http://schemas.microsoft.com/office/powerpoint/2010/main" val="9064256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[Instructor Guide]</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HBase is one of the representative column store types, NoSQL. </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HBase works on HDFS and can be easily integrated and used when using Hadoop.</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latin typeface="SamsungOne-400" panose="020B0503030303020204" pitchFamily="34" charset="0"/>
              </a:rPr>
              <a:t>Here you will learn about its basic structure and how to use it.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99</a:t>
            </a:fld>
            <a:endParaRPr lang="ko-KR" altLang="en-US" dirty="0"/>
          </a:p>
        </p:txBody>
      </p:sp>
    </p:spTree>
    <p:extLst>
      <p:ext uri="{BB962C8B-B14F-4D97-AF65-F5344CB8AC3E}">
        <p14:creationId xmlns:p14="http://schemas.microsoft.com/office/powerpoint/2010/main" val="3367008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84406" tIns="42203" rIns="84406" bIns="42203" numCol="1" anchor="t" anchorCtr="0" compatLnSpc="1">
            <a:prstTxWarp prst="textNoShape">
              <a:avLst/>
            </a:prstTxWarp>
            <a:scene3d>
              <a:camera prst="orthographicFront"/>
              <a:lightRig rig="threePt" dir="t"/>
            </a:scene3d>
            <a:sp3d>
              <a:bevelT w="0" h="6350"/>
            </a:sp3d>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ko-KR" altLang="en-US" sz="1809" noProof="0" dirty="0">
              <a:ea typeface="SamsungOneKorean 400" panose="020B0503030303020204" pitchFamily="50" charset="-127"/>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9" y="6141164"/>
            <a:ext cx="1372004" cy="450000"/>
          </a:xfrm>
          <a:prstGeom prst="rect">
            <a:avLst/>
          </a:prstGeom>
        </p:spPr>
      </p:pic>
      <p:sp>
        <p:nvSpPr>
          <p:cNvPr id="5" name="직사각형 133">
            <a:extLst>
              <a:ext uri="{FF2B5EF4-FFF2-40B4-BE49-F238E27FC236}">
                <a16:creationId xmlns:a16="http://schemas.microsoft.com/office/drawing/2014/main" id="{CC1F6A50-BBC0-462D-8DA9-7C7FC38270A1}"/>
              </a:ext>
            </a:extLst>
          </p:cNvPr>
          <p:cNvSpPr/>
          <p:nvPr userDrawn="1"/>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844083" latinLnBrk="1"/>
            <a:r>
              <a:rPr lang="en-US" altLang="ko-KR" sz="4800" dirty="0">
                <a:solidFill>
                  <a:schemeClr val="tx1"/>
                </a:solidFill>
                <a:latin typeface="iCiel Samsung Sharp Sans Regula" pitchFamily="2" charset="0"/>
                <a:ea typeface="Samsung Sharp Sans Regular" pitchFamily="2" charset="0"/>
                <a:cs typeface="Samsung Sharp Sans Regular" pitchFamily="2" charset="0"/>
              </a:rPr>
              <a:t>Samsung </a:t>
            </a:r>
          </a:p>
          <a:p>
            <a:pPr lvl="0" defTabSz="844083" latinLnBrk="1"/>
            <a:r>
              <a:rPr lang="en-US" altLang="ko-KR" sz="4800" dirty="0">
                <a:solidFill>
                  <a:schemeClr val="tx1"/>
                </a:solidFill>
                <a:latin typeface="iCiel Samsung Sharp Sans Regula" pitchFamily="2" charset="0"/>
                <a:ea typeface="Samsung Sharp Sans Regular" pitchFamily="2" charset="0"/>
                <a:cs typeface="Samsung Sharp Sans Regular" pitchFamily="2" charset="0"/>
              </a:rPr>
              <a:t>Innovation </a:t>
            </a:r>
          </a:p>
          <a:p>
            <a:pPr lvl="0" defTabSz="844083" latinLnBrk="1"/>
            <a:r>
              <a:rPr lang="en-US" altLang="ko-KR" sz="4800" dirty="0">
                <a:solidFill>
                  <a:schemeClr val="tx1"/>
                </a:solidFill>
                <a:latin typeface="iCiel Samsung Sharp Sans Regula" pitchFamily="2" charset="0"/>
                <a:ea typeface="Samsung Sharp Sans Regular" pitchFamily="2" charset="0"/>
                <a:cs typeface="Samsung Sharp Sans Regular" pitchFamily="2" charset="0"/>
              </a:rPr>
              <a:t>Campus</a:t>
            </a:r>
          </a:p>
        </p:txBody>
      </p:sp>
      <p:sp>
        <p:nvSpPr>
          <p:cNvPr id="7" name="직사각형 133">
            <a:extLst>
              <a:ext uri="{FF2B5EF4-FFF2-40B4-BE49-F238E27FC236}">
                <a16:creationId xmlns:a16="http://schemas.microsoft.com/office/drawing/2014/main" id="{02AEFB84-D8D5-4B1A-B2DF-5F3512A32AE4}"/>
              </a:ext>
            </a:extLst>
          </p:cNvPr>
          <p:cNvSpPr/>
          <p:nvPr userDrawn="1"/>
        </p:nvSpPr>
        <p:spPr>
          <a:xfrm>
            <a:off x="990000" y="4320002"/>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844083" latinLnBrk="1">
              <a:defRPr/>
            </a:pPr>
            <a:r>
              <a:rPr lang="en-US" altLang="ko-KR" sz="2400" dirty="0" err="1">
                <a:solidFill>
                  <a:srgbClr val="1428A0"/>
                </a:solidFill>
                <a:latin typeface="iCiel Samsung Sharp Sans Regula" pitchFamily="2" charset="0"/>
                <a:ea typeface="Samsung Sharp Sans Regular" pitchFamily="2" charset="0"/>
                <a:cs typeface="Samsung Sharp Sans Regular" pitchFamily="2" charset="0"/>
              </a:rPr>
              <a:t>Khoá</a:t>
            </a:r>
            <a:r>
              <a:rPr lang="en-US" altLang="ko-KR" sz="2400" dirty="0">
                <a:solidFill>
                  <a:srgbClr val="1428A0"/>
                </a:solidFill>
                <a:latin typeface="iCiel Samsung Sharp Sans Regula" pitchFamily="2" charset="0"/>
                <a:ea typeface="Samsung Sharp Sans Regular" pitchFamily="2" charset="0"/>
                <a:cs typeface="Samsung Sharp Sans Regular" pitchFamily="2" charset="0"/>
              </a:rPr>
              <a:t> </a:t>
            </a:r>
            <a:r>
              <a:rPr lang="en-US" altLang="ko-KR" sz="2400" dirty="0" err="1">
                <a:solidFill>
                  <a:srgbClr val="1428A0"/>
                </a:solidFill>
                <a:latin typeface="iCiel Samsung Sharp Sans Regula" pitchFamily="2" charset="0"/>
                <a:ea typeface="Samsung Sharp Sans Regular" pitchFamily="2" charset="0"/>
                <a:cs typeface="Samsung Sharp Sans Regular" pitchFamily="2" charset="0"/>
              </a:rPr>
              <a:t>học</a:t>
            </a:r>
            <a:r>
              <a:rPr lang="en-US" altLang="ko-KR" sz="2400" dirty="0">
                <a:solidFill>
                  <a:srgbClr val="1428A0"/>
                </a:solidFill>
                <a:latin typeface="iCiel Samsung Sharp Sans Regula" pitchFamily="2" charset="0"/>
                <a:ea typeface="Samsung Sharp Sans Regular" pitchFamily="2" charset="0"/>
                <a:cs typeface="Samsung Sharp Sans Regular" pitchFamily="2" charset="0"/>
              </a:rPr>
              <a:t> Big Data</a:t>
            </a:r>
            <a:endParaRPr lang="ko-KR" altLang="en-US" sz="2400" dirty="0">
              <a:solidFill>
                <a:srgbClr val="1428A0"/>
              </a:solidFill>
              <a:latin typeface="iCiel Samsung Sharp Sans Regula" pitchFamily="2" charset="0"/>
              <a:ea typeface="Samsung Sharp Sans Regular" pitchFamily="2" charset="0"/>
              <a:cs typeface="Samsung Sharp Sans Regular" pitchFamily="2" charset="0"/>
            </a:endParaRPr>
          </a:p>
        </p:txBody>
      </p:sp>
      <p:sp>
        <p:nvSpPr>
          <p:cNvPr id="8" name="직사각형 7">
            <a:extLst>
              <a:ext uri="{FF2B5EF4-FFF2-40B4-BE49-F238E27FC236}">
                <a16:creationId xmlns:a16="http://schemas.microsoft.com/office/drawing/2014/main" id="{7EBFF305-BFA3-4CAF-A314-24C4D6B4F65B}"/>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350281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lIns="0" tIns="0" rIns="0" bIns="0" anchor="t"/>
          <a:lstStyle>
            <a:lvl1pPr marL="0" indent="0">
              <a:lnSpc>
                <a:spcPct val="100000"/>
              </a:lnSpc>
              <a:spcBef>
                <a:spcPts val="0"/>
              </a:spcBef>
              <a:buNone/>
              <a:defRPr sz="4400">
                <a:latin typeface="iCiel Samsung Sharp Sans Regula"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anchor="ctr"/>
          <a:lstStyle>
            <a:lvl1pPr marL="0" indent="0">
              <a:lnSpc>
                <a:spcPct val="100000"/>
              </a:lnSpc>
              <a:spcBef>
                <a:spcPts val="0"/>
              </a:spcBef>
              <a:buNone/>
              <a:defRPr sz="2000">
                <a:solidFill>
                  <a:schemeClr val="bg1">
                    <a:lumMod val="50000"/>
                  </a:schemeClr>
                </a:solidFill>
                <a:latin typeface="iCiel Samsung Sharp Sans Regula" pitchFamily="2" charset="0"/>
              </a:defRPr>
            </a:lvl1pPr>
          </a:lstStyle>
          <a:p>
            <a:pPr lvl="0"/>
            <a:r>
              <a:rPr lang="en-US" dirty="0" err="1"/>
              <a:t>Chương</a:t>
            </a:r>
            <a:r>
              <a:rPr lang="en-US" dirty="0"/>
              <a:t> 1.</a:t>
            </a:r>
          </a:p>
        </p:txBody>
      </p:sp>
      <p:sp>
        <p:nvSpPr>
          <p:cNvPr id="18" name="직사각형 133">
            <a:extLst>
              <a:ext uri="{FF2B5EF4-FFF2-40B4-BE49-F238E27FC236}">
                <a16:creationId xmlns:a16="http://schemas.microsoft.com/office/drawing/2014/main" id="{E9FB640B-46E8-4BA3-B89E-CF58C8027238}"/>
              </a:ext>
            </a:extLst>
          </p:cNvPr>
          <p:cNvSpPr/>
          <p:nvPr userDrawn="1"/>
        </p:nvSpPr>
        <p:spPr>
          <a:xfrm>
            <a:off x="990000" y="4157757"/>
            <a:ext cx="349811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Regula" pitchFamily="2" charset="0"/>
                <a:ea typeface="Samsung Sharp Sans Regular" pitchFamily="2" charset="0"/>
                <a:cs typeface="Samsung Sharp Sans Regular" pitchFamily="2" charset="0"/>
              </a:rPr>
              <a:t>Khoá</a:t>
            </a:r>
            <a:r>
              <a:rPr lang="en-US" altLang="ko-KR" sz="2100" dirty="0">
                <a:solidFill>
                  <a:srgbClr val="1428A0"/>
                </a:solidFill>
                <a:latin typeface="iCiel Samsung Sharp Sans Regula" pitchFamily="2" charset="0"/>
                <a:ea typeface="Samsung Sharp Sans Regular" pitchFamily="2" charset="0"/>
                <a:cs typeface="Samsung Sharp Sans Regular" pitchFamily="2" charset="0"/>
              </a:rPr>
              <a:t> </a:t>
            </a:r>
            <a:r>
              <a:rPr lang="en-US" altLang="ko-KR" sz="2100" dirty="0" err="1">
                <a:solidFill>
                  <a:srgbClr val="1428A0"/>
                </a:solidFill>
                <a:latin typeface="iCiel Samsung Sharp Sans Regula" pitchFamily="2" charset="0"/>
                <a:ea typeface="Samsung Sharp Sans Regular" pitchFamily="2" charset="0"/>
                <a:cs typeface="Samsung Sharp Sans Regular" pitchFamily="2" charset="0"/>
              </a:rPr>
              <a:t>học</a:t>
            </a:r>
            <a:r>
              <a:rPr lang="en-US" altLang="ko-KR" sz="2100" dirty="0">
                <a:solidFill>
                  <a:srgbClr val="1428A0"/>
                </a:solidFill>
                <a:latin typeface="iCiel Samsung Sharp Sans Regula" pitchFamily="2" charset="0"/>
                <a:ea typeface="Samsung Sharp Sans Regular" pitchFamily="2" charset="0"/>
                <a:cs typeface="Samsung Sharp Sans Regular" pitchFamily="2" charset="0"/>
              </a:rPr>
              <a:t> Big Data</a:t>
            </a:r>
            <a:endParaRPr lang="ko-KR" altLang="en-US" sz="2100" dirty="0">
              <a:solidFill>
                <a:srgbClr val="1428A0"/>
              </a:solidFill>
              <a:latin typeface="iCiel Samsung Sharp Sans Regula" pitchFamily="2" charset="0"/>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2777464765"/>
      </p:ext>
    </p:extLst>
  </p:cSld>
  <p:clrMapOvr>
    <a:masterClrMapping/>
  </p:clrMapOvr>
  <p:extLst>
    <p:ext uri="{DCECCB84-F9BA-43D5-87BE-67443E8EF086}">
      <p15:sldGuideLst xmlns:p15="http://schemas.microsoft.com/office/powerpoint/2012/main">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4"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4. </a:t>
            </a: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Lưu trữ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
        <p:nvSpPr>
          <p:cNvPr id="6" name="직사각형 5">
            <a:extLst>
              <a:ext uri="{FF2B5EF4-FFF2-40B4-BE49-F238E27FC236}">
                <a16:creationId xmlns:a16="http://schemas.microsoft.com/office/drawing/2014/main" id="{453BE224-8817-43D0-8F20-6396ACB54A53}"/>
              </a:ext>
            </a:extLst>
          </p:cNvPr>
          <p:cNvSpPr/>
          <p:nvPr userDrawn="1"/>
        </p:nvSpPr>
        <p:spPr>
          <a:xfrm>
            <a:off x="450000" y="450000"/>
            <a:ext cx="3776943" cy="369332"/>
          </a:xfrm>
          <a:prstGeom prst="rect">
            <a:avLst/>
          </a:prstGeom>
        </p:spPr>
        <p:txBody>
          <a:bodyPr wrap="square" lIns="0" tIns="0" rIns="0" bIns="0">
            <a:spAutoFit/>
          </a:bodyPr>
          <a:lstStyle/>
          <a:p>
            <a:pPr defTabSz="457200">
              <a:defRPr/>
            </a:pPr>
            <a:r>
              <a:rPr lang="en-US" altLang="ko-KR" sz="2400" dirty="0" err="1">
                <a:solidFill>
                  <a:srgbClr val="002F8E"/>
                </a:solidFill>
                <a:latin typeface="iCiel Samsung Sharp Sans Regula" pitchFamily="2" charset="0"/>
                <a:ea typeface="Samsung Sharp Sans Regular" pitchFamily="2" charset="0"/>
                <a:cs typeface="Samsung Sharp Sans Regular" pitchFamily="2" charset="0"/>
              </a:rPr>
              <a:t>Mô</a:t>
            </a:r>
            <a:r>
              <a:rPr lang="en-US" altLang="ko-KR" sz="2400" dirty="0">
                <a:solidFill>
                  <a:srgbClr val="002F8E"/>
                </a:solidFill>
                <a:latin typeface="iCiel Samsung Sharp Sans Regula" pitchFamily="2" charset="0"/>
                <a:ea typeface="Samsung Sharp Sans Regular" pitchFamily="2" charset="0"/>
                <a:cs typeface="Samsung Sharp Sans Regular" pitchFamily="2" charset="0"/>
              </a:rPr>
              <a:t> </a:t>
            </a:r>
            <a:r>
              <a:rPr lang="en-US" altLang="ko-KR" sz="2400" dirty="0" err="1">
                <a:solidFill>
                  <a:srgbClr val="002F8E"/>
                </a:solidFill>
                <a:latin typeface="iCiel Samsung Sharp Sans Regula" pitchFamily="2" charset="0"/>
                <a:ea typeface="Samsung Sharp Sans Regular" pitchFamily="2" charset="0"/>
                <a:cs typeface="Samsung Sharp Sans Regular" pitchFamily="2" charset="0"/>
              </a:rPr>
              <a:t>tả</a:t>
            </a:r>
            <a:r>
              <a:rPr lang="en-US" altLang="ko-KR" sz="2400" dirty="0">
                <a:solidFill>
                  <a:srgbClr val="002F8E"/>
                </a:solidFill>
                <a:latin typeface="iCiel Samsung Sharp Sans Regula" pitchFamily="2" charset="0"/>
                <a:ea typeface="Samsung Sharp Sans Regular" pitchFamily="2" charset="0"/>
                <a:cs typeface="Samsung Sharp Sans Regular" pitchFamily="2" charset="0"/>
              </a:rPr>
              <a:t> </a:t>
            </a:r>
            <a:r>
              <a:rPr lang="en-US" altLang="ko-KR" sz="2400" dirty="0" err="1">
                <a:solidFill>
                  <a:srgbClr val="002F8E"/>
                </a:solidFill>
                <a:latin typeface="iCiel Samsung Sharp Sans Regula" pitchFamily="2" charset="0"/>
                <a:ea typeface="Samsung Sharp Sans Regular" pitchFamily="2" charset="0"/>
                <a:cs typeface="Samsung Sharp Sans Regular" pitchFamily="2" charset="0"/>
              </a:rPr>
              <a:t>chương</a:t>
            </a:r>
            <a:endParaRPr lang="en-US" altLang="ko-KR" sz="2400" dirty="0">
              <a:solidFill>
                <a:srgbClr val="002F8E"/>
              </a:solidFill>
              <a:latin typeface="iCiel Samsung Sharp Sans Regula" pitchFamily="2" charset="0"/>
              <a:ea typeface="Samsung Sharp Sans Regular" pitchFamily="2" charset="0"/>
              <a:cs typeface="Samsung Sharp Sans Regular" pitchFamily="2" charset="0"/>
            </a:endParaRPr>
          </a:p>
        </p:txBody>
      </p:sp>
      <p:cxnSp>
        <p:nvCxnSpPr>
          <p:cNvPr id="7" name="직선 연결선 6">
            <a:extLst>
              <a:ext uri="{FF2B5EF4-FFF2-40B4-BE49-F238E27FC236}">
                <a16:creationId xmlns:a16="http://schemas.microsoft.com/office/drawing/2014/main" id="{D5E653DE-04D0-4DD0-A32C-4D19B330508F}"/>
              </a:ext>
            </a:extLst>
          </p:cNvPr>
          <p:cNvCxnSpPr/>
          <p:nvPr userDrawn="1"/>
        </p:nvCxnSpPr>
        <p:spPr>
          <a:xfrm>
            <a:off x="4497572" y="630000"/>
            <a:ext cx="4954771"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2FB712D-23AC-4703-BDAE-60AA8C185F96}"/>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699F00A8-8896-417F-B81D-A3D22F06A443}"/>
              </a:ext>
            </a:extLst>
          </p:cNvPr>
          <p:cNvSpPr>
            <a:spLocks noGrp="1"/>
          </p:cNvSpPr>
          <p:nvPr>
            <p:ph type="body" sz="quarter" idx="10" hasCustomPrompt="1"/>
          </p:nvPr>
        </p:nvSpPr>
        <p:spPr>
          <a:xfrm>
            <a:off x="711202" y="1597422"/>
            <a:ext cx="8632825" cy="1439736"/>
          </a:xfrm>
          <a:prstGeom prst="rect">
            <a:avLst/>
          </a:prstGeom>
          <a:ln w="19050">
            <a:solidFill>
              <a:schemeClr val="bg1">
                <a:lumMod val="95000"/>
              </a:schemeClr>
            </a:solidFill>
          </a:ln>
        </p:spPr>
        <p:txBody>
          <a:bodyPr lIns="144000" tIns="144000" rIns="144000" bIns="144000"/>
          <a:lstStyle>
            <a:lvl1pPr marL="285750" indent="-285750" algn="l" defTabSz="457200" rtl="0" fontAlgn="base" latinLnBrk="1">
              <a:lnSpc>
                <a:spcPct val="100000"/>
              </a:lnSpc>
              <a:spcBef>
                <a:spcPct val="0"/>
              </a:spcBef>
              <a:spcAft>
                <a:spcPts val="800"/>
              </a:spcAft>
              <a:buClr>
                <a:srgbClr val="A5A5A5"/>
              </a:buClr>
              <a:buFont typeface="Wingdings" panose="05000000000000000000" pitchFamily="2" charset="2"/>
              <a:buChar char="ü"/>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800087" indent="-342900">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LEVEL1</a:t>
            </a:r>
          </a:p>
          <a:p>
            <a:pPr marL="742937" lvl="1" indent="-285750" algn="l" defTabSz="457200" rtl="0" fontAlgn="base" latinLnBrk="1">
              <a:spcBef>
                <a:spcPct val="0"/>
              </a:spcBef>
              <a:spcAft>
                <a:spcPts val="800"/>
              </a:spcAft>
              <a:buClr>
                <a:srgbClr val="A5A5A5"/>
              </a:buClr>
              <a:buFont typeface="Arial" panose="020B0604020202020204" pitchFamily="34" charset="0"/>
              <a:buChar char="•"/>
              <a:defRPr/>
            </a:pPr>
            <a:r>
              <a:rPr lang="en-US" altLang="ko-KR" dirty="0"/>
              <a:t>LEVEL2</a:t>
            </a:r>
            <a:endParaRPr lang="ko-KR" altLang="en-US" dirty="0"/>
          </a:p>
        </p:txBody>
      </p:sp>
      <p:sp>
        <p:nvSpPr>
          <p:cNvPr id="39" name="직사각형 38">
            <a:extLst>
              <a:ext uri="{FF2B5EF4-FFF2-40B4-BE49-F238E27FC236}">
                <a16:creationId xmlns:a16="http://schemas.microsoft.com/office/drawing/2014/main" id="{7BB8DB97-E655-4CA1-84C5-BB4010191A58}"/>
              </a:ext>
            </a:extLst>
          </p:cNvPr>
          <p:cNvSpPr/>
          <p:nvPr/>
        </p:nvSpPr>
        <p:spPr>
          <a:xfrm>
            <a:off x="711202" y="496799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b="1" i="0"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a:t>
            </a:r>
            <a:r>
              <a:rPr lang="en-US" altLang="ko-KR" sz="1400" b="1" i="0"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 dung:</a:t>
            </a:r>
          </a:p>
        </p:txBody>
      </p:sp>
      <p:sp>
        <p:nvSpPr>
          <p:cNvPr id="41" name="AutoShape 2">
            <a:extLst>
              <a:ext uri="{FF2B5EF4-FFF2-40B4-BE49-F238E27FC236}">
                <a16:creationId xmlns:a16="http://schemas.microsoft.com/office/drawing/2014/main" id="{83E50131-F39D-4D43-BB4C-20A45EE0E845}"/>
              </a:ext>
            </a:extLst>
          </p:cNvPr>
          <p:cNvSpPr>
            <a:spLocks noChangeAspect="1"/>
          </p:cNvSpPr>
          <p:nvPr userDrawn="1"/>
        </p:nvSpPr>
        <p:spPr bwMode="auto">
          <a:xfrm>
            <a:off x="441747" y="4960625"/>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sp>
        <p:nvSpPr>
          <p:cNvPr id="43" name="직사각형 42">
            <a:extLst>
              <a:ext uri="{FF2B5EF4-FFF2-40B4-BE49-F238E27FC236}">
                <a16:creationId xmlns:a16="http://schemas.microsoft.com/office/drawing/2014/main" id="{E3AFE288-260F-47D4-9AD3-6E45168C4860}"/>
              </a:ext>
            </a:extLst>
          </p:cNvPr>
          <p:cNvSpPr/>
          <p:nvPr userDrawn="1"/>
        </p:nvSpPr>
        <p:spPr>
          <a:xfrm>
            <a:off x="711203" y="127564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b="1" i="0"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Mục</a:t>
            </a:r>
            <a:r>
              <a:rPr lang="en-US" altLang="ko-KR" sz="1400" b="1" i="0"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 </a:t>
            </a:r>
            <a:r>
              <a:rPr lang="en-US" altLang="ko-KR" sz="1400" b="1" i="0" dirty="0" err="1">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tiêu</a:t>
            </a:r>
            <a:r>
              <a:rPr lang="en-US" altLang="ko-KR" sz="1400" b="1" i="0"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a:t>
            </a:r>
          </a:p>
        </p:txBody>
      </p:sp>
      <p:sp>
        <p:nvSpPr>
          <p:cNvPr id="45" name="AutoShape 2">
            <a:extLst>
              <a:ext uri="{FF2B5EF4-FFF2-40B4-BE49-F238E27FC236}">
                <a16:creationId xmlns:a16="http://schemas.microsoft.com/office/drawing/2014/main" id="{40D29AD7-B516-47EC-8D62-D88F33ED2C4D}"/>
              </a:ext>
            </a:extLst>
          </p:cNvPr>
          <p:cNvSpPr>
            <a:spLocks noChangeAspect="1"/>
          </p:cNvSpPr>
          <p:nvPr userDrawn="1"/>
        </p:nvSpPr>
        <p:spPr bwMode="auto">
          <a:xfrm>
            <a:off x="441747" y="126648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sp>
        <p:nvSpPr>
          <p:cNvPr id="54" name="텍스트 개체 틀 2">
            <a:extLst>
              <a:ext uri="{FF2B5EF4-FFF2-40B4-BE49-F238E27FC236}">
                <a16:creationId xmlns:a16="http://schemas.microsoft.com/office/drawing/2014/main" id="{D722B8A3-2642-4544-AF62-31B55F002584}"/>
              </a:ext>
            </a:extLst>
          </p:cNvPr>
          <p:cNvSpPr>
            <a:spLocks noGrp="1"/>
          </p:cNvSpPr>
          <p:nvPr>
            <p:ph type="body" sz="quarter" idx="11" hasCustomPrompt="1"/>
          </p:nvPr>
        </p:nvSpPr>
        <p:spPr>
          <a:xfrm>
            <a:off x="711202" y="5289772"/>
            <a:ext cx="8632825" cy="34546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lvl1pPr>
              <a:lnSpc>
                <a:spcPct val="100000"/>
              </a:lnSpc>
              <a:defRPr kumimoji="1" lang="en-US" altLang="ko-KR" sz="1300" dirty="0" smtClean="0">
                <a:solidFill>
                  <a:prstClr val="black">
                    <a:lumMod val="85000"/>
                    <a:lumOff val="15000"/>
                  </a:prstClr>
                </a:solidFill>
                <a:latin typeface="SamsungOne-400" panose="020B0503030303020204" pitchFamily="34" charset="0"/>
                <a:ea typeface="SamsungOne-400" panose="020B0503030303020204" pitchFamily="34" charset="0"/>
              </a:defRPr>
            </a:lvl1pPr>
            <a:lvl2pPr>
              <a:defRPr kumimoji="1" lang="ko-KR" altLang="en-US" dirty="0" smtClean="0">
                <a:solidFill>
                  <a:schemeClr val="lt1"/>
                </a:solidFill>
              </a:defRPr>
            </a:lvl2pPr>
          </a:lstStyle>
          <a:p>
            <a:pPr marL="342900" lvl="0" indent="-342900" defTabSz="457200" fontAlgn="base">
              <a:spcBef>
                <a:spcPct val="0"/>
              </a:spcBef>
              <a:spcAft>
                <a:spcPts val="800"/>
              </a:spcAft>
              <a:buClr>
                <a:srgbClr val="A5A5A5"/>
              </a:buClr>
              <a:buFont typeface="+mj-lt"/>
              <a:buAutoNum type="arabicPeriod"/>
            </a:pPr>
            <a:r>
              <a:rPr lang="en-US" altLang="ko-KR" dirty="0"/>
              <a:t>LEVEL1</a:t>
            </a:r>
            <a:endParaRPr lang="ko-KR" altLang="en-US" dirty="0"/>
          </a:p>
        </p:txBody>
      </p:sp>
    </p:spTree>
    <p:extLst>
      <p:ext uri="{BB962C8B-B14F-4D97-AF65-F5344CB8AC3E}">
        <p14:creationId xmlns:p14="http://schemas.microsoft.com/office/powerpoint/2010/main" val="3008279999"/>
      </p:ext>
    </p:extLst>
  </p:cSld>
  <p:clrMapOvr>
    <a:masterClrMapping/>
  </p:clrMapOvr>
  <p:extLst>
    <p:ext uri="{DCECCB84-F9BA-43D5-87BE-67443E8EF086}">
      <p15:sldGuideLst xmlns:p15="http://schemas.microsoft.com/office/powerpoint/2012/main">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NIT">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lIns="0" tIns="0" rIns="0" bIns="0" anchor="t"/>
          <a:lstStyle>
            <a:lvl1pPr marL="0" indent="0">
              <a:lnSpc>
                <a:spcPct val="100000"/>
              </a:lnSpc>
              <a:spcBef>
                <a:spcPts val="0"/>
              </a:spcBef>
              <a:buNone/>
              <a:defRPr sz="4400">
                <a:latin typeface="iCiel Samsung Sharp Sans Regula" pitchFamily="2" charset="0"/>
                <a:cs typeface="iCiel Samsung Sharp Sans Regula"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bIns="0" anchor="ctr"/>
          <a:lstStyle>
            <a:lvl1pPr marL="0" indent="0">
              <a:lnSpc>
                <a:spcPct val="100000"/>
              </a:lnSpc>
              <a:spcBef>
                <a:spcPts val="0"/>
              </a:spcBef>
              <a:buNone/>
              <a:defRPr sz="2000">
                <a:solidFill>
                  <a:schemeClr val="bg1">
                    <a:lumMod val="50000"/>
                  </a:schemeClr>
                </a:solidFill>
                <a:latin typeface="iCiel Samsung Sharp Sans Regula" pitchFamily="2" charset="0"/>
              </a:defRPr>
            </a:lvl1pPr>
          </a:lstStyle>
          <a:p>
            <a:pPr lvl="0"/>
            <a:r>
              <a:rPr lang="en-US" dirty="0" err="1"/>
              <a:t>Bài</a:t>
            </a:r>
            <a:r>
              <a:rPr lang="en-US" dirty="0"/>
              <a:t> 1.</a:t>
            </a:r>
          </a:p>
        </p:txBody>
      </p:sp>
      <p:sp>
        <p:nvSpPr>
          <p:cNvPr id="11" name="직사각형 133">
            <a:extLst>
              <a:ext uri="{FF2B5EF4-FFF2-40B4-BE49-F238E27FC236}">
                <a16:creationId xmlns:a16="http://schemas.microsoft.com/office/drawing/2014/main" id="{80D174AF-D8AB-4C5B-BCE1-B8A9DB4CA513}"/>
              </a:ext>
            </a:extLst>
          </p:cNvPr>
          <p:cNvSpPr/>
          <p:nvPr userDrawn="1"/>
        </p:nvSpPr>
        <p:spPr>
          <a:xfrm>
            <a:off x="990000" y="4157760"/>
            <a:ext cx="317842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100" dirty="0">
                <a:solidFill>
                  <a:srgbClr val="1428A0"/>
                </a:solidFill>
                <a:latin typeface="iCiel Samsung Sharp Sans Regula" pitchFamily="2" charset="0"/>
                <a:ea typeface="Samsung Sharp Sans Regular" pitchFamily="2" charset="0"/>
                <a:cs typeface="Samsung Sharp Sans Regular" pitchFamily="2" charset="0"/>
              </a:rPr>
              <a:t>Lưu trữ Big Data</a:t>
            </a:r>
            <a:endParaRPr lang="en-US" altLang="ko-KR" sz="2100" dirty="0">
              <a:solidFill>
                <a:srgbClr val="1428A0"/>
              </a:solidFill>
              <a:latin typeface="iCiel Samsung Sharp Sans Regula" pitchFamily="2" charset="0"/>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243376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UNIT">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lIns="0" tIns="0" rIns="0" bIns="0" anchor="ctr"/>
          <a:lstStyle>
            <a:lvl1pPr marL="0" indent="0">
              <a:lnSpc>
                <a:spcPct val="100000"/>
              </a:lnSpc>
              <a:spcBef>
                <a:spcPts val="0"/>
              </a:spcBef>
              <a:buNone/>
              <a:defRPr sz="4400">
                <a:latin typeface="iCiel Samsung Sharp Sans Regula" pitchFamily="2" charset="0"/>
                <a:cs typeface="iCiel Samsung Sharp Sans Regula" pitchFamily="2" charset="0"/>
              </a:defRPr>
            </a:lvl1pPr>
          </a:lstStyle>
          <a:p>
            <a:pPr lvl="0"/>
            <a:r>
              <a:rPr lang="en-US" dirty="0"/>
              <a:t>Title 1</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bIns="0" anchor="ctr"/>
          <a:lstStyle>
            <a:lvl1pPr marL="0" indent="0">
              <a:lnSpc>
                <a:spcPct val="100000"/>
              </a:lnSpc>
              <a:spcBef>
                <a:spcPts val="0"/>
              </a:spcBef>
              <a:buNone/>
              <a:defRPr sz="2000">
                <a:solidFill>
                  <a:schemeClr val="bg1">
                    <a:lumMod val="50000"/>
                  </a:schemeClr>
                </a:solidFill>
                <a:latin typeface="iCiel Samsung Sharp Sans Regula" pitchFamily="2" charset="0"/>
              </a:defRPr>
            </a:lvl1pPr>
          </a:lstStyle>
          <a:p>
            <a:pPr lvl="0"/>
            <a:r>
              <a:rPr lang="en-US" dirty="0" err="1"/>
              <a:t>Bài</a:t>
            </a:r>
            <a:r>
              <a:rPr lang="en-US" dirty="0"/>
              <a:t> 1.</a:t>
            </a:r>
          </a:p>
        </p:txBody>
      </p:sp>
      <p:sp>
        <p:nvSpPr>
          <p:cNvPr id="11" name="직사각형 133">
            <a:extLst>
              <a:ext uri="{FF2B5EF4-FFF2-40B4-BE49-F238E27FC236}">
                <a16:creationId xmlns:a16="http://schemas.microsoft.com/office/drawing/2014/main" id="{80D174AF-D8AB-4C5B-BCE1-B8A9DB4CA513}"/>
              </a:ext>
            </a:extLst>
          </p:cNvPr>
          <p:cNvSpPr/>
          <p:nvPr userDrawn="1"/>
        </p:nvSpPr>
        <p:spPr>
          <a:xfrm>
            <a:off x="990000" y="4157760"/>
            <a:ext cx="3178420"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vi-VN" altLang="ko-KR" sz="2100" dirty="0">
                <a:solidFill>
                  <a:srgbClr val="1428A0"/>
                </a:solidFill>
                <a:latin typeface="iCiel Samsung Sharp Sans Regula" pitchFamily="2" charset="0"/>
                <a:ea typeface="Samsung Sharp Sans Regular" pitchFamily="2" charset="0"/>
                <a:cs typeface="Samsung Sharp Sans Regular" pitchFamily="2" charset="0"/>
              </a:rPr>
              <a:t>Lưu trữ Big Data</a:t>
            </a:r>
            <a:endParaRPr lang="en-US" altLang="ko-KR" sz="2100" dirty="0">
              <a:solidFill>
                <a:srgbClr val="1428A0"/>
              </a:solidFill>
              <a:latin typeface="iCiel Samsung Sharp Sans Regula" pitchFamily="2" charset="0"/>
              <a:ea typeface="Samsung Sharp Sans Regular" pitchFamily="2" charset="0"/>
              <a:cs typeface="Samsung Sharp Sans Regular" pitchFamily="2" charset="0"/>
            </a:endParaRPr>
          </a:p>
        </p:txBody>
      </p:sp>
    </p:spTree>
    <p:extLst>
      <p:ext uri="{BB962C8B-B14F-4D97-AF65-F5344CB8AC3E}">
        <p14:creationId xmlns:p14="http://schemas.microsoft.com/office/powerpoint/2010/main" val="76413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NIT_Detail">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5"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4. </a:t>
            </a: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Lưu trữ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
        <p:nvSpPr>
          <p:cNvPr id="17" name="텍스트 개체 틀 5">
            <a:extLst>
              <a:ext uri="{FF2B5EF4-FFF2-40B4-BE49-F238E27FC236}">
                <a16:creationId xmlns:a16="http://schemas.microsoft.com/office/drawing/2014/main" id="{69025CEA-83E2-41C7-B92C-F9B435DD5554}"/>
              </a:ext>
            </a:extLst>
          </p:cNvPr>
          <p:cNvSpPr>
            <a:spLocks noGrp="1"/>
          </p:cNvSpPr>
          <p:nvPr>
            <p:ph type="body" sz="quarter" idx="10" hasCustomPrompt="1"/>
          </p:nvPr>
        </p:nvSpPr>
        <p:spPr>
          <a:xfrm>
            <a:off x="989700" y="3038807"/>
            <a:ext cx="8344800" cy="554400"/>
          </a:xfrm>
          <a:prstGeom prst="rect">
            <a:avLst/>
          </a:prstGeom>
        </p:spPr>
        <p:txBody>
          <a:bodyPr lIns="0" tIns="0" rIns="0" bIns="0" anchor="t"/>
          <a:lstStyle>
            <a:lvl1pPr marL="0" indent="0">
              <a:lnSpc>
                <a:spcPct val="100000"/>
              </a:lnSpc>
              <a:spcBef>
                <a:spcPts val="0"/>
              </a:spcBef>
              <a:buNone/>
              <a:defRPr sz="3600">
                <a:latin typeface="iCiel Samsung Sharp Sans Regula" pitchFamily="2" charset="0"/>
              </a:defRPr>
            </a:lvl1pPr>
          </a:lstStyle>
          <a:p>
            <a:pPr lvl="0"/>
            <a:r>
              <a:rPr lang="en-US" dirty="0"/>
              <a:t>Main Title</a:t>
            </a:r>
          </a:p>
        </p:txBody>
      </p:sp>
      <p:sp>
        <p:nvSpPr>
          <p:cNvPr id="19" name="텍스트 개체 틀 17">
            <a:extLst>
              <a:ext uri="{FF2B5EF4-FFF2-40B4-BE49-F238E27FC236}">
                <a16:creationId xmlns:a16="http://schemas.microsoft.com/office/drawing/2014/main" id="{0A6D8EE3-5C63-4B07-920D-72B719DC7C8F}"/>
              </a:ext>
            </a:extLst>
          </p:cNvPr>
          <p:cNvSpPr>
            <a:spLocks noGrp="1"/>
          </p:cNvSpPr>
          <p:nvPr>
            <p:ph type="body" sz="quarter" idx="11" hasCustomPrompt="1"/>
          </p:nvPr>
        </p:nvSpPr>
        <p:spPr>
          <a:xfrm>
            <a:off x="992455" y="2745358"/>
            <a:ext cx="5477256" cy="310896"/>
          </a:xfrm>
          <a:prstGeom prst="rect">
            <a:avLst/>
          </a:prstGeom>
        </p:spPr>
        <p:txBody>
          <a:bodyPr lIns="0" tIns="0" rIns="0" bIns="0" anchor="ctr"/>
          <a:lstStyle>
            <a:lvl1pPr marL="0" indent="0">
              <a:lnSpc>
                <a:spcPct val="100000"/>
              </a:lnSpc>
              <a:spcBef>
                <a:spcPts val="0"/>
              </a:spcBef>
              <a:buNone/>
              <a:defRPr lang="en-US" sz="2000" dirty="0">
                <a:solidFill>
                  <a:schemeClr val="bg1">
                    <a:lumMod val="50000"/>
                  </a:schemeClr>
                </a:solidFill>
                <a:latin typeface="iCiel Samsung Sharp Sans Regula" pitchFamily="2" charset="0"/>
              </a:defRPr>
            </a:lvl1pPr>
          </a:lstStyle>
          <a:p>
            <a:pPr lvl="0"/>
            <a:r>
              <a:rPr lang="en-US" dirty="0" err="1"/>
              <a:t>Bài</a:t>
            </a:r>
            <a:r>
              <a:rPr lang="en-US" dirty="0"/>
              <a:t> 1</a:t>
            </a:r>
          </a:p>
        </p:txBody>
      </p:sp>
    </p:spTree>
    <p:extLst>
      <p:ext uri="{BB962C8B-B14F-4D97-AF65-F5344CB8AC3E}">
        <p14:creationId xmlns:p14="http://schemas.microsoft.com/office/powerpoint/2010/main" val="266798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2" y="0"/>
            <a:ext cx="9909172"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4"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4. </a:t>
            </a:r>
            <a:r>
              <a:rPr lang="vi-VN"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Lưu trữ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
        <p:nvSpPr>
          <p:cNvPr id="23" name="텍스트 개체 틀 2">
            <a:extLst>
              <a:ext uri="{FF2B5EF4-FFF2-40B4-BE49-F238E27FC236}">
                <a16:creationId xmlns:a16="http://schemas.microsoft.com/office/drawing/2014/main" id="{3A9C8AAB-57A1-412B-A64C-ED1AF858DDAC}"/>
              </a:ext>
            </a:extLst>
          </p:cNvPr>
          <p:cNvSpPr>
            <a:spLocks noGrp="1"/>
          </p:cNvSpPr>
          <p:nvPr>
            <p:ph type="body" sz="quarter" idx="10" hasCustomPrompt="1"/>
          </p:nvPr>
        </p:nvSpPr>
        <p:spPr>
          <a:xfrm>
            <a:off x="449612" y="447880"/>
            <a:ext cx="5522976" cy="274320"/>
          </a:xfrm>
          <a:prstGeom prst="rect">
            <a:avLst/>
          </a:prstGeom>
        </p:spPr>
        <p:txBody>
          <a:bodyPr lIns="0" tIns="0" rIns="0" bIns="0" anchor="ctr"/>
          <a:lstStyle>
            <a:lvl1pPr marL="0" indent="0">
              <a:lnSpc>
                <a:spcPct val="100000"/>
              </a:lnSpc>
              <a:spcBef>
                <a:spcPts val="0"/>
              </a:spcBef>
              <a:buNone/>
              <a:defRPr sz="1800" b="0">
                <a:solidFill>
                  <a:schemeClr val="bg1"/>
                </a:solidFill>
                <a:latin typeface="iCiel Samsung Sharp Sans Medium" pitchFamily="2" charset="0"/>
              </a:defRPr>
            </a:lvl1pPr>
          </a:lstStyle>
          <a:p>
            <a:pPr lvl="0"/>
            <a:r>
              <a:rPr lang="en-US" dirty="0"/>
              <a:t>Index Text</a:t>
            </a:r>
          </a:p>
        </p:txBody>
      </p:sp>
      <p:sp>
        <p:nvSpPr>
          <p:cNvPr id="26" name="텍스트 개체 틀 2">
            <a:extLst>
              <a:ext uri="{FF2B5EF4-FFF2-40B4-BE49-F238E27FC236}">
                <a16:creationId xmlns:a16="http://schemas.microsoft.com/office/drawing/2014/main" id="{DE49B7A2-0FFE-4D62-9A35-5CB006784148}"/>
              </a:ext>
            </a:extLst>
          </p:cNvPr>
          <p:cNvSpPr>
            <a:spLocks noGrp="1"/>
          </p:cNvSpPr>
          <p:nvPr>
            <p:ph type="body" sz="quarter" idx="11" hasCustomPrompt="1"/>
          </p:nvPr>
        </p:nvSpPr>
        <p:spPr>
          <a:xfrm>
            <a:off x="535872" y="1523052"/>
            <a:ext cx="8796528" cy="493776"/>
          </a:xfrm>
          <a:prstGeom prst="rect">
            <a:avLst/>
          </a:prstGeom>
        </p:spPr>
        <p:txBody>
          <a:bodyPr lIns="0" tIns="0" rIns="0" bIns="0" anchor="ctr"/>
          <a:lstStyle>
            <a:lvl1pPr marL="0" indent="0">
              <a:lnSpc>
                <a:spcPct val="100000"/>
              </a:lnSpc>
              <a:spcBef>
                <a:spcPts val="0"/>
              </a:spcBef>
              <a:buNone/>
              <a:defRPr sz="3200">
                <a:solidFill>
                  <a:srgbClr val="131313"/>
                </a:solidFill>
                <a:latin typeface="iCiel Samsung Sharp Sans Regula" pitchFamily="2" charset="0"/>
              </a:defRPr>
            </a:lvl1pPr>
          </a:lstStyle>
          <a:p>
            <a:pPr lvl="0"/>
            <a:r>
              <a:rPr lang="en-US" dirty="0"/>
              <a:t>Header1</a:t>
            </a:r>
          </a:p>
        </p:txBody>
      </p:sp>
      <p:sp>
        <p:nvSpPr>
          <p:cNvPr id="33" name="텍스트 개체 틀 5">
            <a:extLst>
              <a:ext uri="{FF2B5EF4-FFF2-40B4-BE49-F238E27FC236}">
                <a16:creationId xmlns:a16="http://schemas.microsoft.com/office/drawing/2014/main" id="{05927D48-3D9A-47A5-BA41-F3AEE3811D7C}"/>
              </a:ext>
            </a:extLst>
          </p:cNvPr>
          <p:cNvSpPr>
            <a:spLocks noGrp="1"/>
          </p:cNvSpPr>
          <p:nvPr>
            <p:ph type="body" sz="quarter" idx="13" hasCustomPrompt="1"/>
          </p:nvPr>
        </p:nvSpPr>
        <p:spPr>
          <a:xfrm>
            <a:off x="8676000" y="482199"/>
            <a:ext cx="792000" cy="244800"/>
          </a:xfrm>
          <a:prstGeom prst="rect">
            <a:avLst/>
          </a:prstGeom>
        </p:spPr>
        <p:txBody>
          <a:bodyPr lIns="0" tIns="0" rIns="0" bIns="0"/>
          <a:lstStyle>
            <a:lvl1pPr marL="0" indent="0" algn="r">
              <a:lnSpc>
                <a:spcPct val="100000"/>
              </a:lnSpc>
              <a:spcBef>
                <a:spcPts val="0"/>
              </a:spcBef>
              <a:buNone/>
              <a:defRPr sz="1600">
                <a:solidFill>
                  <a:schemeClr val="bg1">
                    <a:lumMod val="85000"/>
                  </a:schemeClr>
                </a:solidFill>
                <a:latin typeface="iCiel Samsung Sharp Sans Medium" pitchFamily="2" charset="0"/>
              </a:defRPr>
            </a:lvl1pPr>
          </a:lstStyle>
          <a:p>
            <a:pPr lvl="0"/>
            <a:r>
              <a:rPr lang="en-US" dirty="0"/>
              <a:t>BÀI</a:t>
            </a:r>
          </a:p>
        </p:txBody>
      </p:sp>
      <p:sp>
        <p:nvSpPr>
          <p:cNvPr id="8" name="텍스트 개체 틀 7">
            <a:extLst>
              <a:ext uri="{FF2B5EF4-FFF2-40B4-BE49-F238E27FC236}">
                <a16:creationId xmlns:a16="http://schemas.microsoft.com/office/drawing/2014/main" id="{AB1162E7-A596-44B0-94F2-0B4AB35A2012}"/>
              </a:ext>
            </a:extLst>
          </p:cNvPr>
          <p:cNvSpPr>
            <a:spLocks noGrp="1"/>
          </p:cNvSpPr>
          <p:nvPr>
            <p:ph type="body" sz="quarter" idx="15" hasCustomPrompt="1"/>
          </p:nvPr>
        </p:nvSpPr>
        <p:spPr>
          <a:xfrm>
            <a:off x="535872" y="2226568"/>
            <a:ext cx="8796528" cy="914400"/>
          </a:xfrm>
          <a:prstGeom prst="rect">
            <a:avLst/>
          </a:prstGeom>
        </p:spPr>
        <p:txBody>
          <a:bodyPr lIns="0" tIns="0" rIns="0" bIns="0"/>
          <a:lstStyle>
            <a:lvl1pPr marL="177800" indent="-177800">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nSpc>
                <a:spcPts val="1800"/>
              </a:lnSpc>
              <a:spcBef>
                <a:spcPts val="2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text</a:t>
            </a:r>
          </a:p>
          <a:p>
            <a:pPr lvl="1"/>
            <a:r>
              <a:rPr lang="en-US" altLang="ko-KR" dirty="0"/>
              <a:t>text</a:t>
            </a:r>
          </a:p>
          <a:p>
            <a:pPr lvl="1"/>
            <a:endParaRPr lang="en-US" altLang="ko-KR" dirty="0"/>
          </a:p>
          <a:p>
            <a:pPr marL="628650" lvl="1" indent="-207963" algn="l" defTabSz="844083"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Tree>
    <p:extLst>
      <p:ext uri="{BB962C8B-B14F-4D97-AF65-F5344CB8AC3E}">
        <p14:creationId xmlns:p14="http://schemas.microsoft.com/office/powerpoint/2010/main" val="3237499484"/>
      </p:ext>
    </p:extLst>
  </p:cSld>
  <p:clrMapOvr>
    <a:masterClrMapping/>
  </p:clrMapOvr>
  <p:extLst>
    <p:ext uri="{DCECCB84-F9BA-43D5-87BE-67443E8EF086}">
      <p15:sldGuideLst xmlns:p15="http://schemas.microsoft.com/office/powerpoint/2012/main">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spTree>
    <p:extLst>
      <p:ext uri="{BB962C8B-B14F-4D97-AF65-F5344CB8AC3E}">
        <p14:creationId xmlns:p14="http://schemas.microsoft.com/office/powerpoint/2010/main" val="171937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414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20" r:id="rId5"/>
    <p:sldLayoutId id="2147483715" r:id="rId6"/>
    <p:sldLayoutId id="2147483716" r:id="rId7"/>
    <p:sldLayoutId id="2147483721" r:id="rId8"/>
  </p:sldLayoutIdLst>
  <p:txStyles>
    <p:titleStyle>
      <a:lvl1pPr algn="l" defTabSz="844083" rtl="0" eaLnBrk="1" latinLnBrk="1"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1"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1"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8.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6.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notesSlide" Target="../notesSlides/notesSlide173.xml"/><Relationship Id="rId1" Type="http://schemas.openxmlformats.org/officeDocument/2006/relationships/slideLayout" Target="../slideLayouts/slideLayout7.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174.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6.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notesSlide" Target="../notesSlides/notesSlide174.xml"/><Relationship Id="rId1" Type="http://schemas.openxmlformats.org/officeDocument/2006/relationships/slideLayout" Target="../slideLayouts/slideLayout7.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175.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6.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notesSlide" Target="../notesSlides/notesSlide175.xml"/><Relationship Id="rId1" Type="http://schemas.openxmlformats.org/officeDocument/2006/relationships/slideLayout" Target="../slideLayouts/slideLayout7.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78.xml"/><Relationship Id="rId1" Type="http://schemas.openxmlformats.org/officeDocument/2006/relationships/slideLayout" Target="../slideLayouts/slideLayout7.xml"/><Relationship Id="rId4" Type="http://schemas.openxmlformats.org/officeDocument/2006/relationships/image" Target="../media/image130.emf"/></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91.xml"/><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9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92.xml"/><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9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93.xml"/><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9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94.xml"/><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9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95.xml"/><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70.xml"/><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7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71.xml"/><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03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329386"/>
            <a:ext cx="8796528" cy="493776"/>
          </a:xfrm>
        </p:spPr>
        <p:txBody>
          <a:bodyPr/>
          <a:lstStyle/>
          <a:p>
            <a:r>
              <a:rPr lang="en-US" altLang="ko-KR" sz="3000" dirty="0" err="1">
                <a:ea typeface="SamsungOneKorean 400" panose="020B0503030303020204" pitchFamily="50" charset="-127"/>
              </a:rPr>
              <a:t>Mục</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tiêu</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thiết</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kế</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của</a:t>
            </a:r>
            <a:r>
              <a:rPr lang="en-US" altLang="ko-KR" sz="3000" dirty="0">
                <a:ea typeface="SamsungOneKorean 400" panose="020B0503030303020204" pitchFamily="50" charset="-127"/>
              </a:rPr>
              <a:t> Kudu </a:t>
            </a:r>
            <a:r>
              <a:rPr lang="en-US" altLang="ko-KR" sz="3000" dirty="0" err="1">
                <a:ea typeface="SamsungOneKorean 400" panose="020B0503030303020204" pitchFamily="50" charset="-127"/>
              </a:rPr>
              <a:t>để</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đáp</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ứng</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khoảng</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cách</a:t>
            </a:r>
            <a:r>
              <a:rPr lang="en-US" altLang="ko-KR" sz="3000" dirty="0">
                <a:ea typeface="SamsungOneKorean 400" panose="020B0503030303020204" pitchFamily="50" charset="-127"/>
              </a:rPr>
              <a:t> (1/2)</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33" name="텍스트 개체 틀 4">
            <a:extLst>
              <a:ext uri="{FF2B5EF4-FFF2-40B4-BE49-F238E27FC236}">
                <a16:creationId xmlns:a16="http://schemas.microsoft.com/office/drawing/2014/main" id="{D3227270-2C92-46A4-B510-CF6B0F7D4E94}"/>
              </a:ext>
            </a:extLst>
          </p:cNvPr>
          <p:cNvSpPr txBox="1">
            <a:spLocks/>
          </p:cNvSpPr>
          <p:nvPr/>
        </p:nvSpPr>
        <p:spPr>
          <a:xfrm>
            <a:off x="535872" y="2226568"/>
            <a:ext cx="4172520" cy="914400"/>
          </a:xfrm>
          <a:prstGeom prst="rect">
            <a:avLst/>
          </a:prstGeom>
        </p:spPr>
        <p:txBody>
          <a:bodyPr lIns="0" tIns="0" rIns="0" bIns="0"/>
          <a:lstStyle>
            <a:lvl1pPr marL="177800" indent="-177800" algn="l" defTabSz="844083" rtl="0" eaLnBrk="1" latinLnBrk="1" hangingPunct="1">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844083"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r>
              <a:rPr lang="vi-VN" altLang="ko-KR" dirty="0">
                <a:latin typeface="SamsungOne-400" panose="020B0503030303020204" pitchFamily="34" charset="0"/>
                <a:ea typeface="SamsungOne-400" panose="020B0503030303020204" pitchFamily="34" charset="0"/>
              </a:rPr>
              <a:t>Thông lượng cao cho các bản quét lớn</a:t>
            </a:r>
          </a:p>
          <a:p>
            <a:r>
              <a:rPr lang="vi-VN" altLang="ko-KR" dirty="0">
                <a:latin typeface="SamsungOne-400" panose="020B0503030303020204" pitchFamily="34" charset="0"/>
                <a:ea typeface="SamsungOne-400" panose="020B0503030303020204" pitchFamily="34" charset="0"/>
              </a:rPr>
              <a:t>Độ trễ thấp cho truy cập ngẫu nhiên</a:t>
            </a:r>
          </a:p>
          <a:p>
            <a:r>
              <a:rPr lang="vi-VN" altLang="ko-KR" dirty="0">
                <a:latin typeface="SamsungOne-400" panose="020B0503030303020204" pitchFamily="34" charset="0"/>
                <a:ea typeface="SamsungOne-400" panose="020B0503030303020204" pitchFamily="34" charset="0"/>
              </a:rPr>
              <a:t>Hiệu suất CPU cao để tận dụng RAM và Flash tốt hơn</a:t>
            </a:r>
          </a:p>
          <a:p>
            <a:r>
              <a:rPr lang="vi-VN" altLang="ko-KR" dirty="0">
                <a:latin typeface="SamsungOne-400" panose="020B0503030303020204" pitchFamily="34" charset="0"/>
                <a:ea typeface="SamsungOne-400" panose="020B0503030303020204" pitchFamily="34" charset="0"/>
              </a:rPr>
              <a:t>Hiệu suất IO cao</a:t>
            </a:r>
            <a:endParaRPr lang="en-US" altLang="ko-KR" dirty="0">
              <a:latin typeface="SamsungOne-400" panose="020B0503030303020204" pitchFamily="34" charset="0"/>
              <a:ea typeface="SamsungOne-400" panose="020B0503030303020204" pitchFamily="34" charset="0"/>
            </a:endParaRPr>
          </a:p>
          <a:p>
            <a:pPr lvl="1">
              <a:spcBef>
                <a:spcPts val="300"/>
              </a:spcBef>
            </a:pPr>
            <a:r>
              <a:rPr lang="vi-VN" altLang="ko-KR" dirty="0">
                <a:latin typeface="SamsungOne-400" panose="020B0503030303020204" pitchFamily="34" charset="0"/>
                <a:ea typeface="SamsungOne-400" panose="020B0503030303020204" pitchFamily="34" charset="0"/>
              </a:rPr>
              <a:t>Lưu trữ cột thực với mã hóa theo loại cụ thể</a:t>
            </a:r>
          </a:p>
          <a:p>
            <a:pPr lvl="1">
              <a:spcBef>
                <a:spcPts val="300"/>
              </a:spcBef>
            </a:pPr>
            <a:r>
              <a:rPr lang="vi-VN" altLang="ko-KR" dirty="0">
                <a:latin typeface="SamsungOne-400" panose="020B0503030303020204" pitchFamily="34" charset="0"/>
                <a:ea typeface="SamsungOne-400" panose="020B0503030303020204" pitchFamily="34" charset="0"/>
              </a:rPr>
              <a:t>Phân tích hiệu quả khi chỉ một số cột nhất định được truy cập</a:t>
            </a:r>
            <a:endParaRPr lang="en-US" altLang="ko-KR" dirty="0">
              <a:latin typeface="SamsungOne-400" panose="020B0503030303020204" pitchFamily="34" charset="0"/>
              <a:ea typeface="SamsungOne-400" panose="020B0503030303020204" pitchFamily="34" charset="0"/>
            </a:endParaRPr>
          </a:p>
          <a:p>
            <a:r>
              <a:rPr lang="en-US" altLang="ko-KR" dirty="0" err="1">
                <a:latin typeface="SamsungOne-400" panose="020B0503030303020204" pitchFamily="34" charset="0"/>
                <a:ea typeface="SamsungOne-400" panose="020B0503030303020204" pitchFamily="34" charset="0"/>
              </a:rPr>
              <a:t>Mô</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hình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dữ</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liệu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biểu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cảm</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có</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thể</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phát</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triển</a:t>
            </a:r>
            <a:endParaRPr lang="en-US" altLang="ko-KR" dirty="0">
              <a:latin typeface="SamsungOne-400" panose="020B0503030303020204" pitchFamily="34" charset="0"/>
              <a:ea typeface="SamsungOne-400" panose="020B0503030303020204" pitchFamily="34" charset="0"/>
            </a:endParaRPr>
          </a:p>
          <a:p>
            <a:r>
              <a:rPr lang="en-US" altLang="ko-KR" dirty="0" err="1">
                <a:latin typeface="SamsungOne-400" panose="020B0503030303020204" pitchFamily="34" charset="0"/>
                <a:ea typeface="SamsungOne-400" panose="020B0503030303020204" pitchFamily="34" charset="0"/>
              </a:rPr>
              <a:t>Kiến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trúc</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hỗ</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trợ</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vận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hành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trung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tâm</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dữ</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liệu</a:t>
            </a:r>
            <a:endParaRPr lang="en-US" altLang="ko-KR" dirty="0">
              <a:latin typeface="SamsungOne-400" panose="020B0503030303020204" pitchFamily="34" charset="0"/>
              <a:ea typeface="SamsungOne-400" panose="020B0503030303020204" pitchFamily="34" charset="0"/>
            </a:endParaRPr>
          </a:p>
          <a:p>
            <a:pPr lvl="1"/>
            <a:endParaRPr lang="en-US" altLang="ko-KR" dirty="0">
              <a:latin typeface="SamsungOne-400" panose="020B0503030303020204" pitchFamily="34" charset="0"/>
              <a:ea typeface="SamsungOne-400" panose="020B0503030303020204" pitchFamily="34" charset="0"/>
            </a:endParaRPr>
          </a:p>
          <a:p>
            <a:pPr lvl="1"/>
            <a:endParaRPr lang="en-US" altLang="ko-KR" dirty="0">
              <a:latin typeface="SamsungOne-400" panose="020B0503030303020204" pitchFamily="34" charset="0"/>
              <a:ea typeface="SamsungOne-400" panose="020B0503030303020204" pitchFamily="34" charset="0"/>
            </a:endParaRPr>
          </a:p>
          <a:p>
            <a:pPr lvl="1"/>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FAD10DB0-B1A9-499F-81A8-506BB3A2B0A2}"/>
              </a:ext>
            </a:extLst>
          </p:cNvPr>
          <p:cNvGrpSpPr/>
          <p:nvPr/>
        </p:nvGrpSpPr>
        <p:grpSpPr>
          <a:xfrm>
            <a:off x="4836192" y="2288423"/>
            <a:ext cx="4394977" cy="3862279"/>
            <a:chOff x="4836192" y="2288423"/>
            <a:chExt cx="4394977" cy="3862279"/>
          </a:xfrm>
        </p:grpSpPr>
        <p:grpSp>
          <p:nvGrpSpPr>
            <p:cNvPr id="30" name="그룹 29">
              <a:extLst>
                <a:ext uri="{FF2B5EF4-FFF2-40B4-BE49-F238E27FC236}">
                  <a16:creationId xmlns:a16="http://schemas.microsoft.com/office/drawing/2014/main" id="{4587EF70-6404-4E38-8639-5C5B7FBCE9D3}"/>
                </a:ext>
              </a:extLst>
            </p:cNvPr>
            <p:cNvGrpSpPr/>
            <p:nvPr/>
          </p:nvGrpSpPr>
          <p:grpSpPr>
            <a:xfrm>
              <a:off x="4836192" y="2288423"/>
              <a:ext cx="4394977" cy="3862279"/>
              <a:chOff x="4836192" y="2288423"/>
              <a:chExt cx="4394977" cy="3862279"/>
            </a:xfrm>
          </p:grpSpPr>
          <p:grpSp>
            <p:nvGrpSpPr>
              <p:cNvPr id="34" name="Group 11">
                <a:extLst>
                  <a:ext uri="{FF2B5EF4-FFF2-40B4-BE49-F238E27FC236}">
                    <a16:creationId xmlns:a16="http://schemas.microsoft.com/office/drawing/2014/main" id="{684122FC-39EC-4A36-A3E5-08600BB3C7A2}"/>
                  </a:ext>
                </a:extLst>
              </p:cNvPr>
              <p:cNvGrpSpPr/>
              <p:nvPr/>
            </p:nvGrpSpPr>
            <p:grpSpPr>
              <a:xfrm>
                <a:off x="4905375" y="2657756"/>
                <a:ext cx="4325794" cy="3181069"/>
                <a:chOff x="2219333" y="2531368"/>
                <a:chExt cx="4325794" cy="3181069"/>
              </a:xfrm>
            </p:grpSpPr>
            <p:cxnSp>
              <p:nvCxnSpPr>
                <p:cNvPr id="39" name="Straight Arrow Connector 7">
                  <a:extLst>
                    <a:ext uri="{FF2B5EF4-FFF2-40B4-BE49-F238E27FC236}">
                      <a16:creationId xmlns:a16="http://schemas.microsoft.com/office/drawing/2014/main" id="{F71935A1-AF7E-4C3B-ADDB-0548AC4B3C3F}"/>
                    </a:ext>
                  </a:extLst>
                </p:cNvPr>
                <p:cNvCxnSpPr/>
                <p:nvPr/>
              </p:nvCxnSpPr>
              <p:spPr>
                <a:xfrm>
                  <a:off x="2219333" y="5685760"/>
                  <a:ext cx="4325794" cy="0"/>
                </a:xfrm>
                <a:prstGeom prst="straightConnector1">
                  <a:avLst/>
                </a:prstGeom>
                <a:ln w="57150" cap="flat" cmpd="sng" algn="ctr">
                  <a:solidFill>
                    <a:srgbClr val="0043B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10">
                  <a:extLst>
                    <a:ext uri="{FF2B5EF4-FFF2-40B4-BE49-F238E27FC236}">
                      <a16:creationId xmlns:a16="http://schemas.microsoft.com/office/drawing/2014/main" id="{AE5B342D-4187-4122-BAA1-44CAAE81DF6E}"/>
                    </a:ext>
                  </a:extLst>
                </p:cNvPr>
                <p:cNvCxnSpPr>
                  <a:cxnSpLocks/>
                </p:cNvCxnSpPr>
                <p:nvPr/>
              </p:nvCxnSpPr>
              <p:spPr>
                <a:xfrm flipV="1">
                  <a:off x="2244306" y="2531368"/>
                  <a:ext cx="0" cy="3181069"/>
                </a:xfrm>
                <a:prstGeom prst="straightConnector1">
                  <a:avLst/>
                </a:prstGeom>
                <a:ln w="57150" cap="flat" cmpd="sng" algn="ctr">
                  <a:solidFill>
                    <a:srgbClr val="0043B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35" name="TextBox 34">
                <a:extLst>
                  <a:ext uri="{FF2B5EF4-FFF2-40B4-BE49-F238E27FC236}">
                    <a16:creationId xmlns:a16="http://schemas.microsoft.com/office/drawing/2014/main" id="{FC32B731-33B5-4416-98A1-B91461C0900D}"/>
                  </a:ext>
                </a:extLst>
              </p:cNvPr>
              <p:cNvSpPr txBox="1"/>
              <p:nvPr/>
            </p:nvSpPr>
            <p:spPr>
              <a:xfrm>
                <a:off x="4836192" y="2288423"/>
                <a:ext cx="1372492" cy="338554"/>
              </a:xfrm>
              <a:prstGeom prst="rect">
                <a:avLst/>
              </a:prstGeom>
              <a:noFill/>
            </p:spPr>
            <p:txBody>
              <a:bodyPr wrap="none" rtlCol="0">
                <a:spAutoFit/>
              </a:bodyPr>
              <a:lstStyle/>
              <a:p>
                <a:r>
                  <a:rPr lang="en-US" sz="1600" dirty="0" err="1">
                    <a:solidFill>
                      <a:srgbClr val="0043B2"/>
                    </a:solidFill>
                    <a:latin typeface="SamsungOne-700" panose="020B0803030303020204" pitchFamily="34" charset="0"/>
                    <a:ea typeface="SamsungOne-700" panose="020B0803030303020204" pitchFamily="34" charset="0"/>
                  </a:rPr>
                  <a:t>Độ</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trễ</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nhanh</a:t>
                </a:r>
                <a:endParaRPr lang="en-US" sz="1600" dirty="0">
                  <a:solidFill>
                    <a:srgbClr val="0043B2"/>
                  </a:solidFill>
                  <a:latin typeface="SamsungOne-700" panose="020B0803030303020204" pitchFamily="34" charset="0"/>
                  <a:ea typeface="SamsungOne-700" panose="020B0803030303020204" pitchFamily="34" charset="0"/>
                </a:endParaRPr>
              </a:p>
            </p:txBody>
          </p:sp>
          <p:sp>
            <p:nvSpPr>
              <p:cNvPr id="36" name="TextBox 35">
                <a:extLst>
                  <a:ext uri="{FF2B5EF4-FFF2-40B4-BE49-F238E27FC236}">
                    <a16:creationId xmlns:a16="http://schemas.microsoft.com/office/drawing/2014/main" id="{9B8C3E45-C645-4B6D-AED8-5F7107AD49D0}"/>
                  </a:ext>
                </a:extLst>
              </p:cNvPr>
              <p:cNvSpPr txBox="1"/>
              <p:nvPr/>
            </p:nvSpPr>
            <p:spPr>
              <a:xfrm>
                <a:off x="7382575" y="5812148"/>
                <a:ext cx="1685077" cy="338554"/>
              </a:xfrm>
              <a:prstGeom prst="rect">
                <a:avLst/>
              </a:prstGeom>
              <a:noFill/>
            </p:spPr>
            <p:txBody>
              <a:bodyPr wrap="none" rtlCol="0">
                <a:spAutoFit/>
              </a:bodyPr>
              <a:lstStyle/>
              <a:p>
                <a:r>
                  <a:rPr lang="en-US" sz="1600" dirty="0" err="1">
                    <a:solidFill>
                      <a:srgbClr val="0043B2"/>
                    </a:solidFill>
                    <a:latin typeface="SamsungOne-700" panose="020B0803030303020204" pitchFamily="34" charset="0"/>
                    <a:ea typeface="SamsungOne-700" panose="020B0803030303020204" pitchFamily="34" charset="0"/>
                  </a:rPr>
                  <a:t>Thông</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lượng</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cao</a:t>
                </a:r>
                <a:endParaRPr lang="en-US" sz="1600" dirty="0">
                  <a:solidFill>
                    <a:srgbClr val="0043B2"/>
                  </a:solidFill>
                  <a:latin typeface="SamsungOne-700" panose="020B0803030303020204" pitchFamily="34" charset="0"/>
                  <a:ea typeface="SamsungOne-700" panose="020B0803030303020204" pitchFamily="34" charset="0"/>
                </a:endParaRPr>
              </a:p>
            </p:txBody>
          </p:sp>
          <p:pic>
            <p:nvPicPr>
              <p:cNvPr id="37" name="Picture 16">
                <a:extLst>
                  <a:ext uri="{FF2B5EF4-FFF2-40B4-BE49-F238E27FC236}">
                    <a16:creationId xmlns:a16="http://schemas.microsoft.com/office/drawing/2014/main" id="{97171AC7-9EE1-49F3-B4CA-A4F55A9B5B7C}"/>
                  </a:ext>
                </a:extLst>
              </p:cNvPr>
              <p:cNvPicPr>
                <a:picLocks noChangeAspect="1"/>
              </p:cNvPicPr>
              <p:nvPr/>
            </p:nvPicPr>
            <p:blipFill>
              <a:blip r:embed="rId5"/>
              <a:stretch>
                <a:fillRect/>
              </a:stretch>
            </p:blipFill>
            <p:spPr>
              <a:xfrm>
                <a:off x="5172447" y="2695855"/>
                <a:ext cx="930594" cy="227187"/>
              </a:xfrm>
              <a:prstGeom prst="rect">
                <a:avLst/>
              </a:prstGeom>
            </p:spPr>
          </p:pic>
          <p:pic>
            <p:nvPicPr>
              <p:cNvPr id="38" name="Picture 17">
                <a:extLst>
                  <a:ext uri="{FF2B5EF4-FFF2-40B4-BE49-F238E27FC236}">
                    <a16:creationId xmlns:a16="http://schemas.microsoft.com/office/drawing/2014/main" id="{90BDDB98-2EE8-4B65-87E4-36E6FB54B9DE}"/>
                  </a:ext>
                </a:extLst>
              </p:cNvPr>
              <p:cNvPicPr>
                <a:picLocks noChangeAspect="1"/>
              </p:cNvPicPr>
              <p:nvPr/>
            </p:nvPicPr>
            <p:blipFill>
              <a:blip r:embed="rId6"/>
              <a:stretch>
                <a:fillRect/>
              </a:stretch>
            </p:blipFill>
            <p:spPr>
              <a:xfrm>
                <a:off x="7821118" y="5261939"/>
                <a:ext cx="1172272" cy="361756"/>
              </a:xfrm>
              <a:prstGeom prst="rect">
                <a:avLst/>
              </a:prstGeom>
            </p:spPr>
          </p:pic>
        </p:grpSp>
        <p:pic>
          <p:nvPicPr>
            <p:cNvPr id="31" name="Picture 2" descr="Apache Kudu - Fast Analytics on Fast Data">
              <a:extLst>
                <a:ext uri="{FF2B5EF4-FFF2-40B4-BE49-F238E27FC236}">
                  <a16:creationId xmlns:a16="http://schemas.microsoft.com/office/drawing/2014/main" id="{374ED6FD-508F-4729-858B-D84122DC4A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3525" y="3557500"/>
              <a:ext cx="2010344" cy="145094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17">
              <a:extLst>
                <a:ext uri="{FF2B5EF4-FFF2-40B4-BE49-F238E27FC236}">
                  <a16:creationId xmlns:a16="http://schemas.microsoft.com/office/drawing/2014/main" id="{D222CCA4-E679-4EF6-9732-5E279EFA838A}"/>
                </a:ext>
              </a:extLst>
            </p:cNvPr>
            <p:cNvCxnSpPr>
              <a:cxnSpLocks/>
            </p:cNvCxnSpPr>
            <p:nvPr/>
          </p:nvCxnSpPr>
          <p:spPr>
            <a:xfrm flipV="1">
              <a:off x="4955322" y="4714576"/>
              <a:ext cx="1229275" cy="1097572"/>
            </a:xfrm>
            <a:prstGeom prst="straightConnector1">
              <a:avLst/>
            </a:prstGeom>
            <a:ln w="57150" cap="flat" cmpd="sng" algn="ctr">
              <a:solidFill>
                <a:srgbClr val="0043B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364179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5" name="텍스트 개체 틀 4">
            <a:extLst>
              <a:ext uri="{FF2B5EF4-FFF2-40B4-BE49-F238E27FC236}">
                <a16:creationId xmlns:a16="http://schemas.microsoft.com/office/drawing/2014/main" id="{4757822C-EBC7-4801-B2E9-694E2BE7A3FD}"/>
              </a:ext>
            </a:extLst>
          </p:cNvPr>
          <p:cNvSpPr>
            <a:spLocks noGrp="1"/>
          </p:cNvSpPr>
          <p:nvPr>
            <p:ph type="body" sz="quarter" idx="11"/>
          </p:nvPr>
        </p:nvSpPr>
        <p:spPr/>
        <p:txBody>
          <a:bodyPr/>
          <a:lstStyle/>
          <a:p>
            <a:r>
              <a:rPr lang="en-US" altLang="ko-KR" dirty="0" err="1">
                <a:ea typeface="SamsungOneKorean 400" panose="020B0503030303020204" pitchFamily="50" charset="-127"/>
              </a:rPr>
              <a:t>HBase</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627DECD-D3A3-48D1-9659-FF399A237825}"/>
              </a:ext>
            </a:extLst>
          </p:cNvPr>
          <p:cNvSpPr>
            <a:spLocks noGrp="1"/>
          </p:cNvSpPr>
          <p:nvPr>
            <p:ph type="body" sz="quarter" idx="15"/>
          </p:nvPr>
        </p:nvSpPr>
        <p:spPr/>
        <p:txBody>
          <a:bodyPr/>
          <a:lstStyle/>
          <a:p>
            <a:r>
              <a:rPr lang="fr-FR" altLang="ko-KR" dirty="0" err="1"/>
              <a:t>HBase</a:t>
            </a:r>
            <a:r>
              <a:rPr lang="fr-FR" altLang="ko-KR" dirty="0"/>
              <a:t> là </a:t>
            </a:r>
            <a:r>
              <a:rPr lang="fr-FR" altLang="ko-KR" dirty="0" err="1"/>
              <a:t>NoSQL</a:t>
            </a:r>
            <a:r>
              <a:rPr lang="fr-FR" altLang="ko-KR" dirty="0"/>
              <a:t> </a:t>
            </a:r>
            <a:r>
              <a:rPr lang="fr-FR" altLang="ko-KR" dirty="0" err="1"/>
              <a:t>chạy</a:t>
            </a:r>
            <a:r>
              <a:rPr lang="fr-FR" altLang="ko-KR" dirty="0"/>
              <a:t> </a:t>
            </a:r>
            <a:r>
              <a:rPr lang="fr-FR" altLang="ko-KR" dirty="0" err="1"/>
              <a:t>trên</a:t>
            </a:r>
            <a:r>
              <a:rPr lang="fr-FR" altLang="ko-KR" dirty="0"/>
              <a:t> HDFS.</a:t>
            </a:r>
          </a:p>
          <a:p>
            <a:r>
              <a:rPr lang="fr-FR" altLang="ko-KR" dirty="0" err="1"/>
              <a:t>HBase</a:t>
            </a:r>
            <a:r>
              <a:rPr lang="fr-FR" altLang="ko-KR" dirty="0"/>
              <a:t> là...</a:t>
            </a:r>
            <a:endParaRPr lang="en-US" altLang="ko-KR" dirty="0"/>
          </a:p>
          <a:p>
            <a:pPr marL="360045" lvl="1" indent="-182245"/>
            <a:r>
              <a:rPr lang="vi-VN" altLang="ko-KR" dirty="0"/>
              <a:t>Loại cửa hàng cột đại diện</a:t>
            </a:r>
          </a:p>
          <a:p>
            <a:pPr marL="360045" lvl="1" indent="-182245"/>
            <a:r>
              <a:rPr lang="vi-VN" altLang="ko-KR" dirty="0"/>
              <a:t>Tính khả dụng cao và khả năng chịu lỗi</a:t>
            </a:r>
          </a:p>
          <a:p>
            <a:pPr marL="360045" lvl="1" indent="-182245"/>
            <a:r>
              <a:rPr lang="vi-VN" altLang="ko-KR" dirty="0"/>
              <a:t>Khả năng mở rộng cao và thông lượng cao</a:t>
            </a:r>
          </a:p>
          <a:p>
            <a:pPr marL="360045" lvl="1" indent="-182245"/>
            <a:r>
              <a:rPr lang="vi-VN" altLang="ko-KR" dirty="0"/>
              <a:t>Dễ dàng xử lý các bảng lớn</a:t>
            </a:r>
          </a:p>
          <a:p>
            <a:pPr marL="360045" lvl="1" indent="-182245"/>
            <a:r>
              <a:rPr lang="vi-VN" altLang="ko-KR" dirty="0"/>
              <a:t>Dữ liệu với các hàng phân tán với số lượng lớn các cột</a:t>
            </a:r>
          </a:p>
          <a:p>
            <a:pPr marL="360045" lvl="1" indent="-182245"/>
            <a:r>
              <a:rPr lang="vi-VN" altLang="ko-KR" dirty="0"/>
              <a:t>Mã nguồn mở, dự án Apache</a:t>
            </a:r>
            <a:endParaRPr lang="en-US" altLang="ko-KR" dirty="0"/>
          </a:p>
          <a:p>
            <a:r>
              <a:rPr lang="vi-VN" altLang="ko-KR" dirty="0"/>
              <a:t>Các tính năng được cung cấp bởi HDFS</a:t>
            </a:r>
            <a:endParaRPr lang="en-US" altLang="ko-KR" dirty="0"/>
          </a:p>
          <a:p>
            <a:pPr marL="360045" lvl="1" indent="-182245"/>
            <a:r>
              <a:rPr lang="en-US" altLang="ko-KR" dirty="0" err="1"/>
              <a:t>Khả</a:t>
            </a:r>
            <a:r>
              <a:rPr lang="en-US" altLang="ko-KR" dirty="0"/>
              <a:t> </a:t>
            </a:r>
            <a:r>
              <a:rPr lang="en-US" altLang="ko-KR" dirty="0" err="1"/>
              <a:t>năng</a:t>
            </a:r>
            <a:r>
              <a:rPr lang="en-US" altLang="ko-KR" dirty="0"/>
              <a:t> </a:t>
            </a:r>
            <a:r>
              <a:rPr lang="en-US" altLang="ko-KR" dirty="0" err="1"/>
              <a:t>chịu</a:t>
            </a:r>
            <a:r>
              <a:rPr lang="en-US" altLang="ko-KR" dirty="0"/>
              <a:t> </a:t>
            </a:r>
            <a:r>
              <a:rPr lang="en-US" altLang="ko-KR" dirty="0" err="1"/>
              <a:t>lỗi</a:t>
            </a:r>
            <a:endParaRPr lang="en-US" altLang="ko-KR" dirty="0"/>
          </a:p>
          <a:p>
            <a:pPr marL="360045" lvl="1" indent="-182245"/>
            <a:r>
              <a:rPr lang="en-US" altLang="ko-KR" dirty="0" err="1"/>
              <a:t>Khả</a:t>
            </a:r>
            <a:r>
              <a:rPr lang="en-US" altLang="ko-KR" dirty="0"/>
              <a:t> </a:t>
            </a:r>
            <a:r>
              <a:rPr lang="en-US" altLang="ko-KR" dirty="0" err="1"/>
              <a:t>năng</a:t>
            </a:r>
            <a:r>
              <a:rPr lang="en-US" altLang="ko-KR" dirty="0"/>
              <a:t> </a:t>
            </a:r>
            <a:r>
              <a:rPr lang="en-US" altLang="ko-KR" dirty="0" err="1"/>
              <a:t>mở</a:t>
            </a:r>
            <a:r>
              <a:rPr lang="en-US" altLang="ko-KR" dirty="0"/>
              <a:t> </a:t>
            </a:r>
            <a:r>
              <a:rPr lang="en-US" altLang="ko-KR" dirty="0" err="1"/>
              <a:t>rộng</a:t>
            </a:r>
            <a:endParaRPr lang="ko-KR" altLang="en-US" dirty="0"/>
          </a:p>
        </p:txBody>
      </p:sp>
      <p:pic>
        <p:nvPicPr>
          <p:cNvPr id="8" name="그림 7">
            <a:extLst>
              <a:ext uri="{FF2B5EF4-FFF2-40B4-BE49-F238E27FC236}">
                <a16:creationId xmlns:a16="http://schemas.microsoft.com/office/drawing/2014/main" id="{93A0010F-BCC0-442B-A306-0EA0B3CDC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233" y="3400744"/>
            <a:ext cx="3709149" cy="1345564"/>
          </a:xfrm>
          <a:prstGeom prst="rect">
            <a:avLst/>
          </a:prstGeom>
        </p:spPr>
      </p:pic>
    </p:spTree>
    <p:extLst>
      <p:ext uri="{BB962C8B-B14F-4D97-AF65-F5344CB8AC3E}">
        <p14:creationId xmlns:p14="http://schemas.microsoft.com/office/powerpoint/2010/main" val="38653081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C6DA3DFF-983D-4A30-87F6-8164A22DEDB6}"/>
              </a:ext>
            </a:extLst>
          </p:cNvPr>
          <p:cNvSpPr>
            <a:spLocks noGrp="1"/>
          </p:cNvSpPr>
          <p:nvPr>
            <p:ph type="body" sz="quarter" idx="11"/>
          </p:nvPr>
        </p:nvSpPr>
        <p:spPr/>
        <p:txBody>
          <a:bodyPr/>
          <a:lstStyle/>
          <a:p>
            <a:r>
              <a:rPr lang="en-US" altLang="ko-KR" dirty="0" err="1">
                <a:ea typeface="SamsungOneKorean 400" panose="020B0503030303020204" pitchFamily="50" charset="-127"/>
              </a:rPr>
              <a:t>Thuật</a:t>
            </a:r>
            <a:r>
              <a:rPr lang="en-US" altLang="ko-KR" dirty="0">
                <a:ea typeface="SamsungOneKorean 400" panose="020B0503030303020204" pitchFamily="50" charset="-127"/>
              </a:rPr>
              <a:t> </a:t>
            </a:r>
            <a:r>
              <a:rPr lang="en-US" altLang="ko-KR" dirty="0" err="1">
                <a:ea typeface="SamsungOneKorean 400" panose="020B0503030303020204" pitchFamily="50" charset="-127"/>
              </a:rPr>
              <a:t>ngữ</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EF4B6E73-EBAA-4C30-A5E4-81062A552977}"/>
              </a:ext>
            </a:extLst>
          </p:cNvPr>
          <p:cNvSpPr>
            <a:spLocks noGrp="1"/>
          </p:cNvSpPr>
          <p:nvPr>
            <p:ph type="body" sz="quarter" idx="15"/>
          </p:nvPr>
        </p:nvSpPr>
        <p:spPr/>
        <p:txBody>
          <a:bodyPr/>
          <a:lstStyle/>
          <a:p>
            <a:r>
              <a:rPr lang="en-US" altLang="ko-KR" dirty="0"/>
              <a:t>Node</a:t>
            </a:r>
          </a:p>
          <a:p>
            <a:pPr lvl="1"/>
            <a:r>
              <a:rPr lang="en-US" altLang="ko-KR" dirty="0" err="1"/>
              <a:t>Một</a:t>
            </a:r>
            <a:r>
              <a:rPr lang="en-US" altLang="ko-KR" dirty="0"/>
              <a:t> </a:t>
            </a:r>
            <a:r>
              <a:rPr lang="en-US" altLang="ko-KR" dirty="0" err="1"/>
              <a:t>máy</a:t>
            </a:r>
            <a:r>
              <a:rPr lang="en-US" altLang="ko-KR" dirty="0"/>
              <a:t> </a:t>
            </a:r>
            <a:r>
              <a:rPr lang="en-US" altLang="ko-KR" dirty="0" err="1"/>
              <a:t>chủ</a:t>
            </a:r>
            <a:r>
              <a:rPr lang="en-US" altLang="ko-KR" dirty="0"/>
              <a:t>, </a:t>
            </a:r>
            <a:r>
              <a:rPr lang="en-US" altLang="ko-KR" dirty="0" err="1"/>
              <a:t>máy</a:t>
            </a:r>
            <a:endParaRPr lang="en-US" altLang="ko-KR" dirty="0"/>
          </a:p>
          <a:p>
            <a:r>
              <a:rPr lang="en-US" altLang="ko-KR" dirty="0" err="1"/>
              <a:t>Cụm</a:t>
            </a:r>
            <a:endParaRPr lang="en-US" altLang="ko-KR" dirty="0"/>
          </a:p>
          <a:p>
            <a:pPr lvl="1"/>
            <a:r>
              <a:rPr lang="vi-VN" altLang="ko-KR" dirty="0"/>
              <a:t>Một nhóm các </a:t>
            </a:r>
            <a:r>
              <a:rPr lang="en-US" altLang="ko-KR" dirty="0"/>
              <a:t>node</a:t>
            </a:r>
            <a:r>
              <a:rPr lang="vi-VN" altLang="ko-KR" dirty="0"/>
              <a:t> trong đó nhiều </a:t>
            </a:r>
            <a:r>
              <a:rPr lang="en-US" altLang="ko-KR" dirty="0"/>
              <a:t>node</a:t>
            </a:r>
            <a:r>
              <a:rPr lang="vi-VN" altLang="ko-KR" dirty="0"/>
              <a:t> được kết nối và cộng tác để thực hiện một tác vụ</a:t>
            </a:r>
            <a:endParaRPr lang="en-US" altLang="ko-KR" dirty="0"/>
          </a:p>
          <a:p>
            <a:r>
              <a:rPr lang="en-US" altLang="ko-KR" dirty="0"/>
              <a:t>Master Node</a:t>
            </a:r>
          </a:p>
          <a:p>
            <a:pPr lvl="1"/>
            <a:r>
              <a:rPr lang="en-US" altLang="ko-KR" dirty="0" err="1"/>
              <a:t>Các</a:t>
            </a:r>
            <a:r>
              <a:rPr lang="en-US" altLang="ko-KR" dirty="0"/>
              <a:t> node </a:t>
            </a:r>
            <a:r>
              <a:rPr lang="en-US" altLang="ko-KR" dirty="0" err="1"/>
              <a:t>thực</a:t>
            </a:r>
            <a:r>
              <a:rPr lang="en-US" altLang="ko-KR" dirty="0"/>
              <a:t> </a:t>
            </a:r>
            <a:r>
              <a:rPr lang="en-US" altLang="ko-KR" dirty="0" err="1"/>
              <a:t>hiện</a:t>
            </a:r>
            <a:r>
              <a:rPr lang="en-US" altLang="ko-KR" dirty="0"/>
              <a:t> </a:t>
            </a:r>
            <a:r>
              <a:rPr lang="en-US" altLang="ko-KR" dirty="0" err="1"/>
              <a:t>các</a:t>
            </a:r>
            <a:r>
              <a:rPr lang="en-US" altLang="ko-KR" dirty="0"/>
              <a:t> </a:t>
            </a:r>
            <a:r>
              <a:rPr lang="en-US" altLang="ko-KR" dirty="0" err="1"/>
              <a:t>hoạt</a:t>
            </a:r>
            <a:r>
              <a:rPr lang="en-US" altLang="ko-KR" dirty="0"/>
              <a:t> </a:t>
            </a:r>
            <a:r>
              <a:rPr lang="en-US" altLang="ko-KR" dirty="0" err="1"/>
              <a:t>động</a:t>
            </a:r>
            <a:r>
              <a:rPr lang="en-US" altLang="ko-KR" dirty="0"/>
              <a:t> </a:t>
            </a:r>
            <a:r>
              <a:rPr lang="en-US" altLang="ko-KR" dirty="0" err="1"/>
              <a:t>phối</a:t>
            </a:r>
            <a:r>
              <a:rPr lang="en-US" altLang="ko-KR" dirty="0"/>
              <a:t> </a:t>
            </a:r>
            <a:r>
              <a:rPr lang="en-US" altLang="ko-KR" dirty="0" err="1"/>
              <a:t>hợp</a:t>
            </a:r>
            <a:endParaRPr lang="en-US" altLang="ko-KR" dirty="0"/>
          </a:p>
          <a:p>
            <a:r>
              <a:rPr lang="en-US" altLang="ko-KR" dirty="0"/>
              <a:t>Worker Nodes</a:t>
            </a:r>
          </a:p>
          <a:p>
            <a:pPr lvl="1"/>
            <a:r>
              <a:rPr lang="vi-VN" altLang="ko-KR" dirty="0"/>
              <a:t>Một </a:t>
            </a:r>
            <a:r>
              <a:rPr lang="en-US" altLang="ko-KR" dirty="0"/>
              <a:t>node</a:t>
            </a:r>
            <a:r>
              <a:rPr lang="vi-VN" altLang="ko-KR" dirty="0"/>
              <a:t> thực hiện các nhiệm vụ được giao bởi </a:t>
            </a:r>
            <a:r>
              <a:rPr lang="en-US" altLang="ko-KR" dirty="0"/>
              <a:t>master node</a:t>
            </a:r>
            <a:r>
              <a:rPr lang="vi-VN" altLang="ko-KR" dirty="0"/>
              <a:t>.</a:t>
            </a:r>
            <a:endParaRPr lang="en-US" altLang="ko-KR" dirty="0"/>
          </a:p>
          <a:p>
            <a:r>
              <a:rPr lang="en-US" altLang="ko-KR" dirty="0" err="1"/>
              <a:t>Trình</a:t>
            </a:r>
            <a:r>
              <a:rPr lang="en-US" altLang="ko-KR" dirty="0"/>
              <a:t> </a:t>
            </a:r>
            <a:r>
              <a:rPr lang="en-US" altLang="ko-KR" dirty="0" err="1"/>
              <a:t>nền</a:t>
            </a:r>
            <a:endParaRPr lang="en-US" altLang="ko-KR" dirty="0"/>
          </a:p>
          <a:p>
            <a:pPr lvl="1"/>
            <a:r>
              <a:rPr lang="vi-VN" altLang="ko-KR" dirty="0"/>
              <a:t>Một quy trình hoặc chương trình chạy trong nền</a:t>
            </a:r>
            <a:endParaRPr lang="ko-KR" altLang="en-US" dirty="0"/>
          </a:p>
        </p:txBody>
      </p:sp>
    </p:spTree>
    <p:extLst>
      <p:ext uri="{BB962C8B-B14F-4D97-AF65-F5344CB8AC3E}">
        <p14:creationId xmlns:p14="http://schemas.microsoft.com/office/powerpoint/2010/main" val="27129320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49AF5506-CD49-4372-9BFA-E1731D2E3EF1}"/>
              </a:ext>
            </a:extLst>
          </p:cNvPr>
          <p:cNvSpPr>
            <a:spLocks noGrp="1"/>
          </p:cNvSpPr>
          <p:nvPr>
            <p:ph type="body" sz="quarter" idx="11"/>
          </p:nvPr>
        </p:nvSpPr>
        <p:spPr/>
        <p:txBody>
          <a:bodyPr/>
          <a:lstStyle/>
          <a:p>
            <a:r>
              <a:rPr lang="it-IT" altLang="ko-KR" dirty="0">
                <a:ea typeface="SamsungOneKorean 400" panose="020B0503030303020204" pitchFamily="50" charset="-127"/>
              </a:rPr>
              <a:t>Tổng quan về HBase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0480350C-0AAD-4785-B43B-9493EDC35246}"/>
              </a:ext>
            </a:extLst>
          </p:cNvPr>
          <p:cNvSpPr>
            <a:spLocks noGrp="1"/>
          </p:cNvSpPr>
          <p:nvPr>
            <p:ph type="body" sz="quarter" idx="15"/>
          </p:nvPr>
        </p:nvSpPr>
        <p:spPr/>
        <p:txBody>
          <a:bodyPr/>
          <a:lstStyle/>
          <a:p>
            <a:r>
              <a:rPr lang="vi-VN" altLang="ko-KR" dirty="0"/>
              <a:t>Lưu trữ dữ liệu trong bảng HBase</a:t>
            </a:r>
            <a:endParaRPr lang="en-US" altLang="ko-KR" dirty="0"/>
          </a:p>
          <a:p>
            <a:pPr lvl="1"/>
            <a:r>
              <a:rPr lang="vi-VN" altLang="ko-KR" dirty="0"/>
              <a:t>Tương tự như các bảng RDBMS, nhưng có những điểm khác biệt chính</a:t>
            </a:r>
            <a:endParaRPr lang="en-US" altLang="ko-KR" dirty="0"/>
          </a:p>
          <a:p>
            <a:r>
              <a:rPr lang="vi-VN" altLang="ko-KR" dirty="0"/>
              <a:t>Các bảng được lưu trữ trong HDFS</a:t>
            </a:r>
            <a:endParaRPr lang="en-US" altLang="ko-KR" dirty="0"/>
          </a:p>
          <a:p>
            <a:pPr lvl="1"/>
            <a:r>
              <a:rPr lang="vi-VN" altLang="ko-KR" dirty="0"/>
              <a:t>Dữ liệu được phân vùng thành các khối HDFS và được lưu trữ trên nhiều nút trong cụm.</a:t>
            </a:r>
            <a:endParaRPr lang="en-US" altLang="ko-KR" dirty="0"/>
          </a:p>
          <a:p>
            <a:r>
              <a:rPr lang="vi-VN" altLang="ko-KR" dirty="0"/>
              <a:t>Các bảng được tạo thành từ các hàng, cột và họ cột.</a:t>
            </a:r>
          </a:p>
          <a:p>
            <a:r>
              <a:rPr lang="vi-VN" altLang="ko-KR" dirty="0"/>
              <a:t>Tất cả các hàng bao gồm hàng phím để truy xuất nhanh</a:t>
            </a:r>
          </a:p>
          <a:p>
            <a:r>
              <a:rPr lang="vi-VN" altLang="ko-KR" dirty="0"/>
              <a:t>Các cột lưu trữ dữ liệu trong một bảng</a:t>
            </a:r>
          </a:p>
          <a:p>
            <a:r>
              <a:rPr lang="vi-VN" altLang="ko-KR" dirty="0"/>
              <a:t>Mỗi cột thuộc về một họ cột cụ thể</a:t>
            </a:r>
          </a:p>
          <a:p>
            <a:r>
              <a:rPr lang="vi-VN" altLang="ko-KR" dirty="0"/>
              <a:t>Một bảng chứa một hoặc nhiều họ cột.</a:t>
            </a:r>
            <a:endParaRPr lang="ko-KR" altLang="en-US" dirty="0"/>
          </a:p>
        </p:txBody>
      </p:sp>
    </p:spTree>
    <p:extLst>
      <p:ext uri="{BB962C8B-B14F-4D97-AF65-F5344CB8AC3E}">
        <p14:creationId xmlns:p14="http://schemas.microsoft.com/office/powerpoint/2010/main" val="6899372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7CB92CBC-1AB0-4BB0-9729-CA76A6795576}"/>
              </a:ext>
            </a:extLst>
          </p:cNvPr>
          <p:cNvSpPr>
            <a:spLocks noGrp="1"/>
          </p:cNvSpPr>
          <p:nvPr>
            <p:ph type="body" sz="quarter" idx="11"/>
          </p:nvPr>
        </p:nvSpPr>
        <p:spPr/>
        <p:txBody>
          <a:bodyPr/>
          <a:lstStyle/>
          <a:p>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r>
              <a:rPr lang="en-US" altLang="ko-KR" dirty="0">
                <a:ea typeface="SamsungOneKorean 400" panose="020B0503030303020204" pitchFamily="50" charset="-127"/>
              </a:rPr>
              <a:t>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ABC6FD76-36F7-4D24-B45E-C3A508A94A6A}"/>
              </a:ext>
            </a:extLst>
          </p:cNvPr>
          <p:cNvSpPr>
            <a:spLocks noGrp="1"/>
          </p:cNvSpPr>
          <p:nvPr>
            <p:ph type="body" sz="quarter" idx="15"/>
          </p:nvPr>
        </p:nvSpPr>
        <p:spPr/>
        <p:txBody>
          <a:bodyPr/>
          <a:lstStyle/>
          <a:p>
            <a:r>
              <a:rPr lang="vi-VN" altLang="ko-KR" dirty="0"/>
              <a:t>Bản đồ được phân phối, sắp xếp nguyên bản</a:t>
            </a:r>
          </a:p>
          <a:p>
            <a:r>
              <a:rPr lang="en-US" altLang="ko-KR" dirty="0"/>
              <a:t>P</a:t>
            </a:r>
            <a:r>
              <a:rPr lang="vi-VN" altLang="ko-KR" dirty="0"/>
              <a:t>hân phối</a:t>
            </a:r>
            <a:endParaRPr lang="en-US" altLang="ko-KR" dirty="0"/>
          </a:p>
          <a:p>
            <a:pPr marL="177800" lvl="1" indent="0">
              <a:buNone/>
            </a:pPr>
            <a:r>
              <a:rPr lang="vi-VN" altLang="ko-KR" dirty="0"/>
              <a:t>HBase được thiết kế để sử dụng nhiều máy để lưu trữ và phục vụ dữ liệu bảng.</a:t>
            </a:r>
            <a:endParaRPr lang="en-US" altLang="ko-KR" dirty="0"/>
          </a:p>
          <a:p>
            <a:r>
              <a:rPr lang="vi-VN" altLang="ko-KR" dirty="0"/>
              <a:t>Bản đồ được sắp xếp</a:t>
            </a:r>
            <a:endParaRPr lang="en-US" altLang="ko-KR" dirty="0"/>
          </a:p>
          <a:p>
            <a:pPr lvl="1"/>
            <a:r>
              <a:rPr lang="vi-VN" altLang="ko-KR" dirty="0"/>
              <a:t>Lưu trữ dữ liệu bảng dưới dạng bản đồ, với các khóa liền kề được lưu trữ liền kề trên đĩa</a:t>
            </a:r>
            <a:endParaRPr lang="en-US" altLang="ko-KR" dirty="0"/>
          </a:p>
          <a:p>
            <a:r>
              <a:rPr lang="en-US" altLang="ko-KR" dirty="0" err="1"/>
              <a:t>Đa</a:t>
            </a:r>
            <a:r>
              <a:rPr lang="en-US" altLang="ko-KR" dirty="0"/>
              <a:t> </a:t>
            </a:r>
            <a:r>
              <a:rPr lang="en-US" altLang="ko-KR" dirty="0" err="1"/>
              <a:t>chiều</a:t>
            </a:r>
            <a:endParaRPr lang="en-US" altLang="ko-KR" dirty="0"/>
          </a:p>
          <a:p>
            <a:pPr lvl="1"/>
            <a:r>
              <a:rPr lang="vi-VN" altLang="ko-KR" dirty="0"/>
              <a:t>Hàng trăm hoặc hàng nghìn cột có khả năng được lưu trữ trong một họ cột</a:t>
            </a:r>
            <a:endParaRPr lang="ko-KR" altLang="en-US" dirty="0"/>
          </a:p>
        </p:txBody>
      </p:sp>
    </p:spTree>
    <p:extLst>
      <p:ext uri="{BB962C8B-B14F-4D97-AF65-F5344CB8AC3E}">
        <p14:creationId xmlns:p14="http://schemas.microsoft.com/office/powerpoint/2010/main" val="2547482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114033D6-AA1C-4135-A4B7-CDE383676D9C}"/>
              </a:ext>
            </a:extLst>
          </p:cNvPr>
          <p:cNvSpPr>
            <a:spLocks noGrp="1"/>
          </p:cNvSpPr>
          <p:nvPr>
            <p:ph type="body" sz="quarter" idx="11"/>
          </p:nvPr>
        </p:nvSpPr>
        <p:spPr/>
        <p:txBody>
          <a:bodyPr/>
          <a:lstStyle/>
          <a:p>
            <a:r>
              <a:rPr lang="en-US" altLang="ko-KR" dirty="0" err="1">
                <a:ea typeface="SamsungOneKorean 400" panose="020B0503030303020204" pitchFamily="50" charset="-127"/>
              </a:rPr>
              <a:t>Hàng</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E13652E0-38A3-492A-A67C-1E01DFAE6D16}"/>
              </a:ext>
            </a:extLst>
          </p:cNvPr>
          <p:cNvSpPr>
            <a:spLocks noGrp="1"/>
          </p:cNvSpPr>
          <p:nvPr>
            <p:ph type="body" sz="quarter" idx="15"/>
          </p:nvPr>
        </p:nvSpPr>
        <p:spPr/>
        <p:txBody>
          <a:bodyPr/>
          <a:lstStyle/>
          <a:p>
            <a:r>
              <a:rPr lang="vi-VN" altLang="ko-KR" dirty="0"/>
              <a:t>hàng phím tương tự như khóa chính của RDBMS hiện có</a:t>
            </a:r>
          </a:p>
          <a:p>
            <a:r>
              <a:rPr lang="vi-VN" altLang="ko-KR" dirty="0"/>
              <a:t>Sắp xếp và lưu trữ các hàng theo hàng phím để truy xuất dữ liệu nhanh</a:t>
            </a:r>
            <a:endParaRPr lang="en-US" altLang="ko-KR" dirty="0"/>
          </a:p>
          <a:p>
            <a:pPr lvl="1"/>
            <a:r>
              <a:rPr lang="vi-VN" altLang="ko-KR" dirty="0"/>
              <a:t>Các hàng được sắp xếp theo thứ tự bảng chữ cái theo khóa</a:t>
            </a:r>
            <a:endParaRPr lang="en-US" altLang="ko-KR" dirty="0"/>
          </a:p>
          <a:p>
            <a:r>
              <a:rPr lang="en-US" altLang="ko-KR" dirty="0" err="1"/>
              <a:t>hàng</a:t>
            </a:r>
            <a:r>
              <a:rPr lang="en-US" altLang="ko-KR" dirty="0"/>
              <a:t> </a:t>
            </a:r>
            <a:r>
              <a:rPr lang="en-US" altLang="ko-KR" dirty="0" err="1"/>
              <a:t>phím</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chuỗi</a:t>
            </a:r>
            <a:r>
              <a:rPr lang="en-US" altLang="ko-KR" dirty="0"/>
              <a:t> </a:t>
            </a:r>
            <a:r>
              <a:rPr lang="en-US" altLang="ko-KR" dirty="0" err="1"/>
              <a:t>từ</a:t>
            </a:r>
            <a:r>
              <a:rPr lang="en-US" altLang="ko-KR" dirty="0"/>
              <a:t> 100 byte </a:t>
            </a:r>
            <a:r>
              <a:rPr lang="en-US" altLang="ko-KR" dirty="0" err="1"/>
              <a:t>trở</a:t>
            </a:r>
            <a:r>
              <a:rPr lang="en-US" altLang="ko-KR" dirty="0"/>
              <a:t> </a:t>
            </a:r>
            <a:r>
              <a:rPr lang="en-US" altLang="ko-KR" dirty="0" err="1"/>
              <a:t>xuống</a:t>
            </a:r>
            <a:endParaRPr lang="en-US" altLang="ko-KR" dirty="0"/>
          </a:p>
          <a:p>
            <a:pPr lvl="1"/>
            <a:r>
              <a:rPr lang="en-US" altLang="ko-KR" dirty="0"/>
              <a:t>VD) 1, 10, 2, ...</a:t>
            </a:r>
            <a:endParaRPr lang="ko-KR" altLang="en-US" dirty="0">
              <a:solidFill>
                <a:schemeClr val="tx1">
                  <a:lumMod val="75000"/>
                  <a:lumOff val="25000"/>
                </a:schemeClr>
              </a:solidFill>
            </a:endParaRPr>
          </a:p>
          <a:p>
            <a:endParaRPr lang="ko-KR" altLang="en-US" dirty="0"/>
          </a:p>
        </p:txBody>
      </p:sp>
      <p:graphicFrame>
        <p:nvGraphicFramePr>
          <p:cNvPr id="33" name="표 32">
            <a:extLst>
              <a:ext uri="{FF2B5EF4-FFF2-40B4-BE49-F238E27FC236}">
                <a16:creationId xmlns:a16="http://schemas.microsoft.com/office/drawing/2014/main" id="{7336C568-00D9-4465-B4D3-A46720F22ED1}"/>
              </a:ext>
            </a:extLst>
          </p:cNvPr>
          <p:cNvGraphicFramePr>
            <a:graphicFrameLocks noGrp="1"/>
          </p:cNvGraphicFramePr>
          <p:nvPr>
            <p:extLst>
              <p:ext uri="{D42A27DB-BD31-4B8C-83A1-F6EECF244321}">
                <p14:modId xmlns:p14="http://schemas.microsoft.com/office/powerpoint/2010/main" val="1407453636"/>
              </p:ext>
            </p:extLst>
          </p:nvPr>
        </p:nvGraphicFramePr>
        <p:xfrm>
          <a:off x="4282347" y="4263174"/>
          <a:ext cx="3447459" cy="1708512"/>
        </p:xfrm>
        <a:graphic>
          <a:graphicData uri="http://schemas.openxmlformats.org/drawingml/2006/table">
            <a:tbl>
              <a:tblPr/>
              <a:tblGrid>
                <a:gridCol w="1056703">
                  <a:extLst>
                    <a:ext uri="{9D8B030D-6E8A-4147-A177-3AD203B41FA5}">
                      <a16:colId xmlns:a16="http://schemas.microsoft.com/office/drawing/2014/main" val="394888715"/>
                    </a:ext>
                  </a:extLst>
                </a:gridCol>
                <a:gridCol w="1288323">
                  <a:extLst>
                    <a:ext uri="{9D8B030D-6E8A-4147-A177-3AD203B41FA5}">
                      <a16:colId xmlns:a16="http://schemas.microsoft.com/office/drawing/2014/main" val="148328333"/>
                    </a:ext>
                  </a:extLst>
                </a:gridCol>
                <a:gridCol w="1102433">
                  <a:extLst>
                    <a:ext uri="{9D8B030D-6E8A-4147-A177-3AD203B41FA5}">
                      <a16:colId xmlns:a16="http://schemas.microsoft.com/office/drawing/2014/main" val="1648100468"/>
                    </a:ext>
                  </a:extLst>
                </a:gridCol>
              </a:tblGrid>
              <a:tr h="535758">
                <a:tc>
                  <a:txBody>
                    <a:bodyPr/>
                    <a:lstStyle/>
                    <a:p>
                      <a:pPr algn="ctr" latinLnBrk="1"/>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hàng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phím</a:t>
                      </a:r>
                      <a:endParaRPr lang="ko-KR" altLang="en-US"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fname</a:t>
                      </a:r>
                      <a:endParaRPr lang="ko-KR" altLang="en-US" sz="1400" dirty="0">
                        <a:solidFill>
                          <a:schemeClr val="tx1">
                            <a:lumMod val="75000"/>
                            <a:lumOff val="25000"/>
                          </a:schemeClr>
                        </a:solidFill>
                        <a:latin typeface="SamsungOne-700" panose="020B08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Iname</a:t>
                      </a:r>
                      <a:endParaRPr lang="ko-KR" altLang="en-US" sz="1400" dirty="0">
                        <a:solidFill>
                          <a:schemeClr val="tx1">
                            <a:lumMod val="75000"/>
                            <a:lumOff val="25000"/>
                          </a:schemeClr>
                        </a:solidFill>
                        <a:latin typeface="SamsungOne-700" panose="020B08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390918">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hkchang</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Jean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Choi</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390918">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jhjeong</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Scott</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Jeong</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390918">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thjtjeon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Lonan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bl>
          </a:graphicData>
        </a:graphic>
      </p:graphicFrame>
      <p:grpSp>
        <p:nvGrpSpPr>
          <p:cNvPr id="34" name="그룹 33">
            <a:extLst>
              <a:ext uri="{FF2B5EF4-FFF2-40B4-BE49-F238E27FC236}">
                <a16:creationId xmlns:a16="http://schemas.microsoft.com/office/drawing/2014/main" id="{BD3C5C1E-8FB6-4D9B-A961-E570BD01DE05}"/>
              </a:ext>
            </a:extLst>
          </p:cNvPr>
          <p:cNvGrpSpPr/>
          <p:nvPr/>
        </p:nvGrpSpPr>
        <p:grpSpPr>
          <a:xfrm>
            <a:off x="2886244" y="3717033"/>
            <a:ext cx="6241919" cy="2254653"/>
            <a:chOff x="2115914" y="3666219"/>
            <a:chExt cx="6241919" cy="2254653"/>
          </a:xfrm>
        </p:grpSpPr>
        <p:grpSp>
          <p:nvGrpSpPr>
            <p:cNvPr id="35" name="그룹 34">
              <a:extLst>
                <a:ext uri="{FF2B5EF4-FFF2-40B4-BE49-F238E27FC236}">
                  <a16:creationId xmlns:a16="http://schemas.microsoft.com/office/drawing/2014/main" id="{C794224C-A8FC-4BA6-8913-D72DD24CE96A}"/>
                </a:ext>
              </a:extLst>
            </p:cNvPr>
            <p:cNvGrpSpPr/>
            <p:nvPr/>
          </p:nvGrpSpPr>
          <p:grpSpPr>
            <a:xfrm>
              <a:off x="2115914" y="3721932"/>
              <a:ext cx="1205996" cy="2198940"/>
              <a:chOff x="1719145" y="3573016"/>
              <a:chExt cx="1205996" cy="2198940"/>
            </a:xfrm>
          </p:grpSpPr>
          <p:sp>
            <p:nvSpPr>
              <p:cNvPr id="41" name="TextBox 40">
                <a:extLst>
                  <a:ext uri="{FF2B5EF4-FFF2-40B4-BE49-F238E27FC236}">
                    <a16:creationId xmlns:a16="http://schemas.microsoft.com/office/drawing/2014/main" id="{1A06B95B-4737-4834-A7E4-352A1585FC46}"/>
                  </a:ext>
                </a:extLst>
              </p:cNvPr>
              <p:cNvSpPr txBox="1"/>
              <p:nvPr/>
            </p:nvSpPr>
            <p:spPr>
              <a:xfrm>
                <a:off x="1719145" y="4063444"/>
                <a:ext cx="1040991" cy="307777"/>
              </a:xfrm>
              <a:prstGeom prst="rect">
                <a:avLst/>
              </a:prstGeom>
            </p:spPr>
            <p:txBody>
              <a:bodyPr wrap="none" rtlCol="0">
                <a:spAutoFit/>
              </a:bodyPr>
              <a:lstStyle/>
              <a:p>
                <a:pPr indent="271463" algn="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Tên</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2" name="TextBox 41">
                <a:extLst>
                  <a:ext uri="{FF2B5EF4-FFF2-40B4-BE49-F238E27FC236}">
                    <a16:creationId xmlns:a16="http://schemas.microsoft.com/office/drawing/2014/main" id="{EF6F666F-4CB7-42FC-A0C5-25A0E84C9C54}"/>
                  </a:ext>
                </a:extLst>
              </p:cNvPr>
              <p:cNvSpPr txBox="1"/>
              <p:nvPr/>
            </p:nvSpPr>
            <p:spPr>
              <a:xfrm>
                <a:off x="1789678" y="3589970"/>
                <a:ext cx="970458" cy="307777"/>
              </a:xfrm>
              <a:prstGeom prst="rect">
                <a:avLst/>
              </a:prstGeom>
            </p:spPr>
            <p:txBody>
              <a:bodyPr wrap="none" rtlCol="0">
                <a:spAutoFit/>
              </a:bodyPr>
              <a:lstStyle/>
              <a:p>
                <a:pPr indent="271463" algn="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Họ</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3" name="TextBox 42">
                <a:extLst>
                  <a:ext uri="{FF2B5EF4-FFF2-40B4-BE49-F238E27FC236}">
                    <a16:creationId xmlns:a16="http://schemas.microsoft.com/office/drawing/2014/main" id="{DCF492E0-5DBA-4C9F-B137-47B60D794DD9}"/>
                  </a:ext>
                </a:extLst>
              </p:cNvPr>
              <p:cNvSpPr txBox="1"/>
              <p:nvPr/>
            </p:nvSpPr>
            <p:spPr>
              <a:xfrm>
                <a:off x="1879446" y="4994146"/>
                <a:ext cx="880690" cy="307777"/>
              </a:xfrm>
              <a:prstGeom prst="rect">
                <a:avLst/>
              </a:prstGeom>
            </p:spPr>
            <p:txBody>
              <a:bodyPr wrap="none" rtlCol="0">
                <a:spAutoFit/>
              </a:bodyPr>
              <a:lstStyle/>
              <a:p>
                <a:pPr indent="271463" algn="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Hàng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4" name="왼쪽 대괄호 33">
                <a:extLst>
                  <a:ext uri="{FF2B5EF4-FFF2-40B4-BE49-F238E27FC236}">
                    <a16:creationId xmlns:a16="http://schemas.microsoft.com/office/drawing/2014/main" id="{44BD543B-4037-4A01-AB94-51B6DF5C48B8}"/>
                  </a:ext>
                </a:extLst>
              </p:cNvPr>
              <p:cNvSpPr/>
              <p:nvPr/>
            </p:nvSpPr>
            <p:spPr>
              <a:xfrm>
                <a:off x="2830649" y="3573016"/>
                <a:ext cx="72008" cy="409757"/>
              </a:xfrm>
              <a:prstGeom prst="leftBracket">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45" name="왼쪽 대괄호 34">
                <a:extLst>
                  <a:ext uri="{FF2B5EF4-FFF2-40B4-BE49-F238E27FC236}">
                    <a16:creationId xmlns:a16="http://schemas.microsoft.com/office/drawing/2014/main" id="{3FBD05EA-E3AF-4867-B520-84C264322160}"/>
                  </a:ext>
                </a:extLst>
              </p:cNvPr>
              <p:cNvSpPr/>
              <p:nvPr/>
            </p:nvSpPr>
            <p:spPr>
              <a:xfrm>
                <a:off x="2830649" y="4039741"/>
                <a:ext cx="72008" cy="523996"/>
              </a:xfrm>
              <a:prstGeom prst="leftBracket">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46" name="왼쪽 대괄호 35">
                <a:extLst>
                  <a:ext uri="{FF2B5EF4-FFF2-40B4-BE49-F238E27FC236}">
                    <a16:creationId xmlns:a16="http://schemas.microsoft.com/office/drawing/2014/main" id="{77DCCA80-A504-4B6D-A236-B486B56C1387}"/>
                  </a:ext>
                </a:extLst>
              </p:cNvPr>
              <p:cNvSpPr/>
              <p:nvPr/>
            </p:nvSpPr>
            <p:spPr>
              <a:xfrm>
                <a:off x="2830648" y="4620705"/>
                <a:ext cx="94493" cy="1151251"/>
              </a:xfrm>
              <a:prstGeom prst="leftBracket">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sp>
          <p:nvSpPr>
            <p:cNvPr id="36" name="TextBox 35">
              <a:extLst>
                <a:ext uri="{FF2B5EF4-FFF2-40B4-BE49-F238E27FC236}">
                  <a16:creationId xmlns:a16="http://schemas.microsoft.com/office/drawing/2014/main" id="{5DD16F59-C9B8-47DA-8942-0E06FC0BC04C}"/>
                </a:ext>
              </a:extLst>
            </p:cNvPr>
            <p:cNvSpPr txBox="1"/>
            <p:nvPr/>
          </p:nvSpPr>
          <p:spPr>
            <a:xfrm>
              <a:off x="7124482" y="5081177"/>
              <a:ext cx="1233351" cy="523220"/>
            </a:xfrm>
            <a:prstGeom prst="rect">
              <a:avLst/>
            </a:prstGeom>
          </p:spPr>
          <p:txBody>
            <a:bodyPr wrap="none" rtlCol="0">
              <a:spAutoFit/>
            </a:bodyPr>
            <a:lstStyle/>
            <a:p>
              <a:pPr indent="271463"/>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Giá</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trị</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indent="271463"/>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hoặc</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ô)</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37" name="직선 화살표 연결선 36">
              <a:extLst>
                <a:ext uri="{FF2B5EF4-FFF2-40B4-BE49-F238E27FC236}">
                  <a16:creationId xmlns:a16="http://schemas.microsoft.com/office/drawing/2014/main" id="{7623CDA8-A174-4973-82D2-CAECF5E5BA8A}"/>
                </a:ext>
              </a:extLst>
            </p:cNvPr>
            <p:cNvCxnSpPr/>
            <p:nvPr/>
          </p:nvCxnSpPr>
          <p:spPr>
            <a:xfrm flipH="1" flipV="1">
              <a:off x="6810929" y="4889002"/>
              <a:ext cx="571801" cy="270995"/>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15F9A4A-774E-4BFA-8CD2-E0AFCA94A1BF}"/>
                </a:ext>
              </a:extLst>
            </p:cNvPr>
            <p:cNvCxnSpPr/>
            <p:nvPr/>
          </p:nvCxnSpPr>
          <p:spPr>
            <a:xfrm flipH="1" flipV="1">
              <a:off x="6818230" y="5355726"/>
              <a:ext cx="571152" cy="229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8EB6D395-321E-4969-9DC5-A67F343CCD00}"/>
                </a:ext>
              </a:extLst>
            </p:cNvPr>
            <p:cNvCxnSpPr/>
            <p:nvPr/>
          </p:nvCxnSpPr>
          <p:spPr>
            <a:xfrm flipH="1">
              <a:off x="6844787" y="5538870"/>
              <a:ext cx="544595" cy="31270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4">
              <a:extLst>
                <a:ext uri="{FF2B5EF4-FFF2-40B4-BE49-F238E27FC236}">
                  <a16:creationId xmlns:a16="http://schemas.microsoft.com/office/drawing/2014/main" id="{DA2E87A0-531F-4271-BD8F-C95729B5B12D}"/>
                </a:ext>
              </a:extLst>
            </p:cNvPr>
            <p:cNvSpPr/>
            <p:nvPr/>
          </p:nvSpPr>
          <p:spPr>
            <a:xfrm>
              <a:off x="4906354" y="3666219"/>
              <a:ext cx="2099647" cy="444853"/>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pinfo</a:t>
              </a:r>
              <a:endParaRPr lang="ko-KR" altLang="en-US" sz="1600" dirty="0">
                <a:ea typeface="SamsungOneKorean 400" panose="020B0503030303020204" pitchFamily="50" charset="-127"/>
              </a:endParaRPr>
            </a:p>
          </p:txBody>
        </p:sp>
      </p:grpSp>
    </p:spTree>
    <p:extLst>
      <p:ext uri="{BB962C8B-B14F-4D97-AF65-F5344CB8AC3E}">
        <p14:creationId xmlns:p14="http://schemas.microsoft.com/office/powerpoint/2010/main" val="1382596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700F9EB3-473B-4B02-B37F-55640C0853D6}"/>
              </a:ext>
            </a:extLst>
          </p:cNvPr>
          <p:cNvSpPr>
            <a:spLocks noGrp="1"/>
          </p:cNvSpPr>
          <p:nvPr>
            <p:ph type="body" sz="quarter" idx="11"/>
          </p:nvPr>
        </p:nvSpPr>
        <p:spPr/>
        <p:txBody>
          <a:bodyPr/>
          <a:lstStyle/>
          <a:p>
            <a:r>
              <a:rPr lang="en-US" altLang="ko-KR" dirty="0" err="1">
                <a:ea typeface="SamsungOneKorean 400" panose="020B0503030303020204" pitchFamily="50" charset="-127"/>
              </a:rPr>
              <a:t>Cột</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74A974B3-1C46-4FA5-810F-DC400AE73ED1}"/>
              </a:ext>
            </a:extLst>
          </p:cNvPr>
          <p:cNvSpPr>
            <a:spLocks noGrp="1"/>
          </p:cNvSpPr>
          <p:nvPr>
            <p:ph type="body" sz="quarter" idx="15"/>
          </p:nvPr>
        </p:nvSpPr>
        <p:spPr/>
        <p:txBody>
          <a:bodyPr/>
          <a:lstStyle/>
          <a:p>
            <a:r>
              <a:rPr lang="vi-VN" altLang="ko-KR" dirty="0"/>
              <a:t>Tương tự như các cột RDBMS</a:t>
            </a:r>
            <a:r>
              <a:rPr lang="en-US" altLang="ko-KR" dirty="0"/>
              <a:t> (</a:t>
            </a:r>
            <a:r>
              <a:rPr lang="en-US" altLang="ko-KR" dirty="0" err="1"/>
              <a:t>Hệ</a:t>
            </a:r>
            <a:r>
              <a:rPr lang="en-US" altLang="ko-KR" dirty="0"/>
              <a:t> </a:t>
            </a:r>
            <a:r>
              <a:rPr lang="en-US" altLang="ko-KR" dirty="0" err="1"/>
              <a:t>quản</a:t>
            </a:r>
            <a:r>
              <a:rPr lang="en-US" altLang="ko-KR" dirty="0"/>
              <a:t> </a:t>
            </a:r>
            <a:r>
              <a:rPr lang="en-US" altLang="ko-KR" dirty="0" err="1"/>
              <a:t>trị</a:t>
            </a:r>
            <a:r>
              <a:rPr lang="en-US" altLang="ko-KR" dirty="0"/>
              <a:t> CSDL)</a:t>
            </a:r>
            <a:r>
              <a:rPr lang="vi-VN" altLang="ko-KR" dirty="0"/>
              <a:t>, nhưng có các đặc điểm khác</a:t>
            </a:r>
          </a:p>
          <a:p>
            <a:r>
              <a:rPr lang="vi-VN" altLang="ko-KR" dirty="0"/>
              <a:t>Các cột được tạo khi cần (so với RDBMS)</a:t>
            </a:r>
            <a:endParaRPr lang="en-US" altLang="ko-KR" dirty="0"/>
          </a:p>
          <a:p>
            <a:pPr lvl="1"/>
            <a:r>
              <a:rPr lang="vi-VN" altLang="ko-KR" dirty="0"/>
              <a:t>Các cột có thể được thêm vào bất kỳ lúc nào miễn là họ cột tồn tại</a:t>
            </a:r>
          </a:p>
          <a:p>
            <a:pPr lvl="1"/>
            <a:r>
              <a:rPr lang="vi-VN" altLang="ko-KR" dirty="0"/>
              <a:t>Một cột chỉ tồn tại nếu hàng chứa dữ liệu trong cột đó.</a:t>
            </a:r>
          </a:p>
          <a:p>
            <a:pPr lvl="1"/>
            <a:r>
              <a:rPr lang="vi-VN" altLang="ko-KR" dirty="0"/>
              <a:t>Một ô của bảng (giao điểm hàng-cột) là một mảng byte tùy ý (Mảng)</a:t>
            </a:r>
            <a:endParaRPr lang="en-US" altLang="ko-KR" dirty="0"/>
          </a:p>
          <a:p>
            <a:r>
              <a:rPr lang="en-US" altLang="ko-KR" dirty="0" err="1"/>
              <a:t>Mỗi</a:t>
            </a:r>
            <a:r>
              <a:rPr lang="en-US" altLang="ko-KR" dirty="0"/>
              <a:t> </a:t>
            </a:r>
            <a:r>
              <a:rPr lang="en-US" altLang="ko-KR" dirty="0" err="1"/>
              <a:t>cột</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bảng</a:t>
            </a:r>
            <a:r>
              <a:rPr lang="en-US" altLang="ko-KR" dirty="0"/>
              <a:t> </a:t>
            </a:r>
            <a:r>
              <a:rPr lang="en-US" altLang="ko-KR" dirty="0" err="1"/>
              <a:t>thuộc</a:t>
            </a:r>
            <a:r>
              <a:rPr lang="en-US" altLang="ko-KR" dirty="0"/>
              <a:t> </a:t>
            </a:r>
            <a:r>
              <a:rPr lang="en-US" altLang="ko-KR" dirty="0" err="1"/>
              <a:t>về</a:t>
            </a:r>
            <a:r>
              <a:rPr lang="en-US" altLang="ko-KR" dirty="0"/>
              <a:t> </a:t>
            </a:r>
            <a:r>
              <a:rPr lang="en-US" altLang="ko-KR" dirty="0" err="1"/>
              <a:t>một</a:t>
            </a:r>
            <a:r>
              <a:rPr lang="en-US" altLang="ko-KR" dirty="0"/>
              <a:t> </a:t>
            </a:r>
            <a:r>
              <a:rPr lang="en-US" altLang="ko-KR" dirty="0" err="1"/>
              <a:t>họ</a:t>
            </a:r>
            <a:r>
              <a:rPr lang="en-US" altLang="ko-KR" dirty="0"/>
              <a:t> </a:t>
            </a:r>
            <a:r>
              <a:rPr lang="en-US" altLang="ko-KR" dirty="0" err="1"/>
              <a:t>cột</a:t>
            </a:r>
            <a:r>
              <a:rPr lang="en-US" altLang="ko-KR" dirty="0"/>
              <a:t> </a:t>
            </a:r>
            <a:r>
              <a:rPr lang="en-US" altLang="ko-KR" dirty="0" err="1"/>
              <a:t>cụ</a:t>
            </a:r>
            <a:r>
              <a:rPr lang="en-US" altLang="ko-KR" dirty="0"/>
              <a:t> </a:t>
            </a:r>
            <a:r>
              <a:rPr lang="en-US" altLang="ko-KR" dirty="0" err="1"/>
              <a:t>thể</a:t>
            </a:r>
            <a:r>
              <a:rPr lang="en-US" altLang="ko-KR" dirty="0"/>
              <a:t>.</a:t>
            </a:r>
          </a:p>
          <a:p>
            <a:pPr lvl="1"/>
            <a:r>
              <a:rPr lang="en-US" altLang="ko-KR" dirty="0" err="1"/>
              <a:t>Tập</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cột</a:t>
            </a:r>
            <a:endParaRPr lang="en-US" altLang="ko-KR" dirty="0"/>
          </a:p>
          <a:p>
            <a:r>
              <a:rPr lang="vi-VN" altLang="ko-KR" dirty="0"/>
              <a:t>Một hoặc nhiều họ cột tồn tại trong một bảng, được viết dưới dạng định nghĩa bảng</a:t>
            </a:r>
            <a:endParaRPr lang="en-US" altLang="ko-KR" dirty="0"/>
          </a:p>
          <a:p>
            <a:pPr lvl="1"/>
            <a:r>
              <a:rPr lang="en-US" altLang="ko-KR" dirty="0" err="1"/>
              <a:t>Bao</a:t>
            </a:r>
            <a:r>
              <a:rPr lang="en-US" altLang="ko-KR" dirty="0"/>
              <a:t> </a:t>
            </a:r>
            <a:r>
              <a:rPr lang="en-US" altLang="ko-KR" dirty="0" err="1"/>
              <a:t>gồm</a:t>
            </a:r>
            <a:r>
              <a:rPr lang="en-US" altLang="ko-KR" dirty="0"/>
              <a:t> </a:t>
            </a:r>
            <a:r>
              <a:rPr lang="en-US" altLang="ko-KR" dirty="0" err="1"/>
              <a:t>ít</a:t>
            </a:r>
            <a:r>
              <a:rPr lang="en-US" altLang="ko-KR" dirty="0"/>
              <a:t> </a:t>
            </a:r>
            <a:r>
              <a:rPr lang="en-US" altLang="ko-KR" dirty="0" err="1"/>
              <a:t>nhất</a:t>
            </a:r>
            <a:r>
              <a:rPr lang="en-US" altLang="ko-KR" dirty="0"/>
              <a:t> </a:t>
            </a:r>
            <a:r>
              <a:rPr lang="en-US" altLang="ko-KR" dirty="0" err="1"/>
              <a:t>một</a:t>
            </a:r>
            <a:endParaRPr lang="en-US" altLang="ko-KR" dirty="0"/>
          </a:p>
          <a:p>
            <a:r>
              <a:rPr lang="vi-VN" altLang="ko-KR" dirty="0"/>
              <a:t>Các cột được nhóm thành các họ cột</a:t>
            </a:r>
            <a:endParaRPr lang="ko-KR" altLang="en-US" dirty="0"/>
          </a:p>
        </p:txBody>
      </p:sp>
      <p:graphicFrame>
        <p:nvGraphicFramePr>
          <p:cNvPr id="7" name="표 6">
            <a:extLst>
              <a:ext uri="{FF2B5EF4-FFF2-40B4-BE49-F238E27FC236}">
                <a16:creationId xmlns:a16="http://schemas.microsoft.com/office/drawing/2014/main" id="{EDA2ADD3-1D4F-43D0-A4AA-B57B1D1F5EEB}"/>
              </a:ext>
            </a:extLst>
          </p:cNvPr>
          <p:cNvGraphicFramePr>
            <a:graphicFrameLocks noGrp="1"/>
          </p:cNvGraphicFramePr>
          <p:nvPr>
            <p:extLst>
              <p:ext uri="{D42A27DB-BD31-4B8C-83A1-F6EECF244321}">
                <p14:modId xmlns:p14="http://schemas.microsoft.com/office/powerpoint/2010/main" val="3814739849"/>
              </p:ext>
            </p:extLst>
          </p:nvPr>
        </p:nvGraphicFramePr>
        <p:xfrm>
          <a:off x="7069773" y="2640468"/>
          <a:ext cx="1947226" cy="1420480"/>
        </p:xfrm>
        <a:graphic>
          <a:graphicData uri="http://schemas.openxmlformats.org/drawingml/2006/table">
            <a:tbl>
              <a:tblPr/>
              <a:tblGrid>
                <a:gridCol w="434488">
                  <a:extLst>
                    <a:ext uri="{9D8B030D-6E8A-4147-A177-3AD203B41FA5}">
                      <a16:colId xmlns:a16="http://schemas.microsoft.com/office/drawing/2014/main" val="394888715"/>
                    </a:ext>
                  </a:extLst>
                </a:gridCol>
                <a:gridCol w="529724">
                  <a:extLst>
                    <a:ext uri="{9D8B030D-6E8A-4147-A177-3AD203B41FA5}">
                      <a16:colId xmlns:a16="http://schemas.microsoft.com/office/drawing/2014/main" val="148328333"/>
                    </a:ext>
                  </a:extLst>
                </a:gridCol>
                <a:gridCol w="529724">
                  <a:extLst>
                    <a:ext uri="{9D8B030D-6E8A-4147-A177-3AD203B41FA5}">
                      <a16:colId xmlns:a16="http://schemas.microsoft.com/office/drawing/2014/main" val="789073392"/>
                    </a:ext>
                  </a:extLst>
                </a:gridCol>
                <a:gridCol w="453290">
                  <a:extLst>
                    <a:ext uri="{9D8B030D-6E8A-4147-A177-3AD203B41FA5}">
                      <a16:colId xmlns:a16="http://schemas.microsoft.com/office/drawing/2014/main" val="1648100468"/>
                    </a:ext>
                  </a:extLst>
                </a:gridCol>
              </a:tblGrid>
              <a:tr h="355120">
                <a:tc>
                  <a:txBody>
                    <a:bodyPr/>
                    <a:lstStyle/>
                    <a:p>
                      <a:pPr algn="ctr" latinLnBrk="1"/>
                      <a:r>
                        <a:rPr lang="en-US" altLang="ko-KR" sz="1400" b="0" dirty="0">
                          <a:solidFill>
                            <a:srgbClr val="1F45BC"/>
                          </a:solidFill>
                          <a:latin typeface="SamsungOne-700" panose="020B0803030303020204" pitchFamily="34" charset="0"/>
                          <a:ea typeface="SamsungOne-700" panose="020B0803030303020204" pitchFamily="34" charset="0"/>
                        </a:rPr>
                        <a:t>k</a:t>
                      </a:r>
                      <a:endParaRPr lang="ko-KR" altLang="en-US" sz="1400" b="0" dirty="0">
                        <a:solidFill>
                          <a:srgbClr val="1F45BC"/>
                        </a:solidFill>
                        <a:latin typeface="SamsungOne-700" panose="020B0803030303020204" pitchFamily="34" charset="0"/>
                        <a:ea typeface="SamsungOneKorean 400" panose="020B0503030303020204" pitchFamily="50" charset="-127"/>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endParaRPr lang="ko-KR" altLang="en-US"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ko-KR" altLang="en-US"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latinLnBrk="1"/>
                      <a:endParaRPr lang="ko-KR" altLang="en-US"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293287875"/>
                  </a:ext>
                </a:extLst>
              </a:tr>
              <a:tr h="355120">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844083" rtl="0" eaLnBrk="1" fontAlgn="auto" latinLnBrk="1" hangingPunct="1">
                        <a:lnSpc>
                          <a:spcPct val="100000"/>
                        </a:lnSpc>
                        <a:spcBef>
                          <a:spcPts val="0"/>
                        </a:spcBef>
                        <a:spcAft>
                          <a:spcPts val="0"/>
                        </a:spcAft>
                        <a:buClrTx/>
                        <a:buSzTx/>
                        <a:buFontTx/>
                        <a:buNone/>
                        <a:tabLst/>
                        <a:defRPr/>
                      </a:pPr>
                      <a:r>
                        <a:rPr lang="en-US" altLang="ko-KR" sz="1400" dirty="0">
                          <a:solidFill>
                            <a:srgbClr val="1F45BC"/>
                          </a:solidFill>
                          <a:latin typeface="SamsungOne-700" panose="020B0803030303020204" pitchFamily="34" charset="0"/>
                          <a:ea typeface="SamsungOne-700" panose="020B0803030303020204" pitchFamily="34" charset="0"/>
                        </a:rPr>
                        <a:t>X</a:t>
                      </a:r>
                      <a:endParaRPr lang="ko-KR" altLang="en-US" sz="1400" dirty="0">
                        <a:solidFill>
                          <a:srgbClr val="1F45BC"/>
                        </a:solidFill>
                        <a:latin typeface="SamsungOne-700" panose="020B0803030303020204" pitchFamily="34" charset="0"/>
                        <a:ea typeface="SamsungOneKorean 400" panose="020B0503030303020204" pitchFamily="50" charset="-127"/>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156156180"/>
                  </a:ext>
                </a:extLst>
              </a:tr>
              <a:tr h="355120">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latinLnBrk="1"/>
                      <a:r>
                        <a:rPr lang="en-US" altLang="ko-KR" sz="1400" dirty="0">
                          <a:solidFill>
                            <a:srgbClr val="1F45BC"/>
                          </a:solidFill>
                          <a:latin typeface="SamsungOne-700" panose="020B0803030303020204" pitchFamily="34" charset="0"/>
                          <a:ea typeface="SamsungOne-700" panose="020B0803030303020204" pitchFamily="34" charset="0"/>
                        </a:rPr>
                        <a:t>X</a:t>
                      </a:r>
                      <a:endParaRPr lang="ko-KR" altLang="en-US" sz="1400" dirty="0">
                        <a:solidFill>
                          <a:srgbClr val="1F45BC"/>
                        </a:solidFill>
                        <a:latin typeface="SamsungOne-700" panose="020B0803030303020204" pitchFamily="34" charset="0"/>
                        <a:ea typeface="SamsungOneKorean 400" panose="020B0503030303020204" pitchFamily="50" charset="-127"/>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888611143"/>
                  </a:ext>
                </a:extLst>
              </a:tr>
              <a:tr h="355120">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64847412"/>
                  </a:ext>
                </a:extLst>
              </a:tr>
            </a:tbl>
          </a:graphicData>
        </a:graphic>
      </p:graphicFrame>
    </p:spTree>
    <p:extLst>
      <p:ext uri="{BB962C8B-B14F-4D97-AF65-F5344CB8AC3E}">
        <p14:creationId xmlns:p14="http://schemas.microsoft.com/office/powerpoint/2010/main" val="1279941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563B2D9C-CBFD-46E3-97E9-C880E4D654D7}"/>
              </a:ext>
            </a:extLst>
          </p:cNvPr>
          <p:cNvSpPr>
            <a:spLocks noGrp="1"/>
          </p:cNvSpPr>
          <p:nvPr>
            <p:ph type="body" sz="quarter" idx="11"/>
          </p:nvPr>
        </p:nvSpPr>
        <p:spPr/>
        <p:txBody>
          <a:bodyPr/>
          <a:lstStyle/>
          <a:p>
            <a:r>
              <a:rPr lang="en-US" altLang="ko-KR" dirty="0" err="1">
                <a:ea typeface="SamsungOneKorean 400" panose="020B0503030303020204" pitchFamily="50" charset="-127"/>
              </a:rPr>
              <a:t>Họ</a:t>
            </a:r>
            <a:r>
              <a:rPr lang="en-US" altLang="ko-KR" dirty="0">
                <a:ea typeface="SamsungOneKorean 400" panose="020B0503030303020204" pitchFamily="50" charset="-127"/>
              </a:rPr>
              <a:t> </a:t>
            </a:r>
            <a:r>
              <a:rPr lang="en-US" altLang="ko-KR" dirty="0" err="1">
                <a:ea typeface="SamsungOneKorean 400" panose="020B0503030303020204" pitchFamily="50" charset="-127"/>
              </a:rPr>
              <a:t>cột</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EBA998AE-A237-49FB-A0F3-3441BC999296}"/>
              </a:ext>
            </a:extLst>
          </p:cNvPr>
          <p:cNvSpPr>
            <a:spLocks noGrp="1"/>
          </p:cNvSpPr>
          <p:nvPr>
            <p:ph type="body" sz="quarter" idx="15"/>
          </p:nvPr>
        </p:nvSpPr>
        <p:spPr/>
        <p:txBody>
          <a:bodyPr/>
          <a:lstStyle/>
          <a:p>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cột</a:t>
            </a:r>
            <a:r>
              <a:rPr lang="en-US" altLang="ko-KR" dirty="0"/>
              <a:t> </a:t>
            </a:r>
            <a:r>
              <a:rPr lang="en-US" altLang="ko-KR" dirty="0" err="1"/>
              <a:t>thuộc</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họ</a:t>
            </a:r>
            <a:r>
              <a:rPr lang="en-US" altLang="ko-KR" dirty="0"/>
              <a:t> </a:t>
            </a:r>
            <a:r>
              <a:rPr lang="en-US" altLang="ko-KR" dirty="0" err="1"/>
              <a:t>cột</a:t>
            </a:r>
            <a:r>
              <a:rPr lang="en-US" altLang="ko-KR" dirty="0"/>
              <a:t> </a:t>
            </a:r>
            <a:r>
              <a:rPr lang="en-US" altLang="ko-KR" dirty="0" err="1"/>
              <a:t>có</a:t>
            </a:r>
            <a:r>
              <a:rPr lang="en-US" altLang="ko-KR" dirty="0"/>
              <a:t> </a:t>
            </a:r>
            <a:r>
              <a:rPr lang="en-US" altLang="ko-KR" dirty="0" err="1"/>
              <a:t>cùng</a:t>
            </a:r>
            <a:r>
              <a:rPr lang="en-US" altLang="ko-KR" dirty="0"/>
              <a:t> </a:t>
            </a:r>
            <a:r>
              <a:rPr lang="en-US" altLang="ko-KR" dirty="0" err="1"/>
              <a:t>tiền</a:t>
            </a:r>
            <a:r>
              <a:rPr lang="en-US" altLang="ko-KR" dirty="0"/>
              <a:t> </a:t>
            </a:r>
            <a:r>
              <a:rPr lang="en-US" altLang="ko-KR" dirty="0" err="1"/>
              <a:t>tố</a:t>
            </a:r>
            <a:endParaRPr lang="en-US" altLang="ko-KR" dirty="0"/>
          </a:p>
          <a:p>
            <a:pPr lvl="1"/>
            <a:r>
              <a:rPr lang="en-US" altLang="ko-KR" dirty="0"/>
              <a:t>VD) pinfo:fname and pinfo:lname</a:t>
            </a:r>
          </a:p>
          <a:p>
            <a:pPr lvl="1"/>
            <a:r>
              <a:rPr lang="en-US" altLang="ko-KR" dirty="0"/>
              <a:t>“:”  is</a:t>
            </a:r>
            <a:r>
              <a:rPr lang="ko-KR" altLang="en-US" dirty="0"/>
              <a:t> </a:t>
            </a:r>
            <a:r>
              <a:rPr lang="en-US" altLang="ko-KR" dirty="0"/>
              <a:t>used</a:t>
            </a:r>
            <a:r>
              <a:rPr lang="ko-KR" altLang="en-US" dirty="0"/>
              <a:t> </a:t>
            </a:r>
            <a:r>
              <a:rPr lang="en-US" altLang="ko-KR" dirty="0"/>
              <a:t>as</a:t>
            </a:r>
            <a:r>
              <a:rPr lang="ko-KR" altLang="en-US" dirty="0"/>
              <a:t> </a:t>
            </a:r>
            <a:r>
              <a:rPr lang="en-US" altLang="ko-KR" dirty="0"/>
              <a:t>a</a:t>
            </a:r>
            <a:r>
              <a:rPr lang="ko-KR" altLang="en-US" dirty="0"/>
              <a:t> </a:t>
            </a:r>
            <a:r>
              <a:rPr lang="en-US" altLang="ko-KR" dirty="0"/>
              <a:t>column name and column family separator</a:t>
            </a:r>
          </a:p>
          <a:p>
            <a:r>
              <a:rPr lang="vi-VN" altLang="ko-KR" dirty="0"/>
              <a:t>Cài đặt điều chỉnh và lưu trữ cho từng họ cột</a:t>
            </a:r>
            <a:endParaRPr lang="en-US" altLang="ko-KR" dirty="0"/>
          </a:p>
          <a:p>
            <a:pPr lvl="1"/>
            <a:r>
              <a:rPr lang="en-US" altLang="ko-KR" dirty="0"/>
              <a:t>VD) </a:t>
            </a:r>
            <a:r>
              <a:rPr lang="vi-VN" altLang="ko-KR" dirty="0"/>
              <a:t>Số lượng phiên bản của mỗi ô sẽ được lưu</a:t>
            </a:r>
            <a:endParaRPr lang="en-US" altLang="ko-KR" dirty="0"/>
          </a:p>
          <a:p>
            <a:r>
              <a:rPr lang="en-US" altLang="ko-KR" dirty="0" err="1"/>
              <a:t>Họ</a:t>
            </a:r>
            <a:r>
              <a:rPr lang="en-US" altLang="ko-KR" dirty="0"/>
              <a:t> </a:t>
            </a:r>
            <a:r>
              <a:rPr lang="en-US" altLang="ko-KR" dirty="0" err="1"/>
              <a:t>cột</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có</a:t>
            </a:r>
            <a:r>
              <a:rPr lang="en-US" altLang="ko-KR" dirty="0"/>
              <a:t> </a:t>
            </a:r>
            <a:r>
              <a:rPr lang="en-US" altLang="ko-KR" dirty="0" err="1"/>
              <a:t>nhiều</a:t>
            </a:r>
            <a:r>
              <a:rPr lang="en-US" altLang="ko-KR" dirty="0"/>
              <a:t> </a:t>
            </a:r>
            <a:r>
              <a:rPr lang="en-US" altLang="ko-KR" dirty="0" err="1"/>
              <a:t>cột</a:t>
            </a:r>
            <a:endParaRPr lang="en-US" altLang="ko-KR" dirty="0"/>
          </a:p>
          <a:p>
            <a:pPr lvl="1"/>
            <a:r>
              <a:rPr lang="vi-VN" altLang="ko-KR" dirty="0"/>
              <a:t>Các cột trong một họ cột được sắp xếp và lưu trữ cùng nhau</a:t>
            </a:r>
            <a:endParaRPr lang="ko-KR" altLang="en-US" dirty="0"/>
          </a:p>
        </p:txBody>
      </p:sp>
    </p:spTree>
    <p:extLst>
      <p:ext uri="{BB962C8B-B14F-4D97-AF65-F5344CB8AC3E}">
        <p14:creationId xmlns:p14="http://schemas.microsoft.com/office/powerpoint/2010/main" val="28596440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4866056C-7977-4E04-8ED6-6C9E730A4ECE}"/>
              </a:ext>
            </a:extLst>
          </p:cNvPr>
          <p:cNvSpPr>
            <a:spLocks noGrp="1"/>
          </p:cNvSpPr>
          <p:nvPr>
            <p:ph type="body" sz="quarter" idx="11"/>
          </p:nvPr>
        </p:nvSpPr>
        <p:spPr/>
        <p:txBody>
          <a:bodyPr/>
          <a:lstStyle/>
          <a:p>
            <a:r>
              <a:rPr lang="en-US" altLang="ko-KR" dirty="0" err="1">
                <a:ea typeface="SamsungOneKorean 400" panose="020B0503030303020204" pitchFamily="50" charset="-127"/>
              </a:rPr>
              <a:t>Bảng</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4C933B75-75C3-4CBB-BE5D-950C21438B75}"/>
              </a:ext>
            </a:extLst>
          </p:cNvPr>
          <p:cNvSpPr>
            <a:spLocks noGrp="1"/>
          </p:cNvSpPr>
          <p:nvPr>
            <p:ph type="body" sz="quarter" idx="15"/>
          </p:nvPr>
        </p:nvSpPr>
        <p:spPr/>
        <p:txBody>
          <a:bodyPr/>
          <a:lstStyle/>
          <a:p>
            <a:r>
              <a:rPr lang="vi-VN" altLang="ko-KR" dirty="0"/>
              <a:t>Các cột được tham chiếu bằng họ cột và tên cột.</a:t>
            </a:r>
          </a:p>
          <a:p>
            <a:r>
              <a:rPr lang="vi-VN" altLang="ko-KR" dirty="0"/>
              <a:t>Khi sử dụng các họ cột riêng biệt là hữu ích</a:t>
            </a:r>
            <a:endParaRPr lang="en-US" altLang="ko-KR" dirty="0"/>
          </a:p>
          <a:p>
            <a:pPr lvl="1"/>
            <a:r>
              <a:rPr lang="vi-VN" altLang="ko-KR" dirty="0"/>
              <a:t>Dữ liệu được truy cập không thường xuyên</a:t>
            </a:r>
          </a:p>
          <a:p>
            <a:pPr lvl="1"/>
            <a:r>
              <a:rPr lang="vi-VN" altLang="ko-KR" dirty="0"/>
              <a:t>Dữ liệu sử dụng các tùy chọn họ cột khác nhau</a:t>
            </a:r>
          </a:p>
          <a:p>
            <a:pPr lvl="1"/>
            <a:r>
              <a:rPr lang="vi-VN" altLang="ko-KR" dirty="0"/>
              <a:t>ví dụ: nén</a:t>
            </a:r>
            <a:endParaRPr lang="ko-KR" altLang="en-US" dirty="0"/>
          </a:p>
        </p:txBody>
      </p:sp>
      <p:grpSp>
        <p:nvGrpSpPr>
          <p:cNvPr id="32" name="그룹 31">
            <a:extLst>
              <a:ext uri="{FF2B5EF4-FFF2-40B4-BE49-F238E27FC236}">
                <a16:creationId xmlns:a16="http://schemas.microsoft.com/office/drawing/2014/main" id="{1FBA3D43-CF2E-4F84-8C2F-00C02DFA7EEE}"/>
              </a:ext>
            </a:extLst>
          </p:cNvPr>
          <p:cNvGrpSpPr/>
          <p:nvPr/>
        </p:nvGrpSpPr>
        <p:grpSpPr>
          <a:xfrm>
            <a:off x="1650053" y="3698875"/>
            <a:ext cx="7189448" cy="2489580"/>
            <a:chOff x="1417823" y="3748225"/>
            <a:chExt cx="7189448" cy="2489580"/>
          </a:xfrm>
        </p:grpSpPr>
        <p:grpSp>
          <p:nvGrpSpPr>
            <p:cNvPr id="59" name="그룹 58">
              <a:extLst>
                <a:ext uri="{FF2B5EF4-FFF2-40B4-BE49-F238E27FC236}">
                  <a16:creationId xmlns:a16="http://schemas.microsoft.com/office/drawing/2014/main" id="{5536D0FC-FE3F-405C-9729-8B323807C4A4}"/>
                </a:ext>
              </a:extLst>
            </p:cNvPr>
            <p:cNvGrpSpPr/>
            <p:nvPr/>
          </p:nvGrpSpPr>
          <p:grpSpPr>
            <a:xfrm>
              <a:off x="1417823" y="3859584"/>
              <a:ext cx="1160652" cy="2378221"/>
              <a:chOff x="1719146" y="3573016"/>
              <a:chExt cx="1160652" cy="2378221"/>
            </a:xfrm>
          </p:grpSpPr>
          <p:sp>
            <p:nvSpPr>
              <p:cNvPr id="62" name="TextBox 61">
                <a:extLst>
                  <a:ext uri="{FF2B5EF4-FFF2-40B4-BE49-F238E27FC236}">
                    <a16:creationId xmlns:a16="http://schemas.microsoft.com/office/drawing/2014/main" id="{DDD845A8-FD65-4597-9BEA-1C83E03D8953}"/>
                  </a:ext>
                </a:extLst>
              </p:cNvPr>
              <p:cNvSpPr txBox="1"/>
              <p:nvPr/>
            </p:nvSpPr>
            <p:spPr>
              <a:xfrm>
                <a:off x="1719146" y="4063444"/>
                <a:ext cx="1040990" cy="307777"/>
              </a:xfrm>
              <a:prstGeom prst="rect">
                <a:avLst/>
              </a:prstGeom>
            </p:spPr>
            <p:txBody>
              <a:bodyPr wrap="none" rtlCol="0">
                <a:spAutoFit/>
              </a:bodyPr>
              <a:lstStyle/>
              <a:p>
                <a:pPr indent="271463" algn="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Tên</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63" name="TextBox 62">
                <a:extLst>
                  <a:ext uri="{FF2B5EF4-FFF2-40B4-BE49-F238E27FC236}">
                    <a16:creationId xmlns:a16="http://schemas.microsoft.com/office/drawing/2014/main" id="{72619F4D-CD24-49AE-AF6C-ED6450C451A6}"/>
                  </a:ext>
                </a:extLst>
              </p:cNvPr>
              <p:cNvSpPr txBox="1"/>
              <p:nvPr/>
            </p:nvSpPr>
            <p:spPr>
              <a:xfrm>
                <a:off x="1789678" y="3589970"/>
                <a:ext cx="970458" cy="307777"/>
              </a:xfrm>
              <a:prstGeom prst="rect">
                <a:avLst/>
              </a:prstGeom>
            </p:spPr>
            <p:txBody>
              <a:bodyPr wrap="none" rtlCol="0">
                <a:spAutoFit/>
              </a:bodyPr>
              <a:lstStyle/>
              <a:p>
                <a:pPr indent="271463" algn="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Họ</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64" name="TextBox 63">
                <a:extLst>
                  <a:ext uri="{FF2B5EF4-FFF2-40B4-BE49-F238E27FC236}">
                    <a16:creationId xmlns:a16="http://schemas.microsoft.com/office/drawing/2014/main" id="{BBAF9955-A7EE-4BAE-8121-9CF125CAD092}"/>
                  </a:ext>
                </a:extLst>
              </p:cNvPr>
              <p:cNvSpPr txBox="1"/>
              <p:nvPr/>
            </p:nvSpPr>
            <p:spPr>
              <a:xfrm>
                <a:off x="1879446" y="4994146"/>
                <a:ext cx="880690" cy="307777"/>
              </a:xfrm>
              <a:prstGeom prst="rect">
                <a:avLst/>
              </a:prstGeom>
            </p:spPr>
            <p:txBody>
              <a:bodyPr wrap="none" rtlCol="0">
                <a:spAutoFit/>
              </a:bodyPr>
              <a:lstStyle/>
              <a:p>
                <a:pPr indent="271463" algn="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Hàng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65" name="왼쪽 대괄호 33">
                <a:extLst>
                  <a:ext uri="{FF2B5EF4-FFF2-40B4-BE49-F238E27FC236}">
                    <a16:creationId xmlns:a16="http://schemas.microsoft.com/office/drawing/2014/main" id="{BBDA2BC2-154C-4925-B9FD-458322C8BFDF}"/>
                  </a:ext>
                </a:extLst>
              </p:cNvPr>
              <p:cNvSpPr/>
              <p:nvPr/>
            </p:nvSpPr>
            <p:spPr>
              <a:xfrm>
                <a:off x="2830649" y="3573016"/>
                <a:ext cx="45719" cy="307777"/>
              </a:xfrm>
              <a:prstGeom prst="leftBracket">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66" name="왼쪽 대괄호 34">
                <a:extLst>
                  <a:ext uri="{FF2B5EF4-FFF2-40B4-BE49-F238E27FC236}">
                    <a16:creationId xmlns:a16="http://schemas.microsoft.com/office/drawing/2014/main" id="{7053D664-5B6F-4ED5-BD5B-0A68E8CD4280}"/>
                  </a:ext>
                </a:extLst>
              </p:cNvPr>
              <p:cNvSpPr/>
              <p:nvPr/>
            </p:nvSpPr>
            <p:spPr>
              <a:xfrm>
                <a:off x="2834078" y="3967470"/>
                <a:ext cx="45720" cy="482028"/>
              </a:xfrm>
              <a:prstGeom prst="leftBracket">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67" name="왼쪽 대괄호 35">
                <a:extLst>
                  <a:ext uri="{FF2B5EF4-FFF2-40B4-BE49-F238E27FC236}">
                    <a16:creationId xmlns:a16="http://schemas.microsoft.com/office/drawing/2014/main" id="{2F4CC82E-DC2F-4842-A451-C5017CA36192}"/>
                  </a:ext>
                </a:extLst>
              </p:cNvPr>
              <p:cNvSpPr/>
              <p:nvPr/>
            </p:nvSpPr>
            <p:spPr>
              <a:xfrm>
                <a:off x="2830649" y="4543042"/>
                <a:ext cx="45719" cy="1408195"/>
              </a:xfrm>
              <a:prstGeom prst="leftBracket">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sp>
          <p:nvSpPr>
            <p:cNvPr id="60" name="모서리가 둥근 직사각형 73">
              <a:extLst>
                <a:ext uri="{FF2B5EF4-FFF2-40B4-BE49-F238E27FC236}">
                  <a16:creationId xmlns:a16="http://schemas.microsoft.com/office/drawing/2014/main" id="{8F27F3BE-EE37-4560-BCA8-8B195DC1A0BD}"/>
                </a:ext>
              </a:extLst>
            </p:cNvPr>
            <p:cNvSpPr/>
            <p:nvPr/>
          </p:nvSpPr>
          <p:spPr>
            <a:xfrm>
              <a:off x="4337511" y="3748225"/>
              <a:ext cx="2099647" cy="444853"/>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pinfo</a:t>
              </a:r>
              <a:endParaRPr lang="ko-KR" altLang="en-US" sz="1600" dirty="0">
                <a:ea typeface="SamsungOneKorean 400" panose="020B0503030303020204" pitchFamily="50" charset="-127"/>
              </a:endParaRPr>
            </a:p>
          </p:txBody>
        </p:sp>
        <p:sp>
          <p:nvSpPr>
            <p:cNvPr id="61" name="모서리가 둥근 직사각형 83">
              <a:extLst>
                <a:ext uri="{FF2B5EF4-FFF2-40B4-BE49-F238E27FC236}">
                  <a16:creationId xmlns:a16="http://schemas.microsoft.com/office/drawing/2014/main" id="{5DD3A482-52C6-4DD6-9AAD-7CD86625A431}"/>
                </a:ext>
              </a:extLst>
            </p:cNvPr>
            <p:cNvSpPr/>
            <p:nvPr/>
          </p:nvSpPr>
          <p:spPr>
            <a:xfrm>
              <a:off x="6492384" y="3748225"/>
              <a:ext cx="2114887" cy="444853"/>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pimage</a:t>
              </a:r>
              <a:endParaRPr lang="ko-KR" altLang="en-US" sz="1600" dirty="0">
                <a:ea typeface="SamsungOneKorean 400" panose="020B0503030303020204" pitchFamily="50" charset="-127"/>
              </a:endParaRPr>
            </a:p>
          </p:txBody>
        </p:sp>
      </p:grpSp>
      <p:graphicFrame>
        <p:nvGraphicFramePr>
          <p:cNvPr id="68" name="표 67">
            <a:extLst>
              <a:ext uri="{FF2B5EF4-FFF2-40B4-BE49-F238E27FC236}">
                <a16:creationId xmlns:a16="http://schemas.microsoft.com/office/drawing/2014/main" id="{39D62796-D9BF-4B19-AEF5-904167D30D8F}"/>
              </a:ext>
            </a:extLst>
          </p:cNvPr>
          <p:cNvGraphicFramePr>
            <a:graphicFrameLocks noGrp="1"/>
          </p:cNvGraphicFramePr>
          <p:nvPr>
            <p:extLst>
              <p:ext uri="{D42A27DB-BD31-4B8C-83A1-F6EECF244321}">
                <p14:modId xmlns:p14="http://schemas.microsoft.com/office/powerpoint/2010/main" val="529957065"/>
              </p:ext>
            </p:extLst>
          </p:nvPr>
        </p:nvGraphicFramePr>
        <p:xfrm>
          <a:off x="3022519" y="4204688"/>
          <a:ext cx="5948905" cy="1998156"/>
        </p:xfrm>
        <a:graphic>
          <a:graphicData uri="http://schemas.openxmlformats.org/drawingml/2006/table">
            <a:tbl>
              <a:tblPr/>
              <a:tblGrid>
                <a:gridCol w="1525097">
                  <a:extLst>
                    <a:ext uri="{9D8B030D-6E8A-4147-A177-3AD203B41FA5}">
                      <a16:colId xmlns:a16="http://schemas.microsoft.com/office/drawing/2014/main" val="394888715"/>
                    </a:ext>
                  </a:extLst>
                </a:gridCol>
                <a:gridCol w="1097280">
                  <a:extLst>
                    <a:ext uri="{9D8B030D-6E8A-4147-A177-3AD203B41FA5}">
                      <a16:colId xmlns:a16="http://schemas.microsoft.com/office/drawing/2014/main" val="148328333"/>
                    </a:ext>
                  </a:extLst>
                </a:gridCol>
                <a:gridCol w="1024128">
                  <a:extLst>
                    <a:ext uri="{9D8B030D-6E8A-4147-A177-3AD203B41FA5}">
                      <a16:colId xmlns:a16="http://schemas.microsoft.com/office/drawing/2014/main" val="257021666"/>
                    </a:ext>
                  </a:extLst>
                </a:gridCol>
                <a:gridCol w="2302400">
                  <a:extLst>
                    <a:ext uri="{9D8B030D-6E8A-4147-A177-3AD203B41FA5}">
                      <a16:colId xmlns:a16="http://schemas.microsoft.com/office/drawing/2014/main" val="1648100468"/>
                    </a:ext>
                  </a:extLst>
                </a:gridCol>
              </a:tblGrid>
              <a:tr h="545354">
                <a:tc>
                  <a:txBody>
                    <a:bodyPr/>
                    <a:lstStyle/>
                    <a:p>
                      <a:pPr algn="ctr" latinLnBrk="1"/>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hàng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phím</a:t>
                      </a:r>
                      <a:endParaRPr lang="ko-KR" altLang="en-US"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fname</a:t>
                      </a:r>
                      <a:endParaRPr lang="ko-KR" altLang="en-US" sz="1400" dirty="0">
                        <a:solidFill>
                          <a:schemeClr val="tx1">
                            <a:lumMod val="75000"/>
                            <a:lumOff val="25000"/>
                          </a:schemeClr>
                        </a:solidFill>
                        <a:latin typeface="SamsungOne-700" panose="020B08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Iname</a:t>
                      </a:r>
                      <a:endParaRPr lang="ko-KR" altLang="en-US" sz="1400" dirty="0">
                        <a:solidFill>
                          <a:schemeClr val="tx1">
                            <a:lumMod val="75000"/>
                            <a:lumOff val="25000"/>
                          </a:schemeClr>
                        </a:solidFill>
                        <a:latin typeface="SamsungOne-700" panose="020B08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err="1">
                          <a:solidFill>
                            <a:schemeClr val="tx1">
                              <a:lumMod val="75000"/>
                              <a:lumOff val="25000"/>
                            </a:schemeClr>
                          </a:solidFill>
                          <a:latin typeface="SamsungOne-700" panose="020B0803030303020204" pitchFamily="34" charset="0"/>
                          <a:ea typeface="SamsungOneKorean 400" panose="020B0503030303020204" pitchFamily="50" charset="-127"/>
                        </a:rPr>
                        <a:t>Ảnh</a:t>
                      </a:r>
                      <a:endPar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397920">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hkchoi</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Jean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Choi</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527441">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jhjeon</a:t>
                      </a: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Scott</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Jeong</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&lt;scott.jpg&gt;</a:t>
                      </a: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527441">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thjeon</a:t>
                      </a: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Lonan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&lt;lonan.jpg&gt;</a:t>
                      </a: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bl>
          </a:graphicData>
        </a:graphic>
      </p:graphicFrame>
    </p:spTree>
    <p:extLst>
      <p:ext uri="{BB962C8B-B14F-4D97-AF65-F5344CB8AC3E}">
        <p14:creationId xmlns:p14="http://schemas.microsoft.com/office/powerpoint/2010/main" val="23787844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82D2271C-F89F-4151-B3DD-6C896BCAD479}"/>
              </a:ext>
            </a:extLst>
          </p:cNvPr>
          <p:cNvSpPr>
            <a:spLocks noGrp="1"/>
          </p:cNvSpPr>
          <p:nvPr>
            <p:ph type="body" sz="quarter" idx="11"/>
          </p:nvPr>
        </p:nvSpPr>
        <p:spPr/>
        <p:txBody>
          <a:bodyPr/>
          <a:lstStyle/>
          <a:p>
            <a:r>
              <a:rPr lang="vi-VN" altLang="en-US" dirty="0"/>
              <a:t>Lưu trữ dữ liệu trong bảng</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B9D3D430-85CB-4F6E-98CC-757FD780A8FB}"/>
              </a:ext>
            </a:extLst>
          </p:cNvPr>
          <p:cNvSpPr>
            <a:spLocks noGrp="1"/>
          </p:cNvSpPr>
          <p:nvPr>
            <p:ph type="body" sz="quarter" idx="15"/>
          </p:nvPr>
        </p:nvSpPr>
        <p:spPr/>
        <p:txBody>
          <a:bodyPr/>
          <a:lstStyle/>
          <a:p>
            <a:r>
              <a:rPr lang="vi-VN" altLang="ko-KR" dirty="0"/>
              <a:t>Dữ liệu được lưu trữ vật lý trên đĩa theo đơn vị của họ cột.</a:t>
            </a:r>
            <a:endParaRPr lang="en-US" altLang="ko-KR" dirty="0"/>
          </a:p>
          <a:p>
            <a:pPr marL="0" indent="0">
              <a:buNone/>
            </a:pPr>
            <a:endParaRPr lang="en-US" altLang="ko-KR" dirty="0"/>
          </a:p>
          <a:p>
            <a:pPr marL="0" indent="0">
              <a:buNone/>
            </a:pPr>
            <a:endParaRPr lang="en-US" altLang="ko-KR" dirty="0"/>
          </a:p>
          <a:p>
            <a:endParaRPr lang="en-US" altLang="ko-KR" dirty="0"/>
          </a:p>
          <a:p>
            <a:endParaRPr lang="en-US" altLang="ko-KR" dirty="0"/>
          </a:p>
          <a:p>
            <a:endParaRPr lang="en-US" altLang="ko-KR" dirty="0"/>
          </a:p>
          <a:p>
            <a:r>
              <a:rPr lang="en-US" altLang="ko-KR" dirty="0" err="1"/>
              <a:t>Bảng</a:t>
            </a:r>
            <a:r>
              <a:rPr lang="en-US" altLang="ko-KR" dirty="0"/>
              <a:t> </a:t>
            </a:r>
            <a:r>
              <a:rPr lang="en-US" altLang="ko-KR" dirty="0" err="1"/>
              <a:t>là</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nội</a:t>
            </a:r>
            <a:r>
              <a:rPr lang="en-US" altLang="ko-KR" dirty="0"/>
              <a:t> dung </a:t>
            </a:r>
            <a:r>
              <a:rPr lang="en-US" altLang="ko-KR" dirty="0" err="1"/>
              <a:t>của</a:t>
            </a:r>
            <a:r>
              <a:rPr lang="en-US" altLang="ko-KR" dirty="0"/>
              <a:t> ô</a:t>
            </a:r>
          </a:p>
          <a:p>
            <a:pPr lvl="1"/>
            <a:r>
              <a:rPr lang="en-US" altLang="ko-KR" dirty="0" err="1"/>
              <a:t>hàng</a:t>
            </a:r>
            <a:r>
              <a:rPr lang="en-US" altLang="ko-KR" dirty="0"/>
              <a:t> </a:t>
            </a:r>
            <a:r>
              <a:rPr lang="en-US" altLang="ko-KR" dirty="0" err="1"/>
              <a:t>phím</a:t>
            </a:r>
            <a:r>
              <a:rPr lang="en-US" altLang="ko-KR" dirty="0"/>
              <a:t> + </a:t>
            </a:r>
            <a:r>
              <a:rPr lang="en-US" altLang="ko-KR" dirty="0" err="1"/>
              <a:t>cột</a:t>
            </a:r>
            <a:r>
              <a:rPr lang="en-US" altLang="ko-KR" dirty="0"/>
              <a:t> + </a:t>
            </a:r>
            <a:r>
              <a:rPr lang="en-US" altLang="ko-KR" dirty="0" err="1"/>
              <a:t>dấu</a:t>
            </a:r>
            <a:r>
              <a:rPr lang="en-US" altLang="ko-KR" dirty="0"/>
              <a:t> </a:t>
            </a:r>
            <a:r>
              <a:rPr lang="en-US" altLang="ko-KR" dirty="0" err="1"/>
              <a:t>thời</a:t>
            </a:r>
            <a:r>
              <a:rPr lang="en-US" altLang="ko-KR" dirty="0"/>
              <a:t> </a:t>
            </a:r>
            <a:r>
              <a:rPr lang="en-US" altLang="ko-KR" dirty="0" err="1"/>
              <a:t>gian</a:t>
            </a:r>
            <a:endParaRPr lang="ko-KR" altLang="en-US" dirty="0"/>
          </a:p>
        </p:txBody>
      </p:sp>
      <p:grpSp>
        <p:nvGrpSpPr>
          <p:cNvPr id="38" name="그룹 37">
            <a:extLst>
              <a:ext uri="{FF2B5EF4-FFF2-40B4-BE49-F238E27FC236}">
                <a16:creationId xmlns:a16="http://schemas.microsoft.com/office/drawing/2014/main" id="{C53E1018-A37E-4EAF-87E7-E833126A5DBD}"/>
              </a:ext>
            </a:extLst>
          </p:cNvPr>
          <p:cNvGrpSpPr/>
          <p:nvPr/>
        </p:nvGrpSpPr>
        <p:grpSpPr>
          <a:xfrm>
            <a:off x="4179804" y="2578835"/>
            <a:ext cx="3518259" cy="1513216"/>
            <a:chOff x="4179804" y="2578835"/>
            <a:chExt cx="3518259" cy="1513216"/>
          </a:xfrm>
        </p:grpSpPr>
        <p:sp>
          <p:nvSpPr>
            <p:cNvPr id="39" name="모서리가 둥근 직사각형 40">
              <a:extLst>
                <a:ext uri="{FF2B5EF4-FFF2-40B4-BE49-F238E27FC236}">
                  <a16:creationId xmlns:a16="http://schemas.microsoft.com/office/drawing/2014/main" id="{3AF74E64-23D1-4C75-88EB-2633E77A2D4F}"/>
                </a:ext>
              </a:extLst>
            </p:cNvPr>
            <p:cNvSpPr/>
            <p:nvPr/>
          </p:nvSpPr>
          <p:spPr>
            <a:xfrm>
              <a:off x="4179804" y="2591993"/>
              <a:ext cx="2685453" cy="279295"/>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pinfo</a:t>
              </a:r>
              <a:endParaRPr lang="ko-KR" altLang="en-US" sz="1400" dirty="0">
                <a:ea typeface="SamsungOneKorean 400" panose="020B0503030303020204" pitchFamily="50" charset="-127"/>
              </a:endParaRPr>
            </a:p>
          </p:txBody>
        </p:sp>
        <p:sp>
          <p:nvSpPr>
            <p:cNvPr id="40" name="TextBox 39">
              <a:extLst>
                <a:ext uri="{FF2B5EF4-FFF2-40B4-BE49-F238E27FC236}">
                  <a16:creationId xmlns:a16="http://schemas.microsoft.com/office/drawing/2014/main" id="{F8B9B4A5-2E78-43DB-B000-08CB6CF20ED5}"/>
                </a:ext>
              </a:extLst>
            </p:cNvPr>
            <p:cNvSpPr txBox="1"/>
            <p:nvPr/>
          </p:nvSpPr>
          <p:spPr>
            <a:xfrm>
              <a:off x="7183177" y="3201329"/>
              <a:ext cx="514886" cy="338554"/>
            </a:xfrm>
            <a:prstGeom prst="rect">
              <a:avLst/>
            </a:prstGeom>
          </p:spPr>
          <p:txBody>
            <a:bodyPr wrap="none" rtlCol="0">
              <a:spAutoFit/>
            </a:bodyPr>
            <a:lstStyle/>
            <a:p>
              <a:pPr algn="ctr" latinLnBrk="0"/>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Tệp</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1" name="왼쪽 대괄호 60">
              <a:extLst>
                <a:ext uri="{FF2B5EF4-FFF2-40B4-BE49-F238E27FC236}">
                  <a16:creationId xmlns:a16="http://schemas.microsoft.com/office/drawing/2014/main" id="{28B82B88-3A4F-4F68-B232-E4B91A8B33A4}"/>
                </a:ext>
              </a:extLst>
            </p:cNvPr>
            <p:cNvSpPr/>
            <p:nvPr/>
          </p:nvSpPr>
          <p:spPr>
            <a:xfrm rot="10800000">
              <a:off x="7050374" y="2578835"/>
              <a:ext cx="73151" cy="1513216"/>
            </a:xfrm>
            <a:prstGeom prst="leftBracket">
              <a:avLst>
                <a:gd name="adj" fmla="val 115900"/>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cs typeface="Cordia New" panose="020B0304020202020204" pitchFamily="34" charset="-34"/>
              </a:endParaRPr>
            </a:p>
          </p:txBody>
        </p:sp>
      </p:grpSp>
      <p:graphicFrame>
        <p:nvGraphicFramePr>
          <p:cNvPr id="42" name="표 41">
            <a:extLst>
              <a:ext uri="{FF2B5EF4-FFF2-40B4-BE49-F238E27FC236}">
                <a16:creationId xmlns:a16="http://schemas.microsoft.com/office/drawing/2014/main" id="{6022A7A9-E72F-4D01-AF70-38C5E79ECF9C}"/>
              </a:ext>
            </a:extLst>
          </p:cNvPr>
          <p:cNvGraphicFramePr>
            <a:graphicFrameLocks noGrp="1"/>
          </p:cNvGraphicFramePr>
          <p:nvPr>
            <p:extLst>
              <p:ext uri="{D42A27DB-BD31-4B8C-83A1-F6EECF244321}">
                <p14:modId xmlns:p14="http://schemas.microsoft.com/office/powerpoint/2010/main" val="1949425412"/>
              </p:ext>
            </p:extLst>
          </p:nvPr>
        </p:nvGraphicFramePr>
        <p:xfrm>
          <a:off x="2101333" y="2899250"/>
          <a:ext cx="4776116" cy="1255819"/>
        </p:xfrm>
        <a:graphic>
          <a:graphicData uri="http://schemas.openxmlformats.org/drawingml/2006/table">
            <a:tbl>
              <a:tblPr/>
              <a:tblGrid>
                <a:gridCol w="2068331">
                  <a:extLst>
                    <a:ext uri="{9D8B030D-6E8A-4147-A177-3AD203B41FA5}">
                      <a16:colId xmlns:a16="http://schemas.microsoft.com/office/drawing/2014/main" val="394888715"/>
                    </a:ext>
                  </a:extLst>
                </a:gridCol>
                <a:gridCol w="1414272">
                  <a:extLst>
                    <a:ext uri="{9D8B030D-6E8A-4147-A177-3AD203B41FA5}">
                      <a16:colId xmlns:a16="http://schemas.microsoft.com/office/drawing/2014/main" val="148328333"/>
                    </a:ext>
                  </a:extLst>
                </a:gridCol>
                <a:gridCol w="1293513">
                  <a:extLst>
                    <a:ext uri="{9D8B030D-6E8A-4147-A177-3AD203B41FA5}">
                      <a16:colId xmlns:a16="http://schemas.microsoft.com/office/drawing/2014/main" val="1648100468"/>
                    </a:ext>
                  </a:extLst>
                </a:gridCol>
              </a:tblGrid>
              <a:tr h="341419">
                <a:tc>
                  <a:txBody>
                    <a:bodyPr/>
                    <a:lstStyle/>
                    <a:p>
                      <a:pPr algn="ctr" latinLnBrk="1"/>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hàng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phím</a:t>
                      </a:r>
                      <a:endParaRPr lang="ko-KR" altLang="en-US"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fname</a:t>
                      </a:r>
                      <a:endParaRPr lang="ko-KR" altLang="en-US" sz="1400" dirty="0">
                        <a:solidFill>
                          <a:schemeClr val="tx1">
                            <a:lumMod val="75000"/>
                            <a:lumOff val="25000"/>
                          </a:schemeClr>
                        </a:solidFill>
                        <a:latin typeface="SamsungOne-700" panose="020B08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Iname</a:t>
                      </a:r>
                      <a:endParaRPr lang="ko-KR" altLang="en-US" sz="1400" dirty="0">
                        <a:solidFill>
                          <a:schemeClr val="tx1">
                            <a:lumMod val="75000"/>
                            <a:lumOff val="25000"/>
                          </a:schemeClr>
                        </a:solidFill>
                        <a:latin typeface="SamsungOne-700" panose="020B08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255650">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hkchoi</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Jean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Choi</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255650">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jhjeon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Scott</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255650">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jtjeon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Lonan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bl>
          </a:graphicData>
        </a:graphic>
      </p:graphicFrame>
      <p:graphicFrame>
        <p:nvGraphicFramePr>
          <p:cNvPr id="43" name="표 42">
            <a:extLst>
              <a:ext uri="{FF2B5EF4-FFF2-40B4-BE49-F238E27FC236}">
                <a16:creationId xmlns:a16="http://schemas.microsoft.com/office/drawing/2014/main" id="{B23873E6-E107-4CF1-B246-02056A24D696}"/>
              </a:ext>
            </a:extLst>
          </p:cNvPr>
          <p:cNvGraphicFramePr>
            <a:graphicFrameLocks noGrp="1"/>
          </p:cNvGraphicFramePr>
          <p:nvPr>
            <p:extLst>
              <p:ext uri="{D42A27DB-BD31-4B8C-83A1-F6EECF244321}">
                <p14:modId xmlns:p14="http://schemas.microsoft.com/office/powerpoint/2010/main" val="3936574270"/>
              </p:ext>
            </p:extLst>
          </p:nvPr>
        </p:nvGraphicFramePr>
        <p:xfrm>
          <a:off x="1427371" y="5019261"/>
          <a:ext cx="6563578" cy="933858"/>
        </p:xfrm>
        <a:graphic>
          <a:graphicData uri="http://schemas.openxmlformats.org/drawingml/2006/table">
            <a:tbl>
              <a:tblPr/>
              <a:tblGrid>
                <a:gridCol w="1360433">
                  <a:extLst>
                    <a:ext uri="{9D8B030D-6E8A-4147-A177-3AD203B41FA5}">
                      <a16:colId xmlns:a16="http://schemas.microsoft.com/office/drawing/2014/main" val="394888715"/>
                    </a:ext>
                  </a:extLst>
                </a:gridCol>
                <a:gridCol w="2134986">
                  <a:extLst>
                    <a:ext uri="{9D8B030D-6E8A-4147-A177-3AD203B41FA5}">
                      <a16:colId xmlns:a16="http://schemas.microsoft.com/office/drawing/2014/main" val="148328333"/>
                    </a:ext>
                  </a:extLst>
                </a:gridCol>
                <a:gridCol w="1847011">
                  <a:extLst>
                    <a:ext uri="{9D8B030D-6E8A-4147-A177-3AD203B41FA5}">
                      <a16:colId xmlns:a16="http://schemas.microsoft.com/office/drawing/2014/main" val="2992169588"/>
                    </a:ext>
                  </a:extLst>
                </a:gridCol>
                <a:gridCol w="1221148">
                  <a:extLst>
                    <a:ext uri="{9D8B030D-6E8A-4147-A177-3AD203B41FA5}">
                      <a16:colId xmlns:a16="http://schemas.microsoft.com/office/drawing/2014/main" val="1648100468"/>
                    </a:ext>
                  </a:extLst>
                </a:gridCol>
              </a:tblGrid>
              <a:tr h="324258">
                <a:tc>
                  <a:txBody>
                    <a:bodyPr/>
                    <a:lstStyle/>
                    <a:p>
                      <a:pPr algn="ctr" latinLnBrk="1"/>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hàng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phím</a:t>
                      </a:r>
                      <a:endParaRPr lang="ko-KR" altLang="en-US"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err="1">
                          <a:solidFill>
                            <a:schemeClr val="tx1">
                              <a:lumMod val="75000"/>
                              <a:lumOff val="25000"/>
                            </a:schemeClr>
                          </a:solidFill>
                          <a:latin typeface="SamsungOne-700" panose="020B0803030303020204" pitchFamily="34" charset="0"/>
                          <a:ea typeface="SamsungOneKorean 400" panose="020B0503030303020204" pitchFamily="50" charset="-127"/>
                        </a:rPr>
                        <a:t>Cột</a:t>
                      </a:r>
                      <a:endPar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err="1">
                          <a:solidFill>
                            <a:schemeClr val="tx1">
                              <a:lumMod val="75000"/>
                              <a:lumOff val="25000"/>
                            </a:schemeClr>
                          </a:solidFill>
                          <a:latin typeface="SamsungOne-700" panose="020B0803030303020204" pitchFamily="34" charset="0"/>
                          <a:ea typeface="SamsungOneKorean 400" panose="020B0503030303020204" pitchFamily="50" charset="-127"/>
                        </a:rPr>
                        <a:t>Dấu</a:t>
                      </a:r>
                      <a:r>
                        <a:rPr lang="en-US" altLang="ko-KR" sz="1400" baseline="0"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sz="1400" baseline="0" dirty="0" err="1">
                          <a:solidFill>
                            <a:schemeClr val="tx1">
                              <a:lumMod val="75000"/>
                              <a:lumOff val="25000"/>
                            </a:schemeClr>
                          </a:solidFill>
                          <a:latin typeface="SamsungOne-700" panose="020B0803030303020204" pitchFamily="34" charset="0"/>
                          <a:ea typeface="SamsungOneKorean 400" panose="020B0503030303020204" pitchFamily="50" charset="-127"/>
                        </a:rPr>
                        <a:t>thời</a:t>
                      </a:r>
                      <a:r>
                        <a:rPr lang="en-US" altLang="ko-KR" sz="1400" baseline="0"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sz="1400" baseline="0" dirty="0" err="1">
                          <a:solidFill>
                            <a:schemeClr val="tx1">
                              <a:lumMod val="75000"/>
                              <a:lumOff val="25000"/>
                            </a:schemeClr>
                          </a:solidFill>
                          <a:latin typeface="SamsungOne-700" panose="020B0803030303020204" pitchFamily="34" charset="0"/>
                          <a:ea typeface="SamsungOneKorean 400" panose="020B0503030303020204" pitchFamily="50" charset="-127"/>
                        </a:rPr>
                        <a:t>gian</a:t>
                      </a:r>
                      <a:endPar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err="1">
                          <a:solidFill>
                            <a:schemeClr val="tx1">
                              <a:lumMod val="75000"/>
                              <a:lumOff val="25000"/>
                            </a:schemeClr>
                          </a:solidFill>
                          <a:latin typeface="SamsungOne-700" panose="020B0803030303020204" pitchFamily="34" charset="0"/>
                          <a:ea typeface="SamsungOneKorean 400" panose="020B0503030303020204" pitchFamily="50" charset="-127"/>
                        </a:rPr>
                        <a:t>Giá</a:t>
                      </a:r>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sz="1400" dirty="0" err="1">
                          <a:solidFill>
                            <a:schemeClr val="tx1">
                              <a:lumMod val="75000"/>
                              <a:lumOff val="25000"/>
                            </a:schemeClr>
                          </a:solidFill>
                          <a:latin typeface="SamsungOne-700" panose="020B0803030303020204" pitchFamily="34" charset="0"/>
                          <a:ea typeface="SamsungOneKorean 400" panose="020B0503030303020204" pitchFamily="50" charset="-127"/>
                        </a:rPr>
                        <a:t>trị</a:t>
                      </a:r>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 ô</a:t>
                      </a: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252034">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hkchoi</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pinfo:fname</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102638498231</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Scott</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252034">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jhjeon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pinfo:lname</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1026753402919</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Jeong</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bl>
          </a:graphicData>
        </a:graphic>
      </p:graphicFrame>
    </p:spTree>
    <p:extLst>
      <p:ext uri="{BB962C8B-B14F-4D97-AF65-F5344CB8AC3E}">
        <p14:creationId xmlns:p14="http://schemas.microsoft.com/office/powerpoint/2010/main" val="20981818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5B466CEE-CD4A-42F8-BC81-DC31B707D41F}"/>
              </a:ext>
            </a:extLst>
          </p:cNvPr>
          <p:cNvSpPr>
            <a:spLocks noGrp="1"/>
          </p:cNvSpPr>
          <p:nvPr>
            <p:ph type="body" sz="quarter" idx="11"/>
          </p:nvPr>
        </p:nvSpPr>
        <p:spPr/>
        <p:txBody>
          <a:bodyPr/>
          <a:lstStyle/>
          <a:p>
            <a:r>
              <a:rPr lang="en-US" altLang="en-US" dirty="0" err="1"/>
              <a:t>Thành</a:t>
            </a:r>
            <a:r>
              <a:rPr lang="en-US" altLang="en-US" dirty="0"/>
              <a:t> </a:t>
            </a:r>
            <a:r>
              <a:rPr lang="en-US" altLang="en-US" dirty="0" err="1"/>
              <a:t>phần</a:t>
            </a:r>
            <a:r>
              <a:rPr lang="en-US" altLang="en-US" dirty="0"/>
              <a:t> </a:t>
            </a:r>
            <a:r>
              <a:rPr lang="en-US" altLang="en-US" dirty="0" err="1"/>
              <a:t>HBase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705B4356-1991-490A-91F1-21F761169A73}"/>
              </a:ext>
            </a:extLst>
          </p:cNvPr>
          <p:cNvSpPr>
            <a:spLocks noGrp="1"/>
          </p:cNvSpPr>
          <p:nvPr>
            <p:ph type="body" sz="quarter" idx="15"/>
          </p:nvPr>
        </p:nvSpPr>
        <p:spPr/>
        <p:txBody>
          <a:bodyPr/>
          <a:lstStyle/>
          <a:p>
            <a:r>
              <a:rPr lang="en-US" altLang="ko-KR" dirty="0" err="1"/>
              <a:t>Máy</a:t>
            </a:r>
            <a:r>
              <a:rPr lang="en-US" altLang="ko-KR" dirty="0"/>
              <a:t> </a:t>
            </a:r>
            <a:r>
              <a:rPr lang="en-US" altLang="ko-KR" dirty="0" err="1"/>
              <a:t>chủ</a:t>
            </a:r>
            <a:r>
              <a:rPr lang="en-US" altLang="ko-KR" dirty="0"/>
              <a:t> </a:t>
            </a:r>
            <a:r>
              <a:rPr lang="en-US" altLang="ko-KR" dirty="0" err="1"/>
              <a:t>Vùng</a:t>
            </a:r>
            <a:endParaRPr lang="en-US" altLang="ko-KR" dirty="0"/>
          </a:p>
          <a:p>
            <a:pPr lvl="1"/>
            <a:r>
              <a:rPr lang="en-US" altLang="ko-KR" dirty="0" err="1"/>
              <a:t>Quản</a:t>
            </a:r>
            <a:r>
              <a:rPr lang="en-US" altLang="ko-KR" dirty="0"/>
              <a:t> </a:t>
            </a:r>
            <a:r>
              <a:rPr lang="en-US" altLang="ko-KR" dirty="0" err="1"/>
              <a:t>lý</a:t>
            </a:r>
            <a:r>
              <a:rPr lang="en-US" altLang="ko-KR" dirty="0"/>
              <a:t> </a:t>
            </a:r>
            <a:r>
              <a:rPr lang="en-US" altLang="ko-KR" dirty="0" err="1"/>
              <a:t>và</a:t>
            </a:r>
            <a:r>
              <a:rPr lang="en-US" altLang="ko-KR" dirty="0"/>
              <a:t> </a:t>
            </a:r>
            <a:r>
              <a:rPr lang="en-US" altLang="ko-KR" dirty="0" err="1"/>
              <a:t>bảo</a:t>
            </a:r>
            <a:r>
              <a:rPr lang="en-US" altLang="ko-KR" dirty="0"/>
              <a:t> </a:t>
            </a:r>
            <a:r>
              <a:rPr lang="en-US" altLang="ko-KR" dirty="0" err="1"/>
              <a:t>trì</a:t>
            </a:r>
            <a:r>
              <a:rPr lang="en-US" altLang="ko-KR" dirty="0"/>
              <a:t> </a:t>
            </a:r>
            <a:r>
              <a:rPr lang="en-US" altLang="ko-KR" dirty="0" err="1"/>
              <a:t>máy</a:t>
            </a:r>
            <a:r>
              <a:rPr lang="en-US" altLang="ko-KR" dirty="0"/>
              <a:t> </a:t>
            </a:r>
            <a:r>
              <a:rPr lang="en-US" altLang="ko-KR" dirty="0" err="1"/>
              <a:t>chủ</a:t>
            </a:r>
            <a:r>
              <a:rPr lang="en-US" altLang="ko-KR" dirty="0"/>
              <a:t> </a:t>
            </a:r>
            <a:r>
              <a:rPr lang="en-US" altLang="ko-KR" dirty="0" err="1"/>
              <a:t>Vùng</a:t>
            </a:r>
            <a:endParaRPr lang="en-US" altLang="ko-KR" dirty="0"/>
          </a:p>
          <a:p>
            <a:r>
              <a:rPr lang="en-US" altLang="ko-KR" dirty="0"/>
              <a:t>HBase Master</a:t>
            </a:r>
          </a:p>
          <a:p>
            <a:pPr lvl="1"/>
            <a:r>
              <a:rPr lang="en-US" altLang="ko-KR" dirty="0" err="1"/>
              <a:t>Giám</a:t>
            </a:r>
            <a:r>
              <a:rPr lang="en-US" altLang="ko-KR" dirty="0"/>
              <a:t> </a:t>
            </a:r>
            <a:r>
              <a:rPr lang="en-US" altLang="ko-KR" dirty="0" err="1"/>
              <a:t>sát</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phiên</a:t>
            </a:r>
            <a:r>
              <a:rPr lang="en-US" altLang="ko-KR" dirty="0"/>
              <a:t> </a:t>
            </a:r>
            <a:r>
              <a:rPr lang="en-US" altLang="ko-KR" dirty="0" err="1"/>
              <a:t>bản</a:t>
            </a:r>
            <a:r>
              <a:rPr lang="en-US" altLang="ko-KR" dirty="0"/>
              <a:t> </a:t>
            </a:r>
            <a:r>
              <a:rPr lang="en-US" altLang="ko-KR" dirty="0" err="1"/>
              <a:t>Máy</a:t>
            </a:r>
            <a:r>
              <a:rPr lang="en-US" altLang="ko-KR" dirty="0"/>
              <a:t> </a:t>
            </a:r>
            <a:r>
              <a:rPr lang="en-US" altLang="ko-KR" dirty="0" err="1"/>
              <a:t>chủ</a:t>
            </a:r>
            <a:r>
              <a:rPr lang="en-US" altLang="ko-KR" dirty="0"/>
              <a:t> </a:t>
            </a:r>
            <a:r>
              <a:rPr lang="en-US" altLang="ko-KR" dirty="0" err="1"/>
              <a:t>vùng</a:t>
            </a:r>
            <a:r>
              <a:rPr lang="en-US" altLang="ko-KR" dirty="0"/>
              <a:t> </a:t>
            </a:r>
            <a:r>
              <a:rPr lang="en-US" altLang="ko-KR" dirty="0" err="1"/>
              <a:t>trên</a:t>
            </a:r>
            <a:r>
              <a:rPr lang="en-US" altLang="ko-KR" dirty="0"/>
              <a:t> </a:t>
            </a:r>
            <a:r>
              <a:rPr lang="en-US" altLang="ko-KR" dirty="0" err="1"/>
              <a:t>giao</a:t>
            </a:r>
            <a:r>
              <a:rPr lang="en-US" altLang="ko-KR" dirty="0"/>
              <a:t> </a:t>
            </a:r>
            <a:r>
              <a:rPr lang="en-US" altLang="ko-KR" dirty="0" err="1"/>
              <a:t>diện</a:t>
            </a:r>
            <a:r>
              <a:rPr lang="en-US" altLang="ko-KR" dirty="0"/>
              <a:t> </a:t>
            </a:r>
            <a:r>
              <a:rPr lang="en-US" altLang="ko-KR" dirty="0" err="1"/>
              <a:t>cụm</a:t>
            </a:r>
            <a:r>
              <a:rPr lang="en-US" altLang="ko-KR" dirty="0"/>
              <a:t> </a:t>
            </a:r>
            <a:r>
              <a:rPr lang="en-US" altLang="ko-KR" dirty="0" err="1"/>
              <a:t>để</a:t>
            </a:r>
            <a:r>
              <a:rPr lang="en-US" altLang="ko-KR" dirty="0"/>
              <a:t> </a:t>
            </a:r>
            <a:r>
              <a:rPr lang="en-US" altLang="ko-KR" dirty="0" err="1"/>
              <a:t>biết</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thay</a:t>
            </a:r>
            <a:r>
              <a:rPr lang="en-US" altLang="ko-KR" dirty="0"/>
              <a:t> </a:t>
            </a:r>
            <a:r>
              <a:rPr lang="en-US" altLang="ko-KR" dirty="0" err="1"/>
              <a:t>đổi</a:t>
            </a:r>
            <a:r>
              <a:rPr lang="en-US" altLang="ko-KR" dirty="0"/>
              <a:t> </a:t>
            </a:r>
            <a:r>
              <a:rPr lang="en-US" altLang="ko-KR" dirty="0" err="1"/>
              <a:t>siêu</a:t>
            </a:r>
            <a:r>
              <a:rPr lang="en-US" altLang="ko-KR" dirty="0"/>
              <a:t> </a:t>
            </a:r>
            <a:r>
              <a:rPr lang="en-US" altLang="ko-KR" dirty="0" err="1"/>
              <a:t>dữ</a:t>
            </a:r>
            <a:r>
              <a:rPr lang="en-US" altLang="ko-KR" dirty="0"/>
              <a:t> </a:t>
            </a:r>
            <a:r>
              <a:rPr lang="en-US" altLang="ko-KR" dirty="0" err="1"/>
              <a:t>liệu</a:t>
            </a:r>
            <a:endParaRPr lang="en-US" altLang="ko-KR" dirty="0"/>
          </a:p>
          <a:p>
            <a:r>
              <a:rPr lang="en-US" altLang="ko-KR" dirty="0"/>
              <a:t>ZooKeeper</a:t>
            </a:r>
          </a:p>
          <a:p>
            <a:pPr lvl="1"/>
            <a:r>
              <a:rPr lang="vi-VN" altLang="ko-KR" dirty="0"/>
              <a:t>Khung điều phối được sử dụng để quản lý tập trung thông tin cấu hình cho HBase</a:t>
            </a:r>
          </a:p>
          <a:p>
            <a:pPr lvl="1"/>
            <a:r>
              <a:rPr lang="vi-VN" altLang="ko-KR" dirty="0"/>
              <a:t>Hỗ trợ quyết định cho một Master duy nhất</a:t>
            </a:r>
            <a:endParaRPr lang="en-US" altLang="ko-KR" dirty="0"/>
          </a:p>
          <a:p>
            <a:r>
              <a:rPr lang="en-US" altLang="ko-KR" dirty="0"/>
              <a:t>NameNode</a:t>
            </a:r>
          </a:p>
          <a:p>
            <a:pPr lvl="1"/>
            <a:r>
              <a:rPr lang="en-US" altLang="ko-KR" dirty="0" err="1"/>
              <a:t>Quy</a:t>
            </a:r>
            <a:r>
              <a:rPr lang="en-US" altLang="ko-KR" dirty="0"/>
              <a:t> </a:t>
            </a:r>
            <a:r>
              <a:rPr lang="en-US" altLang="ko-KR" dirty="0" err="1"/>
              <a:t>trình</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để</a:t>
            </a:r>
            <a:r>
              <a:rPr lang="en-US" altLang="ko-KR" dirty="0"/>
              <a:t> </a:t>
            </a:r>
            <a:r>
              <a:rPr lang="en-US" altLang="ko-KR" dirty="0" err="1"/>
              <a:t>quản</a:t>
            </a:r>
            <a:r>
              <a:rPr lang="en-US" altLang="ko-KR" dirty="0"/>
              <a:t> </a:t>
            </a:r>
            <a:r>
              <a:rPr lang="en-US" altLang="ko-KR" dirty="0" err="1"/>
              <a:t>lý</a:t>
            </a:r>
            <a:r>
              <a:rPr lang="en-US" altLang="ko-KR" dirty="0"/>
              <a:t> </a:t>
            </a:r>
            <a:r>
              <a:rPr lang="en-US" altLang="ko-KR" dirty="0" err="1"/>
              <a:t>siêu</a:t>
            </a:r>
            <a:r>
              <a:rPr lang="en-US" altLang="ko-KR" dirty="0"/>
              <a:t> </a:t>
            </a:r>
            <a:r>
              <a:rPr lang="en-US" altLang="ko-KR" dirty="0" err="1"/>
              <a:t>dữ</a:t>
            </a:r>
            <a:r>
              <a:rPr lang="en-US" altLang="ko-KR" dirty="0"/>
              <a:t> </a:t>
            </a:r>
            <a:r>
              <a:rPr lang="en-US" altLang="ko-KR" dirty="0" err="1"/>
              <a:t>liệu</a:t>
            </a:r>
            <a:r>
              <a:rPr lang="en-US" altLang="ko-KR" dirty="0"/>
              <a:t> HDFS</a:t>
            </a:r>
          </a:p>
          <a:p>
            <a:r>
              <a:rPr lang="en-US" altLang="ko-KR" dirty="0"/>
              <a:t>DataNode</a:t>
            </a:r>
          </a:p>
          <a:p>
            <a:pPr lvl="1"/>
            <a:r>
              <a:rPr lang="vi-VN" altLang="ko-KR" dirty="0"/>
              <a:t>Một tiến trình nền lưu trữ và giữ các khối HDFS.</a:t>
            </a:r>
            <a:endParaRPr lang="ko-KR" altLang="en-US" dirty="0"/>
          </a:p>
        </p:txBody>
      </p:sp>
    </p:spTree>
    <p:extLst>
      <p:ext uri="{BB962C8B-B14F-4D97-AF65-F5344CB8AC3E}">
        <p14:creationId xmlns:p14="http://schemas.microsoft.com/office/powerpoint/2010/main" val="1468208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07111" y="1329386"/>
            <a:ext cx="8796528" cy="493776"/>
          </a:xfrm>
        </p:spPr>
        <p:txBody>
          <a:bodyPr/>
          <a:lstStyle/>
          <a:p>
            <a:r>
              <a:rPr lang="en-US" altLang="ko-KR" sz="3000" dirty="0" err="1">
                <a:ea typeface="SamsungOneKorean 400" panose="020B0503030303020204" pitchFamily="50" charset="-127"/>
              </a:rPr>
              <a:t>Mục</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tiêu</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thiết</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kế</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của</a:t>
            </a:r>
            <a:r>
              <a:rPr lang="en-US" altLang="ko-KR" sz="3000" dirty="0">
                <a:ea typeface="SamsungOneKorean 400" panose="020B0503030303020204" pitchFamily="50" charset="-127"/>
              </a:rPr>
              <a:t> Kudu </a:t>
            </a:r>
            <a:r>
              <a:rPr lang="en-US" altLang="ko-KR" sz="3000" dirty="0" err="1">
                <a:ea typeface="SamsungOneKorean 400" panose="020B0503030303020204" pitchFamily="50" charset="-127"/>
              </a:rPr>
              <a:t>để</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đáp</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ứng</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khoảng</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cách</a:t>
            </a:r>
            <a:r>
              <a:rPr lang="en-US" altLang="ko-KR" sz="3000" dirty="0">
                <a:ea typeface="SamsungOneKorean 400" panose="020B0503030303020204" pitchFamily="50" charset="-127"/>
              </a:rPr>
              <a:t> (2/2)</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20" name="텍스트 개체 틀 4">
            <a:extLst>
              <a:ext uri="{FF2B5EF4-FFF2-40B4-BE49-F238E27FC236}">
                <a16:creationId xmlns:a16="http://schemas.microsoft.com/office/drawing/2014/main" id="{1A18DB91-FC56-45EF-A7FE-784B71AFEADD}"/>
              </a:ext>
            </a:extLst>
          </p:cNvPr>
          <p:cNvSpPr>
            <a:spLocks noGrp="1"/>
          </p:cNvSpPr>
          <p:nvPr>
            <p:ph type="body" sz="quarter" idx="15"/>
          </p:nvPr>
        </p:nvSpPr>
        <p:spPr>
          <a:xfrm>
            <a:off x="535872" y="2228533"/>
            <a:ext cx="4273881" cy="914400"/>
          </a:xfrm>
        </p:spPr>
        <p:txBody>
          <a:bodyPr/>
          <a:lstStyle/>
          <a:p>
            <a:r>
              <a:rPr lang="vi-VN" altLang="ko-KR" dirty="0"/>
              <a:t>Xử lý nhanh khối lượng công việc OLAP</a:t>
            </a:r>
          </a:p>
          <a:p>
            <a:r>
              <a:rPr lang="vi-VN" altLang="ko-KR" dirty="0"/>
              <a:t>Hiệu năng mạnh mẽ để chạy đồng thời khối lượng công việc tuần tự và ngẫu nhiên</a:t>
            </a:r>
          </a:p>
          <a:p>
            <a:r>
              <a:rPr lang="vi-VN" altLang="ko-KR" dirty="0"/>
              <a:t>Tích hợp với MapReduce, Spark và các thành phần hệ sinh thái Hadoop khác</a:t>
            </a:r>
          </a:p>
          <a:p>
            <a:r>
              <a:rPr lang="vi-VN" altLang="ko-KR" dirty="0"/>
              <a:t>Tích hợp chặt chẽ với Apache Impala</a:t>
            </a:r>
          </a:p>
          <a:p>
            <a:r>
              <a:rPr lang="vi-VN" altLang="ko-KR" dirty="0"/>
              <a:t>Mô hình nhất quán mạnh mẽ nhưng linh hoạt</a:t>
            </a:r>
            <a:endParaRPr lang="en-US" altLang="ko-KR" dirty="0"/>
          </a:p>
          <a:p>
            <a:pPr lvl="1">
              <a:spcBef>
                <a:spcPts val="300"/>
              </a:spcBef>
            </a:pPr>
            <a:r>
              <a:rPr lang="vi-VN" altLang="ko-KR" dirty="0"/>
              <a:t>Chọn yêu cầu về tính nhất quán của cơ sở theo yêu cầu</a:t>
            </a:r>
            <a:endParaRPr lang="en-US" altLang="ko-KR" dirty="0"/>
          </a:p>
          <a:p>
            <a:r>
              <a:rPr lang="en-US" altLang="ko-KR" dirty="0" err="1"/>
              <a:t>Khả</a:t>
            </a:r>
            <a:r>
              <a:rPr lang="en-US" altLang="ko-KR" dirty="0"/>
              <a:t> </a:t>
            </a:r>
            <a:r>
              <a:rPr lang="en-US" altLang="ko-KR" dirty="0" err="1"/>
              <a:t>dụng</a:t>
            </a:r>
            <a:r>
              <a:rPr lang="en-US" altLang="ko-KR" dirty="0"/>
              <a:t> </a:t>
            </a:r>
            <a:r>
              <a:rPr lang="en-US" altLang="ko-KR" dirty="0" err="1"/>
              <a:t>cao</a:t>
            </a:r>
            <a:r>
              <a:rPr lang="en-US" altLang="ko-KR" dirty="0"/>
              <a:t> </a:t>
            </a:r>
            <a:r>
              <a:rPr lang="en-US" altLang="ko-KR" dirty="0" err="1"/>
              <a:t>và</a:t>
            </a:r>
            <a:r>
              <a:rPr lang="en-US" altLang="ko-KR" dirty="0"/>
              <a:t> </a:t>
            </a:r>
            <a:r>
              <a:rPr lang="en-US" altLang="ko-KR" dirty="0" err="1"/>
              <a:t>khả</a:t>
            </a:r>
            <a:r>
              <a:rPr lang="en-US" altLang="ko-KR" dirty="0"/>
              <a:t> </a:t>
            </a:r>
            <a:r>
              <a:rPr lang="en-US" altLang="ko-KR" dirty="0" err="1"/>
              <a:t>năng</a:t>
            </a:r>
            <a:r>
              <a:rPr lang="en-US" altLang="ko-KR" dirty="0"/>
              <a:t> </a:t>
            </a:r>
            <a:r>
              <a:rPr lang="en-US" altLang="ko-KR" dirty="0" err="1"/>
              <a:t>chịu</a:t>
            </a:r>
            <a:r>
              <a:rPr lang="en-US" altLang="ko-KR" dirty="0"/>
              <a:t> </a:t>
            </a:r>
            <a:r>
              <a:rPr lang="en-US" altLang="ko-KR" dirty="0" err="1"/>
              <a:t>lỗi</a:t>
            </a:r>
            <a:endParaRPr lang="en-US" altLang="ko-KR" dirty="0"/>
          </a:p>
          <a:p>
            <a:pPr lvl="1">
              <a:spcBef>
                <a:spcPts val="300"/>
              </a:spcBef>
            </a:pPr>
            <a:r>
              <a:rPr lang="en-US" altLang="ko-KR" dirty="0" err="1"/>
              <a:t>Tiếp</a:t>
            </a:r>
            <a:r>
              <a:rPr lang="en-US" altLang="ko-KR" dirty="0"/>
              <a:t> </a:t>
            </a:r>
            <a:r>
              <a:rPr lang="en-US" altLang="ko-KR" dirty="0" err="1"/>
              <a:t>tục</a:t>
            </a:r>
            <a:r>
              <a:rPr lang="en-US" altLang="ko-KR" dirty="0"/>
              <a:t> </a:t>
            </a:r>
            <a:r>
              <a:rPr lang="en-US" altLang="ko-KR" dirty="0" err="1"/>
              <a:t>cung</a:t>
            </a:r>
            <a:r>
              <a:rPr lang="en-US" altLang="ko-KR" dirty="0"/>
              <a:t> </a:t>
            </a:r>
            <a:r>
              <a:rPr lang="en-US" altLang="ko-KR" dirty="0" err="1"/>
              <a:t>cấp</a:t>
            </a:r>
            <a:r>
              <a:rPr lang="en-US" altLang="ko-KR" dirty="0"/>
              <a:t> </a:t>
            </a:r>
            <a:r>
              <a:rPr lang="en-US" altLang="ko-KR" dirty="0" err="1"/>
              <a:t>khả</a:t>
            </a:r>
            <a:r>
              <a:rPr lang="en-US" altLang="ko-KR" dirty="0"/>
              <a:t> </a:t>
            </a:r>
            <a:r>
              <a:rPr lang="en-US" altLang="ko-KR" dirty="0" err="1"/>
              <a:t>năng</a:t>
            </a:r>
            <a:r>
              <a:rPr lang="en-US" altLang="ko-KR" dirty="0"/>
              <a:t> </a:t>
            </a:r>
            <a:r>
              <a:rPr lang="en-US" altLang="ko-KR" dirty="0" err="1"/>
              <a:t>đọc</a:t>
            </a:r>
            <a:r>
              <a:rPr lang="en-US" altLang="ko-KR" dirty="0"/>
              <a:t>/</a:t>
            </a:r>
            <a:r>
              <a:rPr lang="en-US" altLang="ko-KR" dirty="0" err="1"/>
              <a:t>ghi</a:t>
            </a:r>
            <a:r>
              <a:rPr lang="en-US" altLang="ko-KR" dirty="0"/>
              <a:t> </a:t>
            </a:r>
            <a:r>
              <a:rPr lang="en-US" altLang="ko-KR" dirty="0" err="1"/>
              <a:t>khi</a:t>
            </a:r>
            <a:r>
              <a:rPr lang="en-US" altLang="ko-KR" dirty="0"/>
              <a:t> </a:t>
            </a:r>
            <a:r>
              <a:rPr lang="en-US" altLang="ko-KR" dirty="0" err="1"/>
              <a:t>gặp</a:t>
            </a:r>
            <a:r>
              <a:rPr lang="en-US" altLang="ko-KR" dirty="0"/>
              <a:t> </a:t>
            </a:r>
            <a:r>
              <a:rPr lang="en-US" altLang="ko-KR" dirty="0" err="1"/>
              <a:t>lỗi</a:t>
            </a:r>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grpSp>
        <p:nvGrpSpPr>
          <p:cNvPr id="18" name="그룹 17">
            <a:extLst>
              <a:ext uri="{FF2B5EF4-FFF2-40B4-BE49-F238E27FC236}">
                <a16:creationId xmlns:a16="http://schemas.microsoft.com/office/drawing/2014/main" id="{8BDB178A-E15C-412B-A683-0CBDA704EC9A}"/>
              </a:ext>
            </a:extLst>
          </p:cNvPr>
          <p:cNvGrpSpPr/>
          <p:nvPr/>
        </p:nvGrpSpPr>
        <p:grpSpPr>
          <a:xfrm>
            <a:off x="4836192" y="2288423"/>
            <a:ext cx="4394977" cy="3862279"/>
            <a:chOff x="4836192" y="2288423"/>
            <a:chExt cx="4394977" cy="3862279"/>
          </a:xfrm>
        </p:grpSpPr>
        <p:grpSp>
          <p:nvGrpSpPr>
            <p:cNvPr id="19" name="그룹 18">
              <a:extLst>
                <a:ext uri="{FF2B5EF4-FFF2-40B4-BE49-F238E27FC236}">
                  <a16:creationId xmlns:a16="http://schemas.microsoft.com/office/drawing/2014/main" id="{89A8B3A0-C42A-45EF-B039-E01FCE290784}"/>
                </a:ext>
              </a:extLst>
            </p:cNvPr>
            <p:cNvGrpSpPr/>
            <p:nvPr/>
          </p:nvGrpSpPr>
          <p:grpSpPr>
            <a:xfrm>
              <a:off x="4836192" y="2288423"/>
              <a:ext cx="4394977" cy="3862279"/>
              <a:chOff x="4836192" y="2288423"/>
              <a:chExt cx="4394977" cy="3862279"/>
            </a:xfrm>
          </p:grpSpPr>
          <p:grpSp>
            <p:nvGrpSpPr>
              <p:cNvPr id="34" name="Group 11">
                <a:extLst>
                  <a:ext uri="{FF2B5EF4-FFF2-40B4-BE49-F238E27FC236}">
                    <a16:creationId xmlns:a16="http://schemas.microsoft.com/office/drawing/2014/main" id="{0135AA3A-6E9F-4B3E-8D4C-180FA671EA14}"/>
                  </a:ext>
                </a:extLst>
              </p:cNvPr>
              <p:cNvGrpSpPr/>
              <p:nvPr/>
            </p:nvGrpSpPr>
            <p:grpSpPr>
              <a:xfrm>
                <a:off x="4905375" y="2657756"/>
                <a:ext cx="4325794" cy="3181069"/>
                <a:chOff x="2219333" y="2531368"/>
                <a:chExt cx="4325794" cy="3181069"/>
              </a:xfrm>
            </p:grpSpPr>
            <p:cxnSp>
              <p:nvCxnSpPr>
                <p:cNvPr id="39" name="Straight Arrow Connector 7">
                  <a:extLst>
                    <a:ext uri="{FF2B5EF4-FFF2-40B4-BE49-F238E27FC236}">
                      <a16:creationId xmlns:a16="http://schemas.microsoft.com/office/drawing/2014/main" id="{02537B30-589D-4DEA-A132-33A8B8DEAE58}"/>
                    </a:ext>
                  </a:extLst>
                </p:cNvPr>
                <p:cNvCxnSpPr/>
                <p:nvPr/>
              </p:nvCxnSpPr>
              <p:spPr>
                <a:xfrm>
                  <a:off x="2219333" y="5685760"/>
                  <a:ext cx="4325794" cy="0"/>
                </a:xfrm>
                <a:prstGeom prst="straightConnector1">
                  <a:avLst/>
                </a:prstGeom>
                <a:ln w="57150" cap="flat" cmpd="sng" algn="ctr">
                  <a:solidFill>
                    <a:srgbClr val="0043B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10">
                  <a:extLst>
                    <a:ext uri="{FF2B5EF4-FFF2-40B4-BE49-F238E27FC236}">
                      <a16:creationId xmlns:a16="http://schemas.microsoft.com/office/drawing/2014/main" id="{4BB43F15-3EC4-454D-B69E-EED6E639799D}"/>
                    </a:ext>
                  </a:extLst>
                </p:cNvPr>
                <p:cNvCxnSpPr>
                  <a:cxnSpLocks/>
                </p:cNvCxnSpPr>
                <p:nvPr/>
              </p:nvCxnSpPr>
              <p:spPr>
                <a:xfrm flipV="1">
                  <a:off x="2244306" y="2531368"/>
                  <a:ext cx="0" cy="3181069"/>
                </a:xfrm>
                <a:prstGeom prst="straightConnector1">
                  <a:avLst/>
                </a:prstGeom>
                <a:ln w="57150" cap="flat" cmpd="sng" algn="ctr">
                  <a:solidFill>
                    <a:srgbClr val="0043B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35" name="TextBox 34">
                <a:extLst>
                  <a:ext uri="{FF2B5EF4-FFF2-40B4-BE49-F238E27FC236}">
                    <a16:creationId xmlns:a16="http://schemas.microsoft.com/office/drawing/2014/main" id="{9DA8DE7E-8ED1-4FF2-88C4-13CACF2290E9}"/>
                  </a:ext>
                </a:extLst>
              </p:cNvPr>
              <p:cNvSpPr txBox="1"/>
              <p:nvPr/>
            </p:nvSpPr>
            <p:spPr>
              <a:xfrm>
                <a:off x="4836192" y="2288423"/>
                <a:ext cx="1372492" cy="338554"/>
              </a:xfrm>
              <a:prstGeom prst="rect">
                <a:avLst/>
              </a:prstGeom>
              <a:noFill/>
            </p:spPr>
            <p:txBody>
              <a:bodyPr wrap="none" rtlCol="0">
                <a:spAutoFit/>
              </a:bodyPr>
              <a:lstStyle/>
              <a:p>
                <a:r>
                  <a:rPr lang="en-US" sz="1600" dirty="0" err="1">
                    <a:solidFill>
                      <a:srgbClr val="0043B2"/>
                    </a:solidFill>
                    <a:latin typeface="SamsungOne-700" panose="020B0803030303020204" pitchFamily="34" charset="0"/>
                    <a:ea typeface="SamsungOne-700" panose="020B0803030303020204" pitchFamily="34" charset="0"/>
                  </a:rPr>
                  <a:t>Đỗ</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trễ</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nhanh</a:t>
                </a:r>
                <a:endParaRPr lang="en-US" sz="1600" dirty="0">
                  <a:solidFill>
                    <a:srgbClr val="0043B2"/>
                  </a:solidFill>
                  <a:latin typeface="SamsungOne-700" panose="020B0803030303020204" pitchFamily="34" charset="0"/>
                  <a:ea typeface="SamsungOne-700" panose="020B0803030303020204" pitchFamily="34" charset="0"/>
                </a:endParaRPr>
              </a:p>
            </p:txBody>
          </p:sp>
          <p:sp>
            <p:nvSpPr>
              <p:cNvPr id="36" name="TextBox 35">
                <a:extLst>
                  <a:ext uri="{FF2B5EF4-FFF2-40B4-BE49-F238E27FC236}">
                    <a16:creationId xmlns:a16="http://schemas.microsoft.com/office/drawing/2014/main" id="{A5EE27F6-0983-47C8-877F-10E59100C899}"/>
                  </a:ext>
                </a:extLst>
              </p:cNvPr>
              <p:cNvSpPr txBox="1"/>
              <p:nvPr/>
            </p:nvSpPr>
            <p:spPr>
              <a:xfrm>
                <a:off x="7382575" y="5812148"/>
                <a:ext cx="1685077" cy="338554"/>
              </a:xfrm>
              <a:prstGeom prst="rect">
                <a:avLst/>
              </a:prstGeom>
              <a:noFill/>
            </p:spPr>
            <p:txBody>
              <a:bodyPr wrap="none" rtlCol="0">
                <a:spAutoFit/>
              </a:bodyPr>
              <a:lstStyle/>
              <a:p>
                <a:r>
                  <a:rPr lang="en-US" sz="1600" dirty="0" err="1">
                    <a:solidFill>
                      <a:srgbClr val="0043B2"/>
                    </a:solidFill>
                    <a:latin typeface="SamsungOne-700" panose="020B0803030303020204" pitchFamily="34" charset="0"/>
                    <a:ea typeface="SamsungOne-700" panose="020B0803030303020204" pitchFamily="34" charset="0"/>
                  </a:rPr>
                  <a:t>Thông</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lượng</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cao</a:t>
                </a:r>
                <a:endParaRPr lang="en-US" sz="1600" dirty="0">
                  <a:solidFill>
                    <a:srgbClr val="0043B2"/>
                  </a:solidFill>
                  <a:latin typeface="SamsungOne-700" panose="020B0803030303020204" pitchFamily="34" charset="0"/>
                  <a:ea typeface="SamsungOne-700" panose="020B0803030303020204" pitchFamily="34" charset="0"/>
                </a:endParaRPr>
              </a:p>
            </p:txBody>
          </p:sp>
          <p:pic>
            <p:nvPicPr>
              <p:cNvPr id="37" name="Picture 16">
                <a:extLst>
                  <a:ext uri="{FF2B5EF4-FFF2-40B4-BE49-F238E27FC236}">
                    <a16:creationId xmlns:a16="http://schemas.microsoft.com/office/drawing/2014/main" id="{1F794940-4626-4EC7-81D3-6C149B3060C2}"/>
                  </a:ext>
                </a:extLst>
              </p:cNvPr>
              <p:cNvPicPr>
                <a:picLocks noChangeAspect="1"/>
              </p:cNvPicPr>
              <p:nvPr/>
            </p:nvPicPr>
            <p:blipFill>
              <a:blip r:embed="rId3"/>
              <a:stretch>
                <a:fillRect/>
              </a:stretch>
            </p:blipFill>
            <p:spPr>
              <a:xfrm>
                <a:off x="5172447" y="2695855"/>
                <a:ext cx="930594" cy="227187"/>
              </a:xfrm>
              <a:prstGeom prst="rect">
                <a:avLst/>
              </a:prstGeom>
            </p:spPr>
          </p:pic>
          <p:pic>
            <p:nvPicPr>
              <p:cNvPr id="38" name="Picture 17">
                <a:extLst>
                  <a:ext uri="{FF2B5EF4-FFF2-40B4-BE49-F238E27FC236}">
                    <a16:creationId xmlns:a16="http://schemas.microsoft.com/office/drawing/2014/main" id="{3EF74D9C-5FB1-4FDD-B922-6B3053AC1AD3}"/>
                  </a:ext>
                </a:extLst>
              </p:cNvPr>
              <p:cNvPicPr>
                <a:picLocks noChangeAspect="1"/>
              </p:cNvPicPr>
              <p:nvPr/>
            </p:nvPicPr>
            <p:blipFill>
              <a:blip r:embed="rId4"/>
              <a:stretch>
                <a:fillRect/>
              </a:stretch>
            </p:blipFill>
            <p:spPr>
              <a:xfrm>
                <a:off x="7821118" y="5261939"/>
                <a:ext cx="1172272" cy="361756"/>
              </a:xfrm>
              <a:prstGeom prst="rect">
                <a:avLst/>
              </a:prstGeom>
            </p:spPr>
          </p:pic>
        </p:grpSp>
        <p:pic>
          <p:nvPicPr>
            <p:cNvPr id="32" name="Picture 2" descr="Apache Kudu - Fast Analytics on Fast Data">
              <a:extLst>
                <a:ext uri="{FF2B5EF4-FFF2-40B4-BE49-F238E27FC236}">
                  <a16:creationId xmlns:a16="http://schemas.microsoft.com/office/drawing/2014/main" id="{8D349627-2ED0-4E07-905B-4E5AA527EF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3525" y="3557500"/>
              <a:ext cx="2010344" cy="1450944"/>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17">
              <a:extLst>
                <a:ext uri="{FF2B5EF4-FFF2-40B4-BE49-F238E27FC236}">
                  <a16:creationId xmlns:a16="http://schemas.microsoft.com/office/drawing/2014/main" id="{D11EEA17-FEE2-4007-89D6-9E584A64DAB4}"/>
                </a:ext>
              </a:extLst>
            </p:cNvPr>
            <p:cNvCxnSpPr>
              <a:cxnSpLocks/>
            </p:cNvCxnSpPr>
            <p:nvPr/>
          </p:nvCxnSpPr>
          <p:spPr>
            <a:xfrm flipV="1">
              <a:off x="4955322" y="4714576"/>
              <a:ext cx="1229275" cy="1097572"/>
            </a:xfrm>
            <a:prstGeom prst="straightConnector1">
              <a:avLst/>
            </a:prstGeom>
            <a:ln w="57150" cap="flat" cmpd="sng" algn="ctr">
              <a:solidFill>
                <a:srgbClr val="0043B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77177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6BD28891-B90F-4351-B9E4-AE73E0360C80}"/>
              </a:ext>
            </a:extLst>
          </p:cNvPr>
          <p:cNvSpPr>
            <a:spLocks noGrp="1"/>
          </p:cNvSpPr>
          <p:nvPr>
            <p:ph type="body" sz="quarter" idx="11"/>
          </p:nvPr>
        </p:nvSpPr>
        <p:spPr/>
        <p:txBody>
          <a:bodyPr/>
          <a:lstStyle/>
          <a:p>
            <a:r>
              <a:rPr lang="en-US" altLang="en-US" dirty="0" err="1"/>
              <a:t>Trình</a:t>
            </a:r>
            <a:r>
              <a:rPr lang="en-US" altLang="en-US" dirty="0"/>
              <a:t> </a:t>
            </a:r>
            <a:r>
              <a:rPr lang="en-US" altLang="en-US" dirty="0" err="1"/>
              <a:t>nền</a:t>
            </a:r>
            <a:r>
              <a:rPr lang="en-US" altLang="en-US" dirty="0"/>
              <a:t> </a:t>
            </a:r>
            <a:r>
              <a:rPr lang="en-US" altLang="en-US" dirty="0" err="1"/>
              <a:t>và</a:t>
            </a:r>
            <a:r>
              <a:rPr lang="en-US" altLang="en-US" dirty="0"/>
              <a:t> </a:t>
            </a:r>
            <a:r>
              <a:rPr lang="en-US" altLang="en-US" dirty="0" err="1"/>
              <a:t>Dịch</a:t>
            </a:r>
            <a:r>
              <a:rPr lang="en-US" altLang="en-US" dirty="0"/>
              <a:t> </a:t>
            </a:r>
            <a:r>
              <a:rPr lang="en-US" altLang="en-US" dirty="0" err="1"/>
              <a:t>vụ</a:t>
            </a:r>
            <a:r>
              <a:rPr lang="en-US" altLang="en-US" dirty="0"/>
              <a:t> </a:t>
            </a:r>
            <a:r>
              <a:rPr lang="en-US" altLang="en-US" dirty="0" err="1"/>
              <a:t>trong</a:t>
            </a:r>
            <a:r>
              <a:rPr lang="en-US" altLang="en-US" dirty="0"/>
              <a:t> </a:t>
            </a:r>
            <a:r>
              <a:rPr lang="en-US" altLang="en-US" dirty="0" err="1"/>
              <a:t>Cụm</a:t>
            </a:r>
            <a:r>
              <a:rPr lang="en-US" altLang="en-US" dirty="0"/>
              <a:t> </a:t>
            </a:r>
            <a:r>
              <a:rPr lang="en-US" altLang="en-US" dirty="0" err="1"/>
              <a:t>HBase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3" name="그룹 2">
            <a:extLst>
              <a:ext uri="{FF2B5EF4-FFF2-40B4-BE49-F238E27FC236}">
                <a16:creationId xmlns:a16="http://schemas.microsoft.com/office/drawing/2014/main" id="{7BF55B4E-F2DC-483B-B2B0-632FD5669122}"/>
              </a:ext>
            </a:extLst>
          </p:cNvPr>
          <p:cNvGrpSpPr/>
          <p:nvPr/>
        </p:nvGrpSpPr>
        <p:grpSpPr>
          <a:xfrm>
            <a:off x="982077" y="2443975"/>
            <a:ext cx="7124931" cy="3645622"/>
            <a:chOff x="982077" y="2443975"/>
            <a:chExt cx="7124931" cy="3645622"/>
          </a:xfrm>
        </p:grpSpPr>
        <p:sp>
          <p:nvSpPr>
            <p:cNvPr id="9" name="모서리가 둥근 직사각형 155">
              <a:extLst>
                <a:ext uri="{FF2B5EF4-FFF2-40B4-BE49-F238E27FC236}">
                  <a16:creationId xmlns:a16="http://schemas.microsoft.com/office/drawing/2014/main" id="{00917E8A-11EC-485E-928B-17B0F8A9BAFD}"/>
                </a:ext>
              </a:extLst>
            </p:cNvPr>
            <p:cNvSpPr/>
            <p:nvPr/>
          </p:nvSpPr>
          <p:spPr>
            <a:xfrm>
              <a:off x="2275577" y="4792313"/>
              <a:ext cx="1416098" cy="372971"/>
            </a:xfrm>
            <a:prstGeom prst="round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Worker 1</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0" name="모서리가 둥근 직사각형 156">
              <a:extLst>
                <a:ext uri="{FF2B5EF4-FFF2-40B4-BE49-F238E27FC236}">
                  <a16:creationId xmlns:a16="http://schemas.microsoft.com/office/drawing/2014/main" id="{771FDFAC-68D7-454E-B8E9-4C16DF7050AE}"/>
                </a:ext>
              </a:extLst>
            </p:cNvPr>
            <p:cNvSpPr/>
            <p:nvPr/>
          </p:nvSpPr>
          <p:spPr>
            <a:xfrm>
              <a:off x="2444160" y="5236033"/>
              <a:ext cx="1247515" cy="391407"/>
            </a:xfrm>
            <a:prstGeom prst="roundRect">
              <a:avLst/>
            </a:prstGeom>
            <a:solidFill>
              <a:srgbClr val="E8E8E8"/>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err="1">
                  <a:solidFill>
                    <a:srgbClr val="FF0000"/>
                  </a:solidFill>
                  <a:latin typeface="SamsungOne-700" panose="020B0803030303020204" pitchFamily="34" charset="0"/>
                  <a:ea typeface="SamsungOne-700" panose="020B0803030303020204" pitchFamily="34" charset="0"/>
                  <a:cs typeface="Menlo" panose="020B0609030804020204" pitchFamily="49" charset="0"/>
                </a:rPr>
                <a:t>Máy</a:t>
              </a:r>
              <a:r>
                <a:rPr lang="en-US" altLang="ko-KR" sz="1200" dirty="0">
                  <a:solidFill>
                    <a:srgbClr val="FF0000"/>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FF0000"/>
                  </a:solidFill>
                  <a:latin typeface="SamsungOne-700" panose="020B0803030303020204" pitchFamily="34" charset="0"/>
                  <a:ea typeface="SamsungOne-700" panose="020B0803030303020204" pitchFamily="34" charset="0"/>
                  <a:cs typeface="Menlo" panose="020B0609030804020204" pitchFamily="49" charset="0"/>
                </a:rPr>
                <a:t>chủ</a:t>
              </a:r>
              <a:r>
                <a:rPr lang="en-US" altLang="ko-KR" sz="1200" dirty="0">
                  <a:solidFill>
                    <a:srgbClr val="FF0000"/>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FF0000"/>
                  </a:solidFill>
                  <a:latin typeface="SamsungOne-700" panose="020B0803030303020204" pitchFamily="34" charset="0"/>
                  <a:ea typeface="SamsungOne-700" panose="020B0803030303020204" pitchFamily="34" charset="0"/>
                  <a:cs typeface="Menlo" panose="020B0609030804020204" pitchFamily="49" charset="0"/>
                </a:rPr>
                <a:t>vùng</a:t>
              </a:r>
              <a:endParaRPr lang="ko-KR" altLang="en-US" sz="1200" dirty="0">
                <a:solidFill>
                  <a:srgbClr val="FF0000"/>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1" name="모서리가 둥근 직사각형 157">
              <a:extLst>
                <a:ext uri="{FF2B5EF4-FFF2-40B4-BE49-F238E27FC236}">
                  <a16:creationId xmlns:a16="http://schemas.microsoft.com/office/drawing/2014/main" id="{AC3704CC-3D44-43BF-A087-91BDF85BBF6E}"/>
                </a:ext>
              </a:extLst>
            </p:cNvPr>
            <p:cNvSpPr/>
            <p:nvPr/>
          </p:nvSpPr>
          <p:spPr>
            <a:xfrm>
              <a:off x="2444160" y="5698188"/>
              <a:ext cx="1247515" cy="391407"/>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DataNode</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12" name="직선 연결선 18">
              <a:extLst>
                <a:ext uri="{FF2B5EF4-FFF2-40B4-BE49-F238E27FC236}">
                  <a16:creationId xmlns:a16="http://schemas.microsoft.com/office/drawing/2014/main" id="{BB467759-14BE-4BB7-BC7B-2B0FCF5941D5}"/>
                </a:ext>
              </a:extLst>
            </p:cNvPr>
            <p:cNvCxnSpPr>
              <a:stCxn id="10" idx="1"/>
            </p:cNvCxnSpPr>
            <p:nvPr/>
          </p:nvCxnSpPr>
          <p:spPr>
            <a:xfrm flipH="1">
              <a:off x="2376727" y="5431737"/>
              <a:ext cx="67433"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 name="직선 연결선 19">
              <a:extLst>
                <a:ext uri="{FF2B5EF4-FFF2-40B4-BE49-F238E27FC236}">
                  <a16:creationId xmlns:a16="http://schemas.microsoft.com/office/drawing/2014/main" id="{2478E9A8-01AD-4D10-8AF3-7565B40BB50C}"/>
                </a:ext>
              </a:extLst>
            </p:cNvPr>
            <p:cNvCxnSpPr/>
            <p:nvPr/>
          </p:nvCxnSpPr>
          <p:spPr>
            <a:xfrm flipH="1">
              <a:off x="2376727" y="5898604"/>
              <a:ext cx="67433"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 name="직선 연결선 21">
              <a:extLst>
                <a:ext uri="{FF2B5EF4-FFF2-40B4-BE49-F238E27FC236}">
                  <a16:creationId xmlns:a16="http://schemas.microsoft.com/office/drawing/2014/main" id="{3F5CBF73-AF49-4A87-8526-D8EABBBB2EAA}"/>
                </a:ext>
              </a:extLst>
            </p:cNvPr>
            <p:cNvCxnSpPr/>
            <p:nvPr/>
          </p:nvCxnSpPr>
          <p:spPr>
            <a:xfrm flipV="1">
              <a:off x="2376727" y="5165286"/>
              <a:ext cx="0" cy="7377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379AE5-F56A-41D7-BC56-FD2A363A1A4D}"/>
                </a:ext>
              </a:extLst>
            </p:cNvPr>
            <p:cNvSpPr txBox="1"/>
            <p:nvPr/>
          </p:nvSpPr>
          <p:spPr>
            <a:xfrm>
              <a:off x="982077" y="5084571"/>
              <a:ext cx="977192" cy="738664"/>
            </a:xfrm>
            <a:prstGeom prst="rect">
              <a:avLst/>
            </a:prstGeom>
            <a:ln w="12700">
              <a:noFill/>
            </a:ln>
          </p:spPr>
          <p:txBody>
            <a:bodyPr wrap="none" rtlCol="0">
              <a:spAutoFit/>
            </a:bodyPr>
            <a:lstStyle/>
            <a:p>
              <a:pPr indent="203597"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Worker</a:t>
              </a:r>
            </a:p>
            <a:p>
              <a:pPr indent="203597"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node</a:t>
              </a:r>
            </a:p>
            <a:p>
              <a:pPr indent="203597" algn="ctr"/>
              <a:endPar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16" name="왼쪽 중괄호 35">
              <a:extLst>
                <a:ext uri="{FF2B5EF4-FFF2-40B4-BE49-F238E27FC236}">
                  <a16:creationId xmlns:a16="http://schemas.microsoft.com/office/drawing/2014/main" id="{07E59FC9-D04D-41E2-8357-32890FBBEA9F}"/>
                </a:ext>
              </a:extLst>
            </p:cNvPr>
            <p:cNvSpPr/>
            <p:nvPr/>
          </p:nvSpPr>
          <p:spPr>
            <a:xfrm>
              <a:off x="1992930" y="4692734"/>
              <a:ext cx="151715" cy="1396863"/>
            </a:xfrm>
            <a:prstGeom prst="leftBrace">
              <a:avLst>
                <a:gd name="adj1" fmla="val 41389"/>
                <a:gd name="adj2" fmla="val 50000"/>
              </a:avLst>
            </a:prstGeom>
            <a:ln w="19050">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7" name="모서리가 둥근 직사각형 149">
              <a:extLst>
                <a:ext uri="{FF2B5EF4-FFF2-40B4-BE49-F238E27FC236}">
                  <a16:creationId xmlns:a16="http://schemas.microsoft.com/office/drawing/2014/main" id="{84428591-998D-4993-9B65-0870075E49FF}"/>
                </a:ext>
              </a:extLst>
            </p:cNvPr>
            <p:cNvSpPr/>
            <p:nvPr/>
          </p:nvSpPr>
          <p:spPr>
            <a:xfrm>
              <a:off x="3747355" y="4792313"/>
              <a:ext cx="1416098" cy="372971"/>
            </a:xfrm>
            <a:prstGeom prst="round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Worker 2</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8" name="모서리가 둥근 직사각형 150">
              <a:extLst>
                <a:ext uri="{FF2B5EF4-FFF2-40B4-BE49-F238E27FC236}">
                  <a16:creationId xmlns:a16="http://schemas.microsoft.com/office/drawing/2014/main" id="{48FF5E91-73E3-48A1-855D-99A24A1323A3}"/>
                </a:ext>
              </a:extLst>
            </p:cNvPr>
            <p:cNvSpPr/>
            <p:nvPr/>
          </p:nvSpPr>
          <p:spPr>
            <a:xfrm>
              <a:off x="3915938" y="5236033"/>
              <a:ext cx="1247515" cy="391407"/>
            </a:xfrm>
            <a:prstGeom prst="roundRect">
              <a:avLst/>
            </a:prstGeom>
            <a:solidFill>
              <a:srgbClr val="E8E8E8"/>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Máy</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chủ</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vùng</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9" name="모서리가 둥근 직사각형 151">
              <a:extLst>
                <a:ext uri="{FF2B5EF4-FFF2-40B4-BE49-F238E27FC236}">
                  <a16:creationId xmlns:a16="http://schemas.microsoft.com/office/drawing/2014/main" id="{50B47793-B945-4F3D-A401-F095C343F0D3}"/>
                </a:ext>
              </a:extLst>
            </p:cNvPr>
            <p:cNvSpPr/>
            <p:nvPr/>
          </p:nvSpPr>
          <p:spPr>
            <a:xfrm>
              <a:off x="3915938" y="5698188"/>
              <a:ext cx="1247515" cy="391407"/>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DataNode</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20" name="직선 연결선 41">
              <a:extLst>
                <a:ext uri="{FF2B5EF4-FFF2-40B4-BE49-F238E27FC236}">
                  <a16:creationId xmlns:a16="http://schemas.microsoft.com/office/drawing/2014/main" id="{B3169656-C1E4-4622-92FC-8A8167CB6CBE}"/>
                </a:ext>
              </a:extLst>
            </p:cNvPr>
            <p:cNvCxnSpPr>
              <a:stCxn id="18" idx="1"/>
            </p:cNvCxnSpPr>
            <p:nvPr/>
          </p:nvCxnSpPr>
          <p:spPr>
            <a:xfrm flipH="1">
              <a:off x="3848505" y="5431737"/>
              <a:ext cx="67433"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1" name="직선 연결선 42">
              <a:extLst>
                <a:ext uri="{FF2B5EF4-FFF2-40B4-BE49-F238E27FC236}">
                  <a16:creationId xmlns:a16="http://schemas.microsoft.com/office/drawing/2014/main" id="{A5F49C68-6B86-46EA-A50D-A679FC68991C}"/>
                </a:ext>
              </a:extLst>
            </p:cNvPr>
            <p:cNvCxnSpPr/>
            <p:nvPr/>
          </p:nvCxnSpPr>
          <p:spPr>
            <a:xfrm flipH="1">
              <a:off x="3848505" y="5898604"/>
              <a:ext cx="67433"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직선 연결선 43">
              <a:extLst>
                <a:ext uri="{FF2B5EF4-FFF2-40B4-BE49-F238E27FC236}">
                  <a16:creationId xmlns:a16="http://schemas.microsoft.com/office/drawing/2014/main" id="{72F3D62C-D5BF-4BAB-8B65-E96641BB4F66}"/>
                </a:ext>
              </a:extLst>
            </p:cNvPr>
            <p:cNvCxnSpPr/>
            <p:nvPr/>
          </p:nvCxnSpPr>
          <p:spPr>
            <a:xfrm flipV="1">
              <a:off x="3848505" y="5165286"/>
              <a:ext cx="0" cy="7377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모서리가 둥근 직사각형 143">
              <a:extLst>
                <a:ext uri="{FF2B5EF4-FFF2-40B4-BE49-F238E27FC236}">
                  <a16:creationId xmlns:a16="http://schemas.microsoft.com/office/drawing/2014/main" id="{5B67776F-2D74-49FF-9E18-E7D945E9DD1B}"/>
                </a:ext>
              </a:extLst>
            </p:cNvPr>
            <p:cNvSpPr/>
            <p:nvPr/>
          </p:nvSpPr>
          <p:spPr>
            <a:xfrm>
              <a:off x="5219133" y="4792313"/>
              <a:ext cx="1416098" cy="372971"/>
            </a:xfrm>
            <a:prstGeom prst="round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Worker 3</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4" name="모서리가 둥근 직사각형 144">
              <a:extLst>
                <a:ext uri="{FF2B5EF4-FFF2-40B4-BE49-F238E27FC236}">
                  <a16:creationId xmlns:a16="http://schemas.microsoft.com/office/drawing/2014/main" id="{2AC9C907-321D-4C85-BC51-22219749310E}"/>
                </a:ext>
              </a:extLst>
            </p:cNvPr>
            <p:cNvSpPr/>
            <p:nvPr/>
          </p:nvSpPr>
          <p:spPr>
            <a:xfrm>
              <a:off x="5387716" y="5236033"/>
              <a:ext cx="1247515" cy="391407"/>
            </a:xfrm>
            <a:prstGeom prst="roundRect">
              <a:avLst/>
            </a:prstGeom>
            <a:solidFill>
              <a:srgbClr val="E8E8E8"/>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Máy</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chủ</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vùng</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5" name="모서리가 둥근 직사각형 145">
              <a:extLst>
                <a:ext uri="{FF2B5EF4-FFF2-40B4-BE49-F238E27FC236}">
                  <a16:creationId xmlns:a16="http://schemas.microsoft.com/office/drawing/2014/main" id="{0EF5CE3A-BE3F-48F1-A1C2-2FF4A9631873}"/>
                </a:ext>
              </a:extLst>
            </p:cNvPr>
            <p:cNvSpPr/>
            <p:nvPr/>
          </p:nvSpPr>
          <p:spPr>
            <a:xfrm>
              <a:off x="5387716" y="5698188"/>
              <a:ext cx="1247515" cy="391407"/>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DataNode</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26" name="직선 연결선 48">
              <a:extLst>
                <a:ext uri="{FF2B5EF4-FFF2-40B4-BE49-F238E27FC236}">
                  <a16:creationId xmlns:a16="http://schemas.microsoft.com/office/drawing/2014/main" id="{1AFBBFBA-6D6F-4306-84BA-5240E34DF2BE}"/>
                </a:ext>
              </a:extLst>
            </p:cNvPr>
            <p:cNvCxnSpPr>
              <a:stCxn id="24" idx="1"/>
            </p:cNvCxnSpPr>
            <p:nvPr/>
          </p:nvCxnSpPr>
          <p:spPr>
            <a:xfrm flipH="1">
              <a:off x="5320283" y="5431737"/>
              <a:ext cx="67433"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직선 연결선 49">
              <a:extLst>
                <a:ext uri="{FF2B5EF4-FFF2-40B4-BE49-F238E27FC236}">
                  <a16:creationId xmlns:a16="http://schemas.microsoft.com/office/drawing/2014/main" id="{F20A7C29-9B90-44F4-BE0F-3B69F96A3D8E}"/>
                </a:ext>
              </a:extLst>
            </p:cNvPr>
            <p:cNvCxnSpPr/>
            <p:nvPr/>
          </p:nvCxnSpPr>
          <p:spPr>
            <a:xfrm flipH="1">
              <a:off x="5320283" y="5898604"/>
              <a:ext cx="67433"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 name="직선 연결선 50">
              <a:extLst>
                <a:ext uri="{FF2B5EF4-FFF2-40B4-BE49-F238E27FC236}">
                  <a16:creationId xmlns:a16="http://schemas.microsoft.com/office/drawing/2014/main" id="{E20388BC-1E86-4041-B866-6AC334F428D4}"/>
                </a:ext>
              </a:extLst>
            </p:cNvPr>
            <p:cNvCxnSpPr/>
            <p:nvPr/>
          </p:nvCxnSpPr>
          <p:spPr>
            <a:xfrm flipV="1">
              <a:off x="5320283" y="5165286"/>
              <a:ext cx="0" cy="7377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29" name="모서리가 둥근 직사각형 137">
              <a:extLst>
                <a:ext uri="{FF2B5EF4-FFF2-40B4-BE49-F238E27FC236}">
                  <a16:creationId xmlns:a16="http://schemas.microsoft.com/office/drawing/2014/main" id="{195B8C6F-BBE3-4C7E-AF36-D5B63C8FA0EF}"/>
                </a:ext>
              </a:extLst>
            </p:cNvPr>
            <p:cNvSpPr/>
            <p:nvPr/>
          </p:nvSpPr>
          <p:spPr>
            <a:xfrm>
              <a:off x="6690910" y="4792313"/>
              <a:ext cx="1416098" cy="372971"/>
            </a:xfrm>
            <a:prstGeom prst="round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Worker 4</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0" name="모서리가 둥근 직사각형 138">
              <a:extLst>
                <a:ext uri="{FF2B5EF4-FFF2-40B4-BE49-F238E27FC236}">
                  <a16:creationId xmlns:a16="http://schemas.microsoft.com/office/drawing/2014/main" id="{CE34601A-3C4E-4C60-BD78-26D4353CE98F}"/>
                </a:ext>
              </a:extLst>
            </p:cNvPr>
            <p:cNvSpPr/>
            <p:nvPr/>
          </p:nvSpPr>
          <p:spPr>
            <a:xfrm>
              <a:off x="6859493" y="5236033"/>
              <a:ext cx="1247515" cy="391407"/>
            </a:xfrm>
            <a:prstGeom prst="roundRect">
              <a:avLst/>
            </a:prstGeom>
            <a:solidFill>
              <a:srgbClr val="E8E8E8"/>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Máy</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chủ</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vùng</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1" name="모서리가 둥근 직사각형 139">
              <a:extLst>
                <a:ext uri="{FF2B5EF4-FFF2-40B4-BE49-F238E27FC236}">
                  <a16:creationId xmlns:a16="http://schemas.microsoft.com/office/drawing/2014/main" id="{89D8946C-1B0E-4354-89AF-13D35315EA2B}"/>
                </a:ext>
              </a:extLst>
            </p:cNvPr>
            <p:cNvSpPr/>
            <p:nvPr/>
          </p:nvSpPr>
          <p:spPr>
            <a:xfrm>
              <a:off x="6859493" y="5698188"/>
              <a:ext cx="1247515" cy="391407"/>
            </a:xfrm>
            <a:prstGeom prst="round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DataNode</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32" name="직선 연결선 55">
              <a:extLst>
                <a:ext uri="{FF2B5EF4-FFF2-40B4-BE49-F238E27FC236}">
                  <a16:creationId xmlns:a16="http://schemas.microsoft.com/office/drawing/2014/main" id="{E822051F-78D1-46E0-9ADF-7A1A192822AC}"/>
                </a:ext>
              </a:extLst>
            </p:cNvPr>
            <p:cNvCxnSpPr>
              <a:stCxn id="30" idx="1"/>
            </p:cNvCxnSpPr>
            <p:nvPr/>
          </p:nvCxnSpPr>
          <p:spPr>
            <a:xfrm flipH="1">
              <a:off x="6792060" y="5431737"/>
              <a:ext cx="67433"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 name="직선 연결선 56">
              <a:extLst>
                <a:ext uri="{FF2B5EF4-FFF2-40B4-BE49-F238E27FC236}">
                  <a16:creationId xmlns:a16="http://schemas.microsoft.com/office/drawing/2014/main" id="{697C8A7A-571E-4388-8E31-74BEC2F0658A}"/>
                </a:ext>
              </a:extLst>
            </p:cNvPr>
            <p:cNvCxnSpPr/>
            <p:nvPr/>
          </p:nvCxnSpPr>
          <p:spPr>
            <a:xfrm flipH="1">
              <a:off x="6792060" y="5898604"/>
              <a:ext cx="67433"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 name="직선 연결선 57">
              <a:extLst>
                <a:ext uri="{FF2B5EF4-FFF2-40B4-BE49-F238E27FC236}">
                  <a16:creationId xmlns:a16="http://schemas.microsoft.com/office/drawing/2014/main" id="{140B74EF-7C9D-4A90-9D60-8702E2D26DF7}"/>
                </a:ext>
              </a:extLst>
            </p:cNvPr>
            <p:cNvCxnSpPr/>
            <p:nvPr/>
          </p:nvCxnSpPr>
          <p:spPr>
            <a:xfrm flipV="1">
              <a:off x="6792060" y="5165286"/>
              <a:ext cx="0" cy="7377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3F2D51F-C9E7-43C4-AEAA-843DD9A4211D}"/>
                </a:ext>
              </a:extLst>
            </p:cNvPr>
            <p:cNvSpPr txBox="1"/>
            <p:nvPr/>
          </p:nvSpPr>
          <p:spPr>
            <a:xfrm>
              <a:off x="996506" y="3041399"/>
              <a:ext cx="948338" cy="523220"/>
            </a:xfrm>
            <a:prstGeom prst="rect">
              <a:avLst/>
            </a:prstGeom>
            <a:ln w="12700">
              <a:noFill/>
            </a:ln>
          </p:spPr>
          <p:txBody>
            <a:bodyPr wrap="none" rtlCol="0">
              <a:spAutoFit/>
            </a:bodyPr>
            <a:lstStyle/>
            <a:p>
              <a:pPr indent="203597"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Master</a:t>
              </a:r>
            </a:p>
            <a:p>
              <a:pPr indent="203597"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node</a:t>
              </a:r>
            </a:p>
          </p:txBody>
        </p:sp>
        <p:sp>
          <p:nvSpPr>
            <p:cNvPr id="36" name="왼쪽 중괄호 8">
              <a:extLst>
                <a:ext uri="{FF2B5EF4-FFF2-40B4-BE49-F238E27FC236}">
                  <a16:creationId xmlns:a16="http://schemas.microsoft.com/office/drawing/2014/main" id="{DB8FEE08-1DEA-40DB-B1D4-892708ED7CEC}"/>
                </a:ext>
              </a:extLst>
            </p:cNvPr>
            <p:cNvSpPr/>
            <p:nvPr/>
          </p:nvSpPr>
          <p:spPr>
            <a:xfrm>
              <a:off x="1992930" y="2443975"/>
              <a:ext cx="151715" cy="1832605"/>
            </a:xfrm>
            <a:prstGeom prst="leftBrace">
              <a:avLst>
                <a:gd name="adj1" fmla="val 45176"/>
                <a:gd name="adj2" fmla="val 50000"/>
              </a:avLst>
            </a:prstGeom>
            <a:ln w="19050">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37" name="모서리가 둥근 직사각형 129">
              <a:extLst>
                <a:ext uri="{FF2B5EF4-FFF2-40B4-BE49-F238E27FC236}">
                  <a16:creationId xmlns:a16="http://schemas.microsoft.com/office/drawing/2014/main" id="{8701F0A3-991F-4445-BB9D-47942969500A}"/>
                </a:ext>
              </a:extLst>
            </p:cNvPr>
            <p:cNvSpPr/>
            <p:nvPr/>
          </p:nvSpPr>
          <p:spPr>
            <a:xfrm>
              <a:off x="2275577" y="2490817"/>
              <a:ext cx="1416098" cy="372971"/>
            </a:xfrm>
            <a:prstGeom prst="roundRect">
              <a:avLst/>
            </a:prstGeom>
            <a:solidFill>
              <a:srgbClr val="1F45B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Master 1</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8" name="모서리가 둥근 직사각형 130">
              <a:extLst>
                <a:ext uri="{FF2B5EF4-FFF2-40B4-BE49-F238E27FC236}">
                  <a16:creationId xmlns:a16="http://schemas.microsoft.com/office/drawing/2014/main" id="{ABF1518A-A79B-44FC-8AF5-4E01854194B3}"/>
                </a:ext>
              </a:extLst>
            </p:cNvPr>
            <p:cNvSpPr/>
            <p:nvPr/>
          </p:nvSpPr>
          <p:spPr>
            <a:xfrm>
              <a:off x="2444160" y="2934537"/>
              <a:ext cx="1247515" cy="391407"/>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NameNode</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9" name="모서리가 둥근 직사각형 131">
              <a:extLst>
                <a:ext uri="{FF2B5EF4-FFF2-40B4-BE49-F238E27FC236}">
                  <a16:creationId xmlns:a16="http://schemas.microsoft.com/office/drawing/2014/main" id="{265D118C-373A-4E9A-9DA0-3A06EA68984A}"/>
                </a:ext>
              </a:extLst>
            </p:cNvPr>
            <p:cNvSpPr/>
            <p:nvPr/>
          </p:nvSpPr>
          <p:spPr>
            <a:xfrm>
              <a:off x="2444160" y="3396692"/>
              <a:ext cx="1247515" cy="391407"/>
            </a:xfrm>
            <a:prstGeom prst="round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FF0000"/>
                  </a:solidFill>
                  <a:latin typeface="SamsungOne-700" panose="020B0803030303020204" pitchFamily="34" charset="0"/>
                  <a:ea typeface="SamsungOne-700" panose="020B0803030303020204" pitchFamily="34" charset="0"/>
                  <a:cs typeface="Menlo" panose="020B0609030804020204" pitchFamily="49" charset="0"/>
                </a:rPr>
                <a:t>HBase Master</a:t>
              </a:r>
              <a:endParaRPr lang="ko-KR" altLang="en-US" sz="1200" dirty="0">
                <a:solidFill>
                  <a:srgbClr val="FF0000"/>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40" name="직선 연결선 27">
              <a:extLst>
                <a:ext uri="{FF2B5EF4-FFF2-40B4-BE49-F238E27FC236}">
                  <a16:creationId xmlns:a16="http://schemas.microsoft.com/office/drawing/2014/main" id="{3A2B6AC8-3474-4164-A4EA-26236A906306}"/>
                </a:ext>
              </a:extLst>
            </p:cNvPr>
            <p:cNvCxnSpPr/>
            <p:nvPr/>
          </p:nvCxnSpPr>
          <p:spPr>
            <a:xfrm flipH="1">
              <a:off x="2376727" y="3614276"/>
              <a:ext cx="67433"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1" name="직선 연결선 28">
              <a:extLst>
                <a:ext uri="{FF2B5EF4-FFF2-40B4-BE49-F238E27FC236}">
                  <a16:creationId xmlns:a16="http://schemas.microsoft.com/office/drawing/2014/main" id="{52C9CB67-106A-4EEA-8F0C-9337BFB9B40A}"/>
                </a:ext>
              </a:extLst>
            </p:cNvPr>
            <p:cNvCxnSpPr/>
            <p:nvPr/>
          </p:nvCxnSpPr>
          <p:spPr>
            <a:xfrm flipV="1">
              <a:off x="2376727" y="2868258"/>
              <a:ext cx="0" cy="1217332"/>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sp>
          <p:nvSpPr>
            <p:cNvPr id="42" name="모서리가 둥근 직사각형 135">
              <a:extLst>
                <a:ext uri="{FF2B5EF4-FFF2-40B4-BE49-F238E27FC236}">
                  <a16:creationId xmlns:a16="http://schemas.microsoft.com/office/drawing/2014/main" id="{510B8730-E4E1-400F-AB84-DF462F7583FF}"/>
                </a:ext>
              </a:extLst>
            </p:cNvPr>
            <p:cNvSpPr/>
            <p:nvPr/>
          </p:nvSpPr>
          <p:spPr>
            <a:xfrm>
              <a:off x="2444160" y="3868005"/>
              <a:ext cx="1247515" cy="391407"/>
            </a:xfrm>
            <a:prstGeom prst="roundRect">
              <a:avLst/>
            </a:prstGeom>
            <a:solidFill>
              <a:srgbClr val="A0C4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FF0000"/>
                  </a:solidFill>
                  <a:latin typeface="SamsungOne-700" panose="020B0803030303020204" pitchFamily="34" charset="0"/>
                  <a:ea typeface="SamsungOne-700" panose="020B0803030303020204" pitchFamily="34" charset="0"/>
                  <a:cs typeface="Menlo" panose="020B0609030804020204" pitchFamily="49" charset="0"/>
                </a:rPr>
                <a:t>Zookeeper</a:t>
              </a:r>
              <a:endParaRPr lang="ko-KR" altLang="en-US" sz="1200" dirty="0">
                <a:solidFill>
                  <a:srgbClr val="FF0000"/>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43" name="직선 연결선 32">
              <a:extLst>
                <a:ext uri="{FF2B5EF4-FFF2-40B4-BE49-F238E27FC236}">
                  <a16:creationId xmlns:a16="http://schemas.microsoft.com/office/drawing/2014/main" id="{CEB78693-6BC8-4CFC-B72D-E31368B29974}"/>
                </a:ext>
              </a:extLst>
            </p:cNvPr>
            <p:cNvCxnSpPr/>
            <p:nvPr/>
          </p:nvCxnSpPr>
          <p:spPr>
            <a:xfrm flipH="1">
              <a:off x="2376727" y="4085590"/>
              <a:ext cx="67433"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sp>
          <p:nvSpPr>
            <p:cNvPr id="44" name="모서리가 둥근 직사각형 121">
              <a:extLst>
                <a:ext uri="{FF2B5EF4-FFF2-40B4-BE49-F238E27FC236}">
                  <a16:creationId xmlns:a16="http://schemas.microsoft.com/office/drawing/2014/main" id="{61CBB640-0559-4D96-B281-176BF747C279}"/>
                </a:ext>
              </a:extLst>
            </p:cNvPr>
            <p:cNvSpPr/>
            <p:nvPr/>
          </p:nvSpPr>
          <p:spPr>
            <a:xfrm>
              <a:off x="6261322" y="2490817"/>
              <a:ext cx="1416098" cy="372971"/>
            </a:xfrm>
            <a:prstGeom prst="roundRect">
              <a:avLst/>
            </a:prstGeom>
            <a:solidFill>
              <a:srgbClr val="1F45B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Master 3</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5" name="모서리가 둥근 직사각형 122">
              <a:extLst>
                <a:ext uri="{FF2B5EF4-FFF2-40B4-BE49-F238E27FC236}">
                  <a16:creationId xmlns:a16="http://schemas.microsoft.com/office/drawing/2014/main" id="{E804FC2D-1DCE-47CE-9C8A-B863D05AAAA7}"/>
                </a:ext>
              </a:extLst>
            </p:cNvPr>
            <p:cNvSpPr/>
            <p:nvPr/>
          </p:nvSpPr>
          <p:spPr>
            <a:xfrm>
              <a:off x="6429905" y="2934537"/>
              <a:ext cx="1247515" cy="391407"/>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Standby</a:t>
              </a:r>
            </a:p>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NameNode</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6" name="모서리가 둥근 직사각형 123">
              <a:extLst>
                <a:ext uri="{FF2B5EF4-FFF2-40B4-BE49-F238E27FC236}">
                  <a16:creationId xmlns:a16="http://schemas.microsoft.com/office/drawing/2014/main" id="{779C581E-FB4E-4FC4-A731-8D098A658E67}"/>
                </a:ext>
              </a:extLst>
            </p:cNvPr>
            <p:cNvSpPr/>
            <p:nvPr/>
          </p:nvSpPr>
          <p:spPr>
            <a:xfrm>
              <a:off x="6429905" y="3396692"/>
              <a:ext cx="1247515" cy="391407"/>
            </a:xfrm>
            <a:prstGeom prst="round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HBase Master</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47" name="직선 연결선 70">
              <a:extLst>
                <a:ext uri="{FF2B5EF4-FFF2-40B4-BE49-F238E27FC236}">
                  <a16:creationId xmlns:a16="http://schemas.microsoft.com/office/drawing/2014/main" id="{E459CF84-8044-4950-BDCE-C9762C05DBCC}"/>
                </a:ext>
              </a:extLst>
            </p:cNvPr>
            <p:cNvCxnSpPr>
              <a:stCxn id="45" idx="1"/>
            </p:cNvCxnSpPr>
            <p:nvPr/>
          </p:nvCxnSpPr>
          <p:spPr>
            <a:xfrm flipH="1">
              <a:off x="6362473" y="3130241"/>
              <a:ext cx="67432"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8" name="직선 연결선 71">
              <a:extLst>
                <a:ext uri="{FF2B5EF4-FFF2-40B4-BE49-F238E27FC236}">
                  <a16:creationId xmlns:a16="http://schemas.microsoft.com/office/drawing/2014/main" id="{4EAB6BAC-266B-428B-85A0-8F4ED5682D6C}"/>
                </a:ext>
              </a:extLst>
            </p:cNvPr>
            <p:cNvCxnSpPr/>
            <p:nvPr/>
          </p:nvCxnSpPr>
          <p:spPr>
            <a:xfrm flipH="1">
              <a:off x="6362472" y="3597108"/>
              <a:ext cx="67433"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9" name="직선 연결선 72">
              <a:extLst>
                <a:ext uri="{FF2B5EF4-FFF2-40B4-BE49-F238E27FC236}">
                  <a16:creationId xmlns:a16="http://schemas.microsoft.com/office/drawing/2014/main" id="{7C4EACE7-8CBC-468C-89F6-877D7C212EA3}"/>
                </a:ext>
              </a:extLst>
            </p:cNvPr>
            <p:cNvCxnSpPr/>
            <p:nvPr/>
          </p:nvCxnSpPr>
          <p:spPr>
            <a:xfrm flipV="1">
              <a:off x="6362472" y="2863790"/>
              <a:ext cx="0" cy="1199918"/>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sp>
          <p:nvSpPr>
            <p:cNvPr id="50" name="모서리가 둥근 직사각형 127">
              <a:extLst>
                <a:ext uri="{FF2B5EF4-FFF2-40B4-BE49-F238E27FC236}">
                  <a16:creationId xmlns:a16="http://schemas.microsoft.com/office/drawing/2014/main" id="{79059525-96F8-4A3C-967B-96563BA4E3C3}"/>
                </a:ext>
              </a:extLst>
            </p:cNvPr>
            <p:cNvSpPr/>
            <p:nvPr/>
          </p:nvSpPr>
          <p:spPr>
            <a:xfrm>
              <a:off x="6429905" y="3868005"/>
              <a:ext cx="1247515" cy="391407"/>
            </a:xfrm>
            <a:prstGeom prst="roundRect">
              <a:avLst/>
            </a:prstGeom>
            <a:solidFill>
              <a:srgbClr val="A0C4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Zookeeper</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51" name="직선 연결선 74">
              <a:extLst>
                <a:ext uri="{FF2B5EF4-FFF2-40B4-BE49-F238E27FC236}">
                  <a16:creationId xmlns:a16="http://schemas.microsoft.com/office/drawing/2014/main" id="{46AF9E39-8893-44AC-9057-146D621137F6}"/>
                </a:ext>
              </a:extLst>
            </p:cNvPr>
            <p:cNvCxnSpPr/>
            <p:nvPr/>
          </p:nvCxnSpPr>
          <p:spPr>
            <a:xfrm flipH="1">
              <a:off x="6362472" y="4068422"/>
              <a:ext cx="67433"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sp>
          <p:nvSpPr>
            <p:cNvPr id="52" name="모서리가 둥근 직사각형 115">
              <a:extLst>
                <a:ext uri="{FF2B5EF4-FFF2-40B4-BE49-F238E27FC236}">
                  <a16:creationId xmlns:a16="http://schemas.microsoft.com/office/drawing/2014/main" id="{F42942C7-98DA-474D-A295-E9FEFC4E45B8}"/>
                </a:ext>
              </a:extLst>
            </p:cNvPr>
            <p:cNvSpPr/>
            <p:nvPr/>
          </p:nvSpPr>
          <p:spPr>
            <a:xfrm>
              <a:off x="4268450" y="2490817"/>
              <a:ext cx="1416098" cy="372971"/>
            </a:xfrm>
            <a:prstGeom prst="roundRect">
              <a:avLst/>
            </a:prstGeom>
            <a:solidFill>
              <a:srgbClr val="1F45B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Master 2</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53" name="모서리가 둥근 직사각형 116">
              <a:extLst>
                <a:ext uri="{FF2B5EF4-FFF2-40B4-BE49-F238E27FC236}">
                  <a16:creationId xmlns:a16="http://schemas.microsoft.com/office/drawing/2014/main" id="{20B5421E-37E5-4E19-AB8B-56C81E21A3B9}"/>
                </a:ext>
              </a:extLst>
            </p:cNvPr>
            <p:cNvSpPr/>
            <p:nvPr/>
          </p:nvSpPr>
          <p:spPr>
            <a:xfrm>
              <a:off x="4437033" y="3396692"/>
              <a:ext cx="1247515" cy="391407"/>
            </a:xfrm>
            <a:prstGeom prst="round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HBase Master</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54" name="직선 연결선 80">
              <a:extLst>
                <a:ext uri="{FF2B5EF4-FFF2-40B4-BE49-F238E27FC236}">
                  <a16:creationId xmlns:a16="http://schemas.microsoft.com/office/drawing/2014/main" id="{0B59A97F-5FD1-455E-96AD-A7ACE4ECDC2F}"/>
                </a:ext>
              </a:extLst>
            </p:cNvPr>
            <p:cNvCxnSpPr/>
            <p:nvPr/>
          </p:nvCxnSpPr>
          <p:spPr>
            <a:xfrm flipH="1">
              <a:off x="4369600" y="3597108"/>
              <a:ext cx="67433"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5" name="직선 연결선 81">
              <a:extLst>
                <a:ext uri="{FF2B5EF4-FFF2-40B4-BE49-F238E27FC236}">
                  <a16:creationId xmlns:a16="http://schemas.microsoft.com/office/drawing/2014/main" id="{CAF575A0-65D5-443B-8E7B-CDEC08534CED}"/>
                </a:ext>
              </a:extLst>
            </p:cNvPr>
            <p:cNvCxnSpPr/>
            <p:nvPr/>
          </p:nvCxnSpPr>
          <p:spPr>
            <a:xfrm flipV="1">
              <a:off x="4369600" y="2863790"/>
              <a:ext cx="0" cy="1199918"/>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sp>
          <p:nvSpPr>
            <p:cNvPr id="56" name="모서리가 둥근 직사각형 119">
              <a:extLst>
                <a:ext uri="{FF2B5EF4-FFF2-40B4-BE49-F238E27FC236}">
                  <a16:creationId xmlns:a16="http://schemas.microsoft.com/office/drawing/2014/main" id="{48E63647-764C-4F6F-BBE2-72C9B68A5647}"/>
                </a:ext>
              </a:extLst>
            </p:cNvPr>
            <p:cNvSpPr/>
            <p:nvPr/>
          </p:nvSpPr>
          <p:spPr>
            <a:xfrm>
              <a:off x="4437033" y="3868005"/>
              <a:ext cx="1247515" cy="391407"/>
            </a:xfrm>
            <a:prstGeom prst="roundRect">
              <a:avLst/>
            </a:prstGeom>
            <a:solidFill>
              <a:srgbClr val="A0C4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latinLnBrk="0"/>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Zookeeper</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57" name="직선 연결선 83">
              <a:extLst>
                <a:ext uri="{FF2B5EF4-FFF2-40B4-BE49-F238E27FC236}">
                  <a16:creationId xmlns:a16="http://schemas.microsoft.com/office/drawing/2014/main" id="{62BD3B1F-59AD-49EC-96DC-26D5A3816489}"/>
                </a:ext>
              </a:extLst>
            </p:cNvPr>
            <p:cNvCxnSpPr/>
            <p:nvPr/>
          </p:nvCxnSpPr>
          <p:spPr>
            <a:xfrm flipH="1">
              <a:off x="4369600" y="4068422"/>
              <a:ext cx="67433"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D2F11379-E24C-459F-9313-922B6852978A}"/>
                </a:ext>
              </a:extLst>
            </p:cNvPr>
            <p:cNvCxnSpPr>
              <a:stCxn id="38" idx="1"/>
            </p:cNvCxnSpPr>
            <p:nvPr/>
          </p:nvCxnSpPr>
          <p:spPr>
            <a:xfrm flipH="1" flipV="1">
              <a:off x="2376727" y="3130239"/>
              <a:ext cx="67433" cy="2"/>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3182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6765680D-2ED1-4286-9667-BFC895F9D6E9}"/>
              </a:ext>
            </a:extLst>
          </p:cNvPr>
          <p:cNvSpPr>
            <a:spLocks noGrp="1"/>
          </p:cNvSpPr>
          <p:nvPr>
            <p:ph type="body" sz="quarter" idx="11"/>
          </p:nvPr>
        </p:nvSpPr>
        <p:spPr/>
        <p:txBody>
          <a:bodyPr/>
          <a:lstStyle/>
          <a:p>
            <a:r>
              <a:rPr lang="en-US" altLang="ko-KR" dirty="0" err="1">
                <a:ea typeface="SamsungOneKorean 400" panose="020B0503030303020204" pitchFamily="50" charset="-127"/>
              </a:rPr>
              <a:t>Vùng</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chủ</a:t>
            </a:r>
            <a:r>
              <a:rPr lang="en-US" altLang="ko-KR" dirty="0">
                <a:ea typeface="SamsungOneKorean 400" panose="020B0503030303020204" pitchFamily="50" charset="-127"/>
              </a:rPr>
              <a:t> </a:t>
            </a:r>
            <a:r>
              <a:rPr lang="en-US" altLang="ko-KR" dirty="0" err="1">
                <a:ea typeface="SamsungOneKorean 400" panose="020B0503030303020204" pitchFamily="50" charset="-127"/>
              </a:rPr>
              <a:t>Vùng</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FD7F6F9E-C471-44E6-A173-10D944EA32DC}"/>
              </a:ext>
            </a:extLst>
          </p:cNvPr>
          <p:cNvSpPr>
            <a:spLocks noGrp="1"/>
          </p:cNvSpPr>
          <p:nvPr>
            <p:ph type="body" sz="quarter" idx="15"/>
          </p:nvPr>
        </p:nvSpPr>
        <p:spPr/>
        <p:txBody>
          <a:bodyPr/>
          <a:lstStyle/>
          <a:p>
            <a:r>
              <a:rPr lang="vi-VN" altLang="ko-KR" dirty="0"/>
              <a:t>Bảng HBase được chia thành các Vùng</a:t>
            </a:r>
            <a:endParaRPr lang="en-US" altLang="ko-KR" dirty="0"/>
          </a:p>
          <a:p>
            <a:pPr lvl="1"/>
            <a:r>
              <a:rPr lang="vi-VN" altLang="ko-KR" dirty="0"/>
              <a:t>Phân vùng bảng</a:t>
            </a:r>
          </a:p>
          <a:p>
            <a:pPr lvl="1"/>
            <a:r>
              <a:rPr lang="vi-VN" altLang="ko-KR" dirty="0"/>
              <a:t>Tương tự như phân đoạn và phân vùng</a:t>
            </a:r>
            <a:r>
              <a:rPr lang="en-US" altLang="ko-KR" dirty="0"/>
              <a:t> </a:t>
            </a:r>
            <a:r>
              <a:rPr lang="en-US" altLang="ko-KR" dirty="0" err="1"/>
              <a:t>Hệ</a:t>
            </a:r>
            <a:r>
              <a:rPr lang="en-US" altLang="ko-KR" dirty="0"/>
              <a:t> </a:t>
            </a:r>
            <a:r>
              <a:rPr lang="en-US" altLang="ko-KR" dirty="0" err="1"/>
              <a:t>quản</a:t>
            </a:r>
            <a:r>
              <a:rPr lang="en-US" altLang="ko-KR" dirty="0"/>
              <a:t> </a:t>
            </a:r>
            <a:r>
              <a:rPr lang="en-US" altLang="ko-KR" dirty="0" err="1"/>
              <a:t>trị</a:t>
            </a:r>
            <a:r>
              <a:rPr lang="en-US" altLang="ko-KR" dirty="0"/>
              <a:t> CSDL </a:t>
            </a:r>
            <a:r>
              <a:rPr lang="vi-VN" altLang="ko-KR" dirty="0"/>
              <a:t>hiện có</a:t>
            </a:r>
            <a:endParaRPr lang="en-US" altLang="ko-KR" dirty="0"/>
          </a:p>
          <a:p>
            <a:r>
              <a:rPr lang="vi-VN" altLang="ko-KR" dirty="0"/>
              <a:t>Các vùng được cung cấp cho khách hàng bởi quy trình Máy chủ vùng.</a:t>
            </a:r>
          </a:p>
          <a:p>
            <a:r>
              <a:rPr lang="vi-VN" altLang="ko-KR" dirty="0"/>
              <a:t>Máy chủ vùng thường chạy trên nút làm việc của cụm</a:t>
            </a:r>
          </a:p>
          <a:p>
            <a:r>
              <a:rPr lang="vi-VN" altLang="ko-KR" dirty="0"/>
              <a:t>Các nút dữ liệu thường có một số máy chủ khu vực đang chạy.</a:t>
            </a:r>
          </a:p>
          <a:p>
            <a:r>
              <a:rPr lang="vi-VN" altLang="ko-KR" dirty="0"/>
              <a:t>Máy chủ vùng thường phục vụ nhiều vùng</a:t>
            </a:r>
            <a:endParaRPr lang="en-US" altLang="ko-KR" dirty="0"/>
          </a:p>
          <a:p>
            <a:pPr lvl="1"/>
            <a:r>
              <a:rPr lang="vi-VN" altLang="ko-KR" dirty="0"/>
              <a:t>Vùng được cung cấp thuộc về một số bảng khác nhau.</a:t>
            </a:r>
          </a:p>
          <a:p>
            <a:pPr lvl="1"/>
            <a:r>
              <a:rPr lang="vi-VN" altLang="ko-KR" dirty="0"/>
              <a:t>Không chắc rằng một Máy chủ Vùng sẽ phục vụ tất cả các vùng của một bảng cụ thể.</a:t>
            </a:r>
            <a:endParaRPr lang="ko-KR" altLang="en-US" dirty="0"/>
          </a:p>
        </p:txBody>
      </p:sp>
      <p:cxnSp>
        <p:nvCxnSpPr>
          <p:cNvPr id="38" name="직선 화살표 연결선 37">
            <a:extLst>
              <a:ext uri="{FF2B5EF4-FFF2-40B4-BE49-F238E27FC236}">
                <a16:creationId xmlns:a16="http://schemas.microsoft.com/office/drawing/2014/main" id="{E05D559E-E048-4F6F-8D2D-7C8F30038A61}"/>
              </a:ext>
            </a:extLst>
          </p:cNvPr>
          <p:cNvCxnSpPr>
            <a:cxnSpLocks/>
            <a:endCxn id="55" idx="0"/>
          </p:cNvCxnSpPr>
          <p:nvPr/>
        </p:nvCxnSpPr>
        <p:spPr>
          <a:xfrm>
            <a:off x="7263334" y="2824943"/>
            <a:ext cx="1265335" cy="132910"/>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nvGrpSpPr>
          <p:cNvPr id="39" name="그룹 38">
            <a:extLst>
              <a:ext uri="{FF2B5EF4-FFF2-40B4-BE49-F238E27FC236}">
                <a16:creationId xmlns:a16="http://schemas.microsoft.com/office/drawing/2014/main" id="{1BCF2647-609B-4FF3-AF85-CD806E83E47D}"/>
              </a:ext>
            </a:extLst>
          </p:cNvPr>
          <p:cNvGrpSpPr/>
          <p:nvPr/>
        </p:nvGrpSpPr>
        <p:grpSpPr>
          <a:xfrm>
            <a:off x="6378159" y="2359378"/>
            <a:ext cx="2954241" cy="2214545"/>
            <a:chOff x="6309112" y="2550245"/>
            <a:chExt cx="2729840" cy="1978522"/>
          </a:xfrm>
        </p:grpSpPr>
        <p:sp>
          <p:nvSpPr>
            <p:cNvPr id="40" name="모서리가 둥근 직사각형 28">
              <a:extLst>
                <a:ext uri="{FF2B5EF4-FFF2-40B4-BE49-F238E27FC236}">
                  <a16:creationId xmlns:a16="http://schemas.microsoft.com/office/drawing/2014/main" id="{FEF154DA-23AC-4517-8B73-BEF1D96C81DA}"/>
                </a:ext>
              </a:extLst>
            </p:cNvPr>
            <p:cNvSpPr/>
            <p:nvPr/>
          </p:nvSpPr>
          <p:spPr>
            <a:xfrm>
              <a:off x="6388727" y="4292982"/>
              <a:ext cx="2203788" cy="235785"/>
            </a:xfrm>
            <a:prstGeom prst="roundRect">
              <a:avLst>
                <a:gd name="adj" fmla="val 33894"/>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HDFS</a:t>
              </a:r>
              <a:endParaRPr lang="en-US" altLang="ko-KR" sz="1200" dirty="0">
                <a:solidFill>
                  <a:srgbClr val="193EB0"/>
                </a:solidFill>
                <a:latin typeface="SamsungOne-700" panose="020B0803030303020204" pitchFamily="34" charset="0"/>
                <a:ea typeface="SamsungOne-700" panose="020B0803030303020204" pitchFamily="34" charset="0"/>
              </a:endParaRPr>
            </a:p>
          </p:txBody>
        </p:sp>
        <p:sp>
          <p:nvSpPr>
            <p:cNvPr id="41" name="모서리가 둥근 직사각형 29">
              <a:extLst>
                <a:ext uri="{FF2B5EF4-FFF2-40B4-BE49-F238E27FC236}">
                  <a16:creationId xmlns:a16="http://schemas.microsoft.com/office/drawing/2014/main" id="{2F46510A-8FB9-4D92-802D-E817EA8E3EAC}"/>
                </a:ext>
              </a:extLst>
            </p:cNvPr>
            <p:cNvSpPr/>
            <p:nvPr/>
          </p:nvSpPr>
          <p:spPr>
            <a:xfrm rot="16200000">
              <a:off x="8112492" y="3231380"/>
              <a:ext cx="1607596" cy="245325"/>
            </a:xfrm>
            <a:prstGeom prst="roundRect">
              <a:avLst>
                <a:gd name="adj" fmla="val 33894"/>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Zookeeper</a:t>
              </a:r>
              <a:endParaRPr lang="en-US" altLang="ko-KR" sz="1200" dirty="0">
                <a:solidFill>
                  <a:srgbClr val="193EB0"/>
                </a:solidFill>
                <a:latin typeface="SamsungOne-700" panose="020B0803030303020204" pitchFamily="34" charset="0"/>
                <a:ea typeface="SamsungOne-700" panose="020B0803030303020204" pitchFamily="34" charset="0"/>
              </a:endParaRPr>
            </a:p>
          </p:txBody>
        </p:sp>
        <p:sp>
          <p:nvSpPr>
            <p:cNvPr id="42" name="모서리가 둥근 직사각형 33">
              <a:extLst>
                <a:ext uri="{FF2B5EF4-FFF2-40B4-BE49-F238E27FC236}">
                  <a16:creationId xmlns:a16="http://schemas.microsoft.com/office/drawing/2014/main" id="{C5A56BA5-B99D-4C56-B949-242E0FD3BF56}"/>
                </a:ext>
              </a:extLst>
            </p:cNvPr>
            <p:cNvSpPr/>
            <p:nvPr/>
          </p:nvSpPr>
          <p:spPr>
            <a:xfrm>
              <a:off x="7150548" y="2710265"/>
              <a:ext cx="681937" cy="235785"/>
            </a:xfrm>
            <a:prstGeom prst="roundRect">
              <a:avLst>
                <a:gd name="adj" fmla="val 33894"/>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93EB0"/>
                  </a:solidFill>
                  <a:latin typeface="SamsungOne-700" panose="020B0803030303020204" pitchFamily="34" charset="0"/>
                  <a:ea typeface="SamsungOne-700" panose="020B0803030303020204" pitchFamily="34" charset="0"/>
                </a:rPr>
                <a:t>HMaster</a:t>
              </a:r>
              <a:endParaRPr lang="en-US" altLang="ko-KR" sz="1200" dirty="0">
                <a:solidFill>
                  <a:srgbClr val="193EB0"/>
                </a:solidFill>
                <a:latin typeface="SamsungOne-700" panose="020B0803030303020204" pitchFamily="34" charset="0"/>
                <a:ea typeface="SamsungOne-700" panose="020B0803030303020204" pitchFamily="34" charset="0"/>
              </a:endParaRPr>
            </a:p>
          </p:txBody>
        </p:sp>
        <p:cxnSp>
          <p:nvCxnSpPr>
            <p:cNvPr id="43" name="직선 화살표 연결선 42">
              <a:extLst>
                <a:ext uri="{FF2B5EF4-FFF2-40B4-BE49-F238E27FC236}">
                  <a16:creationId xmlns:a16="http://schemas.microsoft.com/office/drawing/2014/main" id="{13F574E0-E456-414A-86BA-6955C7FD164A}"/>
                </a:ext>
              </a:extLst>
            </p:cNvPr>
            <p:cNvCxnSpPr>
              <a:stCxn id="42" idx="2"/>
              <a:endCxn id="59" idx="0"/>
            </p:cNvCxnSpPr>
            <p:nvPr/>
          </p:nvCxnSpPr>
          <p:spPr>
            <a:xfrm flipH="1">
              <a:off x="7490622" y="2946050"/>
              <a:ext cx="895" cy="138885"/>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1CD9C8FF-1E6E-4E17-8B58-91A648D04236}"/>
                </a:ext>
              </a:extLst>
            </p:cNvPr>
            <p:cNvCxnSpPr/>
            <p:nvPr/>
          </p:nvCxnSpPr>
          <p:spPr>
            <a:xfrm>
              <a:off x="7029808" y="2595748"/>
              <a:ext cx="1763819" cy="132"/>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B4FB2942-918E-4683-B39E-6B77CE952610}"/>
                </a:ext>
              </a:extLst>
            </p:cNvPr>
            <p:cNvCxnSpPr>
              <a:stCxn id="50" idx="2"/>
              <a:endCxn id="63" idx="0"/>
            </p:cNvCxnSpPr>
            <p:nvPr/>
          </p:nvCxnSpPr>
          <p:spPr>
            <a:xfrm>
              <a:off x="6688840" y="2786030"/>
              <a:ext cx="1" cy="298905"/>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59722D44-88FB-4648-8D08-4BDDF7056153}"/>
                </a:ext>
              </a:extLst>
            </p:cNvPr>
            <p:cNvCxnSpPr>
              <a:stCxn id="50" idx="2"/>
              <a:endCxn id="59" idx="0"/>
            </p:cNvCxnSpPr>
            <p:nvPr/>
          </p:nvCxnSpPr>
          <p:spPr>
            <a:xfrm>
              <a:off x="6688840" y="2786030"/>
              <a:ext cx="801782" cy="298905"/>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50B1AD8F-2791-487C-8347-D89E4D938EC7}"/>
                </a:ext>
              </a:extLst>
            </p:cNvPr>
            <p:cNvCxnSpPr>
              <a:stCxn id="42" idx="2"/>
              <a:endCxn id="63" idx="0"/>
            </p:cNvCxnSpPr>
            <p:nvPr/>
          </p:nvCxnSpPr>
          <p:spPr>
            <a:xfrm flipH="1">
              <a:off x="6688841" y="2946050"/>
              <a:ext cx="802676" cy="138885"/>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2AB5756E-8BAC-440F-B032-6E23F381FE1B}"/>
                </a:ext>
              </a:extLst>
            </p:cNvPr>
            <p:cNvCxnSpPr>
              <a:stCxn id="42" idx="2"/>
              <a:endCxn id="55" idx="0"/>
            </p:cNvCxnSpPr>
            <p:nvPr/>
          </p:nvCxnSpPr>
          <p:spPr>
            <a:xfrm>
              <a:off x="7491517" y="2946050"/>
              <a:ext cx="804755" cy="138885"/>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2DBF8FBB-000C-4BEC-9E2E-080889A89B2A}"/>
                </a:ext>
              </a:extLst>
            </p:cNvPr>
            <p:cNvCxnSpPr>
              <a:cxnSpLocks/>
            </p:cNvCxnSpPr>
            <p:nvPr/>
          </p:nvCxnSpPr>
          <p:spPr>
            <a:xfrm>
              <a:off x="7015716" y="2692559"/>
              <a:ext cx="148924" cy="104935"/>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50" name="모서리가 둥근 직사각형 30">
              <a:extLst>
                <a:ext uri="{FF2B5EF4-FFF2-40B4-BE49-F238E27FC236}">
                  <a16:creationId xmlns:a16="http://schemas.microsoft.com/office/drawing/2014/main" id="{F9C35231-91DC-4828-AA18-4EC670000A72}"/>
                </a:ext>
              </a:extLst>
            </p:cNvPr>
            <p:cNvSpPr/>
            <p:nvPr/>
          </p:nvSpPr>
          <p:spPr>
            <a:xfrm>
              <a:off x="6347871" y="2550245"/>
              <a:ext cx="681937" cy="235785"/>
            </a:xfrm>
            <a:prstGeom prst="roundRect">
              <a:avLst>
                <a:gd name="adj" fmla="val 33894"/>
              </a:avLst>
            </a:prstGeom>
            <a:solidFill>
              <a:schemeClr val="bg1"/>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93EB0"/>
                  </a:solidFill>
                  <a:latin typeface="SamsungOne-700" panose="020B0803030303020204" pitchFamily="34" charset="0"/>
                  <a:ea typeface="SamsungOne-700" panose="020B0803030303020204" pitchFamily="34" charset="0"/>
                </a:rPr>
                <a:t>Máy</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khách</a:t>
              </a:r>
              <a:endParaRPr lang="en-US" altLang="ko-KR" sz="1200" dirty="0">
                <a:solidFill>
                  <a:srgbClr val="193EB0"/>
                </a:solidFill>
                <a:latin typeface="SamsungOne-700" panose="020B0803030303020204" pitchFamily="34" charset="0"/>
                <a:ea typeface="SamsungOne-700" panose="020B0803030303020204" pitchFamily="34" charset="0"/>
              </a:endParaRPr>
            </a:p>
          </p:txBody>
        </p:sp>
        <p:grpSp>
          <p:nvGrpSpPr>
            <p:cNvPr id="51" name="그룹 50">
              <a:extLst>
                <a:ext uri="{FF2B5EF4-FFF2-40B4-BE49-F238E27FC236}">
                  <a16:creationId xmlns:a16="http://schemas.microsoft.com/office/drawing/2014/main" id="{15161625-64B0-4EC4-A827-C3B23F352AF2}"/>
                </a:ext>
              </a:extLst>
            </p:cNvPr>
            <p:cNvGrpSpPr/>
            <p:nvPr/>
          </p:nvGrpSpPr>
          <p:grpSpPr>
            <a:xfrm>
              <a:off x="6309112" y="3084935"/>
              <a:ext cx="2366888" cy="1082432"/>
              <a:chOff x="7194625" y="4772268"/>
              <a:chExt cx="2672880" cy="1082432"/>
            </a:xfrm>
          </p:grpSpPr>
          <p:grpSp>
            <p:nvGrpSpPr>
              <p:cNvPr id="52" name="그룹 51">
                <a:extLst>
                  <a:ext uri="{FF2B5EF4-FFF2-40B4-BE49-F238E27FC236}">
                    <a16:creationId xmlns:a16="http://schemas.microsoft.com/office/drawing/2014/main" id="{2E3E103D-8401-4805-84D6-245DF4AA37C4}"/>
                  </a:ext>
                </a:extLst>
              </p:cNvPr>
              <p:cNvGrpSpPr/>
              <p:nvPr/>
            </p:nvGrpSpPr>
            <p:grpSpPr>
              <a:xfrm>
                <a:off x="7194625" y="4772268"/>
                <a:ext cx="857640" cy="1082432"/>
                <a:chOff x="7185660" y="4772268"/>
                <a:chExt cx="857640" cy="1082432"/>
              </a:xfrm>
            </p:grpSpPr>
            <p:sp>
              <p:nvSpPr>
                <p:cNvPr id="63" name="모서리가 둥근 직사각형 10">
                  <a:extLst>
                    <a:ext uri="{FF2B5EF4-FFF2-40B4-BE49-F238E27FC236}">
                      <a16:creationId xmlns:a16="http://schemas.microsoft.com/office/drawing/2014/main" id="{B9AF34C4-170B-4391-9FAC-67882738E7EE}"/>
                    </a:ext>
                  </a:extLst>
                </p:cNvPr>
                <p:cNvSpPr/>
                <p:nvPr/>
              </p:nvSpPr>
              <p:spPr>
                <a:xfrm>
                  <a:off x="7185660" y="4772268"/>
                  <a:ext cx="857640" cy="108243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dirty="0">
                    <a:solidFill>
                      <a:srgbClr val="193EB0"/>
                    </a:solidFill>
                    <a:latin typeface="SamsungOne-700" panose="020B0803030303020204" pitchFamily="34" charset="0"/>
                    <a:ea typeface="SamsungOne-700" panose="020B0803030303020204" pitchFamily="34" charset="0"/>
                  </a:endParaRPr>
                </a:p>
                <a:p>
                  <a:pPr algn="ctr"/>
                  <a:r>
                    <a:rPr lang="en-US" altLang="ko-KR" sz="1000" dirty="0">
                      <a:solidFill>
                        <a:srgbClr val="193EB0"/>
                      </a:solidFill>
                      <a:latin typeface="SamsungOne-700" panose="020B0803030303020204" pitchFamily="34" charset="0"/>
                      <a:ea typeface="SamsungOne-700" panose="020B0803030303020204" pitchFamily="34" charset="0"/>
                    </a:rPr>
                    <a:t>Region</a:t>
                  </a:r>
                </a:p>
                <a:p>
                  <a:pPr algn="ctr"/>
                  <a:r>
                    <a:rPr lang="en-US" altLang="ko-KR" sz="1000" dirty="0">
                      <a:solidFill>
                        <a:srgbClr val="193EB0"/>
                      </a:solidFill>
                      <a:latin typeface="SamsungOne-700" panose="020B0803030303020204" pitchFamily="34" charset="0"/>
                      <a:ea typeface="SamsungOne-700" panose="020B0803030303020204" pitchFamily="34" charset="0"/>
                    </a:rPr>
                    <a:t>Server</a:t>
                  </a:r>
                </a:p>
                <a:p>
                  <a:pPr algn="ctr"/>
                  <a:endParaRPr lang="en-US" altLang="ko-KR" sz="1000" dirty="0">
                    <a:solidFill>
                      <a:srgbClr val="193EB0"/>
                    </a:solidFill>
                    <a:latin typeface="SamsungOne-700" panose="020B0803030303020204" pitchFamily="34" charset="0"/>
                    <a:ea typeface="SamsungOne-700" panose="020B0803030303020204" pitchFamily="34" charset="0"/>
                  </a:endParaRPr>
                </a:p>
                <a:p>
                  <a:pPr algn="ctr"/>
                  <a:endParaRPr lang="en-US" altLang="ko-KR" sz="1200" dirty="0">
                    <a:solidFill>
                      <a:srgbClr val="193EB0"/>
                    </a:solidFill>
                    <a:latin typeface="SamsungOne-700" panose="020B0803030303020204" pitchFamily="34" charset="0"/>
                    <a:ea typeface="SamsungOne-700" panose="020B0803030303020204" pitchFamily="34" charset="0"/>
                  </a:endParaRPr>
                </a:p>
                <a:p>
                  <a:pPr algn="ctr"/>
                  <a:endParaRPr lang="en-US" altLang="ko-KR" sz="1200" dirty="0">
                    <a:solidFill>
                      <a:srgbClr val="193EB0"/>
                    </a:solidFill>
                    <a:latin typeface="SamsungOne-700" panose="020B0803030303020204" pitchFamily="34" charset="0"/>
                    <a:ea typeface="SamsungOne-700" panose="020B0803030303020204" pitchFamily="34" charset="0"/>
                  </a:endParaRPr>
                </a:p>
                <a:p>
                  <a:pPr algn="ctr"/>
                  <a:endParaRPr lang="ko-KR" altLang="en-US" sz="1200" dirty="0">
                    <a:solidFill>
                      <a:srgbClr val="193EB0"/>
                    </a:solidFill>
                    <a:latin typeface="SamsungOne-700" panose="020B0803030303020204" pitchFamily="34" charset="0"/>
                    <a:ea typeface="SamsungOneKorean 400" panose="020B0503030303020204" pitchFamily="50" charset="-127"/>
                  </a:endParaRPr>
                </a:p>
              </p:txBody>
            </p:sp>
            <p:grpSp>
              <p:nvGrpSpPr>
                <p:cNvPr id="64" name="그룹 63">
                  <a:extLst>
                    <a:ext uri="{FF2B5EF4-FFF2-40B4-BE49-F238E27FC236}">
                      <a16:creationId xmlns:a16="http://schemas.microsoft.com/office/drawing/2014/main" id="{0CEA2691-953C-4EE1-99B1-1A749E0B623A}"/>
                    </a:ext>
                  </a:extLst>
                </p:cNvPr>
                <p:cNvGrpSpPr/>
                <p:nvPr/>
              </p:nvGrpSpPr>
              <p:grpSpPr>
                <a:xfrm>
                  <a:off x="7268228" y="5244265"/>
                  <a:ext cx="692505" cy="509243"/>
                  <a:chOff x="7261860" y="5231565"/>
                  <a:chExt cx="692505" cy="509243"/>
                </a:xfrm>
                <a:solidFill>
                  <a:srgbClr val="66A1FE"/>
                </a:solidFill>
              </p:grpSpPr>
              <p:sp>
                <p:nvSpPr>
                  <p:cNvPr id="65" name="모서리가 둥근 직사각형 11">
                    <a:extLst>
                      <a:ext uri="{FF2B5EF4-FFF2-40B4-BE49-F238E27FC236}">
                        <a16:creationId xmlns:a16="http://schemas.microsoft.com/office/drawing/2014/main" id="{5D85B570-62EF-4E9B-9690-3FAF240C8B90}"/>
                      </a:ext>
                    </a:extLst>
                  </p:cNvPr>
                  <p:cNvSpPr/>
                  <p:nvPr/>
                </p:nvSpPr>
                <p:spPr>
                  <a:xfrm>
                    <a:off x="7261860" y="5231565"/>
                    <a:ext cx="692505" cy="235785"/>
                  </a:xfrm>
                  <a:prstGeom prst="roundRect">
                    <a:avLst>
                      <a:gd name="adj" fmla="val 33894"/>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700" panose="020B0803030303020204" pitchFamily="34" charset="0"/>
                        <a:ea typeface="SamsungOne-700" panose="020B0803030303020204" pitchFamily="34" charset="0"/>
                      </a:rPr>
                      <a:t>Region</a:t>
                    </a:r>
                    <a:endParaRPr lang="en-US" altLang="ko-KR" sz="1200" dirty="0">
                      <a:solidFill>
                        <a:schemeClr val="bg1"/>
                      </a:solidFill>
                      <a:latin typeface="SamsungOne-700" panose="020B0803030303020204" pitchFamily="34" charset="0"/>
                      <a:ea typeface="SamsungOne-700" panose="020B0803030303020204" pitchFamily="34" charset="0"/>
                    </a:endParaRPr>
                  </a:p>
                </p:txBody>
              </p:sp>
              <p:sp>
                <p:nvSpPr>
                  <p:cNvPr id="66" name="모서리가 둥근 직사각형 14">
                    <a:extLst>
                      <a:ext uri="{FF2B5EF4-FFF2-40B4-BE49-F238E27FC236}">
                        <a16:creationId xmlns:a16="http://schemas.microsoft.com/office/drawing/2014/main" id="{EB9760D5-5EC0-4FCB-8DE6-F0D8CB4444D3}"/>
                      </a:ext>
                    </a:extLst>
                  </p:cNvPr>
                  <p:cNvSpPr/>
                  <p:nvPr/>
                </p:nvSpPr>
                <p:spPr>
                  <a:xfrm>
                    <a:off x="7261860" y="5505023"/>
                    <a:ext cx="692505" cy="235785"/>
                  </a:xfrm>
                  <a:prstGeom prst="roundRect">
                    <a:avLst>
                      <a:gd name="adj" fmla="val 33894"/>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700" panose="020B0803030303020204" pitchFamily="34" charset="0"/>
                        <a:ea typeface="SamsungOne-700" panose="020B0803030303020204" pitchFamily="34" charset="0"/>
                      </a:rPr>
                      <a:t>Region</a:t>
                    </a:r>
                    <a:endParaRPr lang="en-US" altLang="ko-KR" sz="1200" dirty="0">
                      <a:solidFill>
                        <a:schemeClr val="bg1"/>
                      </a:solidFill>
                      <a:latin typeface="SamsungOne-700" panose="020B0803030303020204" pitchFamily="34" charset="0"/>
                      <a:ea typeface="SamsungOne-700" panose="020B0803030303020204" pitchFamily="34" charset="0"/>
                    </a:endParaRPr>
                  </a:p>
                </p:txBody>
              </p:sp>
            </p:grpSp>
          </p:grpSp>
          <p:grpSp>
            <p:nvGrpSpPr>
              <p:cNvPr id="53" name="그룹 52">
                <a:extLst>
                  <a:ext uri="{FF2B5EF4-FFF2-40B4-BE49-F238E27FC236}">
                    <a16:creationId xmlns:a16="http://schemas.microsoft.com/office/drawing/2014/main" id="{9348C5C4-31CB-40CF-8B56-2B25B353BAC1}"/>
                  </a:ext>
                </a:extLst>
              </p:cNvPr>
              <p:cNvGrpSpPr/>
              <p:nvPr/>
            </p:nvGrpSpPr>
            <p:grpSpPr>
              <a:xfrm>
                <a:off x="8100060" y="4772268"/>
                <a:ext cx="857640" cy="1082432"/>
                <a:chOff x="7185660" y="4772268"/>
                <a:chExt cx="857640" cy="1082432"/>
              </a:xfrm>
            </p:grpSpPr>
            <p:sp>
              <p:nvSpPr>
                <p:cNvPr id="59" name="모서리가 둥근 직사각형 18">
                  <a:extLst>
                    <a:ext uri="{FF2B5EF4-FFF2-40B4-BE49-F238E27FC236}">
                      <a16:creationId xmlns:a16="http://schemas.microsoft.com/office/drawing/2014/main" id="{2C92886C-2B56-4935-A646-C3E114BDCB7F}"/>
                    </a:ext>
                  </a:extLst>
                </p:cNvPr>
                <p:cNvSpPr/>
                <p:nvPr/>
              </p:nvSpPr>
              <p:spPr>
                <a:xfrm>
                  <a:off x="7185660" y="4772268"/>
                  <a:ext cx="857640" cy="108243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dirty="0">
                    <a:solidFill>
                      <a:srgbClr val="193EB0"/>
                    </a:solidFill>
                    <a:latin typeface="SamsungOne-700" panose="020B0803030303020204" pitchFamily="34" charset="0"/>
                    <a:ea typeface="SamsungOne-700" panose="020B0803030303020204" pitchFamily="34" charset="0"/>
                  </a:endParaRPr>
                </a:p>
                <a:p>
                  <a:pPr algn="ctr"/>
                  <a:r>
                    <a:rPr lang="en-US" altLang="ko-KR" sz="1000" dirty="0">
                      <a:solidFill>
                        <a:srgbClr val="193EB0"/>
                      </a:solidFill>
                      <a:latin typeface="SamsungOne-700" panose="020B0803030303020204" pitchFamily="34" charset="0"/>
                      <a:ea typeface="SamsungOne-700" panose="020B0803030303020204" pitchFamily="34" charset="0"/>
                    </a:rPr>
                    <a:t>Region</a:t>
                  </a:r>
                </a:p>
                <a:p>
                  <a:pPr algn="ctr"/>
                  <a:r>
                    <a:rPr lang="en-US" altLang="ko-KR" sz="1000" dirty="0">
                      <a:solidFill>
                        <a:srgbClr val="193EB0"/>
                      </a:solidFill>
                      <a:latin typeface="SamsungOne-700" panose="020B0803030303020204" pitchFamily="34" charset="0"/>
                      <a:ea typeface="SamsungOne-700" panose="020B0803030303020204" pitchFamily="34" charset="0"/>
                    </a:rPr>
                    <a:t>Server</a:t>
                  </a:r>
                </a:p>
                <a:p>
                  <a:pPr algn="ctr"/>
                  <a:endParaRPr lang="en-US" altLang="ko-KR" sz="1000" dirty="0">
                    <a:solidFill>
                      <a:srgbClr val="193EB0"/>
                    </a:solidFill>
                    <a:latin typeface="SamsungOne-700" panose="020B0803030303020204" pitchFamily="34" charset="0"/>
                    <a:ea typeface="SamsungOne-700" panose="020B0803030303020204" pitchFamily="34" charset="0"/>
                  </a:endParaRPr>
                </a:p>
                <a:p>
                  <a:pPr algn="ctr"/>
                  <a:endParaRPr lang="en-US" altLang="ko-KR" sz="1200" dirty="0">
                    <a:solidFill>
                      <a:srgbClr val="193EB0"/>
                    </a:solidFill>
                    <a:latin typeface="SamsungOne-700" panose="020B0803030303020204" pitchFamily="34" charset="0"/>
                    <a:ea typeface="SamsungOne-700" panose="020B0803030303020204" pitchFamily="34" charset="0"/>
                  </a:endParaRPr>
                </a:p>
                <a:p>
                  <a:pPr algn="ctr"/>
                  <a:endParaRPr lang="en-US" altLang="ko-KR" sz="1200" dirty="0">
                    <a:solidFill>
                      <a:srgbClr val="193EB0"/>
                    </a:solidFill>
                    <a:latin typeface="SamsungOne-700" panose="020B0803030303020204" pitchFamily="34" charset="0"/>
                    <a:ea typeface="SamsungOne-700" panose="020B0803030303020204" pitchFamily="34" charset="0"/>
                  </a:endParaRPr>
                </a:p>
                <a:p>
                  <a:pPr algn="ctr"/>
                  <a:endParaRPr lang="ko-KR" altLang="en-US" sz="1200" dirty="0">
                    <a:solidFill>
                      <a:srgbClr val="193EB0"/>
                    </a:solidFill>
                    <a:latin typeface="SamsungOne-700" panose="020B0803030303020204" pitchFamily="34" charset="0"/>
                    <a:ea typeface="SamsungOneKorean 400" panose="020B0503030303020204" pitchFamily="50" charset="-127"/>
                  </a:endParaRPr>
                </a:p>
              </p:txBody>
            </p:sp>
            <p:grpSp>
              <p:nvGrpSpPr>
                <p:cNvPr id="60" name="그룹 59">
                  <a:extLst>
                    <a:ext uri="{FF2B5EF4-FFF2-40B4-BE49-F238E27FC236}">
                      <a16:creationId xmlns:a16="http://schemas.microsoft.com/office/drawing/2014/main" id="{79BA0DE1-B792-4AB9-9324-A4B4020B9445}"/>
                    </a:ext>
                  </a:extLst>
                </p:cNvPr>
                <p:cNvGrpSpPr/>
                <p:nvPr/>
              </p:nvGrpSpPr>
              <p:grpSpPr>
                <a:xfrm>
                  <a:off x="7268228" y="5244265"/>
                  <a:ext cx="692505" cy="509243"/>
                  <a:chOff x="7261860" y="5231565"/>
                  <a:chExt cx="692505" cy="509243"/>
                </a:xfrm>
                <a:solidFill>
                  <a:srgbClr val="66A1FE"/>
                </a:solidFill>
              </p:grpSpPr>
              <p:sp>
                <p:nvSpPr>
                  <p:cNvPr id="61" name="모서리가 둥근 직사각형 20">
                    <a:extLst>
                      <a:ext uri="{FF2B5EF4-FFF2-40B4-BE49-F238E27FC236}">
                        <a16:creationId xmlns:a16="http://schemas.microsoft.com/office/drawing/2014/main" id="{035A45BB-A958-4737-9E0F-4080A052F715}"/>
                      </a:ext>
                    </a:extLst>
                  </p:cNvPr>
                  <p:cNvSpPr/>
                  <p:nvPr/>
                </p:nvSpPr>
                <p:spPr>
                  <a:xfrm>
                    <a:off x="7261860" y="5231565"/>
                    <a:ext cx="692505" cy="235785"/>
                  </a:xfrm>
                  <a:prstGeom prst="roundRect">
                    <a:avLst>
                      <a:gd name="adj" fmla="val 33894"/>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700" panose="020B0803030303020204" pitchFamily="34" charset="0"/>
                        <a:ea typeface="SamsungOne-700" panose="020B0803030303020204" pitchFamily="34" charset="0"/>
                      </a:rPr>
                      <a:t>Region</a:t>
                    </a:r>
                    <a:endParaRPr lang="en-US" altLang="ko-KR" sz="1200" dirty="0">
                      <a:solidFill>
                        <a:schemeClr val="bg1"/>
                      </a:solidFill>
                      <a:latin typeface="SamsungOne-700" panose="020B0803030303020204" pitchFamily="34" charset="0"/>
                      <a:ea typeface="SamsungOne-700" panose="020B0803030303020204" pitchFamily="34" charset="0"/>
                    </a:endParaRPr>
                  </a:p>
                </p:txBody>
              </p:sp>
              <p:sp>
                <p:nvSpPr>
                  <p:cNvPr id="62" name="모서리가 둥근 직사각형 21">
                    <a:extLst>
                      <a:ext uri="{FF2B5EF4-FFF2-40B4-BE49-F238E27FC236}">
                        <a16:creationId xmlns:a16="http://schemas.microsoft.com/office/drawing/2014/main" id="{863DEFEC-7186-47AA-B8F5-99CA68ADCE5E}"/>
                      </a:ext>
                    </a:extLst>
                  </p:cNvPr>
                  <p:cNvSpPr/>
                  <p:nvPr/>
                </p:nvSpPr>
                <p:spPr>
                  <a:xfrm>
                    <a:off x="7261860" y="5505023"/>
                    <a:ext cx="692505" cy="235785"/>
                  </a:xfrm>
                  <a:prstGeom prst="roundRect">
                    <a:avLst>
                      <a:gd name="adj" fmla="val 33894"/>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700" panose="020B0803030303020204" pitchFamily="34" charset="0"/>
                        <a:ea typeface="SamsungOne-700" panose="020B0803030303020204" pitchFamily="34" charset="0"/>
                      </a:rPr>
                      <a:t>Region</a:t>
                    </a:r>
                    <a:endParaRPr lang="en-US" altLang="ko-KR" sz="1200" dirty="0">
                      <a:solidFill>
                        <a:schemeClr val="bg1"/>
                      </a:solidFill>
                      <a:latin typeface="SamsungOne-700" panose="020B0803030303020204" pitchFamily="34" charset="0"/>
                      <a:ea typeface="SamsungOne-700" panose="020B0803030303020204" pitchFamily="34" charset="0"/>
                    </a:endParaRPr>
                  </a:p>
                </p:txBody>
              </p:sp>
            </p:grpSp>
          </p:grpSp>
          <p:grpSp>
            <p:nvGrpSpPr>
              <p:cNvPr id="54" name="그룹 53">
                <a:extLst>
                  <a:ext uri="{FF2B5EF4-FFF2-40B4-BE49-F238E27FC236}">
                    <a16:creationId xmlns:a16="http://schemas.microsoft.com/office/drawing/2014/main" id="{CD552938-3900-4A69-AFD1-3B485367F962}"/>
                  </a:ext>
                </a:extLst>
              </p:cNvPr>
              <p:cNvGrpSpPr/>
              <p:nvPr/>
            </p:nvGrpSpPr>
            <p:grpSpPr>
              <a:xfrm>
                <a:off x="9009865" y="4772268"/>
                <a:ext cx="857640" cy="1082432"/>
                <a:chOff x="7204710" y="4772268"/>
                <a:chExt cx="857640" cy="1082432"/>
              </a:xfrm>
            </p:grpSpPr>
            <p:sp>
              <p:nvSpPr>
                <p:cNvPr id="55" name="모서리가 둥근 직사각형 23">
                  <a:extLst>
                    <a:ext uri="{FF2B5EF4-FFF2-40B4-BE49-F238E27FC236}">
                      <a16:creationId xmlns:a16="http://schemas.microsoft.com/office/drawing/2014/main" id="{E5C0D3EF-3B55-4D03-96A1-1ECEBA0DE9BE}"/>
                    </a:ext>
                  </a:extLst>
                </p:cNvPr>
                <p:cNvSpPr/>
                <p:nvPr/>
              </p:nvSpPr>
              <p:spPr>
                <a:xfrm>
                  <a:off x="7204710" y="4772268"/>
                  <a:ext cx="857640" cy="1082432"/>
                </a:xfrm>
                <a:prstGeom prst="roundRect">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000" dirty="0">
                    <a:solidFill>
                      <a:srgbClr val="193EB0"/>
                    </a:solidFill>
                    <a:latin typeface="SamsungOne-700" panose="020B0803030303020204" pitchFamily="34" charset="0"/>
                    <a:ea typeface="SamsungOne-700" panose="020B0803030303020204" pitchFamily="34" charset="0"/>
                  </a:endParaRPr>
                </a:p>
                <a:p>
                  <a:pPr algn="ctr"/>
                  <a:r>
                    <a:rPr lang="en-US" altLang="ko-KR" sz="1000" dirty="0">
                      <a:solidFill>
                        <a:srgbClr val="193EB0"/>
                      </a:solidFill>
                      <a:latin typeface="SamsungOne-700" panose="020B0803030303020204" pitchFamily="34" charset="0"/>
                      <a:ea typeface="SamsungOne-700" panose="020B0803030303020204" pitchFamily="34" charset="0"/>
                    </a:rPr>
                    <a:t>Region</a:t>
                  </a:r>
                </a:p>
                <a:p>
                  <a:pPr algn="ctr"/>
                  <a:r>
                    <a:rPr lang="en-US" altLang="ko-KR" sz="1000" dirty="0">
                      <a:solidFill>
                        <a:srgbClr val="193EB0"/>
                      </a:solidFill>
                      <a:latin typeface="SamsungOne-700" panose="020B0803030303020204" pitchFamily="34" charset="0"/>
                      <a:ea typeface="SamsungOne-700" panose="020B0803030303020204" pitchFamily="34" charset="0"/>
                    </a:rPr>
                    <a:t>Server</a:t>
                  </a:r>
                </a:p>
                <a:p>
                  <a:pPr algn="ctr"/>
                  <a:endParaRPr lang="en-US" altLang="ko-KR" sz="1000" dirty="0">
                    <a:solidFill>
                      <a:srgbClr val="193EB0"/>
                    </a:solidFill>
                    <a:latin typeface="SamsungOne-700" panose="020B0803030303020204" pitchFamily="34" charset="0"/>
                    <a:ea typeface="SamsungOne-700" panose="020B0803030303020204" pitchFamily="34" charset="0"/>
                  </a:endParaRPr>
                </a:p>
                <a:p>
                  <a:pPr algn="ctr"/>
                  <a:endParaRPr lang="en-US" altLang="ko-KR" sz="1200" dirty="0">
                    <a:solidFill>
                      <a:srgbClr val="193EB0"/>
                    </a:solidFill>
                    <a:latin typeface="SamsungOne-700" panose="020B0803030303020204" pitchFamily="34" charset="0"/>
                    <a:ea typeface="SamsungOne-700" panose="020B0803030303020204" pitchFamily="34" charset="0"/>
                  </a:endParaRPr>
                </a:p>
                <a:p>
                  <a:pPr algn="ctr"/>
                  <a:endParaRPr lang="en-US" altLang="ko-KR" sz="1200" dirty="0">
                    <a:solidFill>
                      <a:srgbClr val="193EB0"/>
                    </a:solidFill>
                    <a:latin typeface="SamsungOne-700" panose="020B0803030303020204" pitchFamily="34" charset="0"/>
                    <a:ea typeface="SamsungOne-700" panose="020B0803030303020204" pitchFamily="34" charset="0"/>
                  </a:endParaRPr>
                </a:p>
                <a:p>
                  <a:pPr algn="ctr"/>
                  <a:endParaRPr lang="ko-KR" altLang="en-US" sz="1200" dirty="0">
                    <a:solidFill>
                      <a:srgbClr val="193EB0"/>
                    </a:solidFill>
                    <a:latin typeface="SamsungOne-700" panose="020B0803030303020204" pitchFamily="34" charset="0"/>
                    <a:ea typeface="SamsungOneKorean 400" panose="020B0503030303020204" pitchFamily="50" charset="-127"/>
                  </a:endParaRPr>
                </a:p>
              </p:txBody>
            </p:sp>
            <p:grpSp>
              <p:nvGrpSpPr>
                <p:cNvPr id="56" name="그룹 55">
                  <a:extLst>
                    <a:ext uri="{FF2B5EF4-FFF2-40B4-BE49-F238E27FC236}">
                      <a16:creationId xmlns:a16="http://schemas.microsoft.com/office/drawing/2014/main" id="{D1B9AFA4-2654-4740-9D96-A0095B9B4BF1}"/>
                    </a:ext>
                  </a:extLst>
                </p:cNvPr>
                <p:cNvGrpSpPr/>
                <p:nvPr/>
              </p:nvGrpSpPr>
              <p:grpSpPr>
                <a:xfrm>
                  <a:off x="7268228" y="5244265"/>
                  <a:ext cx="692505" cy="509243"/>
                  <a:chOff x="7261860" y="5231565"/>
                  <a:chExt cx="692505" cy="509243"/>
                </a:xfrm>
                <a:solidFill>
                  <a:srgbClr val="66A1FE"/>
                </a:solidFill>
              </p:grpSpPr>
              <p:sp>
                <p:nvSpPr>
                  <p:cNvPr id="57" name="모서리가 둥근 직사각형 25">
                    <a:extLst>
                      <a:ext uri="{FF2B5EF4-FFF2-40B4-BE49-F238E27FC236}">
                        <a16:creationId xmlns:a16="http://schemas.microsoft.com/office/drawing/2014/main" id="{585E4354-5312-4524-B5E2-7850A9F58AEE}"/>
                      </a:ext>
                    </a:extLst>
                  </p:cNvPr>
                  <p:cNvSpPr/>
                  <p:nvPr/>
                </p:nvSpPr>
                <p:spPr>
                  <a:xfrm>
                    <a:off x="7261860" y="5231565"/>
                    <a:ext cx="692505" cy="235785"/>
                  </a:xfrm>
                  <a:prstGeom prst="roundRect">
                    <a:avLst>
                      <a:gd name="adj" fmla="val 33894"/>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700" panose="020B0803030303020204" pitchFamily="34" charset="0"/>
                        <a:ea typeface="SamsungOne-700" panose="020B0803030303020204" pitchFamily="34" charset="0"/>
                      </a:rPr>
                      <a:t>Region</a:t>
                    </a:r>
                    <a:endParaRPr lang="en-US" altLang="ko-KR" sz="1200" dirty="0">
                      <a:solidFill>
                        <a:schemeClr val="bg1"/>
                      </a:solidFill>
                      <a:latin typeface="SamsungOne-700" panose="020B0803030303020204" pitchFamily="34" charset="0"/>
                      <a:ea typeface="SamsungOne-700" panose="020B0803030303020204" pitchFamily="34" charset="0"/>
                    </a:endParaRPr>
                  </a:p>
                </p:txBody>
              </p:sp>
              <p:sp>
                <p:nvSpPr>
                  <p:cNvPr id="58" name="모서리가 둥근 직사각형 26">
                    <a:extLst>
                      <a:ext uri="{FF2B5EF4-FFF2-40B4-BE49-F238E27FC236}">
                        <a16:creationId xmlns:a16="http://schemas.microsoft.com/office/drawing/2014/main" id="{6DB6EEAB-8EB6-49BC-972B-2A9A34E944F1}"/>
                      </a:ext>
                    </a:extLst>
                  </p:cNvPr>
                  <p:cNvSpPr/>
                  <p:nvPr/>
                </p:nvSpPr>
                <p:spPr>
                  <a:xfrm>
                    <a:off x="7261860" y="5505023"/>
                    <a:ext cx="692505" cy="235785"/>
                  </a:xfrm>
                  <a:prstGeom prst="roundRect">
                    <a:avLst>
                      <a:gd name="adj" fmla="val 33894"/>
                    </a:avLst>
                  </a:prstGeom>
                  <a:grp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bg1"/>
                        </a:solidFill>
                        <a:latin typeface="SamsungOne-700" panose="020B0803030303020204" pitchFamily="34" charset="0"/>
                        <a:ea typeface="SamsungOne-700" panose="020B0803030303020204" pitchFamily="34" charset="0"/>
                      </a:rPr>
                      <a:t>Region</a:t>
                    </a:r>
                    <a:endParaRPr lang="en-US" altLang="ko-KR" sz="1200" dirty="0">
                      <a:solidFill>
                        <a:schemeClr val="bg1"/>
                      </a:solidFill>
                      <a:latin typeface="SamsungOne-700" panose="020B0803030303020204" pitchFamily="34" charset="0"/>
                      <a:ea typeface="SamsungOne-700" panose="020B0803030303020204" pitchFamily="34" charset="0"/>
                    </a:endParaRPr>
                  </a:p>
                </p:txBody>
              </p:sp>
            </p:grpSp>
          </p:grpSp>
        </p:grpSp>
      </p:grpSp>
      <p:cxnSp>
        <p:nvCxnSpPr>
          <p:cNvPr id="67" name="직선 화살표 연결선 66">
            <a:extLst>
              <a:ext uri="{FF2B5EF4-FFF2-40B4-BE49-F238E27FC236}">
                <a16:creationId xmlns:a16="http://schemas.microsoft.com/office/drawing/2014/main" id="{F602BDB6-AEB0-460F-B331-AF9699C719E9}"/>
              </a:ext>
            </a:extLst>
          </p:cNvPr>
          <p:cNvCxnSpPr>
            <a:cxnSpLocks/>
          </p:cNvCxnSpPr>
          <p:nvPr/>
        </p:nvCxnSpPr>
        <p:spPr>
          <a:xfrm rot="10800000">
            <a:off x="7029808" y="2657562"/>
            <a:ext cx="1763819" cy="132"/>
          </a:xfrm>
          <a:prstGeom prst="straightConnector1">
            <a:avLst/>
          </a:prstGeom>
          <a:ln w="12700">
            <a:solidFill>
              <a:srgbClr val="66A1F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4336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CBFC88FD-F1F0-4FAD-92DB-5B1002C6AE44}"/>
              </a:ext>
            </a:extLst>
          </p:cNvPr>
          <p:cNvSpPr>
            <a:spLocks noGrp="1"/>
          </p:cNvSpPr>
          <p:nvPr>
            <p:ph type="body" sz="quarter" idx="11"/>
          </p:nvPr>
        </p:nvSpPr>
        <p:spPr/>
        <p:txBody>
          <a:bodyPr/>
          <a:lstStyle/>
          <a:p>
            <a:r>
              <a:rPr lang="vi-VN" altLang="ko-KR" dirty="0">
                <a:ea typeface="SamsungOneKorean 400" panose="020B0503030303020204" pitchFamily="50" charset="-127"/>
              </a:rPr>
              <a:t>Thông tin cơ bản về HBase Shell</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336E1EE8-DBCB-4AF0-9F28-6BA326347381}"/>
              </a:ext>
            </a:extLst>
          </p:cNvPr>
          <p:cNvSpPr>
            <a:spLocks noGrp="1"/>
          </p:cNvSpPr>
          <p:nvPr>
            <p:ph type="body" sz="quarter" idx="15"/>
          </p:nvPr>
        </p:nvSpPr>
        <p:spPr/>
        <p:txBody>
          <a:bodyPr/>
          <a:lstStyle/>
          <a:p>
            <a:r>
              <a:rPr lang="vi-VN" altLang="ko-KR" dirty="0"/>
              <a:t>H</a:t>
            </a:r>
            <a:r>
              <a:rPr lang="en-US" altLang="ko-KR" dirty="0"/>
              <a:t>B</a:t>
            </a:r>
            <a:r>
              <a:rPr lang="vi-VN" altLang="ko-KR" dirty="0"/>
              <a:t>ase</a:t>
            </a:r>
            <a:r>
              <a:rPr lang="en-US" altLang="ko-KR" dirty="0"/>
              <a:t> shell </a:t>
            </a:r>
            <a:r>
              <a:rPr lang="vi-VN" altLang="ko-KR" dirty="0"/>
              <a:t> xử lý các lệnh tương tác để chuyển lệnh tới HBase.</a:t>
            </a:r>
            <a:endParaRPr lang="en-US" altLang="ko-KR" dirty="0"/>
          </a:p>
          <a:p>
            <a:pPr lvl="1"/>
            <a:r>
              <a:rPr lang="vi-VN" altLang="ko-KR" dirty="0"/>
              <a:t>Sử dụng HDFS</a:t>
            </a:r>
          </a:p>
          <a:p>
            <a:pPr lvl="1"/>
            <a:r>
              <a:rPr lang="vi-VN" altLang="ko-KR" dirty="0"/>
              <a:t>Hmaster, máy chủ vùng, liên kết vùng</a:t>
            </a:r>
          </a:p>
          <a:p>
            <a:pPr lvl="1"/>
            <a:r>
              <a:rPr lang="vi-VN" altLang="ko-KR" dirty="0"/>
              <a:t>Hầu hết các hoạt động có sẵn trong API có thể được thực hiện trong </a:t>
            </a:r>
            <a:r>
              <a:rPr lang="en-US" altLang="ko-KR" dirty="0"/>
              <a:t>shell</a:t>
            </a:r>
            <a:r>
              <a:rPr lang="vi-VN" altLang="ko-KR" dirty="0"/>
              <a:t>.</a:t>
            </a:r>
            <a:endParaRPr lang="en-US" altLang="ko-KR" dirty="0"/>
          </a:p>
          <a:p>
            <a:endParaRPr lang="en-US" altLang="ko-KR" dirty="0"/>
          </a:p>
          <a:p>
            <a:r>
              <a:rPr lang="en-US" altLang="ko-KR" dirty="0"/>
              <a:t>HBase shell </a:t>
            </a:r>
            <a:r>
              <a:rPr lang="en-US" altLang="ko-KR" dirty="0" err="1"/>
              <a:t>sử</a:t>
            </a:r>
            <a:r>
              <a:rPr lang="en-US" altLang="ko-KR" dirty="0"/>
              <a:t> </a:t>
            </a:r>
            <a:r>
              <a:rPr lang="en-US" altLang="ko-KR" dirty="0" err="1"/>
              <a:t>dụng</a:t>
            </a:r>
            <a:r>
              <a:rPr lang="en-US" altLang="ko-KR" dirty="0"/>
              <a:t> JRuby</a:t>
            </a:r>
          </a:p>
          <a:p>
            <a:pPr lvl="1"/>
            <a:r>
              <a:rPr lang="vi-VN" altLang="ko-KR" dirty="0"/>
              <a:t>Kết thúc các cuộc gọi máy khách Java trong Ruby (Chương trình Ruby trong JVM)</a:t>
            </a:r>
          </a:p>
          <a:p>
            <a:pPr lvl="1"/>
            <a:r>
              <a:rPr lang="vi-VN" altLang="ko-KR" dirty="0"/>
              <a:t>Sử dụng cú pháp Ruby cho các lệnh</a:t>
            </a:r>
          </a:p>
          <a:p>
            <a:pPr lvl="1"/>
            <a:r>
              <a:rPr lang="vi-VN" altLang="ko-KR" dirty="0"/>
              <a:t>Cách các tham số được sử dụng khác với các </a:t>
            </a:r>
            <a:r>
              <a:rPr lang="en-US" altLang="ko-KR" dirty="0"/>
              <a:t>shell </a:t>
            </a:r>
            <a:r>
              <a:rPr lang="vi-VN" altLang="ko-KR" dirty="0"/>
              <a:t>khác.</a:t>
            </a:r>
          </a:p>
          <a:p>
            <a:pPr lvl="1"/>
            <a:r>
              <a:rPr lang="vi-VN" altLang="ko-KR" dirty="0"/>
              <a:t>Các tham số lệnh được đặt trong dấu nháy đơn (‘).</a:t>
            </a:r>
            <a:endParaRPr lang="ko-KR" altLang="en-US" dirty="0"/>
          </a:p>
        </p:txBody>
      </p:sp>
      <p:pic>
        <p:nvPicPr>
          <p:cNvPr id="1028" name="Picture 4" descr="A Beginner&amp;#39;s Guide to Ruby Programming Language">
            <a:extLst>
              <a:ext uri="{FF2B5EF4-FFF2-40B4-BE49-F238E27FC236}">
                <a16:creationId xmlns:a16="http://schemas.microsoft.com/office/drawing/2014/main" id="{4D599B38-3AF4-496B-96B0-2E9E6D11687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083" r="12998" b="33809"/>
          <a:stretch/>
        </p:blipFill>
        <p:spPr bwMode="auto">
          <a:xfrm>
            <a:off x="6984539" y="2528888"/>
            <a:ext cx="1736202" cy="1886441"/>
          </a:xfrm>
          <a:prstGeom prst="rect">
            <a:avLst/>
          </a:prstGeom>
          <a:noFill/>
          <a:extLst>
            <a:ext uri="{909E8E84-426E-40DD-AFC4-6F175D3DCCD1}">
              <a14:hiddenFill xmlns:a14="http://schemas.microsoft.com/office/drawing/2010/main">
                <a:solidFill>
                  <a:srgbClr val="FFFFFF"/>
                </a:solidFill>
              </a14:hiddenFill>
            </a:ext>
          </a:extLst>
        </p:spPr>
      </p:pic>
      <p:sp>
        <p:nvSpPr>
          <p:cNvPr id="14" name="텍스트 개체 틀 2">
            <a:extLst>
              <a:ext uri="{FF2B5EF4-FFF2-40B4-BE49-F238E27FC236}">
                <a16:creationId xmlns:a16="http://schemas.microsoft.com/office/drawing/2014/main" id="{421A626E-D3C5-4E21-849B-63AD157FC1EB}"/>
              </a:ext>
            </a:extLst>
          </p:cNvPr>
          <p:cNvSpPr txBox="1">
            <a:spLocks/>
          </p:cNvSpPr>
          <p:nvPr/>
        </p:nvSpPr>
        <p:spPr>
          <a:xfrm>
            <a:off x="6984539" y="4525763"/>
            <a:ext cx="1736202" cy="914400"/>
          </a:xfrm>
          <a:prstGeom prst="rect">
            <a:avLst/>
          </a:prstGeom>
        </p:spPr>
        <p:txBody>
          <a:bodyPr lIns="0" tIns="0" rIns="0" bIns="0"/>
          <a:lstStyle>
            <a:lvl1pPr marL="177800" indent="-177800" algn="l" defTabSz="844083" rtl="0" eaLnBrk="1" latinLnBrk="1" hangingPunct="1">
              <a:lnSpc>
                <a:spcPts val="1800"/>
              </a:lnSpc>
              <a:spcBef>
                <a:spcPts val="1000"/>
              </a:spcBef>
              <a:buFontTx/>
              <a:buBlip>
                <a:blip r:embed="rId4"/>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844083" rtl="0" eaLnBrk="1" latinLnBrk="1" hangingPunct="1">
              <a:lnSpc>
                <a:spcPts val="1800"/>
              </a:lnSpc>
              <a:spcBef>
                <a:spcPts val="500"/>
              </a:spcBef>
              <a:buSzPct val="80000"/>
              <a:buFontTx/>
              <a:buBlip>
                <a:blip r:embed="rId5"/>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marL="0" indent="0" algn="ctr">
              <a:buNone/>
            </a:pPr>
            <a:r>
              <a:rPr lang="en-US" altLang="ko-KR" sz="1800" dirty="0">
                <a:latin typeface="SamsungOne-400" panose="020B0503030303020204" pitchFamily="34" charset="0"/>
                <a:ea typeface="SamsungOne-400" panose="020B0503030303020204" pitchFamily="34" charset="0"/>
              </a:rPr>
              <a:t>Programming</a:t>
            </a:r>
          </a:p>
          <a:p>
            <a:pPr marL="0" indent="0" algn="ctr">
              <a:buNone/>
            </a:pPr>
            <a:r>
              <a:rPr lang="en-US" altLang="ko-KR" sz="1800" dirty="0">
                <a:latin typeface="SamsungOne-400" panose="020B0503030303020204" pitchFamily="34" charset="0"/>
                <a:ea typeface="SamsungOne-400" panose="020B0503030303020204" pitchFamily="34" charset="0"/>
              </a:rPr>
              <a:t>Language</a:t>
            </a:r>
          </a:p>
        </p:txBody>
      </p:sp>
    </p:spTree>
    <p:extLst>
      <p:ext uri="{BB962C8B-B14F-4D97-AF65-F5344CB8AC3E}">
        <p14:creationId xmlns:p14="http://schemas.microsoft.com/office/powerpoint/2010/main" val="30054886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0BC93A39-D4B9-4FD1-9521-4E8F9DAC995E}"/>
              </a:ext>
            </a:extLst>
          </p:cNvPr>
          <p:cNvSpPr>
            <a:spLocks noGrp="1"/>
          </p:cNvSpPr>
          <p:nvPr>
            <p:ph type="body" sz="quarter" idx="11"/>
          </p:nvPr>
        </p:nvSpPr>
        <p:spPr/>
        <p:txBody>
          <a:bodyPr/>
          <a:lstStyle/>
          <a:p>
            <a:r>
              <a:rPr lang="en-US" altLang="ko-KR" dirty="0" err="1">
                <a:ea typeface="SamsungOneKorean 400" panose="020B0503030303020204" pitchFamily="50" charset="-127"/>
              </a:rPr>
              <a:t>Cách</a:t>
            </a:r>
            <a:r>
              <a:rPr lang="en-US" altLang="ko-KR" dirty="0">
                <a:ea typeface="SamsungOneKorean 400" panose="020B0503030303020204" pitchFamily="50" charset="-127"/>
              </a:rPr>
              <a:t> </a:t>
            </a:r>
            <a:r>
              <a:rPr lang="en-US" altLang="ko-KR" dirty="0" err="1">
                <a:ea typeface="SamsungOneKorean 400" panose="020B0503030303020204" pitchFamily="50" charset="-127"/>
              </a:rPr>
              <a:t>sử</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r>
              <a:rPr lang="en-US" altLang="ko-KR" dirty="0">
                <a:ea typeface="SamsungOneKorean 400" panose="020B0503030303020204" pitchFamily="50" charset="-127"/>
              </a:rPr>
              <a:t> Shell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DB18BA2E-4BE7-4667-AD10-983DF40512CA}"/>
              </a:ext>
            </a:extLst>
          </p:cNvPr>
          <p:cNvSpPr>
            <a:spLocks noGrp="1"/>
          </p:cNvSpPr>
          <p:nvPr>
            <p:ph type="body" sz="quarter" idx="15"/>
          </p:nvPr>
        </p:nvSpPr>
        <p:spPr/>
        <p:txBody>
          <a:bodyPr/>
          <a:lstStyle/>
          <a:p>
            <a:r>
              <a:rPr lang="en-US" altLang="ko-KR" dirty="0" err="1"/>
              <a:t>Thực</a:t>
            </a:r>
            <a:r>
              <a:rPr lang="en-US" altLang="ko-KR" dirty="0"/>
              <a:t> </a:t>
            </a:r>
            <a:r>
              <a:rPr lang="en-US" altLang="ko-KR" dirty="0" err="1"/>
              <a:t>thi</a:t>
            </a:r>
            <a:r>
              <a:rPr lang="en-US" altLang="ko-KR" dirty="0"/>
              <a:t> </a:t>
            </a:r>
            <a:r>
              <a:rPr lang="en-US" altLang="ko-KR" dirty="0" err="1"/>
              <a:t>HBase</a:t>
            </a:r>
            <a:r>
              <a:rPr lang="en-US" altLang="ko-KR" dirty="0"/>
              <a:t> shell</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vi-VN" altLang="ko-KR" dirty="0"/>
              <a:t>Lệnh cơ bản HBase</a:t>
            </a:r>
            <a:endParaRPr lang="en-US" altLang="ko-KR" dirty="0"/>
          </a:p>
          <a:p>
            <a:pPr lvl="1"/>
            <a:r>
              <a:rPr lang="en-US" altLang="ko-KR" dirty="0">
                <a:solidFill>
                  <a:schemeClr val="tx1">
                    <a:lumMod val="75000"/>
                    <a:lumOff val="25000"/>
                  </a:schemeClr>
                </a:solidFill>
              </a:rPr>
              <a:t>help, status, version, </a:t>
            </a:r>
            <a:r>
              <a:rPr lang="en-US" altLang="ko-KR" dirty="0" err="1">
                <a:solidFill>
                  <a:schemeClr val="tx1">
                    <a:lumMod val="75000"/>
                    <a:lumOff val="25000"/>
                  </a:schemeClr>
                </a:solidFill>
              </a:rPr>
              <a:t>whoami</a:t>
            </a:r>
            <a:endParaRPr lang="en-US" altLang="ko-KR" dirty="0">
              <a:solidFill>
                <a:schemeClr val="tx1">
                  <a:lumMod val="75000"/>
                  <a:lumOff val="25000"/>
                </a:schemeClr>
              </a:solidFill>
            </a:endParaRPr>
          </a:p>
          <a:p>
            <a:pPr lvl="1"/>
            <a:r>
              <a:rPr lang="en-US" altLang="ko-KR" dirty="0">
                <a:solidFill>
                  <a:schemeClr val="tx1">
                    <a:lumMod val="75000"/>
                    <a:lumOff val="25000"/>
                  </a:schemeClr>
                </a:solidFill>
              </a:rPr>
              <a:t>Exit(terminate) + &lt;Return&gt;</a:t>
            </a:r>
            <a:endParaRPr lang="ko-KR" altLang="en-US" dirty="0"/>
          </a:p>
        </p:txBody>
      </p:sp>
      <p:grpSp>
        <p:nvGrpSpPr>
          <p:cNvPr id="9" name="그룹 8">
            <a:extLst>
              <a:ext uri="{FF2B5EF4-FFF2-40B4-BE49-F238E27FC236}">
                <a16:creationId xmlns:a16="http://schemas.microsoft.com/office/drawing/2014/main" id="{0504B5C4-4D4D-4723-89CF-8D1D1C95B5EF}"/>
              </a:ext>
            </a:extLst>
          </p:cNvPr>
          <p:cNvGrpSpPr/>
          <p:nvPr/>
        </p:nvGrpSpPr>
        <p:grpSpPr>
          <a:xfrm>
            <a:off x="584145" y="3127080"/>
            <a:ext cx="5493414" cy="1647183"/>
            <a:chOff x="605733" y="3152480"/>
            <a:chExt cx="5493414" cy="1647183"/>
          </a:xfrm>
        </p:grpSpPr>
        <p:pic>
          <p:nvPicPr>
            <p:cNvPr id="10" name="그림 9">
              <a:extLst>
                <a:ext uri="{FF2B5EF4-FFF2-40B4-BE49-F238E27FC236}">
                  <a16:creationId xmlns:a16="http://schemas.microsoft.com/office/drawing/2014/main" id="{72516E1E-DFB4-43FF-966C-63379E61B108}"/>
                </a:ext>
              </a:extLst>
            </p:cNvPr>
            <p:cNvPicPr>
              <a:picLocks noChangeAspect="1"/>
            </p:cNvPicPr>
            <p:nvPr/>
          </p:nvPicPr>
          <p:blipFill rotWithShape="1">
            <a:blip r:embed="rId3"/>
            <a:srcRect l="961" t="3029" r="921" b="-1"/>
            <a:stretch/>
          </p:blipFill>
          <p:spPr>
            <a:xfrm>
              <a:off x="612877" y="3152480"/>
              <a:ext cx="5479126" cy="1647183"/>
            </a:xfrm>
            <a:prstGeom prst="rect">
              <a:avLst/>
            </a:prstGeom>
          </p:spPr>
        </p:pic>
        <p:sp>
          <p:nvSpPr>
            <p:cNvPr id="11" name="직사각형 10">
              <a:extLst>
                <a:ext uri="{FF2B5EF4-FFF2-40B4-BE49-F238E27FC236}">
                  <a16:creationId xmlns:a16="http://schemas.microsoft.com/office/drawing/2014/main" id="{C401FE1A-8B6A-4F96-97BD-3C6DCB4940E0}"/>
                </a:ext>
              </a:extLst>
            </p:cNvPr>
            <p:cNvSpPr/>
            <p:nvPr/>
          </p:nvSpPr>
          <p:spPr>
            <a:xfrm>
              <a:off x="605733" y="3152480"/>
              <a:ext cx="5493414" cy="1647183"/>
            </a:xfrm>
            <a:prstGeom prst="rect">
              <a:avLst/>
            </a:prstGeom>
            <a:no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12" name="TextBox 11">
            <a:extLst>
              <a:ext uri="{FF2B5EF4-FFF2-40B4-BE49-F238E27FC236}">
                <a16:creationId xmlns:a16="http://schemas.microsoft.com/office/drawing/2014/main" id="{D352BECA-3E6A-48AC-BAD4-DD0CC7F3303C}"/>
              </a:ext>
            </a:extLst>
          </p:cNvPr>
          <p:cNvSpPr txBox="1"/>
          <p:nvPr/>
        </p:nvSpPr>
        <p:spPr>
          <a:xfrm>
            <a:off x="697117" y="2561314"/>
            <a:ext cx="7812000" cy="37848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 hbase shell</a:t>
            </a:r>
          </a:p>
        </p:txBody>
      </p:sp>
    </p:spTree>
    <p:extLst>
      <p:ext uri="{BB962C8B-B14F-4D97-AF65-F5344CB8AC3E}">
        <p14:creationId xmlns:p14="http://schemas.microsoft.com/office/powerpoint/2010/main" val="7638023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B6F60F0D-3A73-41B2-BE3A-FD97AAA28192}"/>
              </a:ext>
            </a:extLst>
          </p:cNvPr>
          <p:cNvSpPr>
            <a:spLocks noGrp="1"/>
          </p:cNvSpPr>
          <p:nvPr>
            <p:ph type="body" sz="quarter" idx="11"/>
          </p:nvPr>
        </p:nvSpPr>
        <p:spPr/>
        <p:txBody>
          <a:bodyPr/>
          <a:lstStyle/>
          <a:p>
            <a:r>
              <a:rPr lang="en-US" altLang="ko-KR" dirty="0" err="1">
                <a:ea typeface="SamsungOneKorean 400" panose="020B0503030303020204" pitchFamily="50" charset="-127"/>
              </a:rPr>
              <a:t>Cách</a:t>
            </a:r>
            <a:r>
              <a:rPr lang="en-US" altLang="ko-KR" dirty="0">
                <a:ea typeface="SamsungOneKorean 400" panose="020B0503030303020204" pitchFamily="50" charset="-127"/>
              </a:rPr>
              <a:t> </a:t>
            </a:r>
            <a:r>
              <a:rPr lang="en-US" altLang="ko-KR" dirty="0" err="1">
                <a:ea typeface="SamsungOneKorean 400" panose="020B0503030303020204" pitchFamily="50" charset="-127"/>
              </a:rPr>
              <a:t>sử</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r>
              <a:rPr lang="en-US" altLang="ko-KR" dirty="0">
                <a:ea typeface="SamsungOneKorean 400" panose="020B0503030303020204" pitchFamily="50" charset="-127"/>
              </a:rPr>
              <a:t> Shell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0EA5AB1F-0D01-4901-A8A6-E52EEC0F54CC}"/>
              </a:ext>
            </a:extLst>
          </p:cNvPr>
          <p:cNvSpPr>
            <a:spLocks noGrp="1"/>
          </p:cNvSpPr>
          <p:nvPr>
            <p:ph type="body" sz="quarter" idx="15"/>
          </p:nvPr>
        </p:nvSpPr>
        <p:spPr/>
        <p:txBody>
          <a:bodyPr/>
          <a:lstStyle/>
          <a:p>
            <a:r>
              <a:rPr lang="en-US" altLang="ko-KR" dirty="0" err="1"/>
              <a:t>Tính</a:t>
            </a:r>
            <a:r>
              <a:rPr lang="en-US" altLang="ko-KR" dirty="0"/>
              <a:t> </a:t>
            </a:r>
            <a:r>
              <a:rPr lang="en-US" altLang="ko-KR" dirty="0" err="1"/>
              <a:t>tương</a:t>
            </a:r>
            <a:r>
              <a:rPr lang="en-US" altLang="ko-KR" dirty="0"/>
              <a:t> </a:t>
            </a:r>
            <a:r>
              <a:rPr lang="en-US" altLang="ko-KR" dirty="0" err="1"/>
              <a:t>tác</a:t>
            </a:r>
            <a:r>
              <a:rPr lang="en-US" altLang="ko-KR" dirty="0"/>
              <a:t> </a:t>
            </a:r>
            <a:r>
              <a:rPr lang="en-US" altLang="ko-KR" dirty="0" err="1"/>
              <a:t>của</a:t>
            </a:r>
            <a:r>
              <a:rPr lang="en-US" altLang="ko-KR" dirty="0"/>
              <a:t> Ruby shell</a:t>
            </a:r>
            <a:endParaRPr lang="ko-KR" altLang="en-US" dirty="0"/>
          </a:p>
          <a:p>
            <a:endParaRPr lang="ko-KR" altLang="en-US" dirty="0"/>
          </a:p>
        </p:txBody>
      </p:sp>
      <p:sp>
        <p:nvSpPr>
          <p:cNvPr id="15" name="TextBox 14">
            <a:extLst>
              <a:ext uri="{FF2B5EF4-FFF2-40B4-BE49-F238E27FC236}">
                <a16:creationId xmlns:a16="http://schemas.microsoft.com/office/drawing/2014/main" id="{3F221180-7BAC-4DE5-AF20-0E4C000F6229}"/>
              </a:ext>
            </a:extLst>
          </p:cNvPr>
          <p:cNvSpPr txBox="1"/>
          <p:nvPr/>
        </p:nvSpPr>
        <p:spPr>
          <a:xfrm>
            <a:off x="697117" y="2561314"/>
            <a:ext cx="7812000" cy="342711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100" dirty="0">
                <a:latin typeface="SamsungOne-400" panose="020B0503030303020204" pitchFamily="34" charset="0"/>
                <a:ea typeface="SamsungOne-400" panose="020B0503030303020204" pitchFamily="34" charset="0"/>
              </a:rPr>
              <a:t>[cloudera@quickstart ~] $ hbase shell</a:t>
            </a:r>
          </a:p>
          <a:p>
            <a:r>
              <a:rPr lang="en-US" altLang="ko-KR" sz="1100" dirty="0">
                <a:latin typeface="SamsungOne-400" panose="020B0503030303020204" pitchFamily="34" charset="0"/>
                <a:ea typeface="SamsungOne-400" panose="020B0503030303020204" pitchFamily="34" charset="0"/>
              </a:rPr>
              <a:t>20/02/18 20:37:01 INFO Configuration.deprecation: Hadoop.native.lib is deprecated. Instead, use io.native.lib.available</a:t>
            </a:r>
          </a:p>
          <a:p>
            <a:r>
              <a:rPr lang="en-US" altLang="ko-KR" sz="1100" dirty="0">
                <a:latin typeface="SamsungOne-400" panose="020B0503030303020204" pitchFamily="34" charset="0"/>
                <a:ea typeface="SamsungOne-400" panose="020B0503030303020204" pitchFamily="34" charset="0"/>
              </a:rPr>
              <a:t>HBase Shell; enter 'help&lt;RETURN&gt;' for list of supported commands.</a:t>
            </a:r>
          </a:p>
          <a:p>
            <a:r>
              <a:rPr lang="en-US" altLang="ko-KR" sz="1100" dirty="0">
                <a:latin typeface="SamsungOne-400" panose="020B0503030303020204" pitchFamily="34" charset="0"/>
                <a:ea typeface="SamsungOne-400" panose="020B0503030303020204" pitchFamily="34" charset="0"/>
              </a:rPr>
              <a:t>Type "exit&lt;RETURN&gt;" to leave the HBase Shell</a:t>
            </a:r>
          </a:p>
          <a:p>
            <a:r>
              <a:rPr lang="en-US" altLang="ko-KR" sz="1100" dirty="0">
                <a:latin typeface="SamsungOne-400" panose="020B0503030303020204" pitchFamily="34" charset="0"/>
                <a:ea typeface="SamsungOne-400" panose="020B0503030303020204" pitchFamily="34" charset="0"/>
              </a:rPr>
              <a:t>Version 1.2.0-cdh5.13.0, rUnknown, Wed Oct 4 11:16:18 PDT 2017</a:t>
            </a:r>
          </a:p>
          <a:p>
            <a:endParaRPr lang="en-US" altLang="ko-KR" sz="1100" dirty="0">
              <a:latin typeface="SamsungOne-400" panose="020B0503030303020204" pitchFamily="34" charset="0"/>
              <a:ea typeface="SamsungOne-400" panose="020B0503030303020204" pitchFamily="34" charset="0"/>
            </a:endParaRPr>
          </a:p>
          <a:p>
            <a:r>
              <a:rPr lang="en-US" altLang="ko-KR" sz="1100" dirty="0">
                <a:latin typeface="SamsungOne-400" panose="020B0503030303020204" pitchFamily="34" charset="0"/>
                <a:ea typeface="SamsungOne-400" panose="020B0503030303020204" pitchFamily="34" charset="0"/>
              </a:rPr>
              <a:t>hbase(main):001:0&gt; version</a:t>
            </a:r>
          </a:p>
          <a:p>
            <a:r>
              <a:rPr lang="en-US" altLang="ko-KR" sz="1100" dirty="0">
                <a:latin typeface="SamsungOne-400" panose="020B0503030303020204" pitchFamily="34" charset="0"/>
                <a:ea typeface="SamsungOne-400" panose="020B0503030303020204" pitchFamily="34" charset="0"/>
              </a:rPr>
              <a:t>1.2.0-cdh5.13.0, rUnknown, Wed Oct 4 11:16:18 PDT 2017</a:t>
            </a:r>
          </a:p>
          <a:p>
            <a:endParaRPr lang="en-US" altLang="ko-KR" sz="1100" dirty="0">
              <a:latin typeface="SamsungOne-400" panose="020B0503030303020204" pitchFamily="34" charset="0"/>
              <a:ea typeface="SamsungOne-400" panose="020B0503030303020204" pitchFamily="34" charset="0"/>
            </a:endParaRPr>
          </a:p>
          <a:p>
            <a:r>
              <a:rPr lang="en-US" altLang="ko-KR" sz="1100" dirty="0">
                <a:latin typeface="SamsungOne-400" panose="020B0503030303020204" pitchFamily="34" charset="0"/>
                <a:ea typeface="SamsungOne-400" panose="020B0503030303020204" pitchFamily="34" charset="0"/>
              </a:rPr>
              <a:t>hbase(main):002:0&gt; status</a:t>
            </a:r>
          </a:p>
          <a:p>
            <a:r>
              <a:rPr lang="en-US" altLang="ko-KR" sz="1100" dirty="0">
                <a:latin typeface="SamsungOne-400" panose="020B0503030303020204" pitchFamily="34" charset="0"/>
                <a:ea typeface="SamsungOne-400" panose="020B0503030303020204" pitchFamily="34" charset="0"/>
              </a:rPr>
              <a:t>1 active master, 0 backup masters, 1 servers, 0 dead, 2.0000 average load</a:t>
            </a:r>
          </a:p>
          <a:p>
            <a:endParaRPr lang="en-US" altLang="ko-KR" sz="1100" dirty="0">
              <a:latin typeface="SamsungOne-400" panose="020B0503030303020204" pitchFamily="34" charset="0"/>
              <a:ea typeface="SamsungOne-400" panose="020B0503030303020204" pitchFamily="34" charset="0"/>
            </a:endParaRPr>
          </a:p>
          <a:p>
            <a:r>
              <a:rPr lang="en-US" altLang="ko-KR" sz="1100" dirty="0">
                <a:latin typeface="SamsungOne-400" panose="020B0503030303020204" pitchFamily="34" charset="0"/>
                <a:ea typeface="SamsungOne-400" panose="020B0503030303020204" pitchFamily="34" charset="0"/>
              </a:rPr>
              <a:t>hbase(main):003:0&gt; exit</a:t>
            </a:r>
          </a:p>
          <a:p>
            <a:r>
              <a:rPr lang="en-US" altLang="ko-KR" sz="1100" dirty="0">
                <a:latin typeface="SamsungOne-400" panose="020B0503030303020204" pitchFamily="34" charset="0"/>
                <a:ea typeface="SamsungOne-400" panose="020B0503030303020204" pitchFamily="34" charset="0"/>
              </a:rPr>
              <a:t>[cloudera@quickstart ~]$ hbase shell</a:t>
            </a:r>
          </a:p>
          <a:p>
            <a:r>
              <a:rPr lang="en-US" altLang="ko-KR" sz="1100" dirty="0">
                <a:latin typeface="SamsungOne-400" panose="020B0503030303020204" pitchFamily="34" charset="0"/>
                <a:ea typeface="SamsungOne-400" panose="020B0503030303020204" pitchFamily="34" charset="0"/>
              </a:rPr>
              <a:t>20/02/18 20:37:58 INFO Configuration.deprecation: Hadoop.native.lib is deprecated. Instead, use io.native.lib.available</a:t>
            </a:r>
          </a:p>
          <a:p>
            <a:r>
              <a:rPr lang="en-US" altLang="ko-KR" sz="1100" dirty="0">
                <a:latin typeface="SamsungOne-400" panose="020B0503030303020204" pitchFamily="34" charset="0"/>
                <a:ea typeface="SamsungOne-400" panose="020B0503030303020204" pitchFamily="34" charset="0"/>
              </a:rPr>
              <a:t>HBase Shell; enter 'help&lt;RETURN&gt;' for list of supported commands.</a:t>
            </a:r>
          </a:p>
          <a:p>
            <a:r>
              <a:rPr lang="en-US" altLang="ko-KR" sz="1100" dirty="0">
                <a:latin typeface="SamsungOne-400" panose="020B0503030303020204" pitchFamily="34" charset="0"/>
                <a:ea typeface="SamsungOne-400" panose="020B0503030303020204" pitchFamily="34" charset="0"/>
              </a:rPr>
              <a:t>Type "exit&lt;RETURN&gt;" to leave the HBase Shell</a:t>
            </a:r>
          </a:p>
          <a:p>
            <a:r>
              <a:rPr lang="en-US" altLang="ko-KR" sz="1100" dirty="0">
                <a:latin typeface="SamsungOne-400" panose="020B0503030303020204" pitchFamily="34" charset="0"/>
                <a:ea typeface="SamsungOne-400" panose="020B0503030303020204" pitchFamily="34" charset="0"/>
              </a:rPr>
              <a:t>Version 1.2.0-cdh5.13.0, rUnknown, Wed Oct 4 11:16:18 PDT 2017</a:t>
            </a:r>
          </a:p>
          <a:p>
            <a:endParaRPr lang="en-US" altLang="ko-KR" sz="1100" dirty="0">
              <a:latin typeface="SamsungOne-400" panose="020B0503030303020204" pitchFamily="34" charset="0"/>
              <a:ea typeface="SamsungOne-400" panose="020B0503030303020204" pitchFamily="34" charset="0"/>
            </a:endParaRPr>
          </a:p>
          <a:p>
            <a:r>
              <a:rPr lang="en-US" altLang="ko-KR" sz="1100" dirty="0">
                <a:latin typeface="SamsungOne-400" panose="020B0503030303020204" pitchFamily="34" charset="0"/>
                <a:ea typeface="SamsungOne-400" panose="020B0503030303020204" pitchFamily="34" charset="0"/>
              </a:rPr>
              <a:t>hbase(main):001:0&gt; </a:t>
            </a:r>
          </a:p>
        </p:txBody>
      </p:sp>
    </p:spTree>
    <p:extLst>
      <p:ext uri="{BB962C8B-B14F-4D97-AF65-F5344CB8AC3E}">
        <p14:creationId xmlns:p14="http://schemas.microsoft.com/office/powerpoint/2010/main" val="20315999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9B745DF0-5037-4B7F-BD6E-592F8E9FEE8F}"/>
              </a:ext>
            </a:extLst>
          </p:cNvPr>
          <p:cNvSpPr>
            <a:spLocks noGrp="1"/>
          </p:cNvSpPr>
          <p:nvPr>
            <p:ph type="body" sz="quarter" idx="11"/>
          </p:nvPr>
        </p:nvSpPr>
        <p:spPr/>
        <p:txBody>
          <a:bodyPr/>
          <a:lstStyle/>
          <a:p>
            <a:r>
              <a:rPr lang="en-US" altLang="ko-KR" dirty="0" err="1">
                <a:ea typeface="SamsungOneKorean 400" panose="020B0503030303020204" pitchFamily="50" charset="-127"/>
              </a:rPr>
              <a:t>Lệnh</a:t>
            </a:r>
            <a:r>
              <a:rPr lang="en-US" altLang="ko-KR" dirty="0">
                <a:ea typeface="SamsungOneKorean 400" panose="020B0503030303020204" pitchFamily="50" charset="-127"/>
              </a:rPr>
              <a:t> shell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EC848954-6821-41E3-96E5-AE6025A71209}"/>
              </a:ext>
            </a:extLst>
          </p:cNvPr>
          <p:cNvSpPr>
            <a:spLocks noGrp="1"/>
          </p:cNvSpPr>
          <p:nvPr>
            <p:ph type="body" sz="quarter" idx="15"/>
          </p:nvPr>
        </p:nvSpPr>
        <p:spPr/>
        <p:txBody>
          <a:bodyPr/>
          <a:lstStyle/>
          <a:p>
            <a:r>
              <a:rPr lang="en-US" altLang="ko-KR" dirty="0" err="1"/>
              <a:t>Lệnh</a:t>
            </a:r>
            <a:r>
              <a:rPr lang="en-US" altLang="ko-KR" dirty="0"/>
              <a:t> Shell </a:t>
            </a:r>
            <a:r>
              <a:rPr lang="en-US" altLang="ko-KR" dirty="0" err="1"/>
              <a:t>có</a:t>
            </a:r>
            <a:r>
              <a:rPr lang="en-US" altLang="ko-KR" dirty="0"/>
              <a:t> </a:t>
            </a:r>
            <a:r>
              <a:rPr lang="en-US" altLang="ko-KR" dirty="0" err="1"/>
              <a:t>thể</a:t>
            </a:r>
            <a:r>
              <a:rPr lang="en-US" altLang="ko-KR" dirty="0"/>
              <a:t> </a:t>
            </a:r>
            <a:r>
              <a:rPr lang="en-US" altLang="ko-KR" dirty="0" err="1"/>
              <a:t>lấy</a:t>
            </a:r>
            <a:r>
              <a:rPr lang="en-US" altLang="ko-KR" dirty="0"/>
              <a:t> </a:t>
            </a:r>
            <a:r>
              <a:rPr lang="en-US" altLang="ko-KR" dirty="0" err="1"/>
              <a:t>tham</a:t>
            </a:r>
            <a:r>
              <a:rPr lang="en-US" altLang="ko-KR" dirty="0"/>
              <a:t> </a:t>
            </a:r>
            <a:r>
              <a:rPr lang="en-US" altLang="ko-KR" dirty="0" err="1"/>
              <a:t>số</a:t>
            </a:r>
            <a:endParaRPr lang="en-US" altLang="ko-KR" dirty="0"/>
          </a:p>
          <a:p>
            <a:pPr lvl="1"/>
            <a:r>
              <a:rPr lang="vi-VN" altLang="ko-KR" dirty="0"/>
              <a:t>&lt;return&gt; sau khi nhập lệnh</a:t>
            </a:r>
          </a:p>
          <a:p>
            <a:pPr lvl="1"/>
            <a:r>
              <a:rPr lang="vi-VN" altLang="ko-KR" dirty="0"/>
              <a:t>Không giống như trình bao Bash, dấu nháy đơn (‘ ‘) được sử dụng.</a:t>
            </a:r>
          </a:p>
          <a:p>
            <a:pPr lvl="1"/>
            <a:r>
              <a:rPr lang="vi-VN" altLang="ko-KR" dirty="0"/>
              <a:t>Các cuộc gọi nhiều tham số yêu cầu dấu ngoặc nhọn, tên khóa, giá trị trong dấu nháy đơn và dấu phẩy (,)</a:t>
            </a:r>
            <a:endParaRPr lang="ko-KR" altLang="en-US" dirty="0"/>
          </a:p>
        </p:txBody>
      </p:sp>
      <p:sp>
        <p:nvSpPr>
          <p:cNvPr id="13" name="TextBox 12">
            <a:extLst>
              <a:ext uri="{FF2B5EF4-FFF2-40B4-BE49-F238E27FC236}">
                <a16:creationId xmlns:a16="http://schemas.microsoft.com/office/drawing/2014/main" id="{28633B25-076E-4233-BC3F-040D73C92A6B}"/>
              </a:ext>
            </a:extLst>
          </p:cNvPr>
          <p:cNvSpPr txBox="1"/>
          <p:nvPr/>
        </p:nvSpPr>
        <p:spPr>
          <a:xfrm>
            <a:off x="697117" y="3399514"/>
            <a:ext cx="7812000" cy="37848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200" dirty="0">
                <a:latin typeface="SamsungOne-400" panose="020B0503030303020204" pitchFamily="34" charset="0"/>
                <a:ea typeface="SamsungOne-400" panose="020B0503030303020204" pitchFamily="34" charset="0"/>
              </a:rPr>
              <a:t>Hbase&gt; command ‘param1’, ‘param2’</a:t>
            </a:r>
          </a:p>
        </p:txBody>
      </p:sp>
      <p:sp>
        <p:nvSpPr>
          <p:cNvPr id="14" name="TextBox 13">
            <a:extLst>
              <a:ext uri="{FF2B5EF4-FFF2-40B4-BE49-F238E27FC236}">
                <a16:creationId xmlns:a16="http://schemas.microsoft.com/office/drawing/2014/main" id="{E9BCBB6D-5E66-4E94-90D6-AC872ABC26D5}"/>
              </a:ext>
            </a:extLst>
          </p:cNvPr>
          <p:cNvSpPr txBox="1"/>
          <p:nvPr/>
        </p:nvSpPr>
        <p:spPr>
          <a:xfrm>
            <a:off x="697117" y="3907536"/>
            <a:ext cx="7812000" cy="208088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100" dirty="0">
                <a:latin typeface="SamsungOne-400" panose="020B0503030303020204" pitchFamily="34" charset="0"/>
                <a:ea typeface="SamsungOne-400" panose="020B0503030303020204" pitchFamily="34" charset="0"/>
              </a:rPr>
              <a:t>hbase(main):001:0&gt; create 'test', 'pinfo'</a:t>
            </a:r>
          </a:p>
          <a:p>
            <a:r>
              <a:rPr lang="en-US" altLang="ko-KR" sz="1100" dirty="0">
                <a:latin typeface="SamsungOne-400" panose="020B0503030303020204" pitchFamily="34" charset="0"/>
                <a:ea typeface="SamsungOne-400" panose="020B0503030303020204" pitchFamily="34" charset="0"/>
              </a:rPr>
              <a:t>0 row(s) in 1.5330 seconds</a:t>
            </a:r>
          </a:p>
          <a:p>
            <a:endParaRPr lang="en-US" altLang="ko-KR" sz="1100" dirty="0">
              <a:latin typeface="SamsungOne-400" panose="020B0503030303020204" pitchFamily="34" charset="0"/>
              <a:ea typeface="SamsungOne-400" panose="020B0503030303020204" pitchFamily="34" charset="0"/>
            </a:endParaRPr>
          </a:p>
          <a:p>
            <a:r>
              <a:rPr lang="en-US" altLang="ko-KR" sz="1100" dirty="0">
                <a:latin typeface="SamsungOne-400" panose="020B0503030303020204" pitchFamily="34" charset="0"/>
                <a:ea typeface="SamsungOne-400" panose="020B0503030303020204" pitchFamily="34" charset="0"/>
              </a:rPr>
              <a:t>=&gt;Hbase::Table - test</a:t>
            </a:r>
          </a:p>
          <a:p>
            <a:r>
              <a:rPr lang="en-US" altLang="ko-KR" sz="1100" dirty="0">
                <a:latin typeface="SamsungOne-400" panose="020B0503030303020204" pitchFamily="34" charset="0"/>
                <a:ea typeface="SamsungOne-400" panose="020B0503030303020204" pitchFamily="34" charset="0"/>
              </a:rPr>
              <a:t>hbase(main):002:0&gt; list 'test'</a:t>
            </a:r>
          </a:p>
          <a:p>
            <a:r>
              <a:rPr lang="en-US" altLang="ko-KR" sz="1100" dirty="0">
                <a:latin typeface="SamsungOne-400" panose="020B0503030303020204" pitchFamily="34" charset="0"/>
                <a:ea typeface="SamsungOne-400" panose="020B0503030303020204" pitchFamily="34" charset="0"/>
              </a:rPr>
              <a:t>TABLE</a:t>
            </a:r>
          </a:p>
          <a:p>
            <a:r>
              <a:rPr lang="en-US" altLang="ko-KR" sz="1100" dirty="0">
                <a:latin typeface="SamsungOne-400" panose="020B0503030303020204" pitchFamily="34" charset="0"/>
                <a:ea typeface="SamsungOne-400" panose="020B0503030303020204" pitchFamily="34" charset="0"/>
              </a:rPr>
              <a:t>test</a:t>
            </a:r>
          </a:p>
          <a:p>
            <a:r>
              <a:rPr lang="en-US" altLang="ko-KR" sz="1100" dirty="0">
                <a:latin typeface="SamsungOne-400" panose="020B0503030303020204" pitchFamily="34" charset="0"/>
                <a:ea typeface="SamsungOne-400" panose="020B0503030303020204" pitchFamily="34" charset="0"/>
              </a:rPr>
              <a:t>1 row(s) in 0.0310 seconds</a:t>
            </a:r>
          </a:p>
          <a:p>
            <a:endParaRPr lang="en-US" altLang="ko-KR" sz="1100" dirty="0">
              <a:latin typeface="SamsungOne-400" panose="020B0503030303020204" pitchFamily="34" charset="0"/>
              <a:ea typeface="SamsungOne-400" panose="020B0503030303020204" pitchFamily="34" charset="0"/>
            </a:endParaRPr>
          </a:p>
          <a:p>
            <a:r>
              <a:rPr lang="en-US" altLang="ko-KR" sz="1100" dirty="0">
                <a:latin typeface="SamsungOne-400" panose="020B0503030303020204" pitchFamily="34" charset="0"/>
                <a:ea typeface="SamsungOne-400" panose="020B0503030303020204" pitchFamily="34" charset="0"/>
              </a:rPr>
              <a:t>=&gt; ["test"]</a:t>
            </a:r>
          </a:p>
        </p:txBody>
      </p:sp>
    </p:spTree>
    <p:extLst>
      <p:ext uri="{BB962C8B-B14F-4D97-AF65-F5344CB8AC3E}">
        <p14:creationId xmlns:p14="http://schemas.microsoft.com/office/powerpoint/2010/main" val="41949666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D9D95DDB-967C-4988-93AF-D218F4AD2093}"/>
              </a:ext>
            </a:extLst>
          </p:cNvPr>
          <p:cNvSpPr>
            <a:spLocks noGrp="1"/>
          </p:cNvSpPr>
          <p:nvPr>
            <p:ph type="body" sz="quarter" idx="11"/>
          </p:nvPr>
        </p:nvSpPr>
        <p:spPr/>
        <p:txBody>
          <a:bodyPr/>
          <a:lstStyle/>
          <a:p>
            <a:r>
              <a:rPr lang="en-US" altLang="ko-KR" dirty="0" err="1">
                <a:ea typeface="SamsungOneKorean 400" panose="020B0503030303020204" pitchFamily="50" charset="-127"/>
              </a:rPr>
              <a:t>Lệnh</a:t>
            </a:r>
            <a:r>
              <a:rPr lang="en-US" altLang="ko-KR" dirty="0">
                <a:ea typeface="SamsungOneKorean 400" panose="020B0503030303020204" pitchFamily="50" charset="-127"/>
              </a:rPr>
              <a:t> Shell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BAAC7AC3-644D-45A0-9163-86934122B969}"/>
              </a:ext>
            </a:extLst>
          </p:cNvPr>
          <p:cNvSpPr>
            <a:spLocks noGrp="1"/>
          </p:cNvSpPr>
          <p:nvPr>
            <p:ph type="body" sz="quarter" idx="15"/>
          </p:nvPr>
        </p:nvSpPr>
        <p:spPr/>
        <p:txBody>
          <a:bodyPr/>
          <a:lstStyle/>
          <a:p>
            <a:r>
              <a:rPr lang="en-US" altLang="ko-KR" dirty="0" err="1"/>
              <a:t>Tạo</a:t>
            </a:r>
            <a:r>
              <a:rPr lang="en-US" altLang="ko-KR" dirty="0"/>
              <a:t> </a:t>
            </a:r>
            <a:r>
              <a:rPr lang="en-US" altLang="ko-KR" dirty="0" err="1"/>
              <a:t>và</a:t>
            </a:r>
            <a:r>
              <a:rPr lang="en-US" altLang="ko-KR" dirty="0"/>
              <a:t> </a:t>
            </a:r>
            <a:r>
              <a:rPr lang="en-US" altLang="ko-KR" dirty="0" err="1"/>
              <a:t>thay</a:t>
            </a:r>
            <a:r>
              <a:rPr lang="en-US" altLang="ko-KR" dirty="0"/>
              <a:t> </a:t>
            </a:r>
            <a:r>
              <a:rPr lang="en-US" altLang="ko-KR" dirty="0" err="1"/>
              <a:t>đổi</a:t>
            </a:r>
            <a:r>
              <a:rPr lang="en-US" altLang="ko-KR" dirty="0"/>
              <a:t> </a:t>
            </a:r>
            <a:r>
              <a:rPr lang="en-US" altLang="ko-KR" dirty="0" err="1"/>
              <a:t>bảng</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hàm</a:t>
            </a:r>
            <a:r>
              <a:rPr lang="en-US" altLang="ko-KR" dirty="0"/>
              <a:t> </a:t>
            </a:r>
            <a:r>
              <a:rPr lang="en-US" altLang="ko-KR" dirty="0" err="1"/>
              <a:t>băm</a:t>
            </a:r>
            <a:r>
              <a:rPr lang="en-US" altLang="ko-KR" dirty="0"/>
              <a:t> Ruby</a:t>
            </a:r>
          </a:p>
          <a:p>
            <a:pPr lvl="1"/>
            <a:r>
              <a:rPr lang="en-US" altLang="ko-KR" dirty="0"/>
              <a:t>{‘key1’ =&gt; ‘value1’, ‘key2’ =&gt; ‘value2’, ... }</a:t>
            </a:r>
          </a:p>
          <a:p>
            <a:pPr lvl="1"/>
            <a:r>
              <a:rPr lang="en-US" altLang="ko-KR" dirty="0" err="1"/>
              <a:t>Toán</a:t>
            </a:r>
            <a:r>
              <a:rPr lang="en-US" altLang="ko-KR" dirty="0"/>
              <a:t> </a:t>
            </a:r>
            <a:r>
              <a:rPr lang="en-US" altLang="ko-KR" dirty="0" err="1"/>
              <a:t>tử</a:t>
            </a:r>
            <a:r>
              <a:rPr lang="en-US" altLang="ko-KR" dirty="0"/>
              <a:t> “=&gt;” </a:t>
            </a:r>
            <a:r>
              <a:rPr lang="en-US" altLang="ko-KR" dirty="0" err="1"/>
              <a:t>là</a:t>
            </a:r>
            <a:r>
              <a:rPr lang="en-US" altLang="ko-KR" dirty="0"/>
              <a:t> </a:t>
            </a:r>
            <a:r>
              <a:rPr lang="en-US" altLang="ko-KR" dirty="0" err="1"/>
              <a:t>một</a:t>
            </a:r>
            <a:r>
              <a:rPr lang="en-US" altLang="ko-KR" dirty="0"/>
              <a:t> </a:t>
            </a:r>
            <a:r>
              <a:rPr lang="en-US" altLang="ko-KR" dirty="0" err="1"/>
              <a:t>tên</a:t>
            </a:r>
            <a:r>
              <a:rPr lang="en-US" altLang="ko-KR" dirty="0"/>
              <a:t> </a:t>
            </a:r>
            <a:r>
              <a:rPr lang="en-US" altLang="ko-KR" dirty="0" err="1"/>
              <a:t>lửa</a:t>
            </a:r>
            <a:r>
              <a:rPr lang="en-US" altLang="ko-KR" dirty="0"/>
              <a:t> </a:t>
            </a:r>
            <a:r>
              <a:rPr lang="en-US" altLang="ko-KR" dirty="0" err="1"/>
              <a:t>băm</a:t>
            </a:r>
            <a:r>
              <a:rPr lang="en-US" altLang="ko-KR" dirty="0"/>
              <a:t> </a:t>
            </a:r>
            <a:r>
              <a:rPr lang="en-US" altLang="ko-KR" dirty="0" err="1"/>
              <a:t>và</a:t>
            </a:r>
            <a:r>
              <a:rPr lang="en-US" altLang="ko-KR" dirty="0"/>
              <a:t> </a:t>
            </a:r>
            <a:r>
              <a:rPr lang="en-US" altLang="ko-KR" dirty="0" err="1"/>
              <a:t>phân</a:t>
            </a:r>
            <a:r>
              <a:rPr lang="en-US" altLang="ko-KR" dirty="0"/>
              <a:t> </a:t>
            </a:r>
            <a:r>
              <a:rPr lang="en-US" altLang="ko-KR" dirty="0" err="1"/>
              <a:t>tách</a:t>
            </a:r>
            <a:r>
              <a:rPr lang="en-US" altLang="ko-KR" dirty="0"/>
              <a:t> </a:t>
            </a:r>
            <a:r>
              <a:rPr lang="en-US" altLang="ko-KR" dirty="0" err="1"/>
              <a:t>các</a:t>
            </a:r>
            <a:r>
              <a:rPr lang="en-US" altLang="ko-KR" dirty="0"/>
              <a:t> </a:t>
            </a:r>
            <a:r>
              <a:rPr lang="en-US" altLang="ko-KR" dirty="0" err="1"/>
              <a:t>khóa</a:t>
            </a:r>
            <a:r>
              <a:rPr lang="en-US" altLang="ko-KR" dirty="0"/>
              <a:t> </a:t>
            </a:r>
            <a:r>
              <a:rPr lang="en-US" altLang="ko-KR" dirty="0" err="1"/>
              <a:t>và</a:t>
            </a:r>
            <a:r>
              <a:rPr lang="en-US" altLang="ko-KR" dirty="0"/>
              <a:t> </a:t>
            </a:r>
            <a:r>
              <a:rPr lang="en-US" altLang="ko-KR" dirty="0" err="1"/>
              <a:t>giá</a:t>
            </a:r>
            <a:r>
              <a:rPr lang="en-US" altLang="ko-KR" dirty="0"/>
              <a:t> </a:t>
            </a:r>
            <a:r>
              <a:rPr lang="en-US" altLang="ko-KR" dirty="0" err="1"/>
              <a:t>trị</a:t>
            </a:r>
            <a:r>
              <a:rPr lang="en-US" altLang="ko-KR" dirty="0"/>
              <a:t>.</a:t>
            </a:r>
          </a:p>
          <a:p>
            <a:pPr lvl="1"/>
            <a:r>
              <a:rPr lang="en-US" altLang="ko-KR" dirty="0" err="1"/>
              <a:t>Hàm</a:t>
            </a:r>
            <a:r>
              <a:rPr lang="en-US" altLang="ko-KR" dirty="0"/>
              <a:t> </a:t>
            </a:r>
            <a:r>
              <a:rPr lang="en-US" altLang="ko-KR" dirty="0" err="1"/>
              <a:t>băm</a:t>
            </a:r>
            <a:r>
              <a:rPr lang="en-US" altLang="ko-KR" dirty="0"/>
              <a:t> </a:t>
            </a:r>
            <a:r>
              <a:rPr lang="en-US" altLang="ko-KR" dirty="0" err="1"/>
              <a:t>phải</a:t>
            </a:r>
            <a:r>
              <a:rPr lang="en-US" altLang="ko-KR" dirty="0"/>
              <a:t> </a:t>
            </a:r>
            <a:r>
              <a:rPr lang="en-US" altLang="ko-KR" dirty="0" err="1"/>
              <a:t>kết</a:t>
            </a:r>
            <a:r>
              <a:rPr lang="en-US" altLang="ko-KR" dirty="0"/>
              <a:t> </a:t>
            </a:r>
            <a:r>
              <a:rPr lang="en-US" altLang="ko-KR" dirty="0" err="1"/>
              <a:t>thúc</a:t>
            </a:r>
            <a:r>
              <a:rPr lang="en-US" altLang="ko-KR" dirty="0"/>
              <a:t> </a:t>
            </a:r>
            <a:r>
              <a:rPr lang="en-US" altLang="ko-KR" dirty="0" err="1"/>
              <a:t>bằng</a:t>
            </a:r>
            <a:r>
              <a:rPr lang="en-US" altLang="ko-KR" dirty="0"/>
              <a:t> </a:t>
            </a:r>
            <a:r>
              <a:rPr lang="en-US" altLang="ko-KR" dirty="0" err="1"/>
              <a:t>một</a:t>
            </a:r>
            <a:r>
              <a:rPr lang="en-US" altLang="ko-KR" dirty="0"/>
              <a:t> </a:t>
            </a:r>
            <a:r>
              <a:rPr lang="en-US" altLang="ko-KR" dirty="0" err="1"/>
              <a:t>dấu</a:t>
            </a:r>
            <a:r>
              <a:rPr lang="en-US" altLang="ko-KR" dirty="0"/>
              <a:t> </a:t>
            </a:r>
            <a:r>
              <a:rPr lang="en-US" altLang="ko-KR" dirty="0" err="1"/>
              <a:t>ngoặc</a:t>
            </a:r>
            <a:r>
              <a:rPr lang="en-US" altLang="ko-KR" dirty="0"/>
              <a:t> </a:t>
            </a:r>
            <a:r>
              <a:rPr lang="en-US" altLang="ko-KR" dirty="0" err="1"/>
              <a:t>nhọn</a:t>
            </a:r>
            <a:r>
              <a:rPr lang="en-US" altLang="ko-KR" dirty="0"/>
              <a:t> </a:t>
            </a:r>
            <a:r>
              <a:rPr lang="en-US" altLang="ko-KR" dirty="0" err="1"/>
              <a:t>khác</a:t>
            </a:r>
            <a:endParaRPr lang="en-US" altLang="ko-KR" dirty="0"/>
          </a:p>
          <a:p>
            <a:pPr lvl="1"/>
            <a:endParaRPr lang="en-US" altLang="ko-KR" dirty="0">
              <a:solidFill>
                <a:schemeClr val="tx1">
                  <a:lumMod val="75000"/>
                  <a:lumOff val="25000"/>
                </a:schemeClr>
              </a:solidFill>
            </a:endParaRPr>
          </a:p>
          <a:p>
            <a:pPr marL="177800" lvl="1" indent="0">
              <a:buNone/>
            </a:pPr>
            <a:endParaRPr lang="en-US" altLang="ko-KR" dirty="0">
              <a:solidFill>
                <a:schemeClr val="tx1">
                  <a:lumMod val="75000"/>
                  <a:lumOff val="25000"/>
                </a:schemeClr>
              </a:solidFill>
            </a:endParaRPr>
          </a:p>
          <a:p>
            <a:r>
              <a:rPr lang="en-US" altLang="ko-KR" dirty="0" err="1">
                <a:solidFill>
                  <a:schemeClr val="tx1">
                    <a:lumMod val="75000"/>
                    <a:lumOff val="25000"/>
                  </a:schemeClr>
                </a:solidFill>
              </a:rPr>
              <a:t>Loại</a:t>
            </a:r>
            <a:r>
              <a:rPr lang="en-US" altLang="ko-KR" dirty="0">
                <a:solidFill>
                  <a:schemeClr val="tx1">
                    <a:lumMod val="75000"/>
                    <a:lumOff val="25000"/>
                  </a:schemeClr>
                </a:solidFill>
              </a:rPr>
              <a:t> </a:t>
            </a:r>
            <a:r>
              <a:rPr lang="en-US" altLang="ko-KR" dirty="0" err="1">
                <a:solidFill>
                  <a:schemeClr val="tx1">
                    <a:lumMod val="75000"/>
                    <a:lumOff val="25000"/>
                  </a:schemeClr>
                </a:solidFill>
              </a:rPr>
              <a:t>lệnh</a:t>
            </a:r>
            <a:r>
              <a:rPr lang="en-US" altLang="ko-KR" dirty="0">
                <a:solidFill>
                  <a:schemeClr val="tx1">
                    <a:lumMod val="75000"/>
                    <a:lumOff val="25000"/>
                  </a:schemeClr>
                </a:solidFill>
              </a:rPr>
              <a:t> Shell</a:t>
            </a:r>
            <a:endParaRPr lang="en" altLang="ko-KR" dirty="0">
              <a:solidFill>
                <a:schemeClr val="tx1">
                  <a:lumMod val="75000"/>
                  <a:lumOff val="25000"/>
                </a:schemeClr>
              </a:solidFill>
            </a:endParaRPr>
          </a:p>
          <a:p>
            <a:pPr lvl="1"/>
            <a:r>
              <a:rPr lang="en-US" altLang="ko-KR" dirty="0" err="1">
                <a:solidFill>
                  <a:schemeClr val="tx1"/>
                </a:solidFill>
              </a:rPr>
              <a:t>Lệnh</a:t>
            </a:r>
            <a:r>
              <a:rPr lang="en-US" altLang="ko-KR" dirty="0">
                <a:solidFill>
                  <a:schemeClr val="tx1"/>
                </a:solidFill>
              </a:rPr>
              <a:t> </a:t>
            </a:r>
            <a:r>
              <a:rPr lang="en-US" altLang="ko-KR" dirty="0" err="1">
                <a:solidFill>
                  <a:schemeClr val="tx1"/>
                </a:solidFill>
              </a:rPr>
              <a:t>chung</a:t>
            </a:r>
            <a:endParaRPr lang="en-US" altLang="ko-KR" dirty="0">
              <a:solidFill>
                <a:schemeClr val="tx1"/>
              </a:solidFill>
            </a:endParaRPr>
          </a:p>
          <a:p>
            <a:pPr lvl="1"/>
            <a:r>
              <a:rPr lang="en-US" altLang="ko-KR" dirty="0" err="1">
                <a:solidFill>
                  <a:schemeClr val="tx1"/>
                </a:solidFill>
              </a:rPr>
              <a:t>Các</a:t>
            </a:r>
            <a:r>
              <a:rPr lang="en-US" altLang="ko-KR" dirty="0">
                <a:solidFill>
                  <a:schemeClr val="tx1"/>
                </a:solidFill>
              </a:rPr>
              <a:t> </a:t>
            </a:r>
            <a:r>
              <a:rPr lang="en-US" altLang="ko-KR" dirty="0" err="1">
                <a:solidFill>
                  <a:schemeClr val="tx1"/>
                </a:solidFill>
              </a:rPr>
              <a:t>lệnh</a:t>
            </a:r>
            <a:r>
              <a:rPr lang="en-US" altLang="ko-KR" dirty="0">
                <a:solidFill>
                  <a:schemeClr val="tx1"/>
                </a:solidFill>
              </a:rPr>
              <a:t> </a:t>
            </a:r>
            <a:r>
              <a:rPr lang="en-US" altLang="ko-KR" dirty="0" err="1">
                <a:solidFill>
                  <a:schemeClr val="tx1"/>
                </a:solidFill>
              </a:rPr>
              <a:t>định</a:t>
            </a:r>
            <a:r>
              <a:rPr lang="en-US" altLang="ko-KR" dirty="0">
                <a:solidFill>
                  <a:schemeClr val="tx1"/>
                </a:solidFill>
              </a:rPr>
              <a:t> </a:t>
            </a:r>
            <a:r>
              <a:rPr lang="en-US" altLang="ko-KR" dirty="0" err="1">
                <a:solidFill>
                  <a:schemeClr val="tx1"/>
                </a:solidFill>
              </a:rPr>
              <a:t>nghĩa</a:t>
            </a:r>
            <a:r>
              <a:rPr lang="en-US" altLang="ko-KR" dirty="0">
                <a:solidFill>
                  <a:schemeClr val="tx1"/>
                </a:solidFill>
              </a:rPr>
              <a:t> </a:t>
            </a:r>
            <a:r>
              <a:rPr lang="en-US" altLang="ko-KR" dirty="0" err="1">
                <a:solidFill>
                  <a:schemeClr val="tx1"/>
                </a:solidFill>
              </a:rPr>
              <a:t>dữ</a:t>
            </a:r>
            <a:r>
              <a:rPr lang="en-US" altLang="ko-KR" dirty="0">
                <a:solidFill>
                  <a:schemeClr val="tx1"/>
                </a:solidFill>
              </a:rPr>
              <a:t> </a:t>
            </a:r>
            <a:r>
              <a:rPr lang="en-US" altLang="ko-KR" dirty="0" err="1">
                <a:solidFill>
                  <a:schemeClr val="tx1"/>
                </a:solidFill>
              </a:rPr>
              <a:t>liệu</a:t>
            </a:r>
            <a:r>
              <a:rPr lang="en-US" altLang="ko-KR" dirty="0">
                <a:solidFill>
                  <a:schemeClr val="tx1"/>
                </a:solidFill>
              </a:rPr>
              <a:t> (create, list, drop, alter...)</a:t>
            </a:r>
          </a:p>
          <a:p>
            <a:pPr lvl="1"/>
            <a:r>
              <a:rPr lang="en-US" altLang="ko-KR" dirty="0" err="1">
                <a:solidFill>
                  <a:schemeClr val="tx1"/>
                </a:solidFill>
              </a:rPr>
              <a:t>Các</a:t>
            </a:r>
            <a:r>
              <a:rPr lang="en-US" altLang="ko-KR" dirty="0">
                <a:solidFill>
                  <a:schemeClr val="tx1"/>
                </a:solidFill>
              </a:rPr>
              <a:t> </a:t>
            </a:r>
            <a:r>
              <a:rPr lang="en-US" altLang="ko-KR" dirty="0" err="1">
                <a:solidFill>
                  <a:schemeClr val="tx1"/>
                </a:solidFill>
              </a:rPr>
              <a:t>lệnh</a:t>
            </a:r>
            <a:r>
              <a:rPr lang="en-US" altLang="ko-KR" dirty="0">
                <a:solidFill>
                  <a:schemeClr val="tx1"/>
                </a:solidFill>
              </a:rPr>
              <a:t> </a:t>
            </a:r>
            <a:r>
              <a:rPr lang="en-US" altLang="ko-KR" dirty="0" err="1">
                <a:solidFill>
                  <a:schemeClr val="tx1"/>
                </a:solidFill>
              </a:rPr>
              <a:t>thao</a:t>
            </a:r>
            <a:r>
              <a:rPr lang="en-US" altLang="ko-KR" dirty="0">
                <a:solidFill>
                  <a:schemeClr val="tx1"/>
                </a:solidFill>
              </a:rPr>
              <a:t> </a:t>
            </a:r>
            <a:r>
              <a:rPr lang="en-US" altLang="ko-KR" dirty="0" err="1">
                <a:solidFill>
                  <a:schemeClr val="tx1"/>
                </a:solidFill>
              </a:rPr>
              <a:t>tác</a:t>
            </a:r>
            <a:r>
              <a:rPr lang="en-US" altLang="ko-KR" dirty="0">
                <a:solidFill>
                  <a:schemeClr val="tx1"/>
                </a:solidFill>
              </a:rPr>
              <a:t> </a:t>
            </a:r>
            <a:r>
              <a:rPr lang="en-US" altLang="ko-KR" dirty="0" err="1">
                <a:solidFill>
                  <a:schemeClr val="tx1"/>
                </a:solidFill>
              </a:rPr>
              <a:t>dữ</a:t>
            </a:r>
            <a:r>
              <a:rPr lang="en-US" altLang="ko-KR" dirty="0">
                <a:solidFill>
                  <a:schemeClr val="tx1"/>
                </a:solidFill>
              </a:rPr>
              <a:t> </a:t>
            </a:r>
            <a:r>
              <a:rPr lang="en-US" altLang="ko-KR" dirty="0" err="1">
                <a:solidFill>
                  <a:schemeClr val="tx1"/>
                </a:solidFill>
              </a:rPr>
              <a:t>liệu</a:t>
            </a:r>
            <a:r>
              <a:rPr lang="en-US" altLang="ko-KR" dirty="0">
                <a:solidFill>
                  <a:schemeClr val="tx1"/>
                </a:solidFill>
              </a:rPr>
              <a:t> (Put, Get, Scan...)</a:t>
            </a:r>
          </a:p>
          <a:p>
            <a:endParaRPr lang="ko-KR" altLang="en-US" dirty="0"/>
          </a:p>
        </p:txBody>
      </p:sp>
      <p:sp>
        <p:nvSpPr>
          <p:cNvPr id="14" name="TextBox 13">
            <a:extLst>
              <a:ext uri="{FF2B5EF4-FFF2-40B4-BE49-F238E27FC236}">
                <a16:creationId xmlns:a16="http://schemas.microsoft.com/office/drawing/2014/main" id="{D93FC7E3-CFA6-4D2B-BD6D-8FAFD694E6A1}"/>
              </a:ext>
            </a:extLst>
          </p:cNvPr>
          <p:cNvSpPr txBox="1"/>
          <p:nvPr/>
        </p:nvSpPr>
        <p:spPr>
          <a:xfrm>
            <a:off x="697117" y="3399514"/>
            <a:ext cx="7812000" cy="37848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rPr>
              <a:t>create ‘t1’, {NAME =&gt; ‘f1’, VERSIONS =&gt; 2, BLOCKCACHE =&gt; true}</a:t>
            </a:r>
          </a:p>
        </p:txBody>
      </p:sp>
    </p:spTree>
    <p:extLst>
      <p:ext uri="{BB962C8B-B14F-4D97-AF65-F5344CB8AC3E}">
        <p14:creationId xmlns:p14="http://schemas.microsoft.com/office/powerpoint/2010/main" val="18880324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C47CE59F-6F34-4479-A7DB-22EFF370B8A0}"/>
              </a:ext>
            </a:extLst>
          </p:cNvPr>
          <p:cNvSpPr>
            <a:spLocks noGrp="1"/>
          </p:cNvSpPr>
          <p:nvPr>
            <p:ph type="body" sz="quarter" idx="11"/>
          </p:nvPr>
        </p:nvSpPr>
        <p:spPr/>
        <p:txBody>
          <a:bodyPr/>
          <a:lstStyle/>
          <a:p>
            <a:r>
              <a:rPr lang="en-US" altLang="ko-KR" dirty="0">
                <a:ea typeface="SamsungOneKorean 400" panose="020B0503030303020204" pitchFamily="50" charset="-127"/>
              </a:rPr>
              <a:t>Shell scripting</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51E9FA57-B4E9-4B9A-A3BE-C393FBF99DDD}"/>
              </a:ext>
            </a:extLst>
          </p:cNvPr>
          <p:cNvSpPr>
            <a:spLocks noGrp="1"/>
          </p:cNvSpPr>
          <p:nvPr>
            <p:ph type="body" sz="quarter" idx="15"/>
          </p:nvPr>
        </p:nvSpPr>
        <p:spPr/>
        <p:txBody>
          <a:bodyPr/>
          <a:lstStyle/>
          <a:p>
            <a:r>
              <a:rPr lang="vi-VN" altLang="ko-KR" dirty="0"/>
              <a:t>H</a:t>
            </a:r>
            <a:r>
              <a:rPr lang="en-US" altLang="ko-KR" dirty="0"/>
              <a:t>B</a:t>
            </a:r>
            <a:r>
              <a:rPr lang="vi-VN" altLang="ko-KR" dirty="0"/>
              <a:t>ase</a:t>
            </a:r>
            <a:r>
              <a:rPr lang="en-US" altLang="ko-KR" dirty="0"/>
              <a:t> shell </a:t>
            </a:r>
            <a:r>
              <a:rPr lang="vi-VN" altLang="ko-KR" dirty="0"/>
              <a:t> chạy ở chế độ tương tác và hàng loạt</a:t>
            </a:r>
            <a:endParaRPr lang="en-US" altLang="ko-KR" dirty="0"/>
          </a:p>
          <a:p>
            <a:pPr lvl="1"/>
            <a:r>
              <a:rPr lang="vi-VN" altLang="ko-KR" dirty="0"/>
              <a:t>Viết một kịch bản với JRuby và chuyển nó vào trình bao</a:t>
            </a:r>
          </a:p>
          <a:p>
            <a:pPr lvl="1"/>
            <a:r>
              <a:rPr lang="vi-VN" altLang="ko-KR" dirty="0"/>
              <a:t>Được truyền dưới dạng tham số khi thực thi hbase shell hoặc từ shell</a:t>
            </a:r>
            <a:endParaRPr lang="ko-KR" altLang="en-US" dirty="0"/>
          </a:p>
        </p:txBody>
      </p:sp>
      <p:sp>
        <p:nvSpPr>
          <p:cNvPr id="11" name="TextBox 10">
            <a:extLst>
              <a:ext uri="{FF2B5EF4-FFF2-40B4-BE49-F238E27FC236}">
                <a16:creationId xmlns:a16="http://schemas.microsoft.com/office/drawing/2014/main" id="{9767BBF1-12D0-473B-AE9D-020D1B3873FD}"/>
              </a:ext>
            </a:extLst>
          </p:cNvPr>
          <p:cNvSpPr txBox="1"/>
          <p:nvPr/>
        </p:nvSpPr>
        <p:spPr>
          <a:xfrm>
            <a:off x="697117" y="3399514"/>
            <a:ext cx="7812000" cy="9144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 hbase shell rubyscript.rb</a:t>
            </a:r>
          </a:p>
          <a:p>
            <a:endParaRPr lang="en-US" altLang="ko-KR" sz="1600" dirty="0">
              <a:latin typeface="SamsungOne-400" panose="020B0503030303020204" pitchFamily="34" charset="0"/>
              <a:ea typeface="SamsungOne-400" panose="020B0503030303020204" pitchFamily="34" charset="0"/>
            </a:endParaRPr>
          </a:p>
          <a:p>
            <a:r>
              <a:rPr lang="en-US" altLang="ko-KR" sz="1600" dirty="0">
                <a:latin typeface="SamsungOne-400" panose="020B0503030303020204" pitchFamily="34" charset="0"/>
                <a:ea typeface="SamsungOne-400" panose="020B0503030303020204" pitchFamily="34" charset="0"/>
              </a:rPr>
              <a:t>hbase&gt; require ‘rubyscript.rb’</a:t>
            </a:r>
          </a:p>
        </p:txBody>
      </p:sp>
    </p:spTree>
    <p:extLst>
      <p:ext uri="{BB962C8B-B14F-4D97-AF65-F5344CB8AC3E}">
        <p14:creationId xmlns:p14="http://schemas.microsoft.com/office/powerpoint/2010/main" val="41598463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155ED871-F4DF-434E-8B35-FD392724BFCC}"/>
              </a:ext>
            </a:extLst>
          </p:cNvPr>
          <p:cNvSpPr>
            <a:spLocks noGrp="1"/>
          </p:cNvSpPr>
          <p:nvPr>
            <p:ph type="body" sz="quarter" idx="11"/>
          </p:nvPr>
        </p:nvSpPr>
        <p:spPr/>
        <p:txBody>
          <a:bodyPr/>
          <a:lstStyle/>
          <a:p>
            <a:r>
              <a:rPr lang="en-US" altLang="en-US" dirty="0" err="1"/>
              <a:t>Các</a:t>
            </a:r>
            <a:r>
              <a:rPr lang="en-US" altLang="en-US" dirty="0"/>
              <a:t> </a:t>
            </a:r>
            <a:r>
              <a:rPr lang="en-US" altLang="en-US" dirty="0" err="1"/>
              <a:t>thao</a:t>
            </a:r>
            <a:r>
              <a:rPr lang="en-US" altLang="en-US" dirty="0"/>
              <a:t> </a:t>
            </a:r>
            <a:r>
              <a:rPr lang="en-US" altLang="en-US" dirty="0" err="1"/>
              <a:t>tác</a:t>
            </a:r>
            <a:r>
              <a:rPr lang="en-US" altLang="en-US" dirty="0"/>
              <a:t> </a:t>
            </a:r>
            <a:r>
              <a:rPr lang="en-US" altLang="en-US" dirty="0" err="1"/>
              <a:t>HBase</a:t>
            </a:r>
            <a:r>
              <a:rPr lang="en-US" altLang="en-US" dirty="0"/>
              <a:t> </a:t>
            </a:r>
            <a:r>
              <a:rPr lang="en-US" altLang="en-US" dirty="0" err="1"/>
              <a:t>trên</a:t>
            </a:r>
            <a:r>
              <a:rPr lang="en-US" altLang="en-US" dirty="0"/>
              <a:t> </a:t>
            </a:r>
            <a:r>
              <a:rPr lang="en-US" altLang="en-US" dirty="0" err="1"/>
              <a:t>bảng</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79AC8F95-6A99-465B-98F0-74673B7C5ECE}"/>
              </a:ext>
            </a:extLst>
          </p:cNvPr>
          <p:cNvSpPr>
            <a:spLocks noGrp="1"/>
          </p:cNvSpPr>
          <p:nvPr>
            <p:ph type="body" sz="quarter" idx="15"/>
          </p:nvPr>
        </p:nvSpPr>
        <p:spPr/>
        <p:txBody>
          <a:bodyPr/>
          <a:lstStyle/>
          <a:p>
            <a:r>
              <a:rPr lang="en-US" altLang="ko-KR" dirty="0" err="1"/>
              <a:t>Lệnh</a:t>
            </a:r>
            <a:r>
              <a:rPr lang="en-US" altLang="ko-KR" dirty="0"/>
              <a:t> </a:t>
            </a:r>
            <a:r>
              <a:rPr lang="en-US" altLang="ko-KR" dirty="0" err="1"/>
              <a:t>định</a:t>
            </a:r>
            <a:r>
              <a:rPr lang="en-US" altLang="ko-KR" dirty="0"/>
              <a:t> </a:t>
            </a:r>
            <a:r>
              <a:rPr lang="en-US" altLang="ko-KR" dirty="0" err="1"/>
              <a:t>nghĩa</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a:t>Create: </a:t>
            </a:r>
            <a:r>
              <a:rPr lang="en-US" altLang="ko-KR" dirty="0" err="1"/>
              <a:t>Tạo</a:t>
            </a:r>
            <a:endParaRPr lang="en-US" altLang="ko-KR" dirty="0"/>
          </a:p>
          <a:p>
            <a:pPr lvl="1"/>
            <a:r>
              <a:rPr lang="en-US" altLang="ko-KR" dirty="0"/>
              <a:t>List: </a:t>
            </a:r>
            <a:r>
              <a:rPr lang="en-US" altLang="ko-KR" dirty="0" err="1"/>
              <a:t>Liệt</a:t>
            </a:r>
            <a:r>
              <a:rPr lang="en-US" altLang="ko-KR" dirty="0"/>
              <a:t> </a:t>
            </a:r>
            <a:r>
              <a:rPr lang="en-US" altLang="ko-KR" dirty="0" err="1"/>
              <a:t>kê</a:t>
            </a:r>
            <a:endParaRPr lang="en-US" altLang="ko-KR" dirty="0"/>
          </a:p>
          <a:p>
            <a:pPr lvl="1"/>
            <a:r>
              <a:rPr lang="en-US" altLang="ko-KR" dirty="0"/>
              <a:t>Disable, Enable: </a:t>
            </a:r>
            <a:r>
              <a:rPr lang="en-US" altLang="ko-KR" dirty="0" err="1"/>
              <a:t>Vô</a:t>
            </a:r>
            <a:r>
              <a:rPr lang="en-US" altLang="ko-KR" dirty="0"/>
              <a:t> </a:t>
            </a:r>
            <a:r>
              <a:rPr lang="en-US" altLang="ko-KR" dirty="0" err="1"/>
              <a:t>hiệu</a:t>
            </a:r>
            <a:r>
              <a:rPr lang="en-US" altLang="ko-KR" dirty="0"/>
              <a:t> </a:t>
            </a:r>
            <a:r>
              <a:rPr lang="en-US" altLang="ko-KR" dirty="0" err="1"/>
              <a:t>hóa</a:t>
            </a:r>
            <a:r>
              <a:rPr lang="en-US" altLang="ko-KR" dirty="0"/>
              <a:t>, </a:t>
            </a:r>
            <a:r>
              <a:rPr lang="en-US" altLang="ko-KR" dirty="0" err="1"/>
              <a:t>Kích</a:t>
            </a:r>
            <a:r>
              <a:rPr lang="en-US" altLang="ko-KR" dirty="0"/>
              <a:t> </a:t>
            </a:r>
            <a:r>
              <a:rPr lang="en-US" altLang="ko-KR" dirty="0" err="1"/>
              <a:t>hoạt</a:t>
            </a:r>
            <a:endParaRPr lang="en-US" altLang="ko-KR" dirty="0"/>
          </a:p>
          <a:p>
            <a:pPr lvl="1"/>
            <a:r>
              <a:rPr lang="en-US" altLang="ko-KR" dirty="0"/>
              <a:t>Describe: </a:t>
            </a:r>
            <a:r>
              <a:rPr lang="en-US" altLang="ko-KR" dirty="0" err="1"/>
              <a:t>Mô</a:t>
            </a:r>
            <a:r>
              <a:rPr lang="en-US" altLang="ko-KR" dirty="0"/>
              <a:t> </a:t>
            </a:r>
            <a:r>
              <a:rPr lang="en-US" altLang="ko-KR" dirty="0" err="1"/>
              <a:t>tả</a:t>
            </a:r>
            <a:endParaRPr lang="en-US" altLang="ko-KR" dirty="0"/>
          </a:p>
          <a:p>
            <a:pPr lvl="1"/>
            <a:r>
              <a:rPr lang="en-US" altLang="ko-KR" dirty="0"/>
              <a:t>Alter: </a:t>
            </a:r>
            <a:r>
              <a:rPr lang="en-US" altLang="ko-KR" dirty="0" err="1"/>
              <a:t>Thay</a:t>
            </a:r>
            <a:r>
              <a:rPr lang="en-US" altLang="ko-KR" dirty="0"/>
              <a:t> </a:t>
            </a:r>
            <a:r>
              <a:rPr lang="en-US" altLang="ko-KR" dirty="0" err="1"/>
              <a:t>đổi</a:t>
            </a:r>
            <a:endParaRPr lang="en-US" altLang="ko-KR" dirty="0"/>
          </a:p>
          <a:p>
            <a:pPr lvl="1"/>
            <a:r>
              <a:rPr lang="en-US" altLang="ko-KR" dirty="0"/>
              <a:t>Exists: </a:t>
            </a:r>
            <a:r>
              <a:rPr lang="en-US" altLang="ko-KR" dirty="0" err="1"/>
              <a:t>Tồn</a:t>
            </a:r>
            <a:r>
              <a:rPr lang="en-US" altLang="ko-KR" dirty="0"/>
              <a:t> </a:t>
            </a:r>
            <a:r>
              <a:rPr lang="en-US" altLang="ko-KR" dirty="0" err="1"/>
              <a:t>tại</a:t>
            </a:r>
            <a:endParaRPr lang="en-US" altLang="ko-KR" dirty="0"/>
          </a:p>
          <a:p>
            <a:pPr lvl="1"/>
            <a:r>
              <a:rPr lang="en-US" altLang="ko-KR" dirty="0"/>
              <a:t>Drop: </a:t>
            </a:r>
            <a:r>
              <a:rPr lang="en-US" altLang="ko-KR" dirty="0" err="1"/>
              <a:t>Bỏ</a:t>
            </a:r>
            <a:endParaRPr lang="en-US" altLang="ko-KR" dirty="0"/>
          </a:p>
          <a:p>
            <a:endParaRPr lang="ko-KR" altLang="en-US" dirty="0"/>
          </a:p>
        </p:txBody>
      </p:sp>
      <p:grpSp>
        <p:nvGrpSpPr>
          <p:cNvPr id="22" name="그룹 21">
            <a:extLst>
              <a:ext uri="{FF2B5EF4-FFF2-40B4-BE49-F238E27FC236}">
                <a16:creationId xmlns:a16="http://schemas.microsoft.com/office/drawing/2014/main" id="{1E069438-0BEB-42AF-B79A-CC8D21AB3DC9}"/>
              </a:ext>
            </a:extLst>
          </p:cNvPr>
          <p:cNvGrpSpPr/>
          <p:nvPr/>
        </p:nvGrpSpPr>
        <p:grpSpPr>
          <a:xfrm>
            <a:off x="5422029" y="2599951"/>
            <a:ext cx="3448314" cy="3345139"/>
            <a:chOff x="5375646" y="2678912"/>
            <a:chExt cx="3448314" cy="3345139"/>
          </a:xfrm>
        </p:grpSpPr>
        <p:sp>
          <p:nvSpPr>
            <p:cNvPr id="23" name="타원 22">
              <a:extLst>
                <a:ext uri="{FF2B5EF4-FFF2-40B4-BE49-F238E27FC236}">
                  <a16:creationId xmlns:a16="http://schemas.microsoft.com/office/drawing/2014/main" id="{C81B04BC-F881-4FE5-A1A0-67F17A2C5D9B}"/>
                </a:ext>
              </a:extLst>
            </p:cNvPr>
            <p:cNvSpPr/>
            <p:nvPr/>
          </p:nvSpPr>
          <p:spPr>
            <a:xfrm>
              <a:off x="5801577" y="3142399"/>
              <a:ext cx="2562316" cy="2562316"/>
            </a:xfrm>
            <a:prstGeom prst="ellipse">
              <a:avLst/>
            </a:prstGeom>
            <a:no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4" name="타원 23">
              <a:extLst>
                <a:ext uri="{FF2B5EF4-FFF2-40B4-BE49-F238E27FC236}">
                  <a16:creationId xmlns:a16="http://schemas.microsoft.com/office/drawing/2014/main" id="{A4DAEEAD-9ACA-4771-8C35-379BBC9BBB84}"/>
                </a:ext>
              </a:extLst>
            </p:cNvPr>
            <p:cNvSpPr/>
            <p:nvPr/>
          </p:nvSpPr>
          <p:spPr>
            <a:xfrm>
              <a:off x="6617360" y="2678912"/>
              <a:ext cx="930747" cy="930747"/>
            </a:xfrm>
            <a:prstGeom prst="ellipse">
              <a:avLst/>
            </a:prstGeom>
            <a:solidFill>
              <a:srgbClr val="9CC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5" name="타원 24">
              <a:extLst>
                <a:ext uri="{FF2B5EF4-FFF2-40B4-BE49-F238E27FC236}">
                  <a16:creationId xmlns:a16="http://schemas.microsoft.com/office/drawing/2014/main" id="{5E5C6F14-A18D-4966-8784-93C72C310714}"/>
                </a:ext>
              </a:extLst>
            </p:cNvPr>
            <p:cNvSpPr/>
            <p:nvPr/>
          </p:nvSpPr>
          <p:spPr>
            <a:xfrm>
              <a:off x="6051185" y="5093304"/>
              <a:ext cx="930747" cy="930747"/>
            </a:xfrm>
            <a:prstGeom prst="ellipse">
              <a:avLst/>
            </a:prstGeom>
            <a:solidFill>
              <a:srgbClr val="9CC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6" name="타원 25">
              <a:extLst>
                <a:ext uri="{FF2B5EF4-FFF2-40B4-BE49-F238E27FC236}">
                  <a16:creationId xmlns:a16="http://schemas.microsoft.com/office/drawing/2014/main" id="{2A2C69E9-0772-4ECD-8B8C-1286D47A30C8}"/>
                </a:ext>
              </a:extLst>
            </p:cNvPr>
            <p:cNvSpPr/>
            <p:nvPr/>
          </p:nvSpPr>
          <p:spPr>
            <a:xfrm>
              <a:off x="5640069" y="3141720"/>
              <a:ext cx="930747" cy="930747"/>
            </a:xfrm>
            <a:prstGeom prst="ellipse">
              <a:avLst/>
            </a:prstGeom>
            <a:solidFill>
              <a:srgbClr val="66A1FE"/>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7" name="타원 26">
              <a:extLst>
                <a:ext uri="{FF2B5EF4-FFF2-40B4-BE49-F238E27FC236}">
                  <a16:creationId xmlns:a16="http://schemas.microsoft.com/office/drawing/2014/main" id="{869515F0-66C7-4F07-BDAD-8D24DC1FB805}"/>
                </a:ext>
              </a:extLst>
            </p:cNvPr>
            <p:cNvSpPr/>
            <p:nvPr/>
          </p:nvSpPr>
          <p:spPr>
            <a:xfrm>
              <a:off x="7855113" y="4198415"/>
              <a:ext cx="930747" cy="930747"/>
            </a:xfrm>
            <a:prstGeom prst="ellipse">
              <a:avLst/>
            </a:prstGeom>
            <a:solidFill>
              <a:srgbClr val="E9F2FC"/>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8" name="타원 27">
              <a:extLst>
                <a:ext uri="{FF2B5EF4-FFF2-40B4-BE49-F238E27FC236}">
                  <a16:creationId xmlns:a16="http://schemas.microsoft.com/office/drawing/2014/main" id="{F19F2028-EFD7-48F6-AB08-73D7C3CFD51E}"/>
                </a:ext>
              </a:extLst>
            </p:cNvPr>
            <p:cNvSpPr/>
            <p:nvPr/>
          </p:nvSpPr>
          <p:spPr>
            <a:xfrm>
              <a:off x="7630117" y="3144891"/>
              <a:ext cx="930747" cy="930747"/>
            </a:xfrm>
            <a:prstGeom prst="ellipse">
              <a:avLst/>
            </a:prstGeom>
            <a:solidFill>
              <a:srgbClr val="D9D9D9"/>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9" name="타원 28">
              <a:extLst>
                <a:ext uri="{FF2B5EF4-FFF2-40B4-BE49-F238E27FC236}">
                  <a16:creationId xmlns:a16="http://schemas.microsoft.com/office/drawing/2014/main" id="{D785747E-FE11-42D0-89AD-5071DEBEFCE8}"/>
                </a:ext>
              </a:extLst>
            </p:cNvPr>
            <p:cNvSpPr/>
            <p:nvPr/>
          </p:nvSpPr>
          <p:spPr>
            <a:xfrm>
              <a:off x="7186533" y="5093304"/>
              <a:ext cx="930747" cy="930747"/>
            </a:xfrm>
            <a:prstGeom prst="ellipse">
              <a:avLst/>
            </a:prstGeom>
            <a:solidFill>
              <a:srgbClr val="D9D9D9"/>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6" name="타원 45">
              <a:extLst>
                <a:ext uri="{FF2B5EF4-FFF2-40B4-BE49-F238E27FC236}">
                  <a16:creationId xmlns:a16="http://schemas.microsoft.com/office/drawing/2014/main" id="{D5ACE1DB-24EE-4FD2-8B7D-D55BC11387A7}"/>
                </a:ext>
              </a:extLst>
            </p:cNvPr>
            <p:cNvSpPr/>
            <p:nvPr/>
          </p:nvSpPr>
          <p:spPr>
            <a:xfrm>
              <a:off x="5379609" y="4198415"/>
              <a:ext cx="930747" cy="930747"/>
            </a:xfrm>
            <a:prstGeom prst="ellipse">
              <a:avLst/>
            </a:prstGeom>
            <a:solidFill>
              <a:srgbClr val="E9F2FC"/>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7" name="직사각형 46">
              <a:extLst>
                <a:ext uri="{FF2B5EF4-FFF2-40B4-BE49-F238E27FC236}">
                  <a16:creationId xmlns:a16="http://schemas.microsoft.com/office/drawing/2014/main" id="{E619380E-D2D2-495C-BD9A-89801BFFC68C}"/>
                </a:ext>
              </a:extLst>
            </p:cNvPr>
            <p:cNvSpPr/>
            <p:nvPr/>
          </p:nvSpPr>
          <p:spPr>
            <a:xfrm>
              <a:off x="6600697" y="2711088"/>
              <a:ext cx="964072" cy="860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Disable, Enable</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8" name="직사각형 47">
              <a:extLst>
                <a:ext uri="{FF2B5EF4-FFF2-40B4-BE49-F238E27FC236}">
                  <a16:creationId xmlns:a16="http://schemas.microsoft.com/office/drawing/2014/main" id="{7F7DE681-5262-41E2-BFCE-CFADA3FD5D47}"/>
                </a:ext>
              </a:extLst>
            </p:cNvPr>
            <p:cNvSpPr/>
            <p:nvPr/>
          </p:nvSpPr>
          <p:spPr>
            <a:xfrm>
              <a:off x="5650383" y="3443536"/>
              <a:ext cx="929678" cy="361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List</a:t>
              </a:r>
            </a:p>
          </p:txBody>
        </p:sp>
        <p:sp>
          <p:nvSpPr>
            <p:cNvPr id="49" name="직사각형 48">
              <a:extLst>
                <a:ext uri="{FF2B5EF4-FFF2-40B4-BE49-F238E27FC236}">
                  <a16:creationId xmlns:a16="http://schemas.microsoft.com/office/drawing/2014/main" id="{EDDCA8D1-B9B1-4EF4-BE95-5997FC8E251B}"/>
                </a:ext>
              </a:extLst>
            </p:cNvPr>
            <p:cNvSpPr/>
            <p:nvPr/>
          </p:nvSpPr>
          <p:spPr>
            <a:xfrm>
              <a:off x="5375646" y="4335134"/>
              <a:ext cx="947410" cy="687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Create</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50" name="직사각형 49">
              <a:extLst>
                <a:ext uri="{FF2B5EF4-FFF2-40B4-BE49-F238E27FC236}">
                  <a16:creationId xmlns:a16="http://schemas.microsoft.com/office/drawing/2014/main" id="{37051C34-4E59-4E4F-AB1B-757C1CE0CCCC}"/>
                </a:ext>
              </a:extLst>
            </p:cNvPr>
            <p:cNvSpPr/>
            <p:nvPr/>
          </p:nvSpPr>
          <p:spPr>
            <a:xfrm>
              <a:off x="6017860" y="5240155"/>
              <a:ext cx="1052029" cy="6132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Drop</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51" name="직사각형 50">
              <a:extLst>
                <a:ext uri="{FF2B5EF4-FFF2-40B4-BE49-F238E27FC236}">
                  <a16:creationId xmlns:a16="http://schemas.microsoft.com/office/drawing/2014/main" id="{FA7045EF-B2FC-431B-808F-579C97DA8D05}"/>
                </a:ext>
              </a:extLst>
            </p:cNvPr>
            <p:cNvSpPr/>
            <p:nvPr/>
          </p:nvSpPr>
          <p:spPr>
            <a:xfrm>
              <a:off x="7184322" y="5339092"/>
              <a:ext cx="932958" cy="423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Exists</a:t>
              </a:r>
            </a:p>
          </p:txBody>
        </p:sp>
        <p:sp>
          <p:nvSpPr>
            <p:cNvPr id="52" name="직사각형 51">
              <a:extLst>
                <a:ext uri="{FF2B5EF4-FFF2-40B4-BE49-F238E27FC236}">
                  <a16:creationId xmlns:a16="http://schemas.microsoft.com/office/drawing/2014/main" id="{6A1F4986-5F07-49BB-B230-3A51AB2F09AF}"/>
                </a:ext>
              </a:extLst>
            </p:cNvPr>
            <p:cNvSpPr/>
            <p:nvPr/>
          </p:nvSpPr>
          <p:spPr>
            <a:xfrm>
              <a:off x="7859888" y="4249136"/>
              <a:ext cx="964072" cy="860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Alter</a:t>
              </a:r>
            </a:p>
          </p:txBody>
        </p:sp>
        <p:sp>
          <p:nvSpPr>
            <p:cNvPr id="53" name="직사각형 52">
              <a:extLst>
                <a:ext uri="{FF2B5EF4-FFF2-40B4-BE49-F238E27FC236}">
                  <a16:creationId xmlns:a16="http://schemas.microsoft.com/office/drawing/2014/main" id="{0F5CD265-ACB5-4C8C-B1D6-432B9AD69B0B}"/>
                </a:ext>
              </a:extLst>
            </p:cNvPr>
            <p:cNvSpPr/>
            <p:nvPr/>
          </p:nvSpPr>
          <p:spPr>
            <a:xfrm>
              <a:off x="7623505" y="3478677"/>
              <a:ext cx="964072" cy="323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Describe</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Tree>
    <p:extLst>
      <p:ext uri="{BB962C8B-B14F-4D97-AF65-F5344CB8AC3E}">
        <p14:creationId xmlns:p14="http://schemas.microsoft.com/office/powerpoint/2010/main" val="13054006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EF5EF9FC-6639-4D87-B19B-5AD9132BD427}"/>
              </a:ext>
            </a:extLst>
          </p:cNvPr>
          <p:cNvSpPr>
            <a:spLocks noGrp="1"/>
          </p:cNvSpPr>
          <p:nvPr>
            <p:ph type="body" sz="quarter" idx="11"/>
          </p:nvPr>
        </p:nvSpPr>
        <p:spPr/>
        <p:txBody>
          <a:bodyPr/>
          <a:lstStyle/>
          <a:p>
            <a:r>
              <a:rPr lang="en-US" altLang="ko-KR" dirty="0" err="1">
                <a:ea typeface="SamsungOneKorean 400" panose="020B0503030303020204" pitchFamily="50" charset="-127"/>
              </a:rPr>
              <a:t>Tạo</a:t>
            </a:r>
            <a:r>
              <a:rPr lang="en-US" altLang="ko-KR" dirty="0">
                <a:ea typeface="SamsungOneKorean 400" panose="020B0503030303020204" pitchFamily="50" charset="-127"/>
              </a:rPr>
              <a:t> </a:t>
            </a:r>
            <a:r>
              <a:rPr lang="en-US" altLang="ko-KR" dirty="0" err="1">
                <a:ea typeface="SamsungOneKorean 400" panose="020B0503030303020204" pitchFamily="50" charset="-127"/>
              </a:rPr>
              <a:t>bảng</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3805BA10-F6AD-42FD-80AA-0CE1C42D81CD}"/>
              </a:ext>
            </a:extLst>
          </p:cNvPr>
          <p:cNvSpPr>
            <a:spLocks noGrp="1"/>
          </p:cNvSpPr>
          <p:nvPr>
            <p:ph type="body" sz="quarter" idx="15"/>
          </p:nvPr>
        </p:nvSpPr>
        <p:spPr/>
        <p:txBody>
          <a:bodyPr/>
          <a:lstStyle/>
          <a:p>
            <a:r>
              <a:rPr lang="en-US" altLang="ko-KR" dirty="0" err="1"/>
              <a:t>Tên</a:t>
            </a:r>
            <a:r>
              <a:rPr lang="en-US" altLang="ko-KR" dirty="0"/>
              <a:t> </a:t>
            </a:r>
            <a:r>
              <a:rPr lang="en-US" altLang="ko-KR" dirty="0" err="1"/>
              <a:t>bảng</a:t>
            </a:r>
            <a:r>
              <a:rPr lang="en-US" altLang="ko-KR" dirty="0"/>
              <a:t>, </a:t>
            </a:r>
            <a:r>
              <a:rPr lang="en-US" altLang="ko-KR" dirty="0" err="1"/>
              <a:t>họ</a:t>
            </a:r>
            <a:r>
              <a:rPr lang="en-US" altLang="ko-KR" dirty="0"/>
              <a:t> </a:t>
            </a:r>
            <a:r>
              <a:rPr lang="en-US" altLang="ko-KR" dirty="0" err="1"/>
              <a:t>cột</a:t>
            </a:r>
            <a:r>
              <a:rPr lang="en-US" altLang="ko-KR" dirty="0"/>
              <a:t>, </a:t>
            </a:r>
            <a:r>
              <a:rPr lang="en-US" altLang="ko-KR" dirty="0" err="1"/>
              <a:t>tùy</a:t>
            </a:r>
            <a:r>
              <a:rPr lang="en-US" altLang="ko-KR" dirty="0"/>
              <a:t> </a:t>
            </a:r>
            <a:r>
              <a:rPr lang="en-US" altLang="ko-KR" dirty="0" err="1"/>
              <a:t>chọn</a:t>
            </a:r>
            <a:r>
              <a:rPr lang="en-US" altLang="ko-KR" dirty="0"/>
              <a:t> </a:t>
            </a:r>
            <a:r>
              <a:rPr lang="en-US" altLang="ko-KR" dirty="0" err="1"/>
              <a:t>và</a:t>
            </a:r>
            <a:r>
              <a:rPr lang="en-US" altLang="ko-KR" dirty="0"/>
              <a:t> </a:t>
            </a:r>
            <a:r>
              <a:rPr lang="en-US" altLang="ko-KR" dirty="0" err="1"/>
              <a:t>cấu</a:t>
            </a:r>
            <a:r>
              <a:rPr lang="en-US" altLang="ko-KR" dirty="0"/>
              <a:t> </a:t>
            </a:r>
            <a:r>
              <a:rPr lang="en-US" altLang="ko-KR" dirty="0" err="1"/>
              <a:t>hình</a:t>
            </a:r>
            <a:r>
              <a:rPr lang="en-US" altLang="ko-KR" dirty="0"/>
              <a:t> </a:t>
            </a:r>
            <a:r>
              <a:rPr lang="en-US" altLang="ko-KR" dirty="0" err="1"/>
              <a:t>bảng</a:t>
            </a:r>
            <a:endParaRPr lang="en-US" altLang="ko-KR" dirty="0"/>
          </a:p>
          <a:p>
            <a:pPr lvl="1"/>
            <a:r>
              <a:rPr lang="vi-VN" altLang="ko-KR" dirty="0"/>
              <a:t>Đặc tả yêu cầu của bảng và</a:t>
            </a:r>
            <a:r>
              <a:rPr lang="en-US" altLang="ko-KR" dirty="0"/>
              <a:t> </a:t>
            </a:r>
            <a:r>
              <a:rPr lang="en-US" altLang="ko-KR" dirty="0" err="1"/>
              <a:t>họ</a:t>
            </a:r>
            <a:r>
              <a:rPr lang="vi-VN" altLang="ko-KR" dirty="0"/>
              <a:t> cột khi tạo bảng</a:t>
            </a:r>
          </a:p>
          <a:p>
            <a:pPr lvl="1"/>
            <a:r>
              <a:rPr lang="vi-VN" altLang="ko-KR" dirty="0"/>
              <a:t>Tạo ‘&lt;tên bảng&gt;’, ‘&lt;họ cột&gt;’</a:t>
            </a:r>
          </a:p>
          <a:p>
            <a:pPr lvl="1"/>
            <a:r>
              <a:rPr lang="vi-VN" altLang="ko-KR" dirty="0"/>
              <a:t>Ít nhất một họ cột được yêu cầu cho mỗi bảng.</a:t>
            </a:r>
          </a:p>
          <a:p>
            <a:pPr lvl="1"/>
            <a:r>
              <a:rPr lang="vi-VN" altLang="ko-KR" dirty="0"/>
              <a:t>Cột là một chuỗi hoặc từ điển đơn giản và phải chứa thuộc tính NAME.</a:t>
            </a:r>
            <a:endParaRPr lang="en-US" altLang="ko-KR" dirty="0"/>
          </a:p>
          <a:p>
            <a:r>
              <a:rPr lang="vi-VN" altLang="ko-KR" dirty="0"/>
              <a:t>Các bảng có thể được nhóm thông qua tính năng không gian tên mới</a:t>
            </a:r>
            <a:endParaRPr lang="en-US" altLang="ko-KR" dirty="0"/>
          </a:p>
          <a:p>
            <a:pPr lvl="1"/>
            <a:r>
              <a:rPr lang="vi-VN" altLang="ko-KR" dirty="0"/>
              <a:t>Khái niệm “cơ sở dữ liệu” và “lược đồ” trong cơ sở dữ liệu quan hệ</a:t>
            </a:r>
            <a:endParaRPr lang="en-US" altLang="ko-KR" dirty="0"/>
          </a:p>
          <a:p>
            <a:r>
              <a:rPr lang="en-US" altLang="ko-KR" dirty="0" err="1"/>
              <a:t>Sự</a:t>
            </a:r>
            <a:r>
              <a:rPr lang="en-US" altLang="ko-KR" dirty="0"/>
              <a:t> </a:t>
            </a:r>
            <a:r>
              <a:rPr lang="en-US" altLang="ko-KR" dirty="0" err="1"/>
              <a:t>khác</a:t>
            </a:r>
            <a:r>
              <a:rPr lang="en-US" altLang="ko-KR" dirty="0"/>
              <a:t> </a:t>
            </a:r>
            <a:r>
              <a:rPr lang="en-US" altLang="ko-KR" dirty="0" err="1"/>
              <a:t>biệt</a:t>
            </a:r>
            <a:r>
              <a:rPr lang="en-US" altLang="ko-KR" dirty="0"/>
              <a:t> </a:t>
            </a:r>
            <a:r>
              <a:rPr lang="en-US" altLang="ko-KR" dirty="0" err="1"/>
              <a:t>từ</a:t>
            </a:r>
            <a:r>
              <a:rPr lang="en-US" altLang="ko-KR" dirty="0"/>
              <a:t> </a:t>
            </a:r>
            <a:r>
              <a:rPr lang="en-US" altLang="ko-KR" dirty="0" err="1"/>
              <a:t>Hệ</a:t>
            </a:r>
            <a:r>
              <a:rPr lang="en-US" altLang="ko-KR" dirty="0"/>
              <a:t> </a:t>
            </a:r>
            <a:r>
              <a:rPr lang="en-US" altLang="ko-KR" dirty="0" err="1"/>
              <a:t>quản</a:t>
            </a:r>
            <a:r>
              <a:rPr lang="en-US" altLang="ko-KR" dirty="0"/>
              <a:t> </a:t>
            </a:r>
            <a:r>
              <a:rPr lang="en-US" altLang="ko-KR" dirty="0" err="1"/>
              <a:t>trị</a:t>
            </a:r>
            <a:r>
              <a:rPr lang="en-US" altLang="ko-KR" dirty="0"/>
              <a:t> CSDL</a:t>
            </a:r>
          </a:p>
          <a:p>
            <a:pPr lvl="1"/>
            <a:r>
              <a:rPr lang="en-US" altLang="ko-KR" dirty="0" err="1"/>
              <a:t>Không</a:t>
            </a:r>
            <a:r>
              <a:rPr lang="en-US" altLang="ko-KR" dirty="0"/>
              <a:t> </a:t>
            </a:r>
            <a:r>
              <a:rPr lang="en-US" altLang="ko-KR" dirty="0" err="1"/>
              <a:t>cần</a:t>
            </a:r>
            <a:r>
              <a:rPr lang="en-US" altLang="ko-KR" dirty="0"/>
              <a:t> </a:t>
            </a:r>
            <a:r>
              <a:rPr lang="en-US" altLang="ko-KR" dirty="0" err="1"/>
              <a:t>tạo</a:t>
            </a:r>
            <a:r>
              <a:rPr lang="en-US" altLang="ko-KR" dirty="0"/>
              <a:t> </a:t>
            </a:r>
            <a:r>
              <a:rPr lang="en-US" altLang="ko-KR" dirty="0" err="1"/>
              <a:t>cột</a:t>
            </a:r>
            <a:r>
              <a:rPr lang="en-US" altLang="ko-KR" dirty="0"/>
              <a:t> </a:t>
            </a:r>
            <a:r>
              <a:rPr lang="en-US" altLang="ko-KR" dirty="0" err="1"/>
              <a:t>hoặc</a:t>
            </a:r>
            <a:r>
              <a:rPr lang="en-US" altLang="ko-KR" dirty="0"/>
              <a:t> </a:t>
            </a:r>
            <a:r>
              <a:rPr lang="en-US" altLang="ko-KR" dirty="0" err="1"/>
              <a:t>mối</a:t>
            </a:r>
            <a:r>
              <a:rPr lang="en-US" altLang="ko-KR" dirty="0"/>
              <a:t> </a:t>
            </a:r>
            <a:r>
              <a:rPr lang="en-US" altLang="ko-KR" dirty="0" err="1"/>
              <a:t>quan</a:t>
            </a:r>
            <a:r>
              <a:rPr lang="en-US" altLang="ko-KR" dirty="0"/>
              <a:t> </a:t>
            </a:r>
            <a:r>
              <a:rPr lang="en-US" altLang="ko-KR" dirty="0" err="1"/>
              <a:t>hệ</a:t>
            </a:r>
            <a:endParaRPr lang="en-US" altLang="ko-KR" dirty="0"/>
          </a:p>
          <a:p>
            <a:pPr lvl="1"/>
            <a:r>
              <a:rPr lang="en-US" altLang="ko-KR" dirty="0" err="1"/>
              <a:t>Không</a:t>
            </a:r>
            <a:r>
              <a:rPr lang="en-US" altLang="ko-KR" dirty="0"/>
              <a:t> </a:t>
            </a:r>
            <a:r>
              <a:rPr lang="en-US" altLang="ko-KR" dirty="0" err="1"/>
              <a:t>cần</a:t>
            </a:r>
            <a:r>
              <a:rPr lang="en-US" altLang="ko-KR" dirty="0"/>
              <a:t> </a:t>
            </a:r>
            <a:r>
              <a:rPr lang="en-US" altLang="ko-KR" dirty="0" err="1"/>
              <a:t>chỉ</a:t>
            </a:r>
            <a:r>
              <a:rPr lang="en-US" altLang="ko-KR" dirty="0"/>
              <a:t> </a:t>
            </a:r>
            <a:r>
              <a:rPr lang="en-US" altLang="ko-KR" dirty="0" err="1"/>
              <a:t>định</a:t>
            </a:r>
            <a:r>
              <a:rPr lang="en-US" altLang="ko-KR" dirty="0"/>
              <a:t> </a:t>
            </a:r>
            <a:r>
              <a:rPr lang="en-US" altLang="ko-KR" dirty="0" err="1"/>
              <a:t>các</a:t>
            </a:r>
            <a:r>
              <a:rPr lang="en-US" altLang="ko-KR" dirty="0"/>
              <a:t> </a:t>
            </a:r>
            <a:r>
              <a:rPr lang="en-US" altLang="ko-KR" dirty="0" err="1"/>
              <a:t>mối</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hoặc</a:t>
            </a:r>
            <a:r>
              <a:rPr lang="en-US" altLang="ko-KR" dirty="0"/>
              <a:t> </a:t>
            </a:r>
            <a:r>
              <a:rPr lang="en-US" altLang="ko-KR" dirty="0" err="1"/>
              <a:t>ràng</a:t>
            </a:r>
            <a:r>
              <a:rPr lang="en-US" altLang="ko-KR" dirty="0"/>
              <a:t> </a:t>
            </a:r>
            <a:r>
              <a:rPr lang="en-US" altLang="ko-KR" dirty="0" err="1"/>
              <a:t>buộc</a:t>
            </a:r>
            <a:r>
              <a:rPr lang="en-US" altLang="ko-KR" dirty="0"/>
              <a:t> </a:t>
            </a:r>
            <a:r>
              <a:rPr lang="en-US" altLang="ko-KR" dirty="0" err="1"/>
              <a:t>chính</a:t>
            </a:r>
            <a:endParaRPr lang="ko-KR" altLang="en-US" dirty="0"/>
          </a:p>
        </p:txBody>
      </p:sp>
    </p:spTree>
    <p:extLst>
      <p:ext uri="{BB962C8B-B14F-4D97-AF65-F5344CB8AC3E}">
        <p14:creationId xmlns:p14="http://schemas.microsoft.com/office/powerpoint/2010/main" val="196315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523052"/>
            <a:ext cx="9014528" cy="493776"/>
          </a:xfrm>
        </p:spPr>
        <p:txBody>
          <a:bodyPr/>
          <a:lstStyle/>
          <a:p>
            <a:r>
              <a:rPr lang="en-US" altLang="ko-KR" dirty="0" err="1">
                <a:ea typeface="SamsungOneKorean 400" panose="020B0503030303020204" pitchFamily="50" charset="-127"/>
              </a:rPr>
              <a:t>Vị</a:t>
            </a:r>
            <a:r>
              <a:rPr lang="en-US" altLang="ko-KR" dirty="0">
                <a:ea typeface="SamsungOneKorean 400" panose="020B0503030303020204" pitchFamily="50" charset="-127"/>
              </a:rPr>
              <a:t> </a:t>
            </a:r>
            <a:r>
              <a:rPr lang="en-US" altLang="ko-KR" dirty="0" err="1">
                <a:ea typeface="SamsungOneKorean 400" panose="020B0503030303020204" pitchFamily="50" charset="-127"/>
              </a:rPr>
              <a:t>trí</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Kudu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a:t>
            </a:r>
            <a:r>
              <a:rPr lang="en-US" altLang="ko-KR" dirty="0" err="1">
                <a:ea typeface="SamsungOneKorean 400" panose="020B0503030303020204" pitchFamily="50" charset="-127"/>
              </a:rPr>
              <a:t>Hệ</a:t>
            </a:r>
            <a:r>
              <a:rPr lang="en-US" altLang="ko-KR" dirty="0">
                <a:ea typeface="SamsungOneKorean 400" panose="020B0503030303020204" pitchFamily="50" charset="-127"/>
              </a:rPr>
              <a:t> </a:t>
            </a:r>
            <a:r>
              <a:rPr lang="en-US" altLang="ko-KR" dirty="0" err="1">
                <a:ea typeface="SamsungOneKorean 400" panose="020B0503030303020204" pitchFamily="50" charset="-127"/>
              </a:rPr>
              <a:t>sinh</a:t>
            </a:r>
            <a:r>
              <a:rPr lang="en-US" altLang="ko-KR" dirty="0">
                <a:ea typeface="SamsungOneKorean 400" panose="020B0503030303020204" pitchFamily="50" charset="-127"/>
              </a:rPr>
              <a:t> </a:t>
            </a:r>
            <a:r>
              <a:rPr lang="en-US" altLang="ko-KR" dirty="0" err="1">
                <a:ea typeface="SamsungOneKorean 400" panose="020B0503030303020204" pitchFamily="50" charset="-127"/>
              </a:rPr>
              <a:t>thái</a:t>
            </a:r>
            <a:r>
              <a:rPr lang="en-US" altLang="ko-KR" dirty="0">
                <a:ea typeface="SamsungOneKorean 400" panose="020B0503030303020204" pitchFamily="50" charset="-127"/>
              </a:rPr>
              <a:t> Hadoop</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Kho lưu trữ cột có thể cập nhật cho Hadoop</a:t>
            </a:r>
          </a:p>
          <a:p>
            <a:r>
              <a:rPr lang="en-US" altLang="ko-KR" dirty="0"/>
              <a:t>M</a:t>
            </a:r>
            <a:r>
              <a:rPr lang="vi-VN" altLang="ko-KR" dirty="0"/>
              <a:t>ã nguồn mở apache</a:t>
            </a:r>
            <a:endParaRPr lang="ko-KR" altLang="en-US" dirty="0"/>
          </a:p>
        </p:txBody>
      </p:sp>
      <p:grpSp>
        <p:nvGrpSpPr>
          <p:cNvPr id="6" name="그룹 5">
            <a:extLst>
              <a:ext uri="{FF2B5EF4-FFF2-40B4-BE49-F238E27FC236}">
                <a16:creationId xmlns:a16="http://schemas.microsoft.com/office/drawing/2014/main" id="{DF2906A8-4DE3-4ED9-8FFF-E2ED1BAD6FDC}"/>
              </a:ext>
            </a:extLst>
          </p:cNvPr>
          <p:cNvGrpSpPr/>
          <p:nvPr/>
        </p:nvGrpSpPr>
        <p:grpSpPr>
          <a:xfrm>
            <a:off x="3905681" y="2507425"/>
            <a:ext cx="5468095" cy="3627547"/>
            <a:chOff x="3905681" y="2507425"/>
            <a:chExt cx="5468095" cy="3627547"/>
          </a:xfrm>
        </p:grpSpPr>
        <p:grpSp>
          <p:nvGrpSpPr>
            <p:cNvPr id="8" name="그룹 7">
              <a:extLst>
                <a:ext uri="{FF2B5EF4-FFF2-40B4-BE49-F238E27FC236}">
                  <a16:creationId xmlns:a16="http://schemas.microsoft.com/office/drawing/2014/main" id="{E57B3050-4DFD-4581-A5CF-C79477CFF913}"/>
                </a:ext>
              </a:extLst>
            </p:cNvPr>
            <p:cNvGrpSpPr/>
            <p:nvPr/>
          </p:nvGrpSpPr>
          <p:grpSpPr>
            <a:xfrm>
              <a:off x="3973797" y="2525392"/>
              <a:ext cx="5313164" cy="3571091"/>
              <a:chOff x="3697486" y="2656021"/>
              <a:chExt cx="5313164" cy="3571091"/>
            </a:xfrm>
          </p:grpSpPr>
          <p:sp>
            <p:nvSpPr>
              <p:cNvPr id="9" name="모서리가 둥근 직사각형 59">
                <a:extLst>
                  <a:ext uri="{FF2B5EF4-FFF2-40B4-BE49-F238E27FC236}">
                    <a16:creationId xmlns:a16="http://schemas.microsoft.com/office/drawing/2014/main" id="{A6553FF2-6B58-463B-A486-86F24B6B9D23}"/>
                  </a:ext>
                </a:extLst>
              </p:cNvPr>
              <p:cNvSpPr/>
              <p:nvPr/>
            </p:nvSpPr>
            <p:spPr>
              <a:xfrm>
                <a:off x="3697486" y="2656021"/>
                <a:ext cx="5313164" cy="3571091"/>
              </a:xfrm>
              <a:prstGeom prst="roundRect">
                <a:avLst>
                  <a:gd name="adj" fmla="val 2531"/>
                </a:avLst>
              </a:prstGeom>
              <a:solidFill>
                <a:srgbClr val="66A1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 name="그룹 9">
                <a:extLst>
                  <a:ext uri="{FF2B5EF4-FFF2-40B4-BE49-F238E27FC236}">
                    <a16:creationId xmlns:a16="http://schemas.microsoft.com/office/drawing/2014/main" id="{28E4D6C6-C6C0-493E-92EC-7D7164847282}"/>
                  </a:ext>
                </a:extLst>
              </p:cNvPr>
              <p:cNvGrpSpPr/>
              <p:nvPr/>
            </p:nvGrpSpPr>
            <p:grpSpPr>
              <a:xfrm>
                <a:off x="3789740" y="2757151"/>
                <a:ext cx="5116754" cy="3384176"/>
                <a:chOff x="3789740" y="2757151"/>
                <a:chExt cx="5116754" cy="3384176"/>
              </a:xfrm>
            </p:grpSpPr>
            <p:grpSp>
              <p:nvGrpSpPr>
                <p:cNvPr id="11" name="그룹 10">
                  <a:extLst>
                    <a:ext uri="{FF2B5EF4-FFF2-40B4-BE49-F238E27FC236}">
                      <a16:creationId xmlns:a16="http://schemas.microsoft.com/office/drawing/2014/main" id="{BDA1B0E3-A426-46EA-BB16-86FD2E7A543F}"/>
                    </a:ext>
                  </a:extLst>
                </p:cNvPr>
                <p:cNvGrpSpPr/>
                <p:nvPr/>
              </p:nvGrpSpPr>
              <p:grpSpPr>
                <a:xfrm>
                  <a:off x="3789740" y="3811223"/>
                  <a:ext cx="5116753" cy="948214"/>
                  <a:chOff x="3448317" y="3811223"/>
                  <a:chExt cx="5063412" cy="948214"/>
                </a:xfrm>
              </p:grpSpPr>
              <p:sp>
                <p:nvSpPr>
                  <p:cNvPr id="34" name="모서리가 둥근 직사각형 39">
                    <a:extLst>
                      <a:ext uri="{FF2B5EF4-FFF2-40B4-BE49-F238E27FC236}">
                        <a16:creationId xmlns:a16="http://schemas.microsoft.com/office/drawing/2014/main" id="{AFAEE8ED-07E4-40AA-B185-FE668196754C}"/>
                      </a:ext>
                    </a:extLst>
                  </p:cNvPr>
                  <p:cNvSpPr/>
                  <p:nvPr/>
                </p:nvSpPr>
                <p:spPr>
                  <a:xfrm>
                    <a:off x="3448317" y="3811223"/>
                    <a:ext cx="5063412" cy="948214"/>
                  </a:xfrm>
                  <a:prstGeom prst="roundRect">
                    <a:avLst>
                      <a:gd name="adj" fmla="val 5768"/>
                    </a:avLst>
                  </a:prstGeom>
                  <a:solidFill>
                    <a:srgbClr val="E6E6E6"/>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700" panose="020B0803030303020204" pitchFamily="34" charset="0"/>
                        <a:ea typeface="SamsungOne-700" panose="020B0803030303020204" pitchFamily="34" charset="0"/>
                      </a:rPr>
                      <a:t>UNIFIED DATA SERVICES</a:t>
                    </a: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p:txBody>
              </p:sp>
              <p:grpSp>
                <p:nvGrpSpPr>
                  <p:cNvPr id="35" name="그룹 34">
                    <a:extLst>
                      <a:ext uri="{FF2B5EF4-FFF2-40B4-BE49-F238E27FC236}">
                        <a16:creationId xmlns:a16="http://schemas.microsoft.com/office/drawing/2014/main" id="{FD672B7D-6C74-43C4-BF25-11151768AA20}"/>
                      </a:ext>
                    </a:extLst>
                  </p:cNvPr>
                  <p:cNvGrpSpPr/>
                  <p:nvPr/>
                </p:nvGrpSpPr>
                <p:grpSpPr>
                  <a:xfrm>
                    <a:off x="3628008" y="4102925"/>
                    <a:ext cx="4781720" cy="606020"/>
                    <a:chOff x="3628008" y="4102925"/>
                    <a:chExt cx="4781720" cy="606020"/>
                  </a:xfrm>
                </p:grpSpPr>
                <p:sp>
                  <p:nvSpPr>
                    <p:cNvPr id="36" name="모서리가 둥근 직사각형 40">
                      <a:extLst>
                        <a:ext uri="{FF2B5EF4-FFF2-40B4-BE49-F238E27FC236}">
                          <a16:creationId xmlns:a16="http://schemas.microsoft.com/office/drawing/2014/main" id="{86E1E129-8C83-4B4D-B1EC-3F56F79465D3}"/>
                        </a:ext>
                      </a:extLst>
                    </p:cNvPr>
                    <p:cNvSpPr/>
                    <p:nvPr/>
                  </p:nvSpPr>
                  <p:spPr>
                    <a:xfrm>
                      <a:off x="3628008" y="4102925"/>
                      <a:ext cx="4781720" cy="283766"/>
                    </a:xfrm>
                    <a:prstGeom prst="roundRect">
                      <a:avLst>
                        <a:gd name="adj" fmla="val 5768"/>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700" panose="020B0803030303020204" pitchFamily="34" charset="0"/>
                          <a:ea typeface="SamsungOne-700" panose="020B0803030303020204" pitchFamily="34" charset="0"/>
                        </a:rPr>
                        <a:t>RESOURCE MANAGEMENT - </a:t>
                      </a:r>
                      <a:r>
                        <a:rPr lang="en-US" altLang="ko-KR" sz="700" dirty="0">
                          <a:solidFill>
                            <a:srgbClr val="0043B2"/>
                          </a:solidFill>
                          <a:latin typeface="SamsungOne-500C" panose="020B0606030303020204" pitchFamily="34" charset="0"/>
                          <a:ea typeface="SamsungOne-700" panose="020B0803030303020204" pitchFamily="34" charset="0"/>
                        </a:rPr>
                        <a:t>YARN</a:t>
                      </a:r>
                    </a:p>
                  </p:txBody>
                </p:sp>
                <p:sp>
                  <p:nvSpPr>
                    <p:cNvPr id="37" name="모서리가 둥근 직사각형 41">
                      <a:extLst>
                        <a:ext uri="{FF2B5EF4-FFF2-40B4-BE49-F238E27FC236}">
                          <a16:creationId xmlns:a16="http://schemas.microsoft.com/office/drawing/2014/main" id="{B5255806-45DA-450F-B64D-0BC4847FE5BE}"/>
                        </a:ext>
                      </a:extLst>
                    </p:cNvPr>
                    <p:cNvSpPr/>
                    <p:nvPr/>
                  </p:nvSpPr>
                  <p:spPr>
                    <a:xfrm>
                      <a:off x="3628008" y="4425179"/>
                      <a:ext cx="4781720" cy="283766"/>
                    </a:xfrm>
                    <a:prstGeom prst="roundRect">
                      <a:avLst>
                        <a:gd name="adj" fmla="val 5768"/>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700" panose="020B0803030303020204" pitchFamily="34" charset="0"/>
                          <a:ea typeface="SamsungOne-700" panose="020B0803030303020204" pitchFamily="34" charset="0"/>
                        </a:rPr>
                        <a:t>SECURITY - </a:t>
                      </a:r>
                      <a:r>
                        <a:rPr lang="en-US" altLang="ko-KR" sz="700" dirty="0">
                          <a:solidFill>
                            <a:srgbClr val="0043B2"/>
                          </a:solidFill>
                          <a:latin typeface="SamsungOne-500C" panose="020B0606030303020204" pitchFamily="34" charset="0"/>
                          <a:ea typeface="SamsungOne-700" panose="020B0803030303020204" pitchFamily="34" charset="0"/>
                        </a:rPr>
                        <a:t>SENTRY</a:t>
                      </a:r>
                    </a:p>
                  </p:txBody>
                </p:sp>
              </p:grpSp>
            </p:grpSp>
            <p:grpSp>
              <p:nvGrpSpPr>
                <p:cNvPr id="12" name="그룹 11">
                  <a:extLst>
                    <a:ext uri="{FF2B5EF4-FFF2-40B4-BE49-F238E27FC236}">
                      <a16:creationId xmlns:a16="http://schemas.microsoft.com/office/drawing/2014/main" id="{56166C1C-9010-42F0-8040-AC5C39239962}"/>
                    </a:ext>
                  </a:extLst>
                </p:cNvPr>
                <p:cNvGrpSpPr/>
                <p:nvPr/>
              </p:nvGrpSpPr>
              <p:grpSpPr>
                <a:xfrm>
                  <a:off x="3789740" y="4833313"/>
                  <a:ext cx="5116753" cy="1308014"/>
                  <a:chOff x="3419690" y="4848553"/>
                  <a:chExt cx="5063412" cy="1308014"/>
                </a:xfrm>
              </p:grpSpPr>
              <p:sp>
                <p:nvSpPr>
                  <p:cNvPr id="27" name="모서리가 둥근 직사각형 42">
                    <a:extLst>
                      <a:ext uri="{FF2B5EF4-FFF2-40B4-BE49-F238E27FC236}">
                        <a16:creationId xmlns:a16="http://schemas.microsoft.com/office/drawing/2014/main" id="{4AF9CDE8-A417-461C-9B69-1DB1208D55BA}"/>
                      </a:ext>
                    </a:extLst>
                  </p:cNvPr>
                  <p:cNvSpPr/>
                  <p:nvPr/>
                </p:nvSpPr>
                <p:spPr>
                  <a:xfrm>
                    <a:off x="3419690" y="4848553"/>
                    <a:ext cx="5063412" cy="1308014"/>
                  </a:xfrm>
                  <a:prstGeom prst="roundRect">
                    <a:avLst>
                      <a:gd name="adj" fmla="val 5768"/>
                    </a:avLst>
                  </a:prstGeom>
                  <a:solidFill>
                    <a:srgbClr val="E6E6E6"/>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700" panose="020B0803030303020204" pitchFamily="34" charset="0"/>
                        <a:ea typeface="SamsungOne-700" panose="020B0803030303020204" pitchFamily="34" charset="0"/>
                      </a:rPr>
                      <a:t>DATA INTEGRATION &amp; STORAGR</a:t>
                    </a: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p:txBody>
              </p:sp>
              <p:grpSp>
                <p:nvGrpSpPr>
                  <p:cNvPr id="28" name="그룹 27">
                    <a:extLst>
                      <a:ext uri="{FF2B5EF4-FFF2-40B4-BE49-F238E27FC236}">
                        <a16:creationId xmlns:a16="http://schemas.microsoft.com/office/drawing/2014/main" id="{FCB3A72B-83BE-4D8A-AFFB-CC8A24C6E45E}"/>
                      </a:ext>
                    </a:extLst>
                  </p:cNvPr>
                  <p:cNvGrpSpPr/>
                  <p:nvPr/>
                </p:nvGrpSpPr>
                <p:grpSpPr>
                  <a:xfrm>
                    <a:off x="3549403" y="5199107"/>
                    <a:ext cx="4864330" cy="838363"/>
                    <a:chOff x="3579189" y="5183810"/>
                    <a:chExt cx="4864330" cy="838363"/>
                  </a:xfrm>
                </p:grpSpPr>
                <p:sp>
                  <p:nvSpPr>
                    <p:cNvPr id="29" name="모서리가 둥근 직사각형 43">
                      <a:extLst>
                        <a:ext uri="{FF2B5EF4-FFF2-40B4-BE49-F238E27FC236}">
                          <a16:creationId xmlns:a16="http://schemas.microsoft.com/office/drawing/2014/main" id="{054437FB-9F7A-4CA8-8F6D-CA6193C97AD5}"/>
                        </a:ext>
                      </a:extLst>
                    </p:cNvPr>
                    <p:cNvSpPr/>
                    <p:nvPr/>
                  </p:nvSpPr>
                  <p:spPr>
                    <a:xfrm>
                      <a:off x="3579189" y="5738407"/>
                      <a:ext cx="4864329" cy="283766"/>
                    </a:xfrm>
                    <a:prstGeom prst="roundRect">
                      <a:avLst>
                        <a:gd name="adj" fmla="val 5768"/>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700" panose="020B0803030303020204" pitchFamily="34" charset="0"/>
                          <a:ea typeface="SamsungOne-700" panose="020B0803030303020204" pitchFamily="34" charset="0"/>
                        </a:rPr>
                        <a:t>INGEST – </a:t>
                      </a:r>
                      <a:r>
                        <a:rPr lang="en-US" altLang="ko-KR" sz="700" dirty="0">
                          <a:solidFill>
                            <a:srgbClr val="0043B2"/>
                          </a:solidFill>
                          <a:latin typeface="SamsungOne-500C" panose="020B0606030303020204" pitchFamily="34" charset="0"/>
                          <a:ea typeface="SamsungOne-700" panose="020B0803030303020204" pitchFamily="34" charset="0"/>
                        </a:rPr>
                        <a:t>SQOOP, FLUME, KAFKA</a:t>
                      </a:r>
                    </a:p>
                  </p:txBody>
                </p:sp>
                <p:grpSp>
                  <p:nvGrpSpPr>
                    <p:cNvPr id="30" name="그룹 29">
                      <a:extLst>
                        <a:ext uri="{FF2B5EF4-FFF2-40B4-BE49-F238E27FC236}">
                          <a16:creationId xmlns:a16="http://schemas.microsoft.com/office/drawing/2014/main" id="{EAA2F9AA-A1EA-4B18-8FCE-3F02EB7F8693}"/>
                        </a:ext>
                      </a:extLst>
                    </p:cNvPr>
                    <p:cNvGrpSpPr/>
                    <p:nvPr/>
                  </p:nvGrpSpPr>
                  <p:grpSpPr>
                    <a:xfrm>
                      <a:off x="3579189" y="5183810"/>
                      <a:ext cx="4864330" cy="515219"/>
                      <a:chOff x="3579189" y="5183810"/>
                      <a:chExt cx="4864330" cy="515219"/>
                    </a:xfrm>
                  </p:grpSpPr>
                  <p:sp>
                    <p:nvSpPr>
                      <p:cNvPr id="31" name="모서리가 둥근 직사각형 44">
                        <a:extLst>
                          <a:ext uri="{FF2B5EF4-FFF2-40B4-BE49-F238E27FC236}">
                            <a16:creationId xmlns:a16="http://schemas.microsoft.com/office/drawing/2014/main" id="{E20B743D-66B2-47CE-9CF3-34C9B15FE06B}"/>
                          </a:ext>
                        </a:extLst>
                      </p:cNvPr>
                      <p:cNvSpPr/>
                      <p:nvPr/>
                    </p:nvSpPr>
                    <p:spPr>
                      <a:xfrm>
                        <a:off x="3579189" y="5183810"/>
                        <a:ext cx="1594494" cy="515219"/>
                      </a:xfrm>
                      <a:prstGeom prst="roundRect">
                        <a:avLst>
                          <a:gd name="adj" fmla="val 5768"/>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700" panose="020B0803030303020204" pitchFamily="34" charset="0"/>
                            <a:ea typeface="SamsungOne-700" panose="020B0803030303020204" pitchFamily="34" charset="0"/>
                          </a:rPr>
                          <a:t>FILESYSTEM</a:t>
                        </a:r>
                      </a:p>
                      <a:p>
                        <a:pPr algn="ctr"/>
                        <a:r>
                          <a:rPr lang="en-US" altLang="ko-KR" sz="700" dirty="0">
                            <a:solidFill>
                              <a:srgbClr val="0043B2"/>
                            </a:solidFill>
                            <a:latin typeface="SamsungOne-500C" panose="020B0606030303020204" pitchFamily="34" charset="0"/>
                            <a:ea typeface="SamsungOne-700" panose="020B0803030303020204" pitchFamily="34" charset="0"/>
                          </a:rPr>
                          <a:t>HDFS</a:t>
                        </a:r>
                      </a:p>
                    </p:txBody>
                  </p:sp>
                  <p:sp>
                    <p:nvSpPr>
                      <p:cNvPr id="32" name="모서리가 둥근 직사각형 45">
                        <a:extLst>
                          <a:ext uri="{FF2B5EF4-FFF2-40B4-BE49-F238E27FC236}">
                            <a16:creationId xmlns:a16="http://schemas.microsoft.com/office/drawing/2014/main" id="{92BA5676-AE35-4CD8-9349-6B95A090AB5E}"/>
                          </a:ext>
                        </a:extLst>
                      </p:cNvPr>
                      <p:cNvSpPr/>
                      <p:nvPr/>
                    </p:nvSpPr>
                    <p:spPr>
                      <a:xfrm>
                        <a:off x="5214107" y="5183810"/>
                        <a:ext cx="1594494" cy="515219"/>
                      </a:xfrm>
                      <a:prstGeom prst="roundRect">
                        <a:avLst>
                          <a:gd name="adj" fmla="val 5768"/>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700" panose="020B0803030303020204" pitchFamily="34" charset="0"/>
                            <a:ea typeface="SamsungOne-700" panose="020B0803030303020204" pitchFamily="34" charset="0"/>
                          </a:rPr>
                          <a:t>HỆ THỐNG TẬP TIN</a:t>
                        </a:r>
                      </a:p>
                      <a:p>
                        <a:pPr algn="ctr"/>
                        <a:r>
                          <a:rPr lang="en-US" altLang="ko-KR" sz="900" dirty="0">
                            <a:solidFill>
                              <a:srgbClr val="0043B2"/>
                            </a:solidFill>
                            <a:latin typeface="SamsungOne-700" panose="020B0803030303020204" pitchFamily="34" charset="0"/>
                            <a:ea typeface="SamsungOne-700" panose="020B0803030303020204" pitchFamily="34" charset="0"/>
                          </a:rPr>
                          <a:t>KUDU</a:t>
                        </a:r>
                        <a:endParaRPr lang="en-US" altLang="ko-KR" sz="700" dirty="0">
                          <a:solidFill>
                            <a:srgbClr val="0043B2"/>
                          </a:solidFill>
                          <a:latin typeface="SamsungOne-500C" panose="020B0606030303020204" pitchFamily="34" charset="0"/>
                          <a:ea typeface="SamsungOne-700" panose="020B0803030303020204" pitchFamily="34" charset="0"/>
                        </a:endParaRPr>
                      </a:p>
                    </p:txBody>
                  </p:sp>
                  <p:sp>
                    <p:nvSpPr>
                      <p:cNvPr id="33" name="모서리가 둥근 직사각형 46">
                        <a:extLst>
                          <a:ext uri="{FF2B5EF4-FFF2-40B4-BE49-F238E27FC236}">
                            <a16:creationId xmlns:a16="http://schemas.microsoft.com/office/drawing/2014/main" id="{FD6E0159-AF2C-44E2-A83F-69165EEDC56F}"/>
                          </a:ext>
                        </a:extLst>
                      </p:cNvPr>
                      <p:cNvSpPr/>
                      <p:nvPr/>
                    </p:nvSpPr>
                    <p:spPr>
                      <a:xfrm>
                        <a:off x="6849025" y="5183810"/>
                        <a:ext cx="1594494" cy="515219"/>
                      </a:xfrm>
                      <a:prstGeom prst="roundRect">
                        <a:avLst>
                          <a:gd name="adj" fmla="val 5768"/>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rgbClr val="0043B2"/>
                            </a:solidFill>
                            <a:latin typeface="SamsungOne-700" panose="020B0803030303020204" pitchFamily="34" charset="0"/>
                            <a:ea typeface="SamsungOne-700" panose="020B0803030303020204" pitchFamily="34" charset="0"/>
                          </a:rPr>
                          <a:t>NoSQL</a:t>
                        </a:r>
                      </a:p>
                      <a:p>
                        <a:pPr algn="ctr"/>
                        <a:r>
                          <a:rPr lang="en-US" altLang="ko-KR" sz="700" dirty="0">
                            <a:solidFill>
                              <a:srgbClr val="0043B2"/>
                            </a:solidFill>
                            <a:latin typeface="SamsungOne-500C" panose="020B0606030303020204" pitchFamily="34" charset="0"/>
                            <a:ea typeface="SamsungOne-700" panose="020B0803030303020204" pitchFamily="34" charset="0"/>
                          </a:rPr>
                          <a:t>HBASE</a:t>
                        </a:r>
                      </a:p>
                    </p:txBody>
                  </p:sp>
                </p:grpSp>
              </p:grpSp>
            </p:grpSp>
            <p:grpSp>
              <p:nvGrpSpPr>
                <p:cNvPr id="13" name="그룹 12">
                  <a:extLst>
                    <a:ext uri="{FF2B5EF4-FFF2-40B4-BE49-F238E27FC236}">
                      <a16:creationId xmlns:a16="http://schemas.microsoft.com/office/drawing/2014/main" id="{7DE329F7-38B6-4B2E-8E7A-19855E497DAA}"/>
                    </a:ext>
                  </a:extLst>
                </p:cNvPr>
                <p:cNvGrpSpPr/>
                <p:nvPr/>
              </p:nvGrpSpPr>
              <p:grpSpPr>
                <a:xfrm>
                  <a:off x="3789741" y="2757151"/>
                  <a:ext cx="1671403" cy="992320"/>
                  <a:chOff x="3458751" y="2764771"/>
                  <a:chExt cx="1671403" cy="992320"/>
                </a:xfrm>
              </p:grpSpPr>
              <p:sp>
                <p:nvSpPr>
                  <p:cNvPr id="23" name="모서리가 둥근 직사각형 36">
                    <a:extLst>
                      <a:ext uri="{FF2B5EF4-FFF2-40B4-BE49-F238E27FC236}">
                        <a16:creationId xmlns:a16="http://schemas.microsoft.com/office/drawing/2014/main" id="{A40D9ED9-829E-49B5-9A8E-D176112EE130}"/>
                      </a:ext>
                    </a:extLst>
                  </p:cNvPr>
                  <p:cNvSpPr/>
                  <p:nvPr/>
                </p:nvSpPr>
                <p:spPr>
                  <a:xfrm>
                    <a:off x="3458751" y="2764771"/>
                    <a:ext cx="1671403" cy="992320"/>
                  </a:xfrm>
                  <a:prstGeom prst="roundRect">
                    <a:avLst>
                      <a:gd name="adj" fmla="val 5768"/>
                    </a:avLst>
                  </a:prstGeom>
                  <a:solidFill>
                    <a:srgbClr val="E6E6E6"/>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700" panose="020B0803030303020204" pitchFamily="34" charset="0"/>
                        <a:ea typeface="SamsungOne-700" panose="020B0803030303020204" pitchFamily="34" charset="0"/>
                      </a:rPr>
                      <a:t>DATA ENGINEERING</a:t>
                    </a: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p:txBody>
              </p:sp>
              <p:grpSp>
                <p:nvGrpSpPr>
                  <p:cNvPr id="24" name="그룹 23">
                    <a:extLst>
                      <a:ext uri="{FF2B5EF4-FFF2-40B4-BE49-F238E27FC236}">
                        <a16:creationId xmlns:a16="http://schemas.microsoft.com/office/drawing/2014/main" id="{052E99B8-69D6-4F80-B4DB-93D039B2DF53}"/>
                      </a:ext>
                    </a:extLst>
                  </p:cNvPr>
                  <p:cNvGrpSpPr/>
                  <p:nvPr/>
                </p:nvGrpSpPr>
                <p:grpSpPr>
                  <a:xfrm>
                    <a:off x="3531370" y="3156162"/>
                    <a:ext cx="1526164" cy="494569"/>
                    <a:chOff x="3539906" y="3054562"/>
                    <a:chExt cx="1526164" cy="494569"/>
                  </a:xfrm>
                </p:grpSpPr>
                <p:sp>
                  <p:nvSpPr>
                    <p:cNvPr id="25" name="모서리가 둥근 직사각형 29">
                      <a:extLst>
                        <a:ext uri="{FF2B5EF4-FFF2-40B4-BE49-F238E27FC236}">
                          <a16:creationId xmlns:a16="http://schemas.microsoft.com/office/drawing/2014/main" id="{35D5CCAD-B161-4615-8D1A-D2D0AFEB79B9}"/>
                        </a:ext>
                      </a:extLst>
                    </p:cNvPr>
                    <p:cNvSpPr/>
                    <p:nvPr/>
                  </p:nvSpPr>
                  <p:spPr>
                    <a:xfrm>
                      <a:off x="3539906" y="3054562"/>
                      <a:ext cx="748289" cy="494569"/>
                    </a:xfrm>
                    <a:prstGeom prst="roundRect">
                      <a:avLst>
                        <a:gd name="adj" fmla="val 11797"/>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700" panose="020B0803030303020204" pitchFamily="34" charset="0"/>
                          <a:ea typeface="SamsungOne-700" panose="020B0803030303020204" pitchFamily="34" charset="0"/>
                        </a:rPr>
                        <a:t>BATCH</a:t>
                      </a:r>
                    </a:p>
                    <a:p>
                      <a:pPr algn="ctr"/>
                      <a:r>
                        <a:rPr lang="en-US" altLang="ko-KR" sz="700" dirty="0">
                          <a:solidFill>
                            <a:srgbClr val="0043B2"/>
                          </a:solidFill>
                          <a:latin typeface="SamsungOne-500C" panose="020B0606030303020204" pitchFamily="34" charset="0"/>
                          <a:ea typeface="SamsungOne-700" panose="020B0803030303020204" pitchFamily="34" charset="0"/>
                        </a:rPr>
                        <a:t>SPARK,</a:t>
                      </a:r>
                    </a:p>
                    <a:p>
                      <a:pPr algn="ctr"/>
                      <a:r>
                        <a:rPr lang="en-US" altLang="ko-KR" sz="700" dirty="0">
                          <a:solidFill>
                            <a:srgbClr val="0043B2"/>
                          </a:solidFill>
                          <a:latin typeface="SamsungOne-500C" panose="020B0606030303020204" pitchFamily="34" charset="0"/>
                          <a:ea typeface="SamsungOne-700" panose="020B0803030303020204" pitchFamily="34" charset="0"/>
                        </a:rPr>
                        <a:t>HIVEM PIG</a:t>
                      </a:r>
                      <a:endParaRPr lang="ko-KR" altLang="en-US" sz="700" dirty="0">
                        <a:solidFill>
                          <a:srgbClr val="0043B2"/>
                        </a:solidFill>
                        <a:latin typeface="SamsungOne-500C" panose="020B0606030303020204" pitchFamily="34" charset="0"/>
                        <a:ea typeface="SamsungOne-700C" panose="020B0806030303020204" pitchFamily="34" charset="0"/>
                      </a:endParaRPr>
                    </a:p>
                  </p:txBody>
                </p:sp>
                <p:sp>
                  <p:nvSpPr>
                    <p:cNvPr id="26" name="모서리가 둥근 직사각형 31">
                      <a:extLst>
                        <a:ext uri="{FF2B5EF4-FFF2-40B4-BE49-F238E27FC236}">
                          <a16:creationId xmlns:a16="http://schemas.microsoft.com/office/drawing/2014/main" id="{F8756353-CB86-4545-977E-93E6A63CC61B}"/>
                        </a:ext>
                      </a:extLst>
                    </p:cNvPr>
                    <p:cNvSpPr/>
                    <p:nvPr/>
                  </p:nvSpPr>
                  <p:spPr>
                    <a:xfrm>
                      <a:off x="4317781" y="3054562"/>
                      <a:ext cx="748289" cy="494569"/>
                    </a:xfrm>
                    <a:prstGeom prst="roundRect">
                      <a:avLst>
                        <a:gd name="adj" fmla="val 11797"/>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700" panose="020B0803030303020204" pitchFamily="34" charset="0"/>
                          <a:ea typeface="SamsungOne-700" panose="020B0803030303020204" pitchFamily="34" charset="0"/>
                        </a:rPr>
                        <a:t>STREAM</a:t>
                      </a:r>
                    </a:p>
                    <a:p>
                      <a:pPr algn="ctr"/>
                      <a:r>
                        <a:rPr lang="en-US" altLang="ko-KR" sz="700" dirty="0">
                          <a:solidFill>
                            <a:srgbClr val="0043B2"/>
                          </a:solidFill>
                          <a:latin typeface="SamsungOne-500C" panose="020B0606030303020204" pitchFamily="34" charset="0"/>
                          <a:ea typeface="SamsungOne-700" panose="020B0803030303020204" pitchFamily="34" charset="0"/>
                        </a:rPr>
                        <a:t>SPARK</a:t>
                      </a:r>
                    </a:p>
                  </p:txBody>
                </p:sp>
              </p:grpSp>
            </p:grpSp>
            <p:grpSp>
              <p:nvGrpSpPr>
                <p:cNvPr id="14" name="그룹 13">
                  <a:extLst>
                    <a:ext uri="{FF2B5EF4-FFF2-40B4-BE49-F238E27FC236}">
                      <a16:creationId xmlns:a16="http://schemas.microsoft.com/office/drawing/2014/main" id="{12AD0418-82BC-42C6-AD90-C50776951434}"/>
                    </a:ext>
                  </a:extLst>
                </p:cNvPr>
                <p:cNvGrpSpPr/>
                <p:nvPr/>
              </p:nvGrpSpPr>
              <p:grpSpPr>
                <a:xfrm>
                  <a:off x="5529260" y="2757151"/>
                  <a:ext cx="2438128" cy="992320"/>
                  <a:chOff x="5175410" y="2764771"/>
                  <a:chExt cx="2438128" cy="992320"/>
                </a:xfrm>
              </p:grpSpPr>
              <p:sp>
                <p:nvSpPr>
                  <p:cNvPr id="18" name="모서리가 둥근 직사각형 37">
                    <a:extLst>
                      <a:ext uri="{FF2B5EF4-FFF2-40B4-BE49-F238E27FC236}">
                        <a16:creationId xmlns:a16="http://schemas.microsoft.com/office/drawing/2014/main" id="{66784AD0-4CDE-4270-BE59-B3DA1140DD8C}"/>
                      </a:ext>
                    </a:extLst>
                  </p:cNvPr>
                  <p:cNvSpPr/>
                  <p:nvPr/>
                </p:nvSpPr>
                <p:spPr>
                  <a:xfrm>
                    <a:off x="5175410" y="2764771"/>
                    <a:ext cx="2438128" cy="992320"/>
                  </a:xfrm>
                  <a:prstGeom prst="roundRect">
                    <a:avLst>
                      <a:gd name="adj" fmla="val 5768"/>
                    </a:avLst>
                  </a:prstGeom>
                  <a:solidFill>
                    <a:srgbClr val="E6E6E6"/>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700" panose="020B0803030303020204" pitchFamily="34" charset="0"/>
                        <a:ea typeface="SamsungOne-700" panose="020B0803030303020204" pitchFamily="34" charset="0"/>
                      </a:rPr>
                      <a:t>DATA DISCOVERY &amp; ANALYTICS</a:t>
                    </a: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p:txBody>
              </p:sp>
              <p:grpSp>
                <p:nvGrpSpPr>
                  <p:cNvPr id="19" name="그룹 18">
                    <a:extLst>
                      <a:ext uri="{FF2B5EF4-FFF2-40B4-BE49-F238E27FC236}">
                        <a16:creationId xmlns:a16="http://schemas.microsoft.com/office/drawing/2014/main" id="{ADCFA8C6-5945-4C0F-9472-D22670FFD787}"/>
                      </a:ext>
                    </a:extLst>
                  </p:cNvPr>
                  <p:cNvGrpSpPr/>
                  <p:nvPr/>
                </p:nvGrpSpPr>
                <p:grpSpPr>
                  <a:xfrm>
                    <a:off x="5240347" y="3156162"/>
                    <a:ext cx="2286927" cy="494569"/>
                    <a:chOff x="5240347" y="3118873"/>
                    <a:chExt cx="2286927" cy="494569"/>
                  </a:xfrm>
                </p:grpSpPr>
                <p:sp>
                  <p:nvSpPr>
                    <p:cNvPr id="20" name="모서리가 둥근 직사각형 32">
                      <a:extLst>
                        <a:ext uri="{FF2B5EF4-FFF2-40B4-BE49-F238E27FC236}">
                          <a16:creationId xmlns:a16="http://schemas.microsoft.com/office/drawing/2014/main" id="{7D28E8B1-D71D-4052-AA3D-31C04689EA5F}"/>
                        </a:ext>
                      </a:extLst>
                    </p:cNvPr>
                    <p:cNvSpPr/>
                    <p:nvPr/>
                  </p:nvSpPr>
                  <p:spPr>
                    <a:xfrm>
                      <a:off x="5240347" y="3118873"/>
                      <a:ext cx="748289" cy="494569"/>
                    </a:xfrm>
                    <a:prstGeom prst="roundRect">
                      <a:avLst>
                        <a:gd name="adj" fmla="val 11797"/>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700" panose="020B0803030303020204" pitchFamily="34" charset="0"/>
                          <a:ea typeface="SamsungOne-700" panose="020B0803030303020204" pitchFamily="34" charset="0"/>
                        </a:rPr>
                        <a:t>SQL</a:t>
                      </a:r>
                    </a:p>
                    <a:p>
                      <a:pPr algn="ctr"/>
                      <a:r>
                        <a:rPr lang="en-US" altLang="ko-KR" sz="700" dirty="0">
                          <a:solidFill>
                            <a:srgbClr val="0043B2"/>
                          </a:solidFill>
                          <a:latin typeface="SamsungOne-500C" panose="020B0606030303020204" pitchFamily="34" charset="0"/>
                          <a:ea typeface="SamsungOne-700" panose="020B0803030303020204" pitchFamily="34" charset="0"/>
                        </a:rPr>
                        <a:t>IMPALA</a:t>
                      </a:r>
                    </a:p>
                  </p:txBody>
                </p:sp>
                <p:sp>
                  <p:nvSpPr>
                    <p:cNvPr id="21" name="모서리가 둥근 직사각형 33">
                      <a:extLst>
                        <a:ext uri="{FF2B5EF4-FFF2-40B4-BE49-F238E27FC236}">
                          <a16:creationId xmlns:a16="http://schemas.microsoft.com/office/drawing/2014/main" id="{8170CD2D-DFCA-41AD-8538-FE97A66C5411}"/>
                        </a:ext>
                      </a:extLst>
                    </p:cNvPr>
                    <p:cNvSpPr/>
                    <p:nvPr/>
                  </p:nvSpPr>
                  <p:spPr>
                    <a:xfrm>
                      <a:off x="6012048" y="3118873"/>
                      <a:ext cx="748289" cy="494569"/>
                    </a:xfrm>
                    <a:prstGeom prst="roundRect">
                      <a:avLst>
                        <a:gd name="adj" fmla="val 11797"/>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700" panose="020B0803030303020204" pitchFamily="34" charset="0"/>
                          <a:ea typeface="SamsungOne-700" panose="020B0803030303020204" pitchFamily="34" charset="0"/>
                        </a:rPr>
                        <a:t>SEARCH</a:t>
                      </a:r>
                    </a:p>
                    <a:p>
                      <a:pPr algn="ctr"/>
                      <a:r>
                        <a:rPr lang="en-US" altLang="ko-KR" sz="700" dirty="0">
                          <a:solidFill>
                            <a:srgbClr val="0043B2"/>
                          </a:solidFill>
                          <a:latin typeface="SamsungOne-500C" panose="020B0606030303020204" pitchFamily="34" charset="0"/>
                          <a:ea typeface="SamsungOne-700" panose="020B0803030303020204" pitchFamily="34" charset="0"/>
                        </a:rPr>
                        <a:t>SOLR</a:t>
                      </a:r>
                    </a:p>
                  </p:txBody>
                </p:sp>
                <p:sp>
                  <p:nvSpPr>
                    <p:cNvPr id="22" name="모서리가 둥근 직사각형 34">
                      <a:extLst>
                        <a:ext uri="{FF2B5EF4-FFF2-40B4-BE49-F238E27FC236}">
                          <a16:creationId xmlns:a16="http://schemas.microsoft.com/office/drawing/2014/main" id="{8CAB0D13-1C88-4031-82B7-9BDA7C9D6237}"/>
                        </a:ext>
                      </a:extLst>
                    </p:cNvPr>
                    <p:cNvSpPr/>
                    <p:nvPr/>
                  </p:nvSpPr>
                  <p:spPr>
                    <a:xfrm>
                      <a:off x="6778985" y="3118873"/>
                      <a:ext cx="748289" cy="494569"/>
                    </a:xfrm>
                    <a:prstGeom prst="roundRect">
                      <a:avLst>
                        <a:gd name="adj" fmla="val 11797"/>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700" panose="020B0803030303020204" pitchFamily="34" charset="0"/>
                          <a:ea typeface="SamsungOne-700" panose="020B0803030303020204" pitchFamily="34" charset="0"/>
                        </a:rPr>
                        <a:t>MODEL</a:t>
                      </a:r>
                    </a:p>
                    <a:p>
                      <a:pPr algn="ctr"/>
                      <a:r>
                        <a:rPr lang="en-US" altLang="ko-KR" sz="700" dirty="0">
                          <a:solidFill>
                            <a:srgbClr val="0043B2"/>
                          </a:solidFill>
                          <a:latin typeface="SamsungOne-500C" panose="020B0606030303020204" pitchFamily="34" charset="0"/>
                          <a:ea typeface="SamsungOne-700" panose="020B0803030303020204" pitchFamily="34" charset="0"/>
                        </a:rPr>
                        <a:t>SPARK</a:t>
                      </a:r>
                    </a:p>
                  </p:txBody>
                </p:sp>
              </p:grpSp>
            </p:grpSp>
            <p:grpSp>
              <p:nvGrpSpPr>
                <p:cNvPr id="15" name="그룹 14">
                  <a:extLst>
                    <a:ext uri="{FF2B5EF4-FFF2-40B4-BE49-F238E27FC236}">
                      <a16:creationId xmlns:a16="http://schemas.microsoft.com/office/drawing/2014/main" id="{D3DC5359-3042-4AFE-9054-1832D36BA5DC}"/>
                    </a:ext>
                  </a:extLst>
                </p:cNvPr>
                <p:cNvGrpSpPr/>
                <p:nvPr/>
              </p:nvGrpSpPr>
              <p:grpSpPr>
                <a:xfrm>
                  <a:off x="8039178" y="2757151"/>
                  <a:ext cx="867316" cy="992320"/>
                  <a:chOff x="7654848" y="2764771"/>
                  <a:chExt cx="867316" cy="992320"/>
                </a:xfrm>
              </p:grpSpPr>
              <p:sp>
                <p:nvSpPr>
                  <p:cNvPr id="16" name="모서리가 둥근 직사각형 38">
                    <a:extLst>
                      <a:ext uri="{FF2B5EF4-FFF2-40B4-BE49-F238E27FC236}">
                        <a16:creationId xmlns:a16="http://schemas.microsoft.com/office/drawing/2014/main" id="{AF94D196-AD09-4298-BCB5-2FEDD106800A}"/>
                      </a:ext>
                    </a:extLst>
                  </p:cNvPr>
                  <p:cNvSpPr/>
                  <p:nvPr/>
                </p:nvSpPr>
                <p:spPr>
                  <a:xfrm>
                    <a:off x="7654848" y="2764771"/>
                    <a:ext cx="867316" cy="992320"/>
                  </a:xfrm>
                  <a:prstGeom prst="roundRect">
                    <a:avLst>
                      <a:gd name="adj" fmla="val 5768"/>
                    </a:avLst>
                  </a:prstGeom>
                  <a:solidFill>
                    <a:srgbClr val="E6E6E6"/>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0043B2"/>
                        </a:solidFill>
                        <a:latin typeface="SamsungOne-700" panose="020B0803030303020204" pitchFamily="34" charset="0"/>
                        <a:ea typeface="SamsungOne-700" panose="020B0803030303020204" pitchFamily="34" charset="0"/>
                      </a:rPr>
                      <a:t>DATA APPS</a:t>
                    </a: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a:p>
                    <a:pPr algn="ctr"/>
                    <a:endParaRPr lang="en-US" altLang="ko-KR" sz="1000" dirty="0">
                      <a:solidFill>
                        <a:srgbClr val="0043B2"/>
                      </a:solidFill>
                      <a:latin typeface="SamsungOne-700" panose="020B0803030303020204" pitchFamily="34" charset="0"/>
                      <a:ea typeface="SamsungOne-700" panose="020B0803030303020204" pitchFamily="34" charset="0"/>
                    </a:endParaRPr>
                  </a:p>
                </p:txBody>
              </p:sp>
              <p:sp>
                <p:nvSpPr>
                  <p:cNvPr id="17" name="모서리가 둥근 직사각형 35">
                    <a:extLst>
                      <a:ext uri="{FF2B5EF4-FFF2-40B4-BE49-F238E27FC236}">
                        <a16:creationId xmlns:a16="http://schemas.microsoft.com/office/drawing/2014/main" id="{1BB14B93-05FF-433A-B6DE-DD27DDB7DBFE}"/>
                      </a:ext>
                    </a:extLst>
                  </p:cNvPr>
                  <p:cNvSpPr/>
                  <p:nvPr/>
                </p:nvSpPr>
                <p:spPr>
                  <a:xfrm>
                    <a:off x="7706290" y="3156162"/>
                    <a:ext cx="748289" cy="494569"/>
                  </a:xfrm>
                  <a:prstGeom prst="roundRect">
                    <a:avLst>
                      <a:gd name="adj" fmla="val 11797"/>
                    </a:avLst>
                  </a:prstGeom>
                  <a:solidFill>
                    <a:srgbClr val="E9F2FC"/>
                  </a:solidFill>
                  <a:ln w="9525">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0043B2"/>
                        </a:solidFill>
                        <a:latin typeface="SamsungOne-700" panose="020B0803030303020204" pitchFamily="34" charset="0"/>
                        <a:ea typeface="SamsungOne-700" panose="020B0803030303020204" pitchFamily="34" charset="0"/>
                      </a:rPr>
                      <a:t>ONLINE</a:t>
                    </a:r>
                  </a:p>
                  <a:p>
                    <a:pPr algn="ctr"/>
                    <a:r>
                      <a:rPr lang="en-US" altLang="ko-KR" sz="700" dirty="0">
                        <a:solidFill>
                          <a:srgbClr val="0043B2"/>
                        </a:solidFill>
                        <a:latin typeface="SamsungOne-500C" panose="020B0606030303020204" pitchFamily="34" charset="0"/>
                        <a:ea typeface="SamsungOne-700" panose="020B0803030303020204" pitchFamily="34" charset="0"/>
                      </a:rPr>
                      <a:t>HBASE</a:t>
                    </a:r>
                  </a:p>
                </p:txBody>
              </p:sp>
            </p:grpSp>
          </p:grpSp>
        </p:grpSp>
        <p:sp>
          <p:nvSpPr>
            <p:cNvPr id="38" name="직사각형 37">
              <a:extLst>
                <a:ext uri="{FF2B5EF4-FFF2-40B4-BE49-F238E27FC236}">
                  <a16:creationId xmlns:a16="http://schemas.microsoft.com/office/drawing/2014/main" id="{091B7E61-4A75-4912-BEB0-A6377349DC38}"/>
                </a:ext>
              </a:extLst>
            </p:cNvPr>
            <p:cNvSpPr/>
            <p:nvPr/>
          </p:nvSpPr>
          <p:spPr>
            <a:xfrm>
              <a:off x="3905681" y="2507425"/>
              <a:ext cx="5426719" cy="253098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9" name="직사각형 38">
              <a:extLst>
                <a:ext uri="{FF2B5EF4-FFF2-40B4-BE49-F238E27FC236}">
                  <a16:creationId xmlns:a16="http://schemas.microsoft.com/office/drawing/2014/main" id="{388C4CD8-8FD7-4C0E-89F8-AFD4C398ABA7}"/>
                </a:ext>
              </a:extLst>
            </p:cNvPr>
            <p:cNvSpPr/>
            <p:nvPr/>
          </p:nvSpPr>
          <p:spPr>
            <a:xfrm>
              <a:off x="3962215" y="5578040"/>
              <a:ext cx="5370186" cy="5569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0" name="직사각형 39">
              <a:extLst>
                <a:ext uri="{FF2B5EF4-FFF2-40B4-BE49-F238E27FC236}">
                  <a16:creationId xmlns:a16="http://schemas.microsoft.com/office/drawing/2014/main" id="{B7ED8975-0339-4874-9445-D65409706398}"/>
                </a:ext>
              </a:extLst>
            </p:cNvPr>
            <p:cNvSpPr/>
            <p:nvPr/>
          </p:nvSpPr>
          <p:spPr>
            <a:xfrm>
              <a:off x="3961894" y="5038415"/>
              <a:ext cx="1872363" cy="5569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1" name="직사각형 40">
              <a:extLst>
                <a:ext uri="{FF2B5EF4-FFF2-40B4-BE49-F238E27FC236}">
                  <a16:creationId xmlns:a16="http://schemas.microsoft.com/office/drawing/2014/main" id="{5D2753B4-1970-4963-BE87-86A2CBF534A0}"/>
                </a:ext>
              </a:extLst>
            </p:cNvPr>
            <p:cNvSpPr/>
            <p:nvPr/>
          </p:nvSpPr>
          <p:spPr>
            <a:xfrm>
              <a:off x="7501413" y="5038414"/>
              <a:ext cx="1872363" cy="55693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Tree>
    <p:extLst>
      <p:ext uri="{BB962C8B-B14F-4D97-AF65-F5344CB8AC3E}">
        <p14:creationId xmlns:p14="http://schemas.microsoft.com/office/powerpoint/2010/main" val="37381981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3B238356-AEB7-41E4-8D66-914AF3C4EE90}"/>
              </a:ext>
            </a:extLst>
          </p:cNvPr>
          <p:cNvSpPr>
            <a:spLocks noGrp="1"/>
          </p:cNvSpPr>
          <p:nvPr>
            <p:ph type="body" sz="quarter" idx="11"/>
          </p:nvPr>
        </p:nvSpPr>
        <p:spPr/>
        <p:txBody>
          <a:bodyPr/>
          <a:lstStyle/>
          <a:p>
            <a:r>
              <a:rPr lang="en-US" altLang="ko-KR" dirty="0" err="1">
                <a:ea typeface="SamsungOneKorean 400" panose="020B0503030303020204" pitchFamily="50" charset="-127"/>
              </a:rPr>
              <a:t>Lệnh</a:t>
            </a:r>
            <a:r>
              <a:rPr lang="en-US" altLang="ko-KR" dirty="0">
                <a:ea typeface="SamsungOneKorean 400" panose="020B0503030303020204" pitchFamily="50" charset="-127"/>
              </a:rPr>
              <a:t> </a:t>
            </a:r>
            <a:r>
              <a:rPr lang="en-US" altLang="ko-KR" dirty="0" err="1">
                <a:ea typeface="SamsungOneKorean 400" panose="020B0503030303020204" pitchFamily="50" charset="-127"/>
              </a:rPr>
              <a:t>thao</a:t>
            </a:r>
            <a:r>
              <a:rPr lang="en-US" altLang="ko-KR" dirty="0">
                <a:ea typeface="SamsungOneKorean 400" panose="020B0503030303020204" pitchFamily="50" charset="-127"/>
              </a:rPr>
              <a:t> </a:t>
            </a:r>
            <a:r>
              <a:rPr lang="en-US" altLang="ko-KR" dirty="0" err="1">
                <a:ea typeface="SamsungOneKorean 400" panose="020B0503030303020204" pitchFamily="50" charset="-127"/>
              </a:rPr>
              <a:t>tác</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305A850B-BB00-48AD-B8A2-BC85239D5638}"/>
              </a:ext>
            </a:extLst>
          </p:cNvPr>
          <p:cNvSpPr>
            <a:spLocks noGrp="1"/>
          </p:cNvSpPr>
          <p:nvPr>
            <p:ph type="body" sz="quarter" idx="15"/>
          </p:nvPr>
        </p:nvSpPr>
        <p:spPr/>
        <p:txBody>
          <a:bodyPr/>
          <a:lstStyle/>
          <a:p>
            <a:r>
              <a:rPr lang="en-US" altLang="ko-KR" dirty="0"/>
              <a:t>Put: </a:t>
            </a:r>
            <a:r>
              <a:rPr lang="en-US" altLang="ko-KR" dirty="0" err="1"/>
              <a:t>Đặt</a:t>
            </a:r>
            <a:endParaRPr lang="en-US" altLang="ko-KR" dirty="0"/>
          </a:p>
          <a:p>
            <a:r>
              <a:rPr lang="en-US" altLang="ko-KR" dirty="0"/>
              <a:t>Get: </a:t>
            </a:r>
            <a:r>
              <a:rPr lang="en-US" altLang="ko-KR" dirty="0" err="1"/>
              <a:t>Tìm</a:t>
            </a:r>
            <a:r>
              <a:rPr lang="en-US" altLang="ko-KR" dirty="0"/>
              <a:t> </a:t>
            </a:r>
            <a:r>
              <a:rPr lang="en-US" altLang="ko-KR" dirty="0" err="1"/>
              <a:t>nạp</a:t>
            </a:r>
            <a:endParaRPr lang="en-US" altLang="ko-KR" dirty="0"/>
          </a:p>
          <a:p>
            <a:r>
              <a:rPr lang="en-US" altLang="ko-KR" dirty="0"/>
              <a:t>Scan: </a:t>
            </a:r>
            <a:r>
              <a:rPr lang="en-US" altLang="ko-KR" dirty="0" err="1"/>
              <a:t>Quét</a:t>
            </a:r>
            <a:endParaRPr lang="en-US" altLang="ko-KR" dirty="0"/>
          </a:p>
          <a:p>
            <a:r>
              <a:rPr lang="en-US" altLang="ko-KR" dirty="0"/>
              <a:t>Count: </a:t>
            </a:r>
            <a:r>
              <a:rPr lang="en-US" altLang="ko-KR" dirty="0" err="1"/>
              <a:t>Đếm</a:t>
            </a:r>
            <a:endParaRPr lang="en-US" altLang="ko-KR" dirty="0"/>
          </a:p>
          <a:p>
            <a:r>
              <a:rPr lang="en-US" altLang="ko-KR" dirty="0"/>
              <a:t>Delete / </a:t>
            </a:r>
            <a:r>
              <a:rPr lang="en-US" altLang="ko-KR" dirty="0" err="1"/>
              <a:t>deleteall</a:t>
            </a:r>
            <a:r>
              <a:rPr lang="en-US" altLang="ko-KR" dirty="0"/>
              <a:t>: </a:t>
            </a:r>
            <a:r>
              <a:rPr lang="en-US" altLang="ko-KR" dirty="0" err="1"/>
              <a:t>Xóa</a:t>
            </a:r>
            <a:r>
              <a:rPr lang="en-US" altLang="ko-KR" dirty="0"/>
              <a:t> / </a:t>
            </a:r>
            <a:r>
              <a:rPr lang="en-US" altLang="ko-KR" dirty="0" err="1"/>
              <a:t>Xóa</a:t>
            </a:r>
            <a:r>
              <a:rPr lang="en-US" altLang="ko-KR" dirty="0"/>
              <a:t> </a:t>
            </a:r>
            <a:r>
              <a:rPr lang="en-US" altLang="ko-KR" dirty="0" err="1"/>
              <a:t>tất</a:t>
            </a:r>
            <a:r>
              <a:rPr lang="en-US" altLang="ko-KR" dirty="0"/>
              <a:t> </a:t>
            </a:r>
            <a:r>
              <a:rPr lang="en-US" altLang="ko-KR" dirty="0" err="1"/>
              <a:t>cả</a:t>
            </a:r>
            <a:endParaRPr lang="en-US" altLang="ko-KR" dirty="0"/>
          </a:p>
          <a:p>
            <a:r>
              <a:rPr lang="en-US" altLang="ko-KR" dirty="0"/>
              <a:t>Truncate: </a:t>
            </a:r>
            <a:r>
              <a:rPr lang="en-US" altLang="ko-KR" dirty="0" err="1"/>
              <a:t>Cắt</a:t>
            </a:r>
            <a:r>
              <a:rPr lang="en-US" altLang="ko-KR" dirty="0"/>
              <a:t> </a:t>
            </a:r>
            <a:r>
              <a:rPr lang="en-US" altLang="ko-KR" dirty="0" err="1"/>
              <a:t>bớt</a:t>
            </a:r>
            <a:endParaRPr lang="en-US" altLang="ko-KR" dirty="0"/>
          </a:p>
          <a:p>
            <a:r>
              <a:rPr lang="en-US" altLang="ko-KR" dirty="0"/>
              <a:t>Java client API</a:t>
            </a:r>
          </a:p>
          <a:p>
            <a:endParaRPr lang="ko-KR" altLang="en-US" dirty="0"/>
          </a:p>
        </p:txBody>
      </p:sp>
      <p:grpSp>
        <p:nvGrpSpPr>
          <p:cNvPr id="23" name="그룹 22">
            <a:extLst>
              <a:ext uri="{FF2B5EF4-FFF2-40B4-BE49-F238E27FC236}">
                <a16:creationId xmlns:a16="http://schemas.microsoft.com/office/drawing/2014/main" id="{00F408A5-CB06-4BCC-A64D-429F53083EBB}"/>
              </a:ext>
            </a:extLst>
          </p:cNvPr>
          <p:cNvGrpSpPr/>
          <p:nvPr/>
        </p:nvGrpSpPr>
        <p:grpSpPr>
          <a:xfrm>
            <a:off x="3954144" y="2519125"/>
            <a:ext cx="3322956" cy="3320472"/>
            <a:chOff x="3954144" y="2519125"/>
            <a:chExt cx="3322956" cy="3320472"/>
          </a:xfrm>
        </p:grpSpPr>
        <p:sp>
          <p:nvSpPr>
            <p:cNvPr id="24" name="막힌 원호 15">
              <a:extLst>
                <a:ext uri="{FF2B5EF4-FFF2-40B4-BE49-F238E27FC236}">
                  <a16:creationId xmlns:a16="http://schemas.microsoft.com/office/drawing/2014/main" id="{72A7D625-560A-4C8C-9A17-E7DC8B4559BF}"/>
                </a:ext>
              </a:extLst>
            </p:cNvPr>
            <p:cNvSpPr/>
            <p:nvPr/>
          </p:nvSpPr>
          <p:spPr>
            <a:xfrm rot="18673337">
              <a:off x="3955196" y="2519432"/>
              <a:ext cx="3314515" cy="3314516"/>
            </a:xfrm>
            <a:prstGeom prst="blockArc">
              <a:avLst>
                <a:gd name="adj1" fmla="val 18524433"/>
                <a:gd name="adj2" fmla="val 21547021"/>
                <a:gd name="adj3" fmla="val 31541"/>
              </a:avLst>
            </a:prstGeom>
            <a:solidFill>
              <a:srgbClr val="BD92D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atinLnBrk="0"/>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25" name="막힌 원호 17">
              <a:extLst>
                <a:ext uri="{FF2B5EF4-FFF2-40B4-BE49-F238E27FC236}">
                  <a16:creationId xmlns:a16="http://schemas.microsoft.com/office/drawing/2014/main" id="{68FFF74C-123B-4CD8-B17D-EB23FFA48E0E}"/>
                </a:ext>
              </a:extLst>
            </p:cNvPr>
            <p:cNvSpPr/>
            <p:nvPr/>
          </p:nvSpPr>
          <p:spPr>
            <a:xfrm rot="12498581">
              <a:off x="3955195" y="2525079"/>
              <a:ext cx="3314516" cy="3314515"/>
            </a:xfrm>
            <a:prstGeom prst="blockArc">
              <a:avLst>
                <a:gd name="adj1" fmla="val 18872737"/>
                <a:gd name="adj2" fmla="val 21547021"/>
                <a:gd name="adj3" fmla="val 31541"/>
              </a:avLst>
            </a:prstGeom>
            <a:solidFill>
              <a:srgbClr val="007EA4"/>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6" name="막힌 원호 18">
              <a:extLst>
                <a:ext uri="{FF2B5EF4-FFF2-40B4-BE49-F238E27FC236}">
                  <a16:creationId xmlns:a16="http://schemas.microsoft.com/office/drawing/2014/main" id="{1513F79E-FDC1-4CA4-8935-479C355606BC}"/>
                </a:ext>
              </a:extLst>
            </p:cNvPr>
            <p:cNvSpPr/>
            <p:nvPr/>
          </p:nvSpPr>
          <p:spPr>
            <a:xfrm rot="9587869">
              <a:off x="3954145" y="2525081"/>
              <a:ext cx="3314516" cy="3314515"/>
            </a:xfrm>
            <a:prstGeom prst="blockArc">
              <a:avLst>
                <a:gd name="adj1" fmla="val 18753924"/>
                <a:gd name="adj2" fmla="val 21547021"/>
                <a:gd name="adj3" fmla="val 31541"/>
              </a:avLst>
            </a:prstGeom>
            <a:solidFill>
              <a:srgbClr val="2C56D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atinLnBrk="0"/>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27" name="막힌 원호 19">
              <a:extLst>
                <a:ext uri="{FF2B5EF4-FFF2-40B4-BE49-F238E27FC236}">
                  <a16:creationId xmlns:a16="http://schemas.microsoft.com/office/drawing/2014/main" id="{AD45C263-2D7B-41A3-93FC-E73F66229155}"/>
                </a:ext>
              </a:extLst>
            </p:cNvPr>
            <p:cNvSpPr/>
            <p:nvPr/>
          </p:nvSpPr>
          <p:spPr>
            <a:xfrm rot="6567737">
              <a:off x="3954144" y="2525081"/>
              <a:ext cx="3314515" cy="3314516"/>
            </a:xfrm>
            <a:prstGeom prst="blockArc">
              <a:avLst>
                <a:gd name="adj1" fmla="val 18461048"/>
                <a:gd name="adj2" fmla="val 21547021"/>
                <a:gd name="adj3" fmla="val 31541"/>
              </a:avLst>
            </a:prstGeom>
            <a:solidFill>
              <a:srgbClr val="2C56D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atinLnBrk="0"/>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28" name="막힌 원호 20">
              <a:extLst>
                <a:ext uri="{FF2B5EF4-FFF2-40B4-BE49-F238E27FC236}">
                  <a16:creationId xmlns:a16="http://schemas.microsoft.com/office/drawing/2014/main" id="{01410C2C-619B-4CF5-9868-5F68D458B602}"/>
                </a:ext>
              </a:extLst>
            </p:cNvPr>
            <p:cNvSpPr/>
            <p:nvPr/>
          </p:nvSpPr>
          <p:spPr>
            <a:xfrm rot="3240830">
              <a:off x="3962584" y="2525082"/>
              <a:ext cx="3314515" cy="3314516"/>
            </a:xfrm>
            <a:prstGeom prst="blockArc">
              <a:avLst>
                <a:gd name="adj1" fmla="val 18524433"/>
                <a:gd name="adj2" fmla="val 21547021"/>
                <a:gd name="adj3" fmla="val 31541"/>
              </a:avLst>
            </a:prstGeom>
            <a:solidFill>
              <a:srgbClr val="2C56D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nvGrpSpPr>
            <p:cNvPr id="29" name="그룹 28">
              <a:extLst>
                <a:ext uri="{FF2B5EF4-FFF2-40B4-BE49-F238E27FC236}">
                  <a16:creationId xmlns:a16="http://schemas.microsoft.com/office/drawing/2014/main" id="{DE2122DE-8294-482F-AE8E-D2B029CDC7EC}"/>
                </a:ext>
              </a:extLst>
            </p:cNvPr>
            <p:cNvGrpSpPr/>
            <p:nvPr/>
          </p:nvGrpSpPr>
          <p:grpSpPr>
            <a:xfrm>
              <a:off x="3954146" y="2519125"/>
              <a:ext cx="3315567" cy="3314823"/>
              <a:chOff x="3954146" y="2519125"/>
              <a:chExt cx="3315567" cy="3314823"/>
            </a:xfrm>
          </p:grpSpPr>
          <p:sp>
            <p:nvSpPr>
              <p:cNvPr id="30" name="막힌 원호 3">
                <a:extLst>
                  <a:ext uri="{FF2B5EF4-FFF2-40B4-BE49-F238E27FC236}">
                    <a16:creationId xmlns:a16="http://schemas.microsoft.com/office/drawing/2014/main" id="{DEA7FE5C-249E-41B0-97C6-ECD574D7596C}"/>
                  </a:ext>
                </a:extLst>
              </p:cNvPr>
              <p:cNvSpPr/>
              <p:nvPr/>
            </p:nvSpPr>
            <p:spPr>
              <a:xfrm>
                <a:off x="3954146" y="2519433"/>
                <a:ext cx="3314516" cy="3314515"/>
              </a:xfrm>
              <a:prstGeom prst="blockArc">
                <a:avLst>
                  <a:gd name="adj1" fmla="val 18744112"/>
                  <a:gd name="adj2" fmla="val 21547021"/>
                  <a:gd name="adj3" fmla="val 31541"/>
                </a:avLst>
              </a:prstGeom>
              <a:solidFill>
                <a:srgbClr val="BD92D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atinLnBrk="0"/>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31" name="막힌 원호 16">
                <a:extLst>
                  <a:ext uri="{FF2B5EF4-FFF2-40B4-BE49-F238E27FC236}">
                    <a16:creationId xmlns:a16="http://schemas.microsoft.com/office/drawing/2014/main" id="{3C8D4674-51D1-43E8-A45D-23BD0BF2FE2F}"/>
                  </a:ext>
                </a:extLst>
              </p:cNvPr>
              <p:cNvSpPr/>
              <p:nvPr/>
            </p:nvSpPr>
            <p:spPr>
              <a:xfrm rot="15487876">
                <a:off x="3955197" y="2519125"/>
                <a:ext cx="3314515" cy="3314516"/>
              </a:xfrm>
              <a:prstGeom prst="blockArc">
                <a:avLst>
                  <a:gd name="adj1" fmla="val 18706342"/>
                  <a:gd name="adj2" fmla="val 21547021"/>
                  <a:gd name="adj3" fmla="val 31541"/>
                </a:avLst>
              </a:prstGeom>
              <a:solidFill>
                <a:srgbClr val="BD92D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atinLnBrk="0"/>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32" name="TextBox 31">
                <a:extLst>
                  <a:ext uri="{FF2B5EF4-FFF2-40B4-BE49-F238E27FC236}">
                    <a16:creationId xmlns:a16="http://schemas.microsoft.com/office/drawing/2014/main" id="{EEF8EDF8-7C1B-43A1-B326-0E6B5F060753}"/>
                  </a:ext>
                </a:extLst>
              </p:cNvPr>
              <p:cNvSpPr txBox="1"/>
              <p:nvPr/>
            </p:nvSpPr>
            <p:spPr>
              <a:xfrm>
                <a:off x="4682461" y="3081718"/>
                <a:ext cx="470001" cy="307777"/>
              </a:xfrm>
              <a:prstGeom prst="rect">
                <a:avLst/>
              </a:prstGeom>
              <a:noFill/>
            </p:spPr>
            <p:txBody>
              <a:bodyPr wrap="none" rtlCol="0">
                <a:spAutoFit/>
              </a:bodyPr>
              <a:lstStyle/>
              <a:p>
                <a:pPr marL="0" lvl="1" algn="ctr"/>
                <a:r>
                  <a:rPr lang="en-US" altLang="ko-KR" sz="1400" dirty="0" err="1">
                    <a:solidFill>
                      <a:schemeClr val="bg1"/>
                    </a:solidFill>
                    <a:latin typeface="SamsungOne-700" panose="020B0803030303020204" pitchFamily="34" charset="0"/>
                    <a:ea typeface="SamsungOne-700" panose="020B0803030303020204" pitchFamily="34" charset="0"/>
                  </a:rPr>
                  <a:t>Đặt</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33" name="TextBox 32">
                <a:extLst>
                  <a:ext uri="{FF2B5EF4-FFF2-40B4-BE49-F238E27FC236}">
                    <a16:creationId xmlns:a16="http://schemas.microsoft.com/office/drawing/2014/main" id="{DC7BF0C4-F387-4E44-9B64-26B34DC014EA}"/>
                  </a:ext>
                </a:extLst>
              </p:cNvPr>
              <p:cNvSpPr txBox="1"/>
              <p:nvPr/>
            </p:nvSpPr>
            <p:spPr>
              <a:xfrm>
                <a:off x="5473129" y="2940792"/>
                <a:ext cx="814647" cy="307777"/>
              </a:xfrm>
              <a:prstGeom prst="rect">
                <a:avLst/>
              </a:prstGeom>
              <a:noFill/>
            </p:spPr>
            <p:txBody>
              <a:bodyPr wrap="none" rtlCol="0">
                <a:spAutoFit/>
              </a:bodyPr>
              <a:lstStyle/>
              <a:p>
                <a:pPr marL="0" lvl="1" algn="ctr"/>
                <a:r>
                  <a:rPr lang="en-US" altLang="ko-KR" sz="1400" dirty="0" err="1">
                    <a:solidFill>
                      <a:schemeClr val="bg1"/>
                    </a:solidFill>
                    <a:latin typeface="SamsungOne-700" panose="020B0803030303020204" pitchFamily="34" charset="0"/>
                    <a:ea typeface="SamsungOne-700" panose="020B0803030303020204" pitchFamily="34" charset="0"/>
                  </a:rPr>
                  <a:t>Tìm</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nạp</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34" name="TextBox 33">
                <a:extLst>
                  <a:ext uri="{FF2B5EF4-FFF2-40B4-BE49-F238E27FC236}">
                    <a16:creationId xmlns:a16="http://schemas.microsoft.com/office/drawing/2014/main" id="{D232985B-2784-4795-8CED-271A0008FE90}"/>
                  </a:ext>
                </a:extLst>
              </p:cNvPr>
              <p:cNvSpPr txBox="1"/>
              <p:nvPr/>
            </p:nvSpPr>
            <p:spPr>
              <a:xfrm>
                <a:off x="6383901" y="3615149"/>
                <a:ext cx="564578" cy="307777"/>
              </a:xfrm>
              <a:prstGeom prst="rect">
                <a:avLst/>
              </a:prstGeom>
              <a:noFill/>
            </p:spPr>
            <p:txBody>
              <a:bodyPr wrap="none" rtlCol="0">
                <a:spAutoFit/>
              </a:bodyPr>
              <a:lstStyle/>
              <a:p>
                <a:pPr marL="0" lvl="1" algn="ctr"/>
                <a:r>
                  <a:rPr lang="en-US" altLang="ko-KR" sz="1400" dirty="0">
                    <a:solidFill>
                      <a:schemeClr val="bg1"/>
                    </a:solidFill>
                    <a:latin typeface="SamsungOne-700" panose="020B0803030303020204" pitchFamily="34" charset="0"/>
                    <a:ea typeface="SamsungOne-700" panose="020B0803030303020204" pitchFamily="34" charset="0"/>
                  </a:rPr>
                  <a:t>Scan</a:t>
                </a:r>
              </a:p>
            </p:txBody>
          </p:sp>
          <p:sp>
            <p:nvSpPr>
              <p:cNvPr id="35" name="TextBox 34">
                <a:extLst>
                  <a:ext uri="{FF2B5EF4-FFF2-40B4-BE49-F238E27FC236}">
                    <a16:creationId xmlns:a16="http://schemas.microsoft.com/office/drawing/2014/main" id="{C3DDF84A-0153-424A-8325-2DF2F30FE6F1}"/>
                  </a:ext>
                </a:extLst>
              </p:cNvPr>
              <p:cNvSpPr txBox="1"/>
              <p:nvPr/>
            </p:nvSpPr>
            <p:spPr>
              <a:xfrm>
                <a:off x="6389615" y="3615149"/>
                <a:ext cx="564578" cy="307777"/>
              </a:xfrm>
              <a:prstGeom prst="rect">
                <a:avLst/>
              </a:prstGeom>
              <a:noFill/>
            </p:spPr>
            <p:txBody>
              <a:bodyPr wrap="none" rtlCol="0">
                <a:spAutoFit/>
              </a:bodyPr>
              <a:lstStyle/>
              <a:p>
                <a:pPr marL="0" lvl="1" algn="ctr"/>
                <a:r>
                  <a:rPr lang="en-US" altLang="ko-KR" sz="1400" dirty="0">
                    <a:solidFill>
                      <a:schemeClr val="bg1"/>
                    </a:solidFill>
                    <a:latin typeface="SamsungOne-700" panose="020B0803030303020204" pitchFamily="34" charset="0"/>
                    <a:ea typeface="SamsungOne-700" panose="020B0803030303020204" pitchFamily="34" charset="0"/>
                  </a:rPr>
                  <a:t>Scan</a:t>
                </a:r>
              </a:p>
            </p:txBody>
          </p:sp>
          <p:sp>
            <p:nvSpPr>
              <p:cNvPr id="36" name="TextBox 35">
                <a:extLst>
                  <a:ext uri="{FF2B5EF4-FFF2-40B4-BE49-F238E27FC236}">
                    <a16:creationId xmlns:a16="http://schemas.microsoft.com/office/drawing/2014/main" id="{1076F08C-759E-47E9-A0E2-0ECE7AF50B7C}"/>
                  </a:ext>
                </a:extLst>
              </p:cNvPr>
              <p:cNvSpPr txBox="1"/>
              <p:nvPr/>
            </p:nvSpPr>
            <p:spPr>
              <a:xfrm>
                <a:off x="6353674" y="4499845"/>
                <a:ext cx="558166" cy="307777"/>
              </a:xfrm>
              <a:prstGeom prst="rect">
                <a:avLst/>
              </a:prstGeom>
              <a:noFill/>
            </p:spPr>
            <p:txBody>
              <a:bodyPr wrap="none" rtlCol="0">
                <a:spAutoFit/>
              </a:bodyPr>
              <a:lstStyle/>
              <a:p>
                <a:pPr marL="0" lvl="1" algn="ctr"/>
                <a:r>
                  <a:rPr lang="en-US" altLang="ko-KR" sz="1400" dirty="0" err="1">
                    <a:solidFill>
                      <a:schemeClr val="bg1"/>
                    </a:solidFill>
                    <a:latin typeface="SamsungOne-700" panose="020B0803030303020204" pitchFamily="34" charset="0"/>
                    <a:ea typeface="SamsungOne-700" panose="020B0803030303020204" pitchFamily="34" charset="0"/>
                  </a:rPr>
                  <a:t>Đếm</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37" name="TextBox 36">
                <a:extLst>
                  <a:ext uri="{FF2B5EF4-FFF2-40B4-BE49-F238E27FC236}">
                    <a16:creationId xmlns:a16="http://schemas.microsoft.com/office/drawing/2014/main" id="{A29E71E0-BB92-4477-9910-56E2C6F22910}"/>
                  </a:ext>
                </a:extLst>
              </p:cNvPr>
              <p:cNvSpPr txBox="1"/>
              <p:nvPr/>
            </p:nvSpPr>
            <p:spPr>
              <a:xfrm>
                <a:off x="5283928" y="5050366"/>
                <a:ext cx="968535" cy="523220"/>
              </a:xfrm>
              <a:prstGeom prst="rect">
                <a:avLst/>
              </a:prstGeom>
              <a:noFill/>
            </p:spPr>
            <p:txBody>
              <a:bodyPr wrap="none" rtlCol="0">
                <a:spAutoFit/>
              </a:bodyPr>
              <a:lstStyle/>
              <a:p>
                <a:pPr marL="0" lvl="1" algn="ctr"/>
                <a:r>
                  <a:rPr lang="en-US" altLang="ko-KR" sz="1400" dirty="0" err="1">
                    <a:solidFill>
                      <a:schemeClr val="bg1"/>
                    </a:solidFill>
                    <a:latin typeface="SamsungOne-700" panose="020B0803030303020204" pitchFamily="34" charset="0"/>
                    <a:ea typeface="SamsungOne-700" panose="020B0803030303020204" pitchFamily="34" charset="0"/>
                  </a:rPr>
                  <a:t>Xóa</a:t>
                </a:r>
                <a:r>
                  <a:rPr lang="en-US" altLang="ko-KR" sz="1400" dirty="0">
                    <a:solidFill>
                      <a:schemeClr val="bg1"/>
                    </a:solidFill>
                    <a:latin typeface="SamsungOne-700" panose="020B0803030303020204" pitchFamily="34" charset="0"/>
                    <a:ea typeface="SamsungOne-700" panose="020B0803030303020204" pitchFamily="34" charset="0"/>
                  </a:rPr>
                  <a:t> / </a:t>
                </a:r>
              </a:p>
              <a:p>
                <a:pPr marL="0" lvl="1" algn="ctr"/>
                <a:r>
                  <a:rPr lang="en-US" altLang="ko-KR" sz="1400" dirty="0" err="1">
                    <a:solidFill>
                      <a:schemeClr val="bg1"/>
                    </a:solidFill>
                    <a:latin typeface="SamsungOne-700" panose="020B0803030303020204" pitchFamily="34" charset="0"/>
                    <a:ea typeface="SamsungOne-700" panose="020B0803030303020204" pitchFamily="34" charset="0"/>
                  </a:rPr>
                  <a:t>Xóa</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tất</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cả</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38" name="TextBox 37">
                <a:extLst>
                  <a:ext uri="{FF2B5EF4-FFF2-40B4-BE49-F238E27FC236}">
                    <a16:creationId xmlns:a16="http://schemas.microsoft.com/office/drawing/2014/main" id="{1C877CBD-6856-4ED0-9FCB-14337DC09647}"/>
                  </a:ext>
                </a:extLst>
              </p:cNvPr>
              <p:cNvSpPr txBox="1"/>
              <p:nvPr/>
            </p:nvSpPr>
            <p:spPr>
              <a:xfrm>
                <a:off x="4355271" y="4746789"/>
                <a:ext cx="761747" cy="307777"/>
              </a:xfrm>
              <a:prstGeom prst="rect">
                <a:avLst/>
              </a:prstGeom>
              <a:noFill/>
            </p:spPr>
            <p:txBody>
              <a:bodyPr wrap="none" rtlCol="0">
                <a:spAutoFit/>
              </a:bodyPr>
              <a:lstStyle/>
              <a:p>
                <a:pPr marL="0" lvl="1" algn="ctr"/>
                <a:r>
                  <a:rPr lang="en-US" altLang="ko-KR" sz="1400" dirty="0" err="1">
                    <a:solidFill>
                      <a:schemeClr val="bg1"/>
                    </a:solidFill>
                    <a:latin typeface="SamsungOne-700" panose="020B0803030303020204" pitchFamily="34" charset="0"/>
                    <a:ea typeface="SamsungOne-700" panose="020B0803030303020204" pitchFamily="34" charset="0"/>
                  </a:rPr>
                  <a:t>Cắt</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bớt</a:t>
                </a:r>
                <a:endParaRPr lang="en-US" altLang="ko-KR" sz="1400" dirty="0">
                  <a:solidFill>
                    <a:schemeClr val="bg1"/>
                  </a:solidFill>
                  <a:latin typeface="SamsungOne-700" panose="020B0803030303020204" pitchFamily="34" charset="0"/>
                  <a:ea typeface="SamsungOne-700" panose="020B0803030303020204" pitchFamily="34" charset="0"/>
                </a:endParaRPr>
              </a:p>
            </p:txBody>
          </p:sp>
          <p:sp>
            <p:nvSpPr>
              <p:cNvPr id="39" name="TextBox 38">
                <a:extLst>
                  <a:ext uri="{FF2B5EF4-FFF2-40B4-BE49-F238E27FC236}">
                    <a16:creationId xmlns:a16="http://schemas.microsoft.com/office/drawing/2014/main" id="{630E2EF2-3197-45F5-990C-BC3B1746C0C2}"/>
                  </a:ext>
                </a:extLst>
              </p:cNvPr>
              <p:cNvSpPr txBox="1"/>
              <p:nvPr/>
            </p:nvSpPr>
            <p:spPr>
              <a:xfrm>
                <a:off x="3980904" y="3876846"/>
                <a:ext cx="1075936" cy="523220"/>
              </a:xfrm>
              <a:prstGeom prst="rect">
                <a:avLst/>
              </a:prstGeom>
              <a:noFill/>
            </p:spPr>
            <p:txBody>
              <a:bodyPr wrap="none" rtlCol="0">
                <a:spAutoFit/>
              </a:bodyPr>
              <a:lstStyle/>
              <a:p>
                <a:pPr marL="0" lvl="1" algn="ctr"/>
                <a:r>
                  <a:rPr lang="en-US" altLang="ko-KR" sz="1400" dirty="0">
                    <a:solidFill>
                      <a:schemeClr val="bg1"/>
                    </a:solidFill>
                    <a:latin typeface="SamsungOne-700" panose="020B0803030303020204" pitchFamily="34" charset="0"/>
                    <a:ea typeface="SamsungOne-700" panose="020B0803030303020204" pitchFamily="34" charset="0"/>
                  </a:rPr>
                  <a:t>Java client </a:t>
                </a:r>
              </a:p>
              <a:p>
                <a:pPr marL="0" lvl="1" algn="ctr"/>
                <a:r>
                  <a:rPr lang="en-US" altLang="ko-KR" sz="1400" dirty="0">
                    <a:solidFill>
                      <a:schemeClr val="bg1"/>
                    </a:solidFill>
                    <a:latin typeface="SamsungOne-700" panose="020B0803030303020204" pitchFamily="34" charset="0"/>
                    <a:ea typeface="SamsungOne-700" panose="020B0803030303020204" pitchFamily="34" charset="0"/>
                  </a:rPr>
                  <a:t>API</a:t>
                </a:r>
              </a:p>
            </p:txBody>
          </p:sp>
        </p:grpSp>
      </p:grpSp>
    </p:spTree>
    <p:extLst>
      <p:ext uri="{BB962C8B-B14F-4D97-AF65-F5344CB8AC3E}">
        <p14:creationId xmlns:p14="http://schemas.microsoft.com/office/powerpoint/2010/main" val="30565902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0F371E35-0AE9-4452-9516-107CFDD1BCED}"/>
              </a:ext>
            </a:extLst>
          </p:cNvPr>
          <p:cNvSpPr>
            <a:spLocks noGrp="1"/>
          </p:cNvSpPr>
          <p:nvPr>
            <p:ph type="body" sz="quarter" idx="11"/>
          </p:nvPr>
        </p:nvSpPr>
        <p:spPr/>
        <p:txBody>
          <a:bodyPr/>
          <a:lstStyle/>
          <a:p>
            <a:r>
              <a:rPr lang="en-US" altLang="ko-KR" dirty="0" err="1">
                <a:ea typeface="SamsungOneKorean 400" panose="020B0503030303020204" pitchFamily="50" charset="-127"/>
              </a:rPr>
              <a:t>Tạo</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640C8D72-F80E-42AF-A339-562BD89D4036}"/>
              </a:ext>
            </a:extLst>
          </p:cNvPr>
          <p:cNvSpPr>
            <a:spLocks noGrp="1"/>
          </p:cNvSpPr>
          <p:nvPr>
            <p:ph type="body" sz="quarter" idx="15"/>
          </p:nvPr>
        </p:nvSpPr>
        <p:spPr/>
        <p:txBody>
          <a:bodyPr/>
          <a:lstStyle/>
          <a:p>
            <a:r>
              <a:rPr lang="en-US" altLang="ko-KR" dirty="0"/>
              <a:t>Put: </a:t>
            </a:r>
            <a:r>
              <a:rPr lang="en-US" altLang="ko-KR" dirty="0" err="1"/>
              <a:t>Đặt</a:t>
            </a:r>
            <a:endParaRPr lang="en-US" altLang="ko-KR" dirty="0"/>
          </a:p>
          <a:p>
            <a:pPr lvl="1"/>
            <a:r>
              <a:rPr lang="en-US" altLang="ko-KR" dirty="0"/>
              <a:t>N</a:t>
            </a:r>
            <a:r>
              <a:rPr lang="vi-VN" altLang="ko-KR" dirty="0"/>
              <a:t>hập một hàng mới</a:t>
            </a:r>
          </a:p>
          <a:p>
            <a:pPr lvl="1"/>
            <a:r>
              <a:rPr lang="vi-VN" altLang="ko-KR" dirty="0"/>
              <a:t>Được sử dụng để thay đổi dữ liệu hiện có</a:t>
            </a:r>
          </a:p>
          <a:p>
            <a:pPr lvl="1"/>
            <a:r>
              <a:rPr lang="vi-VN" altLang="ko-KR" dirty="0"/>
              <a:t>Nếu hàng phím tồn tại, nó sẽ sửa đổi giá trị và dấu thời gian hiện có.</a:t>
            </a:r>
            <a:endParaRPr lang="en-US" altLang="ko-KR" dirty="0"/>
          </a:p>
          <a:p>
            <a:pPr marL="914400" lvl="2" indent="0">
              <a:buNone/>
            </a:pPr>
            <a:r>
              <a:rPr lang="vi-VN" altLang="ko-KR" sz="1300" dirty="0">
                <a:latin typeface="SamsungOne-400" panose="020B0503030303020204" pitchFamily="34" charset="0"/>
                <a:ea typeface="SamsungOneKorean 400" panose="020B0503030303020204" pitchFamily="50" charset="-127"/>
              </a:rPr>
              <a:t>Nếu một họ cột được xác định để chỉ giữ một phiên bản của mỗi giá trị cột, thì chỉ giữ giá trị mới.</a:t>
            </a:r>
          </a:p>
          <a:p>
            <a:pPr marL="914400" lvl="2" indent="0">
              <a:buNone/>
            </a:pPr>
            <a:r>
              <a:rPr lang="vi-VN" altLang="ko-KR" sz="1300" dirty="0">
                <a:latin typeface="SamsungOne-400" panose="020B0503030303020204" pitchFamily="34" charset="0"/>
                <a:ea typeface="SamsungOneKorean 400" panose="020B0503030303020204" pitchFamily="50" charset="-127"/>
              </a:rPr>
              <a:t>Nếu xác định n phiên bản được lưu giữ thì n giá trị được lưu giữ, bao gồm cả giá trị mới.</a:t>
            </a:r>
            <a:endParaRPr lang="en-US" altLang="ko-KR" sz="1300" dirty="0">
              <a:latin typeface="SamsungOne-400" panose="020B0503030303020204" pitchFamily="34" charset="0"/>
              <a:ea typeface="SamsungOneKorean 400" panose="020B0503030303020204" pitchFamily="50" charset="-127"/>
            </a:endParaRPr>
          </a:p>
          <a:p>
            <a:pPr lvl="1"/>
            <a:r>
              <a:rPr lang="en-US" altLang="ko-KR" dirty="0" err="1"/>
              <a:t>Cập</a:t>
            </a:r>
            <a:r>
              <a:rPr lang="en-US" altLang="ko-KR" dirty="0"/>
              <a:t> </a:t>
            </a:r>
            <a:r>
              <a:rPr lang="en-US" altLang="ko-KR" dirty="0" err="1"/>
              <a:t>nhật</a:t>
            </a:r>
            <a:r>
              <a:rPr lang="en-US" altLang="ko-KR" dirty="0"/>
              <a:t> </a:t>
            </a:r>
            <a:r>
              <a:rPr lang="en-US" altLang="ko-KR" dirty="0" err="1"/>
              <a:t>cho</a:t>
            </a:r>
            <a:r>
              <a:rPr lang="en-US" altLang="ko-KR" dirty="0"/>
              <a:t> </a:t>
            </a:r>
            <a:r>
              <a:rPr lang="en-US" altLang="ko-KR" dirty="0" err="1"/>
              <a:t>một</a:t>
            </a:r>
            <a:r>
              <a:rPr lang="en-US" altLang="ko-KR" dirty="0"/>
              <a:t> </a:t>
            </a:r>
            <a:r>
              <a:rPr lang="en-US" altLang="ko-KR" dirty="0" err="1"/>
              <a:t>cột</a:t>
            </a:r>
            <a:r>
              <a:rPr lang="en-US" altLang="ko-KR" dirty="0"/>
              <a:t> </a:t>
            </a:r>
            <a:r>
              <a:rPr lang="en-US" altLang="ko-KR" dirty="0" err="1"/>
              <a:t>cụ</a:t>
            </a:r>
            <a:r>
              <a:rPr lang="en-US" altLang="ko-KR" dirty="0"/>
              <a:t> </a:t>
            </a:r>
            <a:r>
              <a:rPr lang="en-US" altLang="ko-KR" dirty="0" err="1"/>
              <a:t>thể</a:t>
            </a:r>
            <a:r>
              <a:rPr lang="en-US" altLang="ko-KR" dirty="0"/>
              <a:t> </a:t>
            </a:r>
            <a:r>
              <a:rPr lang="en-US" altLang="ko-KR" dirty="0" err="1"/>
              <a:t>không</a:t>
            </a:r>
            <a:r>
              <a:rPr lang="en-US" altLang="ko-KR" dirty="0"/>
              <a:t> </a:t>
            </a:r>
            <a:r>
              <a:rPr lang="en-US" altLang="ko-KR" dirty="0" err="1"/>
              <a:t>thay</a:t>
            </a:r>
            <a:r>
              <a:rPr lang="en-US" altLang="ko-KR" dirty="0"/>
              <a:t> </a:t>
            </a:r>
            <a:r>
              <a:rPr lang="en-US" altLang="ko-KR" dirty="0" err="1"/>
              <a:t>đổi</a:t>
            </a:r>
            <a:r>
              <a:rPr lang="en-US" altLang="ko-KR" dirty="0"/>
              <a:t> </a:t>
            </a:r>
            <a:r>
              <a:rPr lang="en-US" altLang="ko-KR" dirty="0" err="1"/>
              <a:t>các</a:t>
            </a:r>
            <a:r>
              <a:rPr lang="en-US" altLang="ko-KR" dirty="0"/>
              <a:t> </a:t>
            </a:r>
            <a:r>
              <a:rPr lang="en-US" altLang="ko-KR" dirty="0" err="1"/>
              <a:t>cột</a:t>
            </a:r>
            <a:r>
              <a:rPr lang="en-US" altLang="ko-KR" dirty="0"/>
              <a:t> </a:t>
            </a:r>
            <a:r>
              <a:rPr lang="en-US" altLang="ko-KR" dirty="0" err="1"/>
              <a:t>khác</a:t>
            </a:r>
            <a:r>
              <a:rPr lang="en-US" altLang="ko-KR" dirty="0"/>
              <a:t> </a:t>
            </a:r>
            <a:r>
              <a:rPr lang="en-US" altLang="ko-KR" dirty="0" err="1"/>
              <a:t>trong</a:t>
            </a:r>
            <a:r>
              <a:rPr lang="en-US" altLang="ko-KR" dirty="0"/>
              <a:t> </a:t>
            </a:r>
            <a:r>
              <a:rPr lang="en-US" altLang="ko-KR" dirty="0" err="1"/>
              <a:t>hàng</a:t>
            </a:r>
            <a:endParaRPr lang="ko-KR" altLang="en-US" dirty="0"/>
          </a:p>
        </p:txBody>
      </p:sp>
      <p:sp>
        <p:nvSpPr>
          <p:cNvPr id="10" name="TextBox 9">
            <a:extLst>
              <a:ext uri="{FF2B5EF4-FFF2-40B4-BE49-F238E27FC236}">
                <a16:creationId xmlns:a16="http://schemas.microsoft.com/office/drawing/2014/main" id="{F0369689-33C7-431E-A867-59E89C097CFA}"/>
              </a:ext>
            </a:extLst>
          </p:cNvPr>
          <p:cNvSpPr txBox="1"/>
          <p:nvPr/>
        </p:nvSpPr>
        <p:spPr>
          <a:xfrm>
            <a:off x="697117" y="4560258"/>
            <a:ext cx="7812000" cy="43945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Put ‘table name’, ‘rowkey’, ‘columnfamily:column’, ‘value’ [,timestamp]</a:t>
            </a:r>
          </a:p>
        </p:txBody>
      </p:sp>
      <p:sp>
        <p:nvSpPr>
          <p:cNvPr id="11" name="TextBox 10">
            <a:extLst>
              <a:ext uri="{FF2B5EF4-FFF2-40B4-BE49-F238E27FC236}">
                <a16:creationId xmlns:a16="http://schemas.microsoft.com/office/drawing/2014/main" id="{26190A38-1493-4A9F-A458-4A6A32329355}"/>
              </a:ext>
            </a:extLst>
          </p:cNvPr>
          <p:cNvSpPr txBox="1"/>
          <p:nvPr/>
        </p:nvSpPr>
        <p:spPr>
          <a:xfrm>
            <a:off x="697117" y="5197301"/>
            <a:ext cx="7812000" cy="67507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hbase&gt; put ‘test’,’1’,’pinfo:name’, ‘Jean’</a:t>
            </a:r>
          </a:p>
          <a:p>
            <a:r>
              <a:rPr lang="en-US" altLang="ko-KR" sz="1600" dirty="0">
                <a:latin typeface="SamsungOne-400" panose="020B0503030303020204" pitchFamily="34" charset="0"/>
                <a:ea typeface="SamsungOne-400" panose="020B0503030303020204" pitchFamily="34" charset="0"/>
              </a:rPr>
              <a:t>hbase&gt; put ‘test’,’2’,’position:title’, ’Engineer'</a:t>
            </a:r>
          </a:p>
        </p:txBody>
      </p:sp>
    </p:spTree>
    <p:extLst>
      <p:ext uri="{BB962C8B-B14F-4D97-AF65-F5344CB8AC3E}">
        <p14:creationId xmlns:p14="http://schemas.microsoft.com/office/powerpoint/2010/main" val="8530177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44878997-332D-42F4-945A-AE5995097C59}"/>
              </a:ext>
            </a:extLst>
          </p:cNvPr>
          <p:cNvSpPr>
            <a:spLocks noGrp="1"/>
          </p:cNvSpPr>
          <p:nvPr>
            <p:ph type="body" sz="quarter" idx="11"/>
          </p:nvPr>
        </p:nvSpPr>
        <p:spPr/>
        <p:txBody>
          <a:bodyPr/>
          <a:lstStyle/>
          <a:p>
            <a:r>
              <a:rPr lang="en-US" altLang="ko-KR" dirty="0" err="1">
                <a:ea typeface="SamsungOneKorean 400" panose="020B0503030303020204" pitchFamily="50" charset="-127"/>
              </a:rPr>
              <a:t>Đọc</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1C43A92E-BEC2-4DAB-B035-628A52570B55}"/>
              </a:ext>
            </a:extLst>
          </p:cNvPr>
          <p:cNvSpPr>
            <a:spLocks noGrp="1"/>
          </p:cNvSpPr>
          <p:nvPr>
            <p:ph type="body" sz="quarter" idx="15"/>
          </p:nvPr>
        </p:nvSpPr>
        <p:spPr/>
        <p:txBody>
          <a:bodyPr/>
          <a:lstStyle/>
          <a:p>
            <a:r>
              <a:rPr lang="en-US" altLang="ko-KR" dirty="0"/>
              <a:t>Get: </a:t>
            </a:r>
            <a:r>
              <a:rPr lang="en-US" altLang="ko-KR" dirty="0" err="1"/>
              <a:t>Tìm</a:t>
            </a:r>
            <a:r>
              <a:rPr lang="en-US" altLang="ko-KR" dirty="0"/>
              <a:t> </a:t>
            </a:r>
            <a:r>
              <a:rPr lang="en-US" altLang="ko-KR" dirty="0" err="1"/>
              <a:t>nạp</a:t>
            </a:r>
            <a:endParaRPr lang="en-US" altLang="ko-KR" dirty="0"/>
          </a:p>
          <a:p>
            <a:pPr lvl="1"/>
            <a:r>
              <a:rPr lang="vi-VN" altLang="ko-KR" dirty="0"/>
              <a:t>Nhận phiên bản mới nhất của nội dung hàng hoặc cột tương ứng với hàng phím</a:t>
            </a:r>
          </a:p>
          <a:p>
            <a:pPr lvl="1"/>
            <a:r>
              <a:rPr lang="vi-VN" altLang="ko-KR" dirty="0"/>
              <a:t>Chỉ định hàng phím chính xác sẽ được tìm nạp</a:t>
            </a:r>
            <a:endParaRPr lang="ko-KR" altLang="en-US" dirty="0"/>
          </a:p>
        </p:txBody>
      </p:sp>
      <p:sp>
        <p:nvSpPr>
          <p:cNvPr id="16" name="TextBox 15">
            <a:extLst>
              <a:ext uri="{FF2B5EF4-FFF2-40B4-BE49-F238E27FC236}">
                <a16:creationId xmlns:a16="http://schemas.microsoft.com/office/drawing/2014/main" id="{A5B8639F-7154-4064-AEC7-218E1C7F4F43}"/>
              </a:ext>
            </a:extLst>
          </p:cNvPr>
          <p:cNvSpPr txBox="1"/>
          <p:nvPr/>
        </p:nvSpPr>
        <p:spPr>
          <a:xfrm>
            <a:off x="697117" y="3142938"/>
            <a:ext cx="7812000" cy="43945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get ‘table name’, ‘rowkey’ [, options]</a:t>
            </a:r>
          </a:p>
        </p:txBody>
      </p:sp>
      <p:sp>
        <p:nvSpPr>
          <p:cNvPr id="13" name="TextBox 12">
            <a:extLst>
              <a:ext uri="{FF2B5EF4-FFF2-40B4-BE49-F238E27FC236}">
                <a16:creationId xmlns:a16="http://schemas.microsoft.com/office/drawing/2014/main" id="{DA22E936-2F94-4A5B-9C93-18D8DA3FCF6A}"/>
              </a:ext>
            </a:extLst>
          </p:cNvPr>
          <p:cNvSpPr txBox="1"/>
          <p:nvPr/>
        </p:nvSpPr>
        <p:spPr>
          <a:xfrm>
            <a:off x="697117" y="3746452"/>
            <a:ext cx="7812000" cy="247756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000" dirty="0">
                <a:latin typeface="SamsungOne-400" panose="020B0503030303020204" pitchFamily="34" charset="0"/>
                <a:ea typeface="SamsungOne-400" panose="020B0503030303020204" pitchFamily="34" charset="0"/>
              </a:rPr>
              <a:t>hbase(main):008:0&gt; get 'test', '1'</a:t>
            </a:r>
          </a:p>
          <a:p>
            <a:r>
              <a:rPr lang="en-US" altLang="ko-KR" sz="1000" dirty="0">
                <a:latin typeface="SamsungOne-400" panose="020B0503030303020204" pitchFamily="34" charset="0"/>
                <a:ea typeface="SamsungOne-400" panose="020B0503030303020204" pitchFamily="34" charset="0"/>
              </a:rPr>
              <a:t>COLUMN			CELL</a:t>
            </a:r>
          </a:p>
          <a:p>
            <a:r>
              <a:rPr lang="en-US" altLang="ko-KR" sz="1000" dirty="0">
                <a:latin typeface="SamsungOne-400" panose="020B0503030303020204" pitchFamily="34" charset="0"/>
                <a:ea typeface="SamsungOne-400" panose="020B0503030303020204" pitchFamily="34" charset="0"/>
              </a:rPr>
              <a:t>	pinfo:city			timestamp=1582167226850, value=Seoul</a:t>
            </a:r>
          </a:p>
          <a:p>
            <a:r>
              <a:rPr lang="en-US" altLang="ko-KR" sz="1000" dirty="0">
                <a:latin typeface="SamsungOne-400" panose="020B0503030303020204" pitchFamily="34" charset="0"/>
                <a:ea typeface="SamsungOne-400" panose="020B0503030303020204" pitchFamily="34" charset="0"/>
              </a:rPr>
              <a:t>	pinfo:name		timestamp=1582166931093, value=Jean</a:t>
            </a:r>
          </a:p>
          <a:p>
            <a:r>
              <a:rPr lang="en-US" altLang="ko-KR" sz="1000" dirty="0">
                <a:latin typeface="SamsungOne-400" panose="020B0503030303020204" pitchFamily="34" charset="0"/>
                <a:ea typeface="SamsungOne-400" panose="020B0503030303020204" pitchFamily="34" charset="0"/>
              </a:rPr>
              <a:t>	position:title		timestamp=1582167310073, value=Manager</a:t>
            </a:r>
          </a:p>
          <a:p>
            <a:r>
              <a:rPr lang="en-US" altLang="ko-KR" sz="1000" dirty="0">
                <a:latin typeface="SamsungOne-400" panose="020B0503030303020204" pitchFamily="34" charset="0"/>
                <a:ea typeface="SamsungOne-400" panose="020B0503030303020204" pitchFamily="34" charset="0"/>
              </a:rPr>
              <a:t>3 row(s) in 0.0210 seconds</a:t>
            </a:r>
          </a:p>
          <a:p>
            <a:endParaRPr lang="en-US" altLang="ko-KR" sz="1000" dirty="0">
              <a:latin typeface="SamsungOne-400" panose="020B0503030303020204" pitchFamily="34" charset="0"/>
              <a:ea typeface="SamsungOne-400" panose="020B0503030303020204" pitchFamily="34" charset="0"/>
            </a:endParaRPr>
          </a:p>
          <a:p>
            <a:r>
              <a:rPr lang="en-US" altLang="ko-KR" sz="1000" dirty="0">
                <a:latin typeface="SamsungOne-400" panose="020B0503030303020204" pitchFamily="34" charset="0"/>
                <a:ea typeface="SamsungOne-400" panose="020B0503030303020204" pitchFamily="34" charset="0"/>
              </a:rPr>
              <a:t>hbase(main):009:0&gt; get 'test', '2', {COLUMN =&gt; 'pinfo:name'}</a:t>
            </a:r>
          </a:p>
          <a:p>
            <a:r>
              <a:rPr lang="en-US" altLang="ko-KR" sz="1000" dirty="0">
                <a:latin typeface="SamsungOne-400" panose="020B0503030303020204" pitchFamily="34" charset="0"/>
                <a:ea typeface="SamsungOne-400" panose="020B0503030303020204" pitchFamily="34" charset="0"/>
              </a:rPr>
              <a:t>COLUMN			CELL</a:t>
            </a:r>
          </a:p>
          <a:p>
            <a:r>
              <a:rPr lang="en-US" altLang="ko-KR" sz="1000" dirty="0">
                <a:latin typeface="SamsungOne-400" panose="020B0503030303020204" pitchFamily="34" charset="0"/>
                <a:ea typeface="SamsungOne-400" panose="020B0503030303020204" pitchFamily="34" charset="0"/>
              </a:rPr>
              <a:t>	pinfo:city			timestamp=1582167455859, value=Scott</a:t>
            </a:r>
          </a:p>
          <a:p>
            <a:r>
              <a:rPr lang="en-US" altLang="ko-KR" sz="1000" dirty="0">
                <a:latin typeface="SamsungOne-400" panose="020B0503030303020204" pitchFamily="34" charset="0"/>
                <a:ea typeface="SamsungOne-400" panose="020B0503030303020204" pitchFamily="34" charset="0"/>
              </a:rPr>
              <a:t>1 row(s) in 0.0050 seconds</a:t>
            </a:r>
          </a:p>
          <a:p>
            <a:endParaRPr lang="en-US" altLang="ko-KR" sz="1000" dirty="0">
              <a:latin typeface="SamsungOne-400" panose="020B0503030303020204" pitchFamily="34" charset="0"/>
              <a:ea typeface="SamsungOne-400" panose="020B0503030303020204" pitchFamily="34" charset="0"/>
            </a:endParaRPr>
          </a:p>
          <a:p>
            <a:r>
              <a:rPr lang="en-US" altLang="ko-KR" sz="1000" dirty="0">
                <a:latin typeface="SamsungOne-400" panose="020B0503030303020204" pitchFamily="34" charset="0"/>
                <a:ea typeface="SamsungOne-400" panose="020B0503030303020204" pitchFamily="34" charset="0"/>
              </a:rPr>
              <a:t>hbase(main)010:0&gt; get 'test', '3', {COLUMN =&gt; ['pinfo']}</a:t>
            </a:r>
          </a:p>
          <a:p>
            <a:r>
              <a:rPr lang="en-US" altLang="ko-KR" sz="1000" dirty="0">
                <a:latin typeface="SamsungOne-400" panose="020B0503030303020204" pitchFamily="34" charset="0"/>
                <a:ea typeface="SamsungOne-400" panose="020B0503030303020204" pitchFamily="34" charset="0"/>
              </a:rPr>
              <a:t>COLUMN			CELL</a:t>
            </a:r>
          </a:p>
          <a:p>
            <a:r>
              <a:rPr lang="en-US" altLang="ko-KR" sz="1000" dirty="0">
                <a:latin typeface="SamsungOne-400" panose="020B0503030303020204" pitchFamily="34" charset="0"/>
                <a:ea typeface="SamsungOne-400" panose="020B0503030303020204" pitchFamily="34" charset="0"/>
              </a:rPr>
              <a:t>	pinfo:name		timestamp=1582167555280, value=Lonan</a:t>
            </a:r>
          </a:p>
          <a:p>
            <a:r>
              <a:rPr lang="en-US" altLang="ko-KR" sz="1000" dirty="0">
                <a:latin typeface="SamsungOne-400" panose="020B0503030303020204" pitchFamily="34" charset="0"/>
                <a:ea typeface="SamsungOne-400" panose="020B0503030303020204" pitchFamily="34" charset="0"/>
              </a:rPr>
              <a:t>1 row(s) in 0.0060 seconds</a:t>
            </a:r>
          </a:p>
        </p:txBody>
      </p:sp>
    </p:spTree>
    <p:extLst>
      <p:ext uri="{BB962C8B-B14F-4D97-AF65-F5344CB8AC3E}">
        <p14:creationId xmlns:p14="http://schemas.microsoft.com/office/powerpoint/2010/main" val="5822470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8FE05C56-CEEA-4623-976C-E73F923FBB27}"/>
              </a:ext>
            </a:extLst>
          </p:cNvPr>
          <p:cNvSpPr>
            <a:spLocks noGrp="1"/>
          </p:cNvSpPr>
          <p:nvPr>
            <p:ph type="body" sz="quarter" idx="11"/>
          </p:nvPr>
        </p:nvSpPr>
        <p:spPr/>
        <p:txBody>
          <a:bodyPr/>
          <a:lstStyle/>
          <a:p>
            <a:r>
              <a:rPr lang="en-US" altLang="ko-KR" dirty="0" err="1">
                <a:ea typeface="SamsungOneKorean 400" panose="020B0503030303020204" pitchFamily="50" charset="-127"/>
              </a:rPr>
              <a:t>Quét</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đếm</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F178C95F-E9FD-453D-BD69-A44961DC537E}"/>
              </a:ext>
            </a:extLst>
          </p:cNvPr>
          <p:cNvSpPr>
            <a:spLocks noGrp="1"/>
          </p:cNvSpPr>
          <p:nvPr>
            <p:ph type="body" sz="quarter" idx="15"/>
          </p:nvPr>
        </p:nvSpPr>
        <p:spPr/>
        <p:txBody>
          <a:bodyPr/>
          <a:lstStyle/>
          <a:p>
            <a:r>
              <a:rPr lang="en-US" altLang="ko-KR" dirty="0"/>
              <a:t>Scan: </a:t>
            </a:r>
            <a:r>
              <a:rPr lang="en-US" altLang="ko-KR" dirty="0" err="1"/>
              <a:t>Quét</a:t>
            </a:r>
            <a:endParaRPr lang="en-US" altLang="ko-KR" dirty="0"/>
          </a:p>
          <a:p>
            <a:pPr lvl="1"/>
            <a:r>
              <a:rPr lang="en-US" altLang="ko-KR" dirty="0" err="1"/>
              <a:t>Nếu</a:t>
            </a:r>
            <a:r>
              <a:rPr lang="en-US" altLang="ko-KR" dirty="0"/>
              <a:t> </a:t>
            </a:r>
            <a:r>
              <a:rPr lang="en-US" altLang="ko-KR" dirty="0" err="1"/>
              <a:t>bạn</a:t>
            </a:r>
            <a:r>
              <a:rPr lang="en-US" altLang="ko-KR" dirty="0"/>
              <a:t> </a:t>
            </a:r>
            <a:r>
              <a:rPr lang="en-US" altLang="ko-KR" dirty="0" err="1"/>
              <a:t>không</a:t>
            </a:r>
            <a:r>
              <a:rPr lang="en-US" altLang="ko-KR" dirty="0"/>
              <a:t> </a:t>
            </a:r>
            <a:r>
              <a:rPr lang="en-US" altLang="ko-KR" dirty="0" err="1"/>
              <a:t>biết</a:t>
            </a:r>
            <a:r>
              <a:rPr lang="en-US" altLang="ko-KR" dirty="0"/>
              <a:t> </a:t>
            </a:r>
            <a:r>
              <a:rPr lang="en-US" altLang="ko-KR" dirty="0" err="1"/>
              <a:t>hàng</a:t>
            </a:r>
            <a:r>
              <a:rPr lang="en-US" altLang="ko-KR" dirty="0"/>
              <a:t> </a:t>
            </a:r>
            <a:r>
              <a:rPr lang="en-US" altLang="ko-KR" dirty="0" err="1"/>
              <a:t>phím</a:t>
            </a:r>
            <a:r>
              <a:rPr lang="en-US" altLang="ko-KR" dirty="0"/>
              <a:t> </a:t>
            </a:r>
            <a:r>
              <a:rPr lang="en-US" altLang="ko-KR" dirty="0" err="1"/>
              <a:t>chính</a:t>
            </a:r>
            <a:r>
              <a:rPr lang="en-US" altLang="ko-KR" dirty="0"/>
              <a:t> </a:t>
            </a:r>
            <a:r>
              <a:rPr lang="en-US" altLang="ko-KR" dirty="0" err="1"/>
              <a:t>xác</a:t>
            </a:r>
            <a:endParaRPr lang="en-US" altLang="ko-KR" dirty="0"/>
          </a:p>
          <a:p>
            <a:pPr lvl="1"/>
            <a:r>
              <a:rPr lang="en-US" altLang="ko-KR" dirty="0" err="1"/>
              <a:t>Nếu</a:t>
            </a:r>
            <a:r>
              <a:rPr lang="en-US" altLang="ko-KR" dirty="0"/>
              <a:t> </a:t>
            </a:r>
            <a:r>
              <a:rPr lang="en-US" altLang="ko-KR" dirty="0" err="1"/>
              <a:t>bạn</a:t>
            </a:r>
            <a:r>
              <a:rPr lang="en-US" altLang="ko-KR" dirty="0"/>
              <a:t> </a:t>
            </a:r>
            <a:r>
              <a:rPr lang="en-US" altLang="ko-KR" dirty="0" err="1"/>
              <a:t>cần</a:t>
            </a:r>
            <a:r>
              <a:rPr lang="en-US" altLang="ko-KR" dirty="0"/>
              <a:t> </a:t>
            </a:r>
            <a:r>
              <a:rPr lang="en-US" altLang="ko-KR" dirty="0" err="1"/>
              <a:t>quyền</a:t>
            </a:r>
            <a:r>
              <a:rPr lang="en-US" altLang="ko-KR" dirty="0"/>
              <a:t> </a:t>
            </a:r>
            <a:r>
              <a:rPr lang="en-US" altLang="ko-KR" dirty="0" err="1"/>
              <a:t>truy</a:t>
            </a:r>
            <a:r>
              <a:rPr lang="en-US" altLang="ko-KR" dirty="0"/>
              <a:t> </a:t>
            </a:r>
            <a:r>
              <a:rPr lang="en-US" altLang="ko-KR" dirty="0" err="1"/>
              <a:t>cập</a:t>
            </a:r>
            <a:r>
              <a:rPr lang="en-US" altLang="ko-KR" dirty="0"/>
              <a:t> </a:t>
            </a:r>
            <a:r>
              <a:rPr lang="en-US" altLang="ko-KR" dirty="0" err="1"/>
              <a:t>vào</a:t>
            </a:r>
            <a:r>
              <a:rPr lang="en-US" altLang="ko-KR" dirty="0"/>
              <a:t> </a:t>
            </a:r>
            <a:r>
              <a:rPr lang="en-US" altLang="ko-KR" dirty="0" err="1"/>
              <a:t>một</a:t>
            </a:r>
            <a:r>
              <a:rPr lang="en-US" altLang="ko-KR" dirty="0"/>
              <a:t> </a:t>
            </a:r>
            <a:r>
              <a:rPr lang="en-US" altLang="ko-KR" dirty="0" err="1"/>
              <a:t>nhóm</a:t>
            </a:r>
            <a:r>
              <a:rPr lang="en-US" altLang="ko-KR" dirty="0"/>
              <a:t> </a:t>
            </a:r>
            <a:r>
              <a:rPr lang="en-US" altLang="ko-KR" dirty="0" err="1"/>
              <a:t>hàng</a:t>
            </a:r>
            <a:endParaRPr lang="en-US" altLang="ko-KR" dirty="0"/>
          </a:p>
          <a:p>
            <a:r>
              <a:rPr lang="en-US" altLang="ko-KR" dirty="0" err="1"/>
              <a:t>Quét</a:t>
            </a:r>
            <a:r>
              <a:rPr lang="en-US" altLang="ko-KR" dirty="0"/>
              <a:t> </a:t>
            </a:r>
            <a:r>
              <a:rPr lang="en-US" altLang="ko-KR" dirty="0" err="1"/>
              <a:t>toàn</a:t>
            </a:r>
            <a:r>
              <a:rPr lang="en-US" altLang="ko-KR" dirty="0"/>
              <a:t> </a:t>
            </a:r>
            <a:r>
              <a:rPr lang="en-US" altLang="ko-KR" dirty="0" err="1"/>
              <a:t>bộ</a:t>
            </a:r>
            <a:r>
              <a:rPr lang="en-US" altLang="ko-KR" dirty="0"/>
              <a:t> </a:t>
            </a:r>
            <a:r>
              <a:rPr lang="en-US" altLang="ko-KR" dirty="0" err="1"/>
              <a:t>bảng</a:t>
            </a:r>
            <a:endParaRPr lang="en-US" altLang="ko-KR" dirty="0"/>
          </a:p>
          <a:p>
            <a:pPr lvl="1"/>
            <a:r>
              <a:rPr lang="vi-VN" altLang="ko-KR" dirty="0"/>
              <a:t>Có thể bị hạn chế đối với các phím dòng bắt đầu và dòng dừng</a:t>
            </a:r>
          </a:p>
          <a:p>
            <a:pPr lvl="1"/>
            <a:r>
              <a:rPr lang="vi-VN" altLang="ko-KR" dirty="0"/>
              <a:t>Các hàng dừng không được bao gồm trong kết quả, chỉ có hàng trước đó được tìm kiếm.</a:t>
            </a:r>
          </a:p>
          <a:p>
            <a:pPr lvl="1"/>
            <a:r>
              <a:rPr lang="vi-VN" altLang="ko-KR" dirty="0"/>
              <a:t>Có thể bị hạn chế đối với các cột và họ cột cụ thể</a:t>
            </a:r>
          </a:p>
          <a:p>
            <a:pPr lvl="1"/>
            <a:r>
              <a:rPr lang="vi-VN" altLang="ko-KR" dirty="0"/>
              <a:t>Bạn có thể giới hạn kết quả bằng bộ lọc</a:t>
            </a:r>
            <a:endParaRPr lang="en-US" altLang="ko-KR" dirty="0"/>
          </a:p>
          <a:p>
            <a:pPr lvl="1"/>
            <a:endParaRPr lang="en-US" altLang="ko-KR" dirty="0">
              <a:solidFill>
                <a:schemeClr val="tx1">
                  <a:lumMod val="75000"/>
                  <a:lumOff val="25000"/>
                </a:schemeClr>
              </a:solidFill>
            </a:endParaRPr>
          </a:p>
          <a:p>
            <a:pPr lvl="1"/>
            <a:endParaRPr lang="en-US" altLang="ko-KR" dirty="0">
              <a:solidFill>
                <a:schemeClr val="tx1">
                  <a:lumMod val="75000"/>
                  <a:lumOff val="25000"/>
                </a:schemeClr>
              </a:solidFill>
            </a:endParaRPr>
          </a:p>
          <a:p>
            <a:r>
              <a:rPr lang="en-US" altLang="ko-KR" dirty="0">
                <a:solidFill>
                  <a:schemeClr val="tx1">
                    <a:lumMod val="75000"/>
                    <a:lumOff val="25000"/>
                  </a:schemeClr>
                </a:solidFill>
              </a:rPr>
              <a:t>Count: </a:t>
            </a:r>
            <a:r>
              <a:rPr lang="en-US" altLang="ko-KR" dirty="0" err="1">
                <a:solidFill>
                  <a:schemeClr val="tx1">
                    <a:lumMod val="75000"/>
                    <a:lumOff val="25000"/>
                  </a:schemeClr>
                </a:solidFill>
              </a:rPr>
              <a:t>Đếm</a:t>
            </a:r>
            <a:endParaRPr lang="en-US" altLang="ko-KR" dirty="0">
              <a:solidFill>
                <a:schemeClr val="tx1">
                  <a:lumMod val="75000"/>
                  <a:lumOff val="25000"/>
                </a:schemeClr>
              </a:solidFill>
            </a:endParaRPr>
          </a:p>
          <a:p>
            <a:pPr lvl="1"/>
            <a:r>
              <a:rPr lang="en-US" altLang="ko-KR" dirty="0" err="1">
                <a:solidFill>
                  <a:schemeClr val="tx1">
                    <a:lumMod val="75000"/>
                    <a:lumOff val="25000"/>
                  </a:schemeClr>
                </a:solidFill>
              </a:rPr>
              <a:t>Đếm</a:t>
            </a:r>
            <a:r>
              <a:rPr lang="en-US" altLang="ko-KR" dirty="0">
                <a:solidFill>
                  <a:schemeClr val="tx1">
                    <a:lumMod val="75000"/>
                    <a:lumOff val="25000"/>
                  </a:schemeClr>
                </a:solidFill>
              </a:rPr>
              <a:t> </a:t>
            </a:r>
            <a:r>
              <a:rPr lang="en-US" altLang="ko-KR" dirty="0" err="1">
                <a:solidFill>
                  <a:schemeClr val="tx1">
                    <a:lumMod val="75000"/>
                    <a:lumOff val="25000"/>
                  </a:schemeClr>
                </a:solidFill>
              </a:rPr>
              <a:t>số</a:t>
            </a:r>
            <a:r>
              <a:rPr lang="en-US" altLang="ko-KR" dirty="0">
                <a:solidFill>
                  <a:schemeClr val="tx1">
                    <a:lumMod val="75000"/>
                    <a:lumOff val="25000"/>
                  </a:schemeClr>
                </a:solidFill>
              </a:rPr>
              <a:t> </a:t>
            </a:r>
            <a:r>
              <a:rPr lang="en-US" altLang="ko-KR" dirty="0" err="1">
                <a:solidFill>
                  <a:schemeClr val="tx1">
                    <a:lumMod val="75000"/>
                    <a:lumOff val="25000"/>
                  </a:schemeClr>
                </a:solidFill>
              </a:rPr>
              <a:t>hàng</a:t>
            </a:r>
            <a:endParaRPr lang="ko-KR" altLang="en-US" dirty="0"/>
          </a:p>
        </p:txBody>
      </p:sp>
      <p:sp>
        <p:nvSpPr>
          <p:cNvPr id="12" name="TextBox 11">
            <a:extLst>
              <a:ext uri="{FF2B5EF4-FFF2-40B4-BE49-F238E27FC236}">
                <a16:creationId xmlns:a16="http://schemas.microsoft.com/office/drawing/2014/main" id="{C58ECBD8-3487-40C5-B483-DF0D6394F8B5}"/>
              </a:ext>
            </a:extLst>
          </p:cNvPr>
          <p:cNvSpPr txBox="1"/>
          <p:nvPr/>
        </p:nvSpPr>
        <p:spPr>
          <a:xfrm>
            <a:off x="697117" y="4365598"/>
            <a:ext cx="7812000" cy="57409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scan ‘table name’ [, options]</a:t>
            </a:r>
          </a:p>
          <a:p>
            <a:r>
              <a:rPr lang="en-US" altLang="ko-KR" sz="1600" dirty="0">
                <a:latin typeface="SamsungOne-400" panose="020B0503030303020204" pitchFamily="34" charset="0"/>
                <a:ea typeface="SamsungOne-400" panose="020B0503030303020204" pitchFamily="34" charset="0"/>
              </a:rPr>
              <a:t>get ‘table name’, ‘rowkey’ [, options]</a:t>
            </a:r>
          </a:p>
        </p:txBody>
      </p:sp>
      <p:sp>
        <p:nvSpPr>
          <p:cNvPr id="13" name="TextBox 12">
            <a:extLst>
              <a:ext uri="{FF2B5EF4-FFF2-40B4-BE49-F238E27FC236}">
                <a16:creationId xmlns:a16="http://schemas.microsoft.com/office/drawing/2014/main" id="{7CB7EBF0-4F93-4692-8FE0-7CF1F504733B}"/>
              </a:ext>
            </a:extLst>
          </p:cNvPr>
          <p:cNvSpPr txBox="1"/>
          <p:nvPr/>
        </p:nvSpPr>
        <p:spPr>
          <a:xfrm>
            <a:off x="697117" y="5547411"/>
            <a:ext cx="7812000" cy="3504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count ‘table name’</a:t>
            </a:r>
          </a:p>
        </p:txBody>
      </p:sp>
    </p:spTree>
    <p:extLst>
      <p:ext uri="{BB962C8B-B14F-4D97-AF65-F5344CB8AC3E}">
        <p14:creationId xmlns:p14="http://schemas.microsoft.com/office/powerpoint/2010/main" val="9448502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43CE72CC-3A7B-42AB-B9E8-218B6FE16B70}"/>
              </a:ext>
            </a:extLst>
          </p:cNvPr>
          <p:cNvSpPr>
            <a:spLocks noGrp="1"/>
          </p:cNvSpPr>
          <p:nvPr>
            <p:ph type="body" sz="quarter" idx="11"/>
          </p:nvPr>
        </p:nvSpPr>
        <p:spPr/>
        <p:txBody>
          <a:bodyPr/>
          <a:lstStyle/>
          <a:p>
            <a:r>
              <a:rPr lang="en-US" altLang="ko-KR" dirty="0" err="1">
                <a:ea typeface="SamsungOneKorean 400" panose="020B0503030303020204" pitchFamily="50" charset="-127"/>
              </a:rPr>
              <a:t>Xóa</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C1E99380-BB7E-4FC6-A631-29CAE7C06C8A}"/>
              </a:ext>
            </a:extLst>
          </p:cNvPr>
          <p:cNvSpPr>
            <a:spLocks noGrp="1"/>
          </p:cNvSpPr>
          <p:nvPr>
            <p:ph type="body" sz="quarter" idx="15"/>
          </p:nvPr>
        </p:nvSpPr>
        <p:spPr/>
        <p:txBody>
          <a:bodyPr/>
          <a:lstStyle/>
          <a:p>
            <a:r>
              <a:rPr lang="en-US" altLang="ko-KR" dirty="0"/>
              <a:t>Delete: </a:t>
            </a:r>
            <a:r>
              <a:rPr lang="en-US" altLang="ko-KR" dirty="0" err="1"/>
              <a:t>Xóa</a:t>
            </a:r>
            <a:endParaRPr lang="en-US" altLang="ko-KR" dirty="0"/>
          </a:p>
          <a:p>
            <a:pPr lvl="1"/>
            <a:r>
              <a:rPr lang="vi-VN" altLang="ko-KR" dirty="0"/>
              <a:t>Xóa một ô, cột hoặc họ cột cụ thể khỏi bảng</a:t>
            </a:r>
          </a:p>
          <a:p>
            <a:pPr lvl="1"/>
            <a:r>
              <a:rPr lang="vi-VN" altLang="ko-KR" dirty="0"/>
              <a:t>Việc thêm dấu thời gian sẽ xóa cột của phiên bản đó và tất cả các phiên bản trước đó</a:t>
            </a:r>
            <a:endParaRPr lang="en-US" altLang="ko-KR" dirty="0"/>
          </a:p>
          <a:p>
            <a:pPr lvl="1"/>
            <a:endParaRPr lang="en-US" altLang="ko-KR" dirty="0"/>
          </a:p>
          <a:p>
            <a:pPr lvl="1"/>
            <a:endParaRPr lang="en-US" altLang="ko-KR" dirty="0"/>
          </a:p>
          <a:p>
            <a:pPr lvl="1"/>
            <a:endParaRPr lang="en-US" altLang="ko-KR" dirty="0"/>
          </a:p>
          <a:p>
            <a:pPr lvl="1"/>
            <a:endParaRPr lang="en-US" altLang="ko-KR" dirty="0"/>
          </a:p>
          <a:p>
            <a:r>
              <a:rPr lang="en-US" altLang="ko-KR" dirty="0" err="1"/>
              <a:t>Deleteall</a:t>
            </a:r>
            <a:r>
              <a:rPr lang="en-US" altLang="ko-KR" dirty="0"/>
              <a:t>: </a:t>
            </a:r>
            <a:r>
              <a:rPr lang="en-US" altLang="ko-KR" dirty="0" err="1"/>
              <a:t>Xóa</a:t>
            </a:r>
            <a:r>
              <a:rPr lang="en-US" altLang="ko-KR" dirty="0"/>
              <a:t> </a:t>
            </a:r>
            <a:r>
              <a:rPr lang="en-US" altLang="ko-KR" dirty="0" err="1"/>
              <a:t>tất</a:t>
            </a:r>
            <a:r>
              <a:rPr lang="en-US" altLang="ko-KR" dirty="0"/>
              <a:t> </a:t>
            </a:r>
            <a:r>
              <a:rPr lang="en-US" altLang="ko-KR" dirty="0" err="1"/>
              <a:t>cả</a:t>
            </a:r>
            <a:endParaRPr lang="en-US" altLang="ko-KR" dirty="0"/>
          </a:p>
          <a:p>
            <a:pPr lvl="1"/>
            <a:r>
              <a:rPr lang="en-US" altLang="ko-KR" dirty="0" err="1"/>
              <a:t>Xóa</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ô </a:t>
            </a:r>
            <a:r>
              <a:rPr lang="en-US" altLang="ko-KR" dirty="0" err="1"/>
              <a:t>trong</a:t>
            </a:r>
            <a:r>
              <a:rPr lang="en-US" altLang="ko-KR" dirty="0"/>
              <a:t> </a:t>
            </a:r>
            <a:r>
              <a:rPr lang="en-US" altLang="ko-KR" dirty="0" err="1"/>
              <a:t>một</a:t>
            </a:r>
            <a:r>
              <a:rPr lang="en-US" altLang="ko-KR" dirty="0"/>
              <a:t> </a:t>
            </a:r>
            <a:r>
              <a:rPr lang="en-US" altLang="ko-KR" dirty="0" err="1"/>
              <a:t>hàng</a:t>
            </a:r>
            <a:endParaRPr lang="en-US" altLang="ko-KR" dirty="0">
              <a:solidFill>
                <a:schemeClr val="tx1">
                  <a:lumMod val="75000"/>
                  <a:lumOff val="25000"/>
                </a:schemeClr>
              </a:solidFill>
            </a:endParaRPr>
          </a:p>
          <a:p>
            <a:endParaRPr lang="ko-KR" altLang="en-US" dirty="0"/>
          </a:p>
        </p:txBody>
      </p:sp>
      <p:sp>
        <p:nvSpPr>
          <p:cNvPr id="11" name="TextBox 10">
            <a:extLst>
              <a:ext uri="{FF2B5EF4-FFF2-40B4-BE49-F238E27FC236}">
                <a16:creationId xmlns:a16="http://schemas.microsoft.com/office/drawing/2014/main" id="{6BA567AA-3F76-4B2C-96C2-6257F39D557C}"/>
              </a:ext>
            </a:extLst>
          </p:cNvPr>
          <p:cNvSpPr txBox="1"/>
          <p:nvPr/>
        </p:nvSpPr>
        <p:spPr>
          <a:xfrm>
            <a:off x="697117" y="4672498"/>
            <a:ext cx="7812000" cy="3504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Deleteall ‘table name’, ‘rowkey’</a:t>
            </a:r>
          </a:p>
        </p:txBody>
      </p:sp>
      <p:sp>
        <p:nvSpPr>
          <p:cNvPr id="12" name="TextBox 11">
            <a:extLst>
              <a:ext uri="{FF2B5EF4-FFF2-40B4-BE49-F238E27FC236}">
                <a16:creationId xmlns:a16="http://schemas.microsoft.com/office/drawing/2014/main" id="{177F04FF-A07D-40BD-861E-6251CF58D7D2}"/>
              </a:ext>
            </a:extLst>
          </p:cNvPr>
          <p:cNvSpPr txBox="1"/>
          <p:nvPr/>
        </p:nvSpPr>
        <p:spPr>
          <a:xfrm>
            <a:off x="697117" y="3528324"/>
            <a:ext cx="7812000" cy="3504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hbase&gt; delete ‘test’,’1’,’position:title’, 1582167310073</a:t>
            </a:r>
          </a:p>
        </p:txBody>
      </p:sp>
      <p:sp>
        <p:nvSpPr>
          <p:cNvPr id="13" name="TextBox 12">
            <a:extLst>
              <a:ext uri="{FF2B5EF4-FFF2-40B4-BE49-F238E27FC236}">
                <a16:creationId xmlns:a16="http://schemas.microsoft.com/office/drawing/2014/main" id="{E626BECA-1C46-4867-898B-A0D87D155D5D}"/>
              </a:ext>
            </a:extLst>
          </p:cNvPr>
          <p:cNvSpPr txBox="1"/>
          <p:nvPr/>
        </p:nvSpPr>
        <p:spPr>
          <a:xfrm>
            <a:off x="697117" y="3059592"/>
            <a:ext cx="7812000" cy="3504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delete ‘table name’, ‘rowkey’, ‘column family:column name’, timestamp</a:t>
            </a:r>
          </a:p>
        </p:txBody>
      </p:sp>
    </p:spTree>
    <p:extLst>
      <p:ext uri="{BB962C8B-B14F-4D97-AF65-F5344CB8AC3E}">
        <p14:creationId xmlns:p14="http://schemas.microsoft.com/office/powerpoint/2010/main" val="38428466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661D272F-4CC5-4A46-82A9-6181E0A2C4D6}"/>
              </a:ext>
            </a:extLst>
          </p:cNvPr>
          <p:cNvSpPr>
            <a:spLocks noGrp="1"/>
          </p:cNvSpPr>
          <p:nvPr>
            <p:ph type="body" sz="quarter" idx="11"/>
          </p:nvPr>
        </p:nvSpPr>
        <p:spPr/>
        <p:txBody>
          <a:bodyPr/>
          <a:lstStyle/>
          <a:p>
            <a:r>
              <a:rPr lang="en-US" altLang="ko-KR" dirty="0" err="1">
                <a:ea typeface="SamsungOneKorean 400" panose="020B0503030303020204" pitchFamily="50" charset="-127"/>
              </a:rPr>
              <a:t>Phiên</a:t>
            </a:r>
            <a:r>
              <a:rPr lang="en-US" altLang="ko-KR" dirty="0">
                <a:ea typeface="SamsungOneKorean 400" panose="020B0503030303020204" pitchFamily="50" charset="-127"/>
              </a:rPr>
              <a:t> </a:t>
            </a:r>
            <a:r>
              <a:rPr lang="en-US" altLang="ko-KR" dirty="0" err="1">
                <a:ea typeface="SamsungOneKorean 400" panose="020B0503030303020204" pitchFamily="50" charset="-127"/>
              </a:rPr>
              <a:t>bản</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18E9215E-9DBB-4E7A-8F1C-630A2824D6BC}"/>
              </a:ext>
            </a:extLst>
          </p:cNvPr>
          <p:cNvSpPr>
            <a:spLocks noGrp="1"/>
          </p:cNvSpPr>
          <p:nvPr>
            <p:ph type="body" sz="quarter" idx="15"/>
          </p:nvPr>
        </p:nvSpPr>
        <p:spPr/>
        <p:txBody>
          <a:bodyPr/>
          <a:lstStyle/>
          <a:p>
            <a:r>
              <a:rPr lang="vi-VN" altLang="ko-KR" dirty="0"/>
              <a:t>HBase lưu trữ các phiên bản của giá trị trong mỗi ô</a:t>
            </a:r>
            <a:endParaRPr lang="en-US" altLang="ko-KR" dirty="0"/>
          </a:p>
          <a:p>
            <a:pPr lvl="1"/>
            <a:r>
              <a:rPr lang="vi-VN" altLang="ko-KR" dirty="0"/>
              <a:t>Số lượng phiên bản được xác định khi thiết lập họ cột.</a:t>
            </a:r>
          </a:p>
          <a:p>
            <a:pPr lvl="1"/>
            <a:r>
              <a:rPr lang="vi-VN" altLang="ko-KR" dirty="0"/>
              <a:t>Phiên bản được xác định bằng dấu thời gian loại dài và dấu thời gian hiện tại được sử dụng làm mặc định.</a:t>
            </a:r>
          </a:p>
          <a:p>
            <a:pPr lvl="1"/>
            <a:r>
              <a:rPr lang="vi-VN" altLang="ko-KR" dirty="0"/>
              <a:t>Số lượng phiên bản ô mặc định là 3</a:t>
            </a:r>
          </a:p>
          <a:p>
            <a:pPr lvl="1"/>
            <a:r>
              <a:rPr lang="vi-VN" altLang="ko-KR" dirty="0"/>
              <a:t>Mỗi hàng được sắp xếp theo dấu thời gian (giảm dần)</a:t>
            </a:r>
            <a:endParaRPr lang="en-US" altLang="ko-KR" dirty="0"/>
          </a:p>
          <a:p>
            <a:pPr lvl="1"/>
            <a:endParaRPr lang="en-US" altLang="ko-KR" dirty="0">
              <a:solidFill>
                <a:schemeClr val="tx1">
                  <a:lumMod val="75000"/>
                  <a:lumOff val="25000"/>
                </a:schemeClr>
              </a:solidFill>
            </a:endParaRPr>
          </a:p>
          <a:p>
            <a:pPr lvl="1"/>
            <a:endParaRPr lang="en-US" altLang="ko-KR" dirty="0">
              <a:solidFill>
                <a:schemeClr val="tx1">
                  <a:lumMod val="75000"/>
                  <a:lumOff val="25000"/>
                </a:schemeClr>
              </a:solidFill>
            </a:endParaRPr>
          </a:p>
          <a:p>
            <a:pPr lvl="1"/>
            <a:endParaRPr lang="en-US" altLang="ko-KR" dirty="0">
              <a:solidFill>
                <a:schemeClr val="tx1">
                  <a:lumMod val="75000"/>
                  <a:lumOff val="25000"/>
                </a:schemeClr>
              </a:solidFill>
            </a:endParaRPr>
          </a:p>
          <a:p>
            <a:pPr lvl="1"/>
            <a:endParaRPr lang="en-US" altLang="ko-KR" dirty="0">
              <a:solidFill>
                <a:schemeClr val="tx1">
                  <a:lumMod val="75000"/>
                  <a:lumOff val="25000"/>
                </a:schemeClr>
              </a:solidFill>
            </a:endParaRPr>
          </a:p>
          <a:p>
            <a:pPr lvl="1"/>
            <a:endParaRPr lang="en-US" altLang="ko-KR" dirty="0">
              <a:solidFill>
                <a:schemeClr val="tx1">
                  <a:lumMod val="75000"/>
                  <a:lumOff val="25000"/>
                </a:schemeClr>
              </a:solidFill>
            </a:endParaRPr>
          </a:p>
          <a:p>
            <a:r>
              <a:rPr lang="en-US" altLang="ko-KR" dirty="0" err="1">
                <a:solidFill>
                  <a:schemeClr val="tx1">
                    <a:lumMod val="75000"/>
                    <a:lumOff val="25000"/>
                  </a:schemeClr>
                </a:solidFill>
              </a:rPr>
              <a:t>Giá</a:t>
            </a:r>
            <a:r>
              <a:rPr lang="en-US" altLang="ko-KR" dirty="0">
                <a:solidFill>
                  <a:schemeClr val="tx1">
                    <a:lumMod val="75000"/>
                    <a:lumOff val="25000"/>
                  </a:schemeClr>
                </a:solidFill>
              </a:rPr>
              <a:t> </a:t>
            </a:r>
            <a:r>
              <a:rPr lang="en-US" altLang="ko-KR" dirty="0" err="1">
                <a:solidFill>
                  <a:schemeClr val="tx1">
                    <a:lumMod val="75000"/>
                    <a:lumOff val="25000"/>
                  </a:schemeClr>
                </a:solidFill>
              </a:rPr>
              <a:t>trị</a:t>
            </a:r>
            <a:endParaRPr lang="en-US" altLang="ko-KR" dirty="0">
              <a:solidFill>
                <a:schemeClr val="tx1">
                  <a:lumMod val="75000"/>
                  <a:lumOff val="25000"/>
                </a:schemeClr>
              </a:solidFill>
            </a:endParaRPr>
          </a:p>
          <a:p>
            <a:pPr lvl="1"/>
            <a:r>
              <a:rPr lang="en-US" altLang="ko-KR" dirty="0" err="1">
                <a:solidFill>
                  <a:schemeClr val="tx1">
                    <a:lumMod val="75000"/>
                    <a:lumOff val="25000"/>
                  </a:schemeClr>
                </a:solidFill>
              </a:rPr>
              <a:t>hàng</a:t>
            </a:r>
            <a:r>
              <a:rPr lang="en-US" altLang="ko-KR" dirty="0">
                <a:solidFill>
                  <a:schemeClr val="tx1">
                    <a:lumMod val="75000"/>
                    <a:lumOff val="25000"/>
                  </a:schemeClr>
                </a:solidFill>
              </a:rPr>
              <a:t> </a:t>
            </a:r>
            <a:r>
              <a:rPr lang="en-US" altLang="ko-KR" dirty="0" err="1">
                <a:solidFill>
                  <a:schemeClr val="tx1">
                    <a:lumMod val="75000"/>
                    <a:lumOff val="25000"/>
                  </a:schemeClr>
                </a:solidFill>
              </a:rPr>
              <a:t>phím</a:t>
            </a:r>
            <a:r>
              <a:rPr lang="en-US" altLang="ko-KR" dirty="0">
                <a:solidFill>
                  <a:schemeClr val="tx1">
                    <a:lumMod val="75000"/>
                    <a:lumOff val="25000"/>
                  </a:schemeClr>
                </a:solidFill>
              </a:rPr>
              <a:t> </a:t>
            </a:r>
            <a:r>
              <a:rPr lang="en-US" altLang="ko-KR" dirty="0">
                <a:solidFill>
                  <a:schemeClr val="tx1">
                    <a:lumMod val="75000"/>
                    <a:lumOff val="25000"/>
                  </a:schemeClr>
                </a:solidFill>
                <a:sym typeface="Wingdings" pitchFamily="2" charset="2"/>
              </a:rPr>
              <a:t> </a:t>
            </a:r>
            <a:r>
              <a:rPr lang="en-US" altLang="ko-KR" dirty="0" err="1">
                <a:solidFill>
                  <a:schemeClr val="tx1">
                    <a:lumMod val="75000"/>
                    <a:lumOff val="25000"/>
                  </a:schemeClr>
                </a:solidFill>
                <a:sym typeface="Wingdings" pitchFamily="2" charset="2"/>
              </a:rPr>
              <a:t>Họ</a:t>
            </a:r>
            <a:r>
              <a:rPr lang="en-US" altLang="ko-KR" dirty="0">
                <a:solidFill>
                  <a:schemeClr val="tx1">
                    <a:lumMod val="75000"/>
                    <a:lumOff val="25000"/>
                  </a:schemeClr>
                </a:solidFill>
                <a:sym typeface="Wingdings" pitchFamily="2" charset="2"/>
              </a:rPr>
              <a:t> </a:t>
            </a:r>
            <a:r>
              <a:rPr lang="en-US" altLang="ko-KR" dirty="0" err="1">
                <a:solidFill>
                  <a:schemeClr val="tx1">
                    <a:lumMod val="75000"/>
                    <a:lumOff val="25000"/>
                  </a:schemeClr>
                </a:solidFill>
                <a:sym typeface="Wingdings" pitchFamily="2" charset="2"/>
              </a:rPr>
              <a:t>cột</a:t>
            </a:r>
            <a:r>
              <a:rPr lang="en-US" altLang="ko-KR" dirty="0">
                <a:solidFill>
                  <a:schemeClr val="tx1">
                    <a:lumMod val="75000"/>
                    <a:lumOff val="25000"/>
                  </a:schemeClr>
                </a:solidFill>
                <a:sym typeface="Wingdings" pitchFamily="2" charset="2"/>
              </a:rPr>
              <a:t>  </a:t>
            </a:r>
            <a:r>
              <a:rPr lang="en-US" altLang="ko-KR" dirty="0" err="1">
                <a:solidFill>
                  <a:schemeClr val="tx1">
                    <a:lumMod val="75000"/>
                    <a:lumOff val="25000"/>
                  </a:schemeClr>
                </a:solidFill>
                <a:sym typeface="Wingdings" pitchFamily="2" charset="2"/>
              </a:rPr>
              <a:t>Cột</a:t>
            </a:r>
            <a:r>
              <a:rPr lang="en-US" altLang="ko-KR" dirty="0">
                <a:solidFill>
                  <a:schemeClr val="tx1">
                    <a:lumMod val="75000"/>
                    <a:lumOff val="25000"/>
                  </a:schemeClr>
                </a:solidFill>
                <a:sym typeface="Wingdings" pitchFamily="2" charset="2"/>
              </a:rPr>
              <a:t>  </a:t>
            </a:r>
            <a:r>
              <a:rPr lang="en-US" altLang="ko-KR" dirty="0" err="1">
                <a:solidFill>
                  <a:schemeClr val="tx1">
                    <a:lumMod val="75000"/>
                    <a:lumOff val="25000"/>
                  </a:schemeClr>
                </a:solidFill>
                <a:sym typeface="Wingdings" pitchFamily="2" charset="2"/>
              </a:rPr>
              <a:t>Phiên</a:t>
            </a:r>
            <a:r>
              <a:rPr lang="en-US" altLang="ko-KR" dirty="0">
                <a:solidFill>
                  <a:schemeClr val="tx1">
                    <a:lumMod val="75000"/>
                    <a:lumOff val="25000"/>
                  </a:schemeClr>
                </a:solidFill>
                <a:sym typeface="Wingdings" pitchFamily="2" charset="2"/>
              </a:rPr>
              <a:t> </a:t>
            </a:r>
            <a:r>
              <a:rPr lang="en-US" altLang="ko-KR" dirty="0" err="1">
                <a:solidFill>
                  <a:schemeClr val="tx1">
                    <a:lumMod val="75000"/>
                    <a:lumOff val="25000"/>
                  </a:schemeClr>
                </a:solidFill>
                <a:sym typeface="Wingdings" pitchFamily="2" charset="2"/>
              </a:rPr>
              <a:t>bản</a:t>
            </a:r>
            <a:endParaRPr lang="ko-KR" altLang="en-US" dirty="0">
              <a:solidFill>
                <a:schemeClr val="tx1">
                  <a:lumMod val="75000"/>
                  <a:lumOff val="25000"/>
                </a:schemeClr>
              </a:solidFill>
            </a:endParaRPr>
          </a:p>
          <a:p>
            <a:endParaRPr lang="ko-KR" altLang="en-US" dirty="0"/>
          </a:p>
        </p:txBody>
      </p:sp>
      <p:graphicFrame>
        <p:nvGraphicFramePr>
          <p:cNvPr id="27" name="표 26">
            <a:extLst>
              <a:ext uri="{FF2B5EF4-FFF2-40B4-BE49-F238E27FC236}">
                <a16:creationId xmlns:a16="http://schemas.microsoft.com/office/drawing/2014/main" id="{2B3B7C6B-DE53-4A08-941D-E519399A61BF}"/>
              </a:ext>
            </a:extLst>
          </p:cNvPr>
          <p:cNvGraphicFramePr>
            <a:graphicFrameLocks noGrp="1"/>
          </p:cNvGraphicFramePr>
          <p:nvPr>
            <p:extLst>
              <p:ext uri="{D42A27DB-BD31-4B8C-83A1-F6EECF244321}">
                <p14:modId xmlns:p14="http://schemas.microsoft.com/office/powerpoint/2010/main" val="2054672059"/>
              </p:ext>
            </p:extLst>
          </p:nvPr>
        </p:nvGraphicFramePr>
        <p:xfrm>
          <a:off x="939691" y="3554916"/>
          <a:ext cx="6563578" cy="1238658"/>
        </p:xfrm>
        <a:graphic>
          <a:graphicData uri="http://schemas.openxmlformats.org/drawingml/2006/table">
            <a:tbl>
              <a:tblPr/>
              <a:tblGrid>
                <a:gridCol w="1360433">
                  <a:extLst>
                    <a:ext uri="{9D8B030D-6E8A-4147-A177-3AD203B41FA5}">
                      <a16:colId xmlns:a16="http://schemas.microsoft.com/office/drawing/2014/main" val="394888715"/>
                    </a:ext>
                  </a:extLst>
                </a:gridCol>
                <a:gridCol w="2134986">
                  <a:extLst>
                    <a:ext uri="{9D8B030D-6E8A-4147-A177-3AD203B41FA5}">
                      <a16:colId xmlns:a16="http://schemas.microsoft.com/office/drawing/2014/main" val="148328333"/>
                    </a:ext>
                  </a:extLst>
                </a:gridCol>
                <a:gridCol w="1847011">
                  <a:extLst>
                    <a:ext uri="{9D8B030D-6E8A-4147-A177-3AD203B41FA5}">
                      <a16:colId xmlns:a16="http://schemas.microsoft.com/office/drawing/2014/main" val="2992169588"/>
                    </a:ext>
                  </a:extLst>
                </a:gridCol>
                <a:gridCol w="1221148">
                  <a:extLst>
                    <a:ext uri="{9D8B030D-6E8A-4147-A177-3AD203B41FA5}">
                      <a16:colId xmlns:a16="http://schemas.microsoft.com/office/drawing/2014/main" val="1648100468"/>
                    </a:ext>
                  </a:extLst>
                </a:gridCol>
              </a:tblGrid>
              <a:tr h="324258">
                <a:tc>
                  <a:txBody>
                    <a:bodyPr/>
                    <a:lstStyle/>
                    <a:p>
                      <a:pPr algn="ctr" latinLnBrk="1"/>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hàng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phím</a:t>
                      </a:r>
                      <a:endParaRPr lang="ko-KR" altLang="en-US"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err="1">
                          <a:solidFill>
                            <a:schemeClr val="tx1">
                              <a:lumMod val="75000"/>
                              <a:lumOff val="25000"/>
                            </a:schemeClr>
                          </a:solidFill>
                          <a:latin typeface="SamsungOne-700" panose="020B0803030303020204" pitchFamily="34" charset="0"/>
                          <a:ea typeface="SamsungOneKorean 400" panose="020B0503030303020204" pitchFamily="50" charset="-127"/>
                        </a:rPr>
                        <a:t>Cột</a:t>
                      </a:r>
                      <a:endPar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err="1">
                          <a:solidFill>
                            <a:schemeClr val="tx1">
                              <a:lumMod val="75000"/>
                              <a:lumOff val="25000"/>
                            </a:schemeClr>
                          </a:solidFill>
                          <a:latin typeface="SamsungOne-700" panose="020B0803030303020204" pitchFamily="34" charset="0"/>
                          <a:ea typeface="SamsungOneKorean 400" panose="020B0503030303020204" pitchFamily="50" charset="-127"/>
                        </a:rPr>
                        <a:t>Dấu</a:t>
                      </a:r>
                      <a:r>
                        <a:rPr lang="en-US" altLang="ko-KR" sz="1400" baseline="0"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sz="1400" baseline="0" dirty="0" err="1">
                          <a:solidFill>
                            <a:schemeClr val="tx1">
                              <a:lumMod val="75000"/>
                              <a:lumOff val="25000"/>
                            </a:schemeClr>
                          </a:solidFill>
                          <a:latin typeface="SamsungOne-700" panose="020B0803030303020204" pitchFamily="34" charset="0"/>
                          <a:ea typeface="SamsungOneKorean 400" panose="020B0503030303020204" pitchFamily="50" charset="-127"/>
                        </a:rPr>
                        <a:t>thời</a:t>
                      </a:r>
                      <a:r>
                        <a:rPr lang="en-US" altLang="ko-KR" sz="1400" baseline="0"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sz="1400" baseline="0" dirty="0" err="1">
                          <a:solidFill>
                            <a:schemeClr val="tx1">
                              <a:lumMod val="75000"/>
                              <a:lumOff val="25000"/>
                            </a:schemeClr>
                          </a:solidFill>
                          <a:latin typeface="SamsungOne-700" panose="020B0803030303020204" pitchFamily="34" charset="0"/>
                          <a:ea typeface="SamsungOneKorean 400" panose="020B0503030303020204" pitchFamily="50" charset="-127"/>
                        </a:rPr>
                        <a:t>gian</a:t>
                      </a:r>
                      <a:endPar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err="1">
                          <a:solidFill>
                            <a:schemeClr val="tx1">
                              <a:lumMod val="75000"/>
                              <a:lumOff val="25000"/>
                            </a:schemeClr>
                          </a:solidFill>
                          <a:latin typeface="SamsungOne-700" panose="020B0803030303020204" pitchFamily="34" charset="0"/>
                          <a:ea typeface="SamsungOneKorean 400" panose="020B0503030303020204" pitchFamily="50" charset="-127"/>
                        </a:rPr>
                        <a:t>Giá</a:t>
                      </a:r>
                      <a:r>
                        <a:rPr lang="en-US" altLang="ko-KR" sz="1400" baseline="0"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sz="1400" baseline="0" dirty="0" err="1">
                          <a:solidFill>
                            <a:schemeClr val="tx1">
                              <a:lumMod val="75000"/>
                              <a:lumOff val="25000"/>
                            </a:schemeClr>
                          </a:solidFill>
                          <a:latin typeface="SamsungOne-700" panose="020B0803030303020204" pitchFamily="34" charset="0"/>
                          <a:ea typeface="SamsungOneKorean 400" panose="020B0503030303020204" pitchFamily="50" charset="-127"/>
                        </a:rPr>
                        <a:t>trị</a:t>
                      </a:r>
                      <a:endPar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252034">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1</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pinfo:title</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1582172284996</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err="1">
                          <a:solidFill>
                            <a:schemeClr val="tx1">
                              <a:lumMod val="75000"/>
                              <a:lumOff val="25000"/>
                            </a:schemeClr>
                          </a:solidFill>
                          <a:latin typeface="SamsungOne-700" panose="020B0803030303020204" pitchFamily="34" charset="0"/>
                          <a:ea typeface="SamsungOneKorean 400" panose="020B0503030303020204" pitchFamily="50" charset="-127"/>
                          <a:cs typeface="+mn-cs"/>
                        </a:rPr>
                        <a:t>Kỹ</a:t>
                      </a:r>
                      <a:r>
                        <a:rPr lang="en-US" altLang="ko-KR" sz="1400" kern="1200" baseline="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 </a:t>
                      </a:r>
                      <a:r>
                        <a:rPr lang="en-US" altLang="ko-KR" sz="1400" kern="1200" baseline="0" dirty="0" err="1">
                          <a:solidFill>
                            <a:schemeClr val="tx1">
                              <a:lumMod val="75000"/>
                              <a:lumOff val="25000"/>
                            </a:schemeClr>
                          </a:solidFill>
                          <a:latin typeface="SamsungOne-700" panose="020B0803030303020204" pitchFamily="34" charset="0"/>
                          <a:ea typeface="SamsungOneKorean 400" panose="020B0503030303020204" pitchFamily="50" charset="-127"/>
                          <a:cs typeface="+mn-cs"/>
                        </a:rPr>
                        <a:t>sư</a:t>
                      </a:r>
                      <a:endPar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252034">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1</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pinfo:title</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1582167455859</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err="1">
                          <a:solidFill>
                            <a:schemeClr val="tx1">
                              <a:lumMod val="75000"/>
                              <a:lumOff val="25000"/>
                            </a:schemeClr>
                          </a:solidFill>
                          <a:latin typeface="SamsungOne-700" panose="020B0803030303020204" pitchFamily="34" charset="0"/>
                          <a:ea typeface="SamsungOneKorean 400" panose="020B0503030303020204" pitchFamily="50" charset="-127"/>
                          <a:cs typeface="+mn-cs"/>
                        </a:rPr>
                        <a:t>Giám</a:t>
                      </a:r>
                      <a:r>
                        <a:rPr lang="en-US" altLang="ko-KR" sz="1400" kern="1200" baseline="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 </a:t>
                      </a:r>
                      <a:r>
                        <a:rPr lang="en-US" altLang="ko-KR" sz="1400" kern="1200" baseline="0" dirty="0" err="1">
                          <a:solidFill>
                            <a:schemeClr val="tx1">
                              <a:lumMod val="75000"/>
                              <a:lumOff val="25000"/>
                            </a:schemeClr>
                          </a:solidFill>
                          <a:latin typeface="SamsungOne-700" panose="020B0803030303020204" pitchFamily="34" charset="0"/>
                          <a:ea typeface="SamsungOneKorean 400" panose="020B0503030303020204" pitchFamily="50" charset="-127"/>
                          <a:cs typeface="+mn-cs"/>
                        </a:rPr>
                        <a:t>đốc</a:t>
                      </a:r>
                      <a:endPar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252034">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1</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pinfo:title</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1582167226850</a:t>
                      </a: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err="1">
                          <a:solidFill>
                            <a:schemeClr val="tx1">
                              <a:lumMod val="75000"/>
                              <a:lumOff val="25000"/>
                            </a:schemeClr>
                          </a:solidFill>
                          <a:latin typeface="SamsungOne-700" panose="020B0803030303020204" pitchFamily="34" charset="0"/>
                          <a:ea typeface="SamsungOneKorean 400" panose="020B0503030303020204" pitchFamily="50" charset="-127"/>
                          <a:cs typeface="+mn-cs"/>
                        </a:rPr>
                        <a:t>Kỹ</a:t>
                      </a:r>
                      <a:r>
                        <a:rPr lang="en-US" altLang="ko-KR" sz="1400" kern="1200" baseline="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 </a:t>
                      </a:r>
                      <a:r>
                        <a:rPr lang="en-US" altLang="ko-KR" sz="1400" kern="1200" baseline="0" dirty="0" err="1">
                          <a:solidFill>
                            <a:schemeClr val="tx1">
                              <a:lumMod val="75000"/>
                              <a:lumOff val="25000"/>
                            </a:schemeClr>
                          </a:solidFill>
                          <a:latin typeface="SamsungOne-700" panose="020B0803030303020204" pitchFamily="34" charset="0"/>
                          <a:ea typeface="SamsungOneKorean 400" panose="020B0503030303020204" pitchFamily="50" charset="-127"/>
                          <a:cs typeface="+mn-cs"/>
                        </a:rPr>
                        <a:t>sư</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9033718"/>
                  </a:ext>
                </a:extLst>
              </a:tr>
            </a:tbl>
          </a:graphicData>
        </a:graphic>
      </p:graphicFrame>
      <p:sp>
        <p:nvSpPr>
          <p:cNvPr id="28" name="아래쪽 화살표[D] 24">
            <a:extLst>
              <a:ext uri="{FF2B5EF4-FFF2-40B4-BE49-F238E27FC236}">
                <a16:creationId xmlns:a16="http://schemas.microsoft.com/office/drawing/2014/main" id="{174060C1-9112-44AE-98AA-2F5F3DB087D9}"/>
              </a:ext>
            </a:extLst>
          </p:cNvPr>
          <p:cNvSpPr/>
          <p:nvPr/>
        </p:nvSpPr>
        <p:spPr>
          <a:xfrm>
            <a:off x="6174341" y="3982615"/>
            <a:ext cx="216024" cy="756084"/>
          </a:xfrm>
          <a:prstGeom prst="downArrow">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kumimoji="1" lang="ko-KR" altLang="en-US" sz="1350" dirty="0">
              <a:latin typeface="SamsungOne-400" panose="020B0503030303020204" pitchFamily="34"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359515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DDBA62D9-B7A4-4EBA-A854-6120420DCCD7}"/>
              </a:ext>
            </a:extLst>
          </p:cNvPr>
          <p:cNvSpPr>
            <a:spLocks noGrp="1"/>
          </p:cNvSpPr>
          <p:nvPr>
            <p:ph type="body" sz="quarter" idx="11"/>
          </p:nvPr>
        </p:nvSpPr>
        <p:spPr/>
        <p:txBody>
          <a:bodyPr/>
          <a:lstStyle/>
          <a:p>
            <a:r>
              <a:rPr lang="en-US" altLang="ko-KR" dirty="0" err="1">
                <a:ea typeface="SamsungOneKorean 400" panose="020B0503030303020204" pitchFamily="50" charset="-127"/>
              </a:rPr>
              <a:t>Đánh</a:t>
            </a:r>
            <a:r>
              <a:rPr lang="en-US" altLang="ko-KR" dirty="0">
                <a:ea typeface="SamsungOneKorean 400" panose="020B0503030303020204" pitchFamily="50" charset="-127"/>
              </a:rPr>
              <a:t> </a:t>
            </a:r>
            <a:r>
              <a:rPr lang="en-US" altLang="ko-KR" dirty="0" err="1">
                <a:ea typeface="SamsungOneKorean 400" panose="020B0503030303020204" pitchFamily="50" charset="-127"/>
              </a:rPr>
              <a:t>đổi</a:t>
            </a:r>
            <a:r>
              <a:rPr lang="en-US" altLang="ko-KR" dirty="0">
                <a:ea typeface="SamsungOneKorean 400" panose="020B0503030303020204" pitchFamily="50" charset="-127"/>
              </a:rPr>
              <a:t> </a:t>
            </a:r>
            <a:r>
              <a:rPr lang="en-US" altLang="ko-KR" dirty="0" err="1">
                <a:ea typeface="SamsungOneKorean 400" panose="020B0503030303020204" pitchFamily="50" charset="-127"/>
              </a:rPr>
              <a:t>thiết</a:t>
            </a:r>
            <a:r>
              <a:rPr lang="en-US" altLang="ko-KR" dirty="0">
                <a:ea typeface="SamsungOneKorean 400" panose="020B0503030303020204" pitchFamily="50" charset="-127"/>
              </a:rPr>
              <a:t> </a:t>
            </a:r>
            <a:r>
              <a:rPr lang="en-US" altLang="ko-KR" dirty="0" err="1">
                <a:ea typeface="SamsungOneKorean 400" panose="020B0503030303020204" pitchFamily="50" charset="-127"/>
              </a:rPr>
              <a:t>kế</a:t>
            </a:r>
            <a:r>
              <a:rPr lang="en-US" altLang="ko-KR" dirty="0">
                <a:ea typeface="SamsungOneKorean 400" panose="020B0503030303020204" pitchFamily="50" charset="-127"/>
              </a:rPr>
              <a:t> </a:t>
            </a:r>
            <a:r>
              <a:rPr lang="en-US" altLang="ko-KR" dirty="0" err="1">
                <a:ea typeface="SamsungOneKorean 400" panose="020B0503030303020204" pitchFamily="50" charset="-127"/>
              </a:rPr>
              <a:t>chính</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61264AE3-BE37-44D8-BAB4-82ED4157D1CA}"/>
              </a:ext>
            </a:extLst>
          </p:cNvPr>
          <p:cNvSpPr>
            <a:spLocks noGrp="1"/>
          </p:cNvSpPr>
          <p:nvPr>
            <p:ph type="body" sz="quarter" idx="15"/>
          </p:nvPr>
        </p:nvSpPr>
        <p:spPr/>
        <p:txBody>
          <a:bodyPr/>
          <a:lstStyle/>
          <a:p>
            <a:r>
              <a:rPr lang="en" altLang="ko-KR" dirty="0"/>
              <a:t>Salted: Bảo mật</a:t>
            </a:r>
          </a:p>
          <a:p>
            <a:pPr lvl="1"/>
            <a:r>
              <a:rPr lang="vi-VN" altLang="ko-KR" dirty="0"/>
              <a:t>Đặt một hàm băm nhỏ, được tính toán trước dữ liệu thực để ngẫu nhiên hóa </a:t>
            </a:r>
            <a:r>
              <a:rPr lang="en-US" altLang="ko-KR" dirty="0" err="1"/>
              <a:t>hàng</a:t>
            </a:r>
            <a:r>
              <a:rPr lang="en-US" altLang="ko-KR" dirty="0"/>
              <a:t> </a:t>
            </a:r>
            <a:r>
              <a:rPr lang="en-US" altLang="ko-KR" dirty="0" err="1"/>
              <a:t>phím</a:t>
            </a:r>
            <a:endParaRPr lang="vi-VN" altLang="ko-KR" dirty="0"/>
          </a:p>
          <a:p>
            <a:pPr lvl="1"/>
            <a:r>
              <a:rPr lang="vi-VN" altLang="ko-KR" dirty="0"/>
              <a:t>Ví dụ: &lt;salt&gt;&lt;timestamp&gt; thay vì chỉ &lt;timestamp&gt;</a:t>
            </a:r>
            <a:endParaRPr lang="en" altLang="ko-KR" dirty="0"/>
          </a:p>
          <a:p>
            <a:r>
              <a:rPr lang="en" altLang="ko-KR" dirty="0"/>
              <a:t>Trường khóa được thúc đẩy</a:t>
            </a:r>
          </a:p>
          <a:p>
            <a:pPr lvl="1"/>
            <a:r>
              <a:rPr lang="vi-VN" altLang="ko-KR" dirty="0"/>
              <a:t>Một trường được di chuyển trước trường gia tăng hoặc dấu thời gian</a:t>
            </a:r>
          </a:p>
          <a:p>
            <a:pPr lvl="1"/>
            <a:r>
              <a:rPr lang="vi-VN" altLang="ko-KR" dirty="0"/>
              <a:t>Ví dụ: &lt;sourceid&gt;&lt;timestamp&gt; thay vì &lt;timestamp&gt;&lt;sourceid&gt;</a:t>
            </a:r>
            <a:endParaRPr lang="en" altLang="ko-KR" dirty="0"/>
          </a:p>
          <a:p>
            <a:r>
              <a:rPr lang="en" altLang="ko-KR" dirty="0"/>
              <a:t>Ngẫu nhiên</a:t>
            </a:r>
          </a:p>
          <a:p>
            <a:pPr lvl="1"/>
            <a:r>
              <a:rPr lang="vi-VN" altLang="ko-KR" dirty="0"/>
              <a:t>Xử lý dữ liệu bằng hàm băm một chiều như MD5</a:t>
            </a:r>
          </a:p>
          <a:p>
            <a:pPr lvl="1"/>
            <a:r>
              <a:rPr lang="vi-VN" altLang="ko-KR" dirty="0"/>
              <a:t>Ví dụ: &lt;md5(timestamp)&gt; thay vì chỉ &lt;timestamp&gt;</a:t>
            </a:r>
            <a:endParaRPr lang="ko-KR" altLang="en-US" dirty="0"/>
          </a:p>
        </p:txBody>
      </p:sp>
      <p:grpSp>
        <p:nvGrpSpPr>
          <p:cNvPr id="8" name="그룹 7">
            <a:extLst>
              <a:ext uri="{FF2B5EF4-FFF2-40B4-BE49-F238E27FC236}">
                <a16:creationId xmlns:a16="http://schemas.microsoft.com/office/drawing/2014/main" id="{9DBD0EFE-06BF-47A6-BFDB-D2B49949E648}"/>
              </a:ext>
            </a:extLst>
          </p:cNvPr>
          <p:cNvGrpSpPr/>
          <p:nvPr/>
        </p:nvGrpSpPr>
        <p:grpSpPr>
          <a:xfrm>
            <a:off x="6431734" y="3915612"/>
            <a:ext cx="3084077" cy="2303052"/>
            <a:chOff x="6431734" y="3915612"/>
            <a:chExt cx="3084077" cy="2303052"/>
          </a:xfrm>
        </p:grpSpPr>
        <p:sp>
          <p:nvSpPr>
            <p:cNvPr id="9" name="위쪽 화살표 21">
              <a:extLst>
                <a:ext uri="{FF2B5EF4-FFF2-40B4-BE49-F238E27FC236}">
                  <a16:creationId xmlns:a16="http://schemas.microsoft.com/office/drawing/2014/main" id="{F0E93CEF-C5DD-485C-89A7-9CB86F91B94D}"/>
                </a:ext>
              </a:extLst>
            </p:cNvPr>
            <p:cNvSpPr/>
            <p:nvPr/>
          </p:nvSpPr>
          <p:spPr>
            <a:xfrm rot="7815695">
              <a:off x="7767143" y="3515570"/>
              <a:ext cx="292100" cy="2747471"/>
            </a:xfrm>
            <a:prstGeom prst="upArrow">
              <a:avLst>
                <a:gd name="adj1" fmla="val 63793"/>
                <a:gd name="adj2" fmla="val 63792"/>
              </a:avLst>
            </a:prstGeom>
            <a:solidFill>
              <a:srgbClr val="D9D9D9"/>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왼쪽/위쪽 화살표 11">
              <a:extLst>
                <a:ext uri="{FF2B5EF4-FFF2-40B4-BE49-F238E27FC236}">
                  <a16:creationId xmlns:a16="http://schemas.microsoft.com/office/drawing/2014/main" id="{43693B2C-619B-4F9B-A298-5CA1D9913C99}"/>
                </a:ext>
              </a:extLst>
            </p:cNvPr>
            <p:cNvSpPr/>
            <p:nvPr/>
          </p:nvSpPr>
          <p:spPr>
            <a:xfrm rot="5400000">
              <a:off x="6891756" y="3671036"/>
              <a:ext cx="2017827" cy="2506980"/>
            </a:xfrm>
            <a:prstGeom prst="leftUpArrow">
              <a:avLst>
                <a:gd name="adj1" fmla="val 1292"/>
                <a:gd name="adj2" fmla="val 2127"/>
                <a:gd name="adj3" fmla="val 3381"/>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1" name="그룹 10">
              <a:extLst>
                <a:ext uri="{FF2B5EF4-FFF2-40B4-BE49-F238E27FC236}">
                  <a16:creationId xmlns:a16="http://schemas.microsoft.com/office/drawing/2014/main" id="{68C5DAB9-BC97-4A9F-89ED-710C4856E31D}"/>
                </a:ext>
              </a:extLst>
            </p:cNvPr>
            <p:cNvGrpSpPr/>
            <p:nvPr/>
          </p:nvGrpSpPr>
          <p:grpSpPr>
            <a:xfrm>
              <a:off x="6614419" y="5880110"/>
              <a:ext cx="2502008" cy="338554"/>
              <a:chOff x="6614419" y="6118235"/>
              <a:chExt cx="2502008" cy="338554"/>
            </a:xfrm>
          </p:grpSpPr>
          <p:sp>
            <p:nvSpPr>
              <p:cNvPr id="17" name="직사각형 16">
                <a:extLst>
                  <a:ext uri="{FF2B5EF4-FFF2-40B4-BE49-F238E27FC236}">
                    <a16:creationId xmlns:a16="http://schemas.microsoft.com/office/drawing/2014/main" id="{913C0F4D-9585-453C-B53B-479FC820B984}"/>
                  </a:ext>
                </a:extLst>
              </p:cNvPr>
              <p:cNvSpPr/>
              <p:nvPr/>
            </p:nvSpPr>
            <p:spPr>
              <a:xfrm>
                <a:off x="6614419" y="6118235"/>
                <a:ext cx="513282" cy="338554"/>
              </a:xfrm>
              <a:prstGeom prst="rect">
                <a:avLst/>
              </a:prstGeom>
            </p:spPr>
            <p:txBody>
              <a:bodyPr wrap="none">
                <a:spAutoFit/>
              </a:bodyPr>
              <a:lstStyle/>
              <a:p>
                <a:r>
                  <a:rPr lang="en-US" altLang="ko-KR" sz="800" dirty="0" err="1">
                    <a:solidFill>
                      <a:srgbClr val="1F45BC"/>
                    </a:solidFill>
                    <a:latin typeface="SamsungOne-700" panose="020B0803030303020204" pitchFamily="34" charset="0"/>
                    <a:ea typeface="SamsungOne-700" panose="020B0803030303020204" pitchFamily="34" charset="0"/>
                  </a:rPr>
                  <a:t>Khóa</a:t>
                </a:r>
                <a:r>
                  <a:rPr lang="en-US" altLang="ko-KR" sz="800" dirty="0">
                    <a:solidFill>
                      <a:srgbClr val="1F45BC"/>
                    </a:solidFill>
                    <a:latin typeface="SamsungOne-700" panose="020B0803030303020204" pitchFamily="34" charset="0"/>
                    <a:ea typeface="SamsungOne-700" panose="020B0803030303020204" pitchFamily="34" charset="0"/>
                  </a:rPr>
                  <a:t> </a:t>
                </a:r>
              </a:p>
              <a:p>
                <a:r>
                  <a:rPr lang="en-US" altLang="ko-KR" sz="800" dirty="0" err="1">
                    <a:solidFill>
                      <a:srgbClr val="1F45BC"/>
                    </a:solidFill>
                    <a:latin typeface="SamsungOne-700" panose="020B0803030303020204" pitchFamily="34" charset="0"/>
                    <a:ea typeface="SamsungOne-700" panose="020B0803030303020204" pitchFamily="34" charset="0"/>
                  </a:rPr>
                  <a:t>tuần</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tự</a:t>
                </a:r>
                <a:endParaRPr lang="ko-KR" altLang="en-US" sz="800" dirty="0">
                  <a:ea typeface="SamsungOneKorean 400" panose="020B0503030303020204" pitchFamily="50" charset="-127"/>
                </a:endParaRPr>
              </a:p>
            </p:txBody>
          </p:sp>
          <p:sp>
            <p:nvSpPr>
              <p:cNvPr id="18" name="직사각형 17">
                <a:extLst>
                  <a:ext uri="{FF2B5EF4-FFF2-40B4-BE49-F238E27FC236}">
                    <a16:creationId xmlns:a16="http://schemas.microsoft.com/office/drawing/2014/main" id="{260FAA08-F1D8-422A-B601-7679E703B589}"/>
                  </a:ext>
                </a:extLst>
              </p:cNvPr>
              <p:cNvSpPr/>
              <p:nvPr/>
            </p:nvSpPr>
            <p:spPr>
              <a:xfrm>
                <a:off x="7255984" y="6118235"/>
                <a:ext cx="553357" cy="338554"/>
              </a:xfrm>
              <a:prstGeom prst="rect">
                <a:avLst/>
              </a:prstGeom>
            </p:spPr>
            <p:txBody>
              <a:bodyPr wrap="none">
                <a:spAutoFit/>
              </a:bodyPr>
              <a:lstStyle/>
              <a:p>
                <a:pPr algn="ctr"/>
                <a:r>
                  <a:rPr lang="en-US" altLang="ko-KR" sz="800" dirty="0" err="1">
                    <a:solidFill>
                      <a:srgbClr val="1F45BC"/>
                    </a:solidFill>
                    <a:latin typeface="SamsungOne-700" panose="020B0803030303020204" pitchFamily="34" charset="0"/>
                    <a:ea typeface="SamsungOne-700" panose="020B0803030303020204" pitchFamily="34" charset="0"/>
                  </a:rPr>
                  <a:t>Khóa</a:t>
                </a:r>
                <a:r>
                  <a:rPr lang="en-US" altLang="ko-KR" sz="800" dirty="0">
                    <a:solidFill>
                      <a:srgbClr val="1F45BC"/>
                    </a:solidFill>
                    <a:latin typeface="SamsungOne-700" panose="020B0803030303020204" pitchFamily="34" charset="0"/>
                    <a:ea typeface="SamsungOne-700" panose="020B0803030303020204" pitchFamily="34" charset="0"/>
                  </a:rPr>
                  <a:t> </a:t>
                </a:r>
              </a:p>
              <a:p>
                <a:pPr algn="ctr"/>
                <a:r>
                  <a:rPr lang="en-US" altLang="ko-KR" sz="800" dirty="0" err="1">
                    <a:solidFill>
                      <a:srgbClr val="1F45BC"/>
                    </a:solidFill>
                    <a:latin typeface="SamsungOne-700" panose="020B0803030303020204" pitchFamily="34" charset="0"/>
                    <a:ea typeface="SamsungOne-700" panose="020B0803030303020204" pitchFamily="34" charset="0"/>
                  </a:rPr>
                  <a:t>bảo</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mật</a:t>
                </a:r>
                <a:endParaRPr lang="ko-KR" altLang="en-US" sz="800" dirty="0">
                  <a:ea typeface="SamsungOneKorean 400" panose="020B0503030303020204" pitchFamily="50" charset="-127"/>
                </a:endParaRPr>
              </a:p>
            </p:txBody>
          </p:sp>
          <p:sp>
            <p:nvSpPr>
              <p:cNvPr id="19" name="직사각형 18">
                <a:extLst>
                  <a:ext uri="{FF2B5EF4-FFF2-40B4-BE49-F238E27FC236}">
                    <a16:creationId xmlns:a16="http://schemas.microsoft.com/office/drawing/2014/main" id="{6271B8F1-161E-4A8E-8F7A-4281C071724A}"/>
                  </a:ext>
                </a:extLst>
              </p:cNvPr>
              <p:cNvSpPr/>
              <p:nvPr/>
            </p:nvSpPr>
            <p:spPr>
              <a:xfrm>
                <a:off x="7825709" y="6118235"/>
                <a:ext cx="635110" cy="338554"/>
              </a:xfrm>
              <a:prstGeom prst="rect">
                <a:avLst/>
              </a:prstGeom>
            </p:spPr>
            <p:txBody>
              <a:bodyPr wrap="none">
                <a:spAutoFit/>
              </a:bodyPr>
              <a:lstStyle/>
              <a:p>
                <a:pPr algn="ctr"/>
                <a:r>
                  <a:rPr lang="en-US" altLang="ko-KR" sz="800" dirty="0">
                    <a:solidFill>
                      <a:srgbClr val="1F45BC"/>
                    </a:solidFill>
                    <a:latin typeface="SamsungOne-700" panose="020B0803030303020204" pitchFamily="34" charset="0"/>
                    <a:ea typeface="SamsungOne-700" panose="020B0803030303020204" pitchFamily="34" charset="0"/>
                  </a:rPr>
                  <a:t>Promoted</a:t>
                </a:r>
              </a:p>
              <a:p>
                <a:pPr algn="ctr"/>
                <a:r>
                  <a:rPr lang="en-US" altLang="ko-KR" sz="800" dirty="0">
                    <a:solidFill>
                      <a:srgbClr val="1F45BC"/>
                    </a:solidFill>
                    <a:latin typeface="SamsungOne-700" panose="020B0803030303020204" pitchFamily="34" charset="0"/>
                    <a:ea typeface="SamsungOne-700" panose="020B0803030303020204" pitchFamily="34" charset="0"/>
                  </a:rPr>
                  <a:t>Keys</a:t>
                </a:r>
                <a:endParaRPr lang="ko-KR" altLang="en-US" sz="800" dirty="0">
                  <a:ea typeface="SamsungOneKorean 400" panose="020B0503030303020204" pitchFamily="50" charset="-127"/>
                </a:endParaRPr>
              </a:p>
            </p:txBody>
          </p:sp>
          <p:sp>
            <p:nvSpPr>
              <p:cNvPr id="20" name="직사각형 19">
                <a:extLst>
                  <a:ext uri="{FF2B5EF4-FFF2-40B4-BE49-F238E27FC236}">
                    <a16:creationId xmlns:a16="http://schemas.microsoft.com/office/drawing/2014/main" id="{E795FD8C-9034-4136-B3BA-5F0051077A47}"/>
                  </a:ext>
                </a:extLst>
              </p:cNvPr>
              <p:cNvSpPr/>
              <p:nvPr/>
            </p:nvSpPr>
            <p:spPr>
              <a:xfrm>
                <a:off x="8423610" y="6118235"/>
                <a:ext cx="692817" cy="338554"/>
              </a:xfrm>
              <a:prstGeom prst="rect">
                <a:avLst/>
              </a:prstGeom>
            </p:spPr>
            <p:txBody>
              <a:bodyPr wrap="none">
                <a:spAutoFit/>
              </a:bodyPr>
              <a:lstStyle/>
              <a:p>
                <a:pPr algn="ctr"/>
                <a:r>
                  <a:rPr lang="en-US" altLang="ko-KR" sz="800" dirty="0" err="1">
                    <a:solidFill>
                      <a:srgbClr val="1F45BC"/>
                    </a:solidFill>
                    <a:latin typeface="SamsungOne-700" panose="020B0803030303020204" pitchFamily="34" charset="0"/>
                    <a:ea typeface="SamsungOne-700" panose="020B0803030303020204" pitchFamily="34" charset="0"/>
                  </a:rPr>
                  <a:t>Khóa</a:t>
                </a:r>
                <a:r>
                  <a:rPr lang="en-US" altLang="ko-KR" sz="800" dirty="0">
                    <a:solidFill>
                      <a:srgbClr val="1F45BC"/>
                    </a:solidFill>
                    <a:latin typeface="SamsungOne-700" panose="020B0803030303020204" pitchFamily="34" charset="0"/>
                    <a:ea typeface="SamsungOne-700" panose="020B0803030303020204" pitchFamily="34" charset="0"/>
                  </a:rPr>
                  <a:t> </a:t>
                </a:r>
              </a:p>
              <a:p>
                <a:pPr algn="ctr"/>
                <a:r>
                  <a:rPr lang="en-US" altLang="ko-KR" sz="800" dirty="0" err="1">
                    <a:solidFill>
                      <a:srgbClr val="1F45BC"/>
                    </a:solidFill>
                    <a:latin typeface="SamsungOne-700" panose="020B0803030303020204" pitchFamily="34" charset="0"/>
                    <a:ea typeface="SamsungOne-700" panose="020B0803030303020204" pitchFamily="34" charset="0"/>
                  </a:rPr>
                  <a:t>ngẫu</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nhiên</a:t>
                </a:r>
                <a:endParaRPr lang="ko-KR" altLang="en-US" sz="800" dirty="0">
                  <a:ea typeface="SamsungOneKorean 400" panose="020B0503030303020204" pitchFamily="50" charset="-127"/>
                </a:endParaRPr>
              </a:p>
            </p:txBody>
          </p:sp>
        </p:grpSp>
        <p:sp>
          <p:nvSpPr>
            <p:cNvPr id="12" name="직사각형 11">
              <a:extLst>
                <a:ext uri="{FF2B5EF4-FFF2-40B4-BE49-F238E27FC236}">
                  <a16:creationId xmlns:a16="http://schemas.microsoft.com/office/drawing/2014/main" id="{ACFB9933-B19E-4585-95F6-E0BF2508C18E}"/>
                </a:ext>
              </a:extLst>
            </p:cNvPr>
            <p:cNvSpPr/>
            <p:nvPr/>
          </p:nvSpPr>
          <p:spPr>
            <a:xfrm rot="16200000">
              <a:off x="6233122" y="4775644"/>
              <a:ext cx="612668" cy="215444"/>
            </a:xfrm>
            <a:prstGeom prst="rect">
              <a:avLst/>
            </a:prstGeom>
          </p:spPr>
          <p:txBody>
            <a:bodyPr wrap="none">
              <a:spAutoFit/>
            </a:bodyPr>
            <a:lstStyle/>
            <a:p>
              <a:pPr algn="ctr"/>
              <a:r>
                <a:rPr lang="en-US" altLang="ko-KR" sz="800" dirty="0" err="1">
                  <a:solidFill>
                    <a:srgbClr val="1F45BC"/>
                  </a:solidFill>
                  <a:latin typeface="SamsungOne-700" panose="020B0803030303020204" pitchFamily="34" charset="0"/>
                  <a:ea typeface="SamsungOne-700" panose="020B0803030303020204" pitchFamily="34" charset="0"/>
                </a:rPr>
                <a:t>Hiệu</a:t>
              </a:r>
              <a:r>
                <a:rPr lang="en-US" altLang="ko-KR" sz="800" dirty="0">
                  <a:solidFill>
                    <a:srgbClr val="1F45BC"/>
                  </a:solidFill>
                  <a:latin typeface="SamsungOne-700" panose="020B0803030303020204" pitchFamily="34" charset="0"/>
                  <a:ea typeface="SamsungOne-700" panose="020B0803030303020204" pitchFamily="34" charset="0"/>
                </a:rPr>
                <a:t> </a:t>
              </a:r>
              <a:r>
                <a:rPr lang="en-US" altLang="ko-KR" sz="800" dirty="0" err="1">
                  <a:solidFill>
                    <a:srgbClr val="1F45BC"/>
                  </a:solidFill>
                  <a:latin typeface="SamsungOne-700" panose="020B0803030303020204" pitchFamily="34" charset="0"/>
                  <a:ea typeface="SamsungOne-700" panose="020B0803030303020204" pitchFamily="34" charset="0"/>
                </a:rPr>
                <a:t>suất</a:t>
              </a:r>
              <a:endParaRPr lang="ko-KR" altLang="en-US" sz="800" dirty="0">
                <a:ea typeface="SamsungOneKorean 400" panose="020B0503030303020204" pitchFamily="50" charset="-127"/>
              </a:endParaRPr>
            </a:p>
          </p:txBody>
        </p:sp>
        <p:grpSp>
          <p:nvGrpSpPr>
            <p:cNvPr id="13" name="그룹 12">
              <a:extLst>
                <a:ext uri="{FF2B5EF4-FFF2-40B4-BE49-F238E27FC236}">
                  <a16:creationId xmlns:a16="http://schemas.microsoft.com/office/drawing/2014/main" id="{0D1C4FA4-5AC2-408B-867D-D6BAE1E5FE0E}"/>
                </a:ext>
              </a:extLst>
            </p:cNvPr>
            <p:cNvGrpSpPr/>
            <p:nvPr/>
          </p:nvGrpSpPr>
          <p:grpSpPr>
            <a:xfrm>
              <a:off x="6768340" y="4444223"/>
              <a:ext cx="2747471" cy="596137"/>
              <a:chOff x="2785761" y="4965403"/>
              <a:chExt cx="2747471" cy="596137"/>
            </a:xfrm>
          </p:grpSpPr>
          <p:sp>
            <p:nvSpPr>
              <p:cNvPr id="15" name="위쪽 화살표 12">
                <a:extLst>
                  <a:ext uri="{FF2B5EF4-FFF2-40B4-BE49-F238E27FC236}">
                    <a16:creationId xmlns:a16="http://schemas.microsoft.com/office/drawing/2014/main" id="{A20CB454-028D-4A64-886A-797BDAF3BDA5}"/>
                  </a:ext>
                </a:extLst>
              </p:cNvPr>
              <p:cNvSpPr/>
              <p:nvPr/>
            </p:nvSpPr>
            <p:spPr>
              <a:xfrm rot="3125486">
                <a:off x="4013447" y="4041754"/>
                <a:ext cx="292100" cy="2747471"/>
              </a:xfrm>
              <a:prstGeom prst="upArrow">
                <a:avLst>
                  <a:gd name="adj1" fmla="val 63793"/>
                  <a:gd name="adj2" fmla="val 63792"/>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직사각형 15">
                <a:extLst>
                  <a:ext uri="{FF2B5EF4-FFF2-40B4-BE49-F238E27FC236}">
                    <a16:creationId xmlns:a16="http://schemas.microsoft.com/office/drawing/2014/main" id="{EB393890-1284-4216-8FE0-79E2A11E0751}"/>
                  </a:ext>
                </a:extLst>
              </p:cNvPr>
              <p:cNvSpPr/>
              <p:nvPr/>
            </p:nvSpPr>
            <p:spPr>
              <a:xfrm rot="19277914">
                <a:off x="4378758" y="4965403"/>
                <a:ext cx="417102" cy="246221"/>
              </a:xfrm>
              <a:prstGeom prst="rect">
                <a:avLst/>
              </a:prstGeom>
            </p:spPr>
            <p:txBody>
              <a:bodyPr wrap="none">
                <a:spAutoFit/>
              </a:bodyPr>
              <a:lstStyle/>
              <a:p>
                <a:pPr algn="ctr"/>
                <a:r>
                  <a:rPr lang="en-US" altLang="ko-KR" sz="1000" dirty="0" err="1">
                    <a:solidFill>
                      <a:schemeClr val="bg1"/>
                    </a:solidFill>
                    <a:latin typeface="SamsungOne-700" panose="020B0803030303020204" pitchFamily="34" charset="0"/>
                    <a:ea typeface="SamsungOne-700" panose="020B0803030303020204" pitchFamily="34" charset="0"/>
                  </a:rPr>
                  <a:t>Viết</a:t>
                </a: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grpSp>
        <p:sp>
          <p:nvSpPr>
            <p:cNvPr id="14" name="직사각형 13">
              <a:extLst>
                <a:ext uri="{FF2B5EF4-FFF2-40B4-BE49-F238E27FC236}">
                  <a16:creationId xmlns:a16="http://schemas.microsoft.com/office/drawing/2014/main" id="{7D7DDDFA-67C4-49B8-B35E-4632AD952311}"/>
                </a:ext>
              </a:extLst>
            </p:cNvPr>
            <p:cNvSpPr/>
            <p:nvPr/>
          </p:nvSpPr>
          <p:spPr>
            <a:xfrm rot="2489379">
              <a:off x="7067571" y="4406417"/>
              <a:ext cx="841897" cy="246221"/>
            </a:xfrm>
            <a:prstGeom prst="rect">
              <a:avLst/>
            </a:prstGeom>
          </p:spPr>
          <p:txBody>
            <a:bodyPr wrap="none">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rPr>
                <a:t>Đọc</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tuần</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tự</a:t>
              </a:r>
              <a:endParaRPr lang="ko-KR" altLang="en-US" sz="1000" dirty="0">
                <a:solidFill>
                  <a:srgbClr val="1F45BC"/>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7890706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13318C07-A978-4685-A444-ECF84F6DA37D}"/>
              </a:ext>
            </a:extLst>
          </p:cNvPr>
          <p:cNvSpPr>
            <a:spLocks noGrp="1"/>
          </p:cNvSpPr>
          <p:nvPr>
            <p:ph type="body" sz="quarter" idx="11"/>
          </p:nvPr>
        </p:nvSpPr>
        <p:spPr>
          <a:xfrm>
            <a:off x="535872" y="1365006"/>
            <a:ext cx="8796528" cy="493776"/>
          </a:xfrm>
        </p:spPr>
        <p:txBody>
          <a:bodyPr/>
          <a:lstStyle/>
          <a:p>
            <a:r>
              <a:rPr kumimoji="1" lang="en-US" altLang="ko-KR" dirty="0">
                <a:ea typeface="SamsungOneKorean 400" panose="020B0503030303020204" pitchFamily="50" charset="-127"/>
              </a:rPr>
              <a:t>VERSIONS &amp; TTL(Time-To-Live):</a:t>
            </a:r>
          </a:p>
          <a:p>
            <a:r>
              <a:rPr kumimoji="1" lang="en-US" altLang="ko-KR" dirty="0" err="1">
                <a:ea typeface="SamsungOneKorean 400" panose="020B0503030303020204" pitchFamily="50" charset="-127"/>
              </a:rPr>
              <a:t>Phiên</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bản</a:t>
            </a:r>
            <a:r>
              <a:rPr kumimoji="1" lang="en-US" altLang="ko-KR" dirty="0">
                <a:ea typeface="SamsungOneKorean 400" panose="020B0503030303020204" pitchFamily="50" charset="-127"/>
              </a:rPr>
              <a:t> &amp; TTL (</a:t>
            </a:r>
            <a:r>
              <a:rPr kumimoji="1" lang="en-US" altLang="ko-KR" dirty="0" err="1">
                <a:ea typeface="SamsungOneKorean 400" panose="020B0503030303020204" pitchFamily="50" charset="-127"/>
              </a:rPr>
              <a:t>Thời</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gian</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tồn</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tại</a:t>
            </a:r>
            <a:r>
              <a:rPr kumimoji="1"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BF9BA9EA-F50D-42BE-96E9-45E130EF377E}"/>
              </a:ext>
            </a:extLst>
          </p:cNvPr>
          <p:cNvSpPr>
            <a:spLocks noGrp="1"/>
          </p:cNvSpPr>
          <p:nvPr>
            <p:ph type="body" sz="quarter" idx="15"/>
          </p:nvPr>
        </p:nvSpPr>
        <p:spPr/>
        <p:txBody>
          <a:bodyPr/>
          <a:lstStyle/>
          <a:p>
            <a:r>
              <a:rPr lang="vi-VN" altLang="ko-KR" dirty="0"/>
              <a:t>Theo mặc định, một phiên bản ô được giữ.</a:t>
            </a:r>
            <a:endParaRPr lang="en" altLang="ko-KR" dirty="0"/>
          </a:p>
          <a:p>
            <a:pPr lvl="1"/>
            <a:r>
              <a:rPr lang="vi-VN" altLang="ko-KR" dirty="0"/>
              <a:t>HBase tự động chèn dấu thời gian vào từng phiên bản của ô.</a:t>
            </a:r>
          </a:p>
          <a:p>
            <a:pPr lvl="1"/>
            <a:r>
              <a:rPr lang="vi-VN" altLang="ko-KR" dirty="0"/>
              <a:t>Chỉ những ô được cam kết gần đây nhất mới được giữ lại.</a:t>
            </a:r>
            <a:endParaRPr lang="en" altLang="ko-KR" dirty="0"/>
          </a:p>
          <a:p>
            <a:r>
              <a:rPr lang="vi-VN" altLang="ko-KR" dirty="0"/>
              <a:t>Thuộc tính TTL được sử dụng làm thời gian hết hạn (giây) cho giá trị của ô.</a:t>
            </a:r>
            <a:endParaRPr lang="en" altLang="ko-KR" dirty="0"/>
          </a:p>
          <a:p>
            <a:pPr lvl="1"/>
            <a:r>
              <a:rPr lang="vi-VN" altLang="ko-KR" dirty="0"/>
              <a:t>Hàng được giữ lại cho đến khi người dùng xóa chúng, nhưng các hàng hết hạn sẽ tự động bị xóa.</a:t>
            </a:r>
          </a:p>
          <a:p>
            <a:pPr lvl="1"/>
            <a:r>
              <a:rPr lang="vi-VN" altLang="ko-KR" dirty="0"/>
              <a:t>Thuộc tính TTL có thể được đặt cho từng họ cột.</a:t>
            </a:r>
            <a:endParaRPr lang="ko-KR" altLang="en-US" dirty="0"/>
          </a:p>
        </p:txBody>
      </p:sp>
    </p:spTree>
    <p:extLst>
      <p:ext uri="{BB962C8B-B14F-4D97-AF65-F5344CB8AC3E}">
        <p14:creationId xmlns:p14="http://schemas.microsoft.com/office/powerpoint/2010/main" val="11725866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69AD48B3-165A-4386-B5BD-86D6118835DA}"/>
              </a:ext>
            </a:extLst>
          </p:cNvPr>
          <p:cNvSpPr>
            <a:spLocks noGrp="1"/>
          </p:cNvSpPr>
          <p:nvPr>
            <p:ph type="body" sz="quarter" idx="11"/>
          </p:nvPr>
        </p:nvSpPr>
        <p:spPr/>
        <p:txBody>
          <a:bodyPr/>
          <a:lstStyle/>
          <a:p>
            <a:r>
              <a:rPr lang="en-US" altLang="ko-KR" dirty="0">
                <a:ea typeface="SamsungOneKorean 400" panose="020B0503030303020204" pitchFamily="50" charset="-127"/>
              </a:rPr>
              <a:t>Hive </a:t>
            </a:r>
            <a:r>
              <a:rPr lang="en-US" altLang="ko-KR" dirty="0" err="1">
                <a:ea typeface="SamsungOneKorean 400" panose="020B0503030303020204" pitchFamily="50" charset="-127"/>
              </a:rPr>
              <a:t>và</a:t>
            </a:r>
            <a:r>
              <a:rPr lang="en-US" altLang="ko-KR" dirty="0">
                <a:ea typeface="SamsungOneKorean 400" panose="020B0503030303020204" pitchFamily="50" charset="-127"/>
              </a:rPr>
              <a:t> HBase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1F1DD1A2-7CEB-4A19-9A5D-4E3DDFEE5E0F}"/>
              </a:ext>
            </a:extLst>
          </p:cNvPr>
          <p:cNvSpPr>
            <a:spLocks noGrp="1"/>
          </p:cNvSpPr>
          <p:nvPr>
            <p:ph type="body" sz="quarter" idx="15"/>
          </p:nvPr>
        </p:nvSpPr>
        <p:spPr/>
        <p:txBody>
          <a:bodyPr/>
          <a:lstStyle/>
          <a:p>
            <a:r>
              <a:rPr lang="en-US" altLang="ko-KR" dirty="0"/>
              <a:t>Hive</a:t>
            </a:r>
          </a:p>
          <a:p>
            <a:pPr lvl="1"/>
            <a:r>
              <a:rPr lang="vi-VN" altLang="ko-KR" dirty="0"/>
              <a:t>Được sử dụng để truy cập dữ liệu HDFS bằng cú pháp giống như SQL</a:t>
            </a:r>
          </a:p>
          <a:p>
            <a:pPr lvl="1"/>
            <a:r>
              <a:rPr lang="vi-VN" altLang="ko-KR" dirty="0"/>
              <a:t>Trong quá trình xử lý Hadoop, nó được thay đổi thành Map-Reduce thực tế và được thực thi.</a:t>
            </a:r>
          </a:p>
          <a:p>
            <a:pPr lvl="1"/>
            <a:r>
              <a:rPr lang="vi-VN" altLang="ko-KR" dirty="0"/>
              <a:t>Sử dụng công cụ Map-Reduce và Tez</a:t>
            </a:r>
          </a:p>
          <a:p>
            <a:pPr lvl="1"/>
            <a:r>
              <a:rPr lang="vi-VN" altLang="ko-KR" dirty="0"/>
              <a:t>Dịch vụ xử lý/phân tích dữ liệu do Facebook phát triển</a:t>
            </a:r>
            <a:endParaRPr lang="en-US" altLang="ko-KR" dirty="0"/>
          </a:p>
          <a:p>
            <a:pPr marL="177800" lvl="1" indent="0">
              <a:buNone/>
            </a:pPr>
            <a:endParaRPr lang="en-US" altLang="ko-KR" dirty="0">
              <a:solidFill>
                <a:schemeClr val="tx1">
                  <a:lumMod val="75000"/>
                  <a:lumOff val="25000"/>
                </a:schemeClr>
              </a:solidFill>
            </a:endParaRPr>
          </a:p>
          <a:p>
            <a:pPr lvl="1"/>
            <a:endParaRPr lang="en-US" altLang="ko-KR" dirty="0">
              <a:solidFill>
                <a:schemeClr val="tx1">
                  <a:lumMod val="75000"/>
                  <a:lumOff val="25000"/>
                </a:schemeClr>
              </a:solidFill>
            </a:endParaRPr>
          </a:p>
          <a:p>
            <a:pPr lvl="1"/>
            <a:endParaRPr lang="en-US" altLang="ko-KR" dirty="0">
              <a:solidFill>
                <a:schemeClr val="tx1">
                  <a:lumMod val="75000"/>
                  <a:lumOff val="25000"/>
                </a:schemeClr>
              </a:solidFill>
            </a:endParaRPr>
          </a:p>
          <a:p>
            <a:pPr lvl="1"/>
            <a:endParaRPr lang="en-US" altLang="ko-KR" dirty="0">
              <a:solidFill>
                <a:schemeClr val="tx1">
                  <a:lumMod val="75000"/>
                  <a:lumOff val="25000"/>
                </a:schemeClr>
              </a:solidFill>
            </a:endParaRPr>
          </a:p>
          <a:p>
            <a:pPr lvl="1"/>
            <a:endParaRPr lang="en-US" altLang="ko-KR" dirty="0">
              <a:solidFill>
                <a:schemeClr val="tx1">
                  <a:lumMod val="75000"/>
                  <a:lumOff val="25000"/>
                </a:schemeClr>
              </a:solidFill>
            </a:endParaRPr>
          </a:p>
          <a:p>
            <a:r>
              <a:rPr lang="vi-VN" altLang="ko-KR" dirty="0">
                <a:solidFill>
                  <a:schemeClr val="tx1">
                    <a:lumMod val="75000"/>
                    <a:lumOff val="25000"/>
                  </a:schemeClr>
                </a:solidFill>
              </a:rPr>
              <a:t>Mã HBase thường được viết bằng java hoặc các ngôn ngữ khác sử dụng tiết kiệm</a:t>
            </a:r>
            <a:endParaRPr lang="en" altLang="ko-KR" dirty="0">
              <a:solidFill>
                <a:schemeClr val="tx1">
                  <a:lumMod val="75000"/>
                  <a:lumOff val="25000"/>
                </a:schemeClr>
              </a:solidFill>
            </a:endParaRPr>
          </a:p>
          <a:p>
            <a:pPr lvl="1"/>
            <a:r>
              <a:rPr lang="vi-VN" altLang="ko-KR" dirty="0">
                <a:solidFill>
                  <a:schemeClr val="tx1">
                    <a:lumMod val="75000"/>
                    <a:lumOff val="25000"/>
                  </a:schemeClr>
                </a:solidFill>
              </a:rPr>
              <a:t>Phân tích đơn giản bằng H</a:t>
            </a:r>
            <a:r>
              <a:rPr lang="en-US" altLang="ko-KR" dirty="0">
                <a:solidFill>
                  <a:schemeClr val="tx1">
                    <a:lumMod val="75000"/>
                    <a:lumOff val="25000"/>
                  </a:schemeClr>
                </a:solidFill>
              </a:rPr>
              <a:t>B</a:t>
            </a:r>
            <a:r>
              <a:rPr lang="vi-VN" altLang="ko-KR" dirty="0">
                <a:solidFill>
                  <a:schemeClr val="tx1">
                    <a:lumMod val="75000"/>
                    <a:lumOff val="25000"/>
                  </a:schemeClr>
                </a:solidFill>
              </a:rPr>
              <a:t>ase</a:t>
            </a:r>
            <a:r>
              <a:rPr lang="en-US" altLang="ko-KR" dirty="0">
                <a:solidFill>
                  <a:schemeClr val="tx1">
                    <a:lumMod val="75000"/>
                    <a:lumOff val="25000"/>
                  </a:schemeClr>
                </a:solidFill>
              </a:rPr>
              <a:t> shell </a:t>
            </a:r>
            <a:endParaRPr lang="ko-KR" altLang="en-US" dirty="0"/>
          </a:p>
        </p:txBody>
      </p:sp>
      <p:grpSp>
        <p:nvGrpSpPr>
          <p:cNvPr id="8" name="그룹 7">
            <a:extLst>
              <a:ext uri="{FF2B5EF4-FFF2-40B4-BE49-F238E27FC236}">
                <a16:creationId xmlns:a16="http://schemas.microsoft.com/office/drawing/2014/main" id="{DC5B85BA-67DE-427D-A325-FA1D2441098C}"/>
              </a:ext>
            </a:extLst>
          </p:cNvPr>
          <p:cNvGrpSpPr/>
          <p:nvPr/>
        </p:nvGrpSpPr>
        <p:grpSpPr>
          <a:xfrm>
            <a:off x="925581" y="3463189"/>
            <a:ext cx="7229581" cy="1285160"/>
            <a:chOff x="1243579" y="3776897"/>
            <a:chExt cx="7229581" cy="1285160"/>
          </a:xfrm>
        </p:grpSpPr>
        <p:sp>
          <p:nvSpPr>
            <p:cNvPr id="9" name="TextBox 8">
              <a:extLst>
                <a:ext uri="{FF2B5EF4-FFF2-40B4-BE49-F238E27FC236}">
                  <a16:creationId xmlns:a16="http://schemas.microsoft.com/office/drawing/2014/main" id="{E0E6DE5E-77B5-42FF-82C7-B83528C43E73}"/>
                </a:ext>
              </a:extLst>
            </p:cNvPr>
            <p:cNvSpPr txBox="1"/>
            <p:nvPr/>
          </p:nvSpPr>
          <p:spPr>
            <a:xfrm>
              <a:off x="7180404" y="3776897"/>
              <a:ext cx="1292756" cy="461665"/>
            </a:xfrm>
            <a:prstGeom prst="rect">
              <a:avLst/>
            </a:prstGeom>
            <a:noFill/>
            <a:ln w="9525">
              <a:noFill/>
            </a:ln>
          </p:spPr>
          <p:txBody>
            <a:bodyPr wrap="square" rtlCol="0">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MapReduce Jobs</a:t>
              </a:r>
              <a:endParaRPr lang="ko-KR" altLang="en-US" sz="1200" dirty="0">
                <a:solidFill>
                  <a:srgbClr val="1F45BC"/>
                </a:solidFill>
                <a:latin typeface="SamsungOne-700" panose="020B0803030303020204" pitchFamily="34" charset="0"/>
                <a:ea typeface="SamsungOne-700C" panose="020B0806030303020204" pitchFamily="34" charset="0"/>
                <a:cs typeface="Arial" panose="020B0604020202020204" pitchFamily="34" charset="0"/>
              </a:endParaRPr>
            </a:p>
          </p:txBody>
        </p:sp>
        <p:grpSp>
          <p:nvGrpSpPr>
            <p:cNvPr id="10" name="그룹 9">
              <a:extLst>
                <a:ext uri="{FF2B5EF4-FFF2-40B4-BE49-F238E27FC236}">
                  <a16:creationId xmlns:a16="http://schemas.microsoft.com/office/drawing/2014/main" id="{AC0D7CB1-048B-496E-B864-AB4256149782}"/>
                </a:ext>
              </a:extLst>
            </p:cNvPr>
            <p:cNvGrpSpPr/>
            <p:nvPr/>
          </p:nvGrpSpPr>
          <p:grpSpPr>
            <a:xfrm>
              <a:off x="1243579" y="3776897"/>
              <a:ext cx="5936825" cy="1285160"/>
              <a:chOff x="1243579" y="3776897"/>
              <a:chExt cx="5936825" cy="1285160"/>
            </a:xfrm>
          </p:grpSpPr>
          <p:cxnSp>
            <p:nvCxnSpPr>
              <p:cNvPr id="13" name="직선 화살표 연결선 12">
                <a:extLst>
                  <a:ext uri="{FF2B5EF4-FFF2-40B4-BE49-F238E27FC236}">
                    <a16:creationId xmlns:a16="http://schemas.microsoft.com/office/drawing/2014/main" id="{EE715AA4-47B6-4D9A-878E-DA7AB50D97CB}"/>
                  </a:ext>
                </a:extLst>
              </p:cNvPr>
              <p:cNvCxnSpPr>
                <a:stCxn id="14" idx="3"/>
              </p:cNvCxnSpPr>
              <p:nvPr/>
            </p:nvCxnSpPr>
            <p:spPr>
              <a:xfrm flipV="1">
                <a:off x="4812476" y="4581461"/>
                <a:ext cx="2367928" cy="301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pic>
            <p:nvPicPr>
              <p:cNvPr id="14" name="그림 13" descr="조류이(가) 표시된 사진&#10;&#10;자동 생성된 설명">
                <a:extLst>
                  <a:ext uri="{FF2B5EF4-FFF2-40B4-BE49-F238E27FC236}">
                    <a16:creationId xmlns:a16="http://schemas.microsoft.com/office/drawing/2014/main" id="{A1FD0730-1435-432B-B16C-5CB0C9A7C9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61" t="2955" r="1205" b="3518"/>
              <a:stretch/>
            </p:blipFill>
            <p:spPr>
              <a:xfrm>
                <a:off x="1243579" y="4116426"/>
                <a:ext cx="3568897" cy="936105"/>
              </a:xfrm>
              <a:prstGeom prst="rect">
                <a:avLst/>
              </a:prstGeom>
              <a:solidFill>
                <a:schemeClr val="bg1">
                  <a:lumMod val="75000"/>
                </a:schemeClr>
              </a:solidFill>
              <a:ln w="19050">
                <a:solidFill>
                  <a:schemeClr val="bg1">
                    <a:lumMod val="50000"/>
                  </a:schemeClr>
                </a:solidFill>
              </a:ln>
            </p:spPr>
          </p:pic>
          <p:sp>
            <p:nvSpPr>
              <p:cNvPr id="15" name="TextBox 14">
                <a:extLst>
                  <a:ext uri="{FF2B5EF4-FFF2-40B4-BE49-F238E27FC236}">
                    <a16:creationId xmlns:a16="http://schemas.microsoft.com/office/drawing/2014/main" id="{F0ACFDDB-27D8-405A-8130-FD13D1B656AB}"/>
                  </a:ext>
                </a:extLst>
              </p:cNvPr>
              <p:cNvSpPr txBox="1"/>
              <p:nvPr/>
            </p:nvSpPr>
            <p:spPr>
              <a:xfrm>
                <a:off x="2357063" y="3776897"/>
                <a:ext cx="1292756" cy="276999"/>
              </a:xfrm>
              <a:prstGeom prst="rect">
                <a:avLst/>
              </a:prstGeom>
              <a:noFill/>
              <a:ln w="9525">
                <a:noFill/>
              </a:ln>
            </p:spPr>
            <p:txBody>
              <a:bodyPr wrap="square" rtlCol="0">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Arial" panose="020B0604020202020204" pitchFamily="34" charset="0"/>
                  </a:rPr>
                  <a:t>Truy</a:t>
                </a: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Arial" panose="020B0604020202020204" pitchFamily="34" charset="0"/>
                  </a:rPr>
                  <a:t>vấn</a:t>
                </a:r>
                <a:r>
                  <a:rPr lang="en-US" altLang="ko-KR" sz="1200" dirty="0">
                    <a:solidFill>
                      <a:srgbClr val="1F45BC"/>
                    </a:solidFill>
                    <a:latin typeface="SamsungOne-700" panose="020B0803030303020204" pitchFamily="34" charset="0"/>
                    <a:ea typeface="SamsungOne-700" panose="020B0803030303020204" pitchFamily="34" charset="0"/>
                    <a:cs typeface="Arial" panose="020B0604020202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Arial" panose="020B0604020202020204" pitchFamily="34" charset="0"/>
                  </a:rPr>
                  <a:t>HiveQL</a:t>
                </a:r>
                <a:endParaRPr lang="ko-KR" altLang="en-US" sz="1200" dirty="0">
                  <a:solidFill>
                    <a:srgbClr val="1F45BC"/>
                  </a:solidFill>
                  <a:latin typeface="SamsungOne-700" panose="020B0803030303020204" pitchFamily="34" charset="0"/>
                  <a:ea typeface="SamsungOneKorean 400" panose="020B0503030303020204" pitchFamily="50" charset="-127"/>
                  <a:cs typeface="Arial" panose="020B0604020202020204" pitchFamily="34" charset="0"/>
                </a:endParaRPr>
              </a:p>
            </p:txBody>
          </p:sp>
          <p:sp>
            <p:nvSpPr>
              <p:cNvPr id="16" name="직사각형 15">
                <a:extLst>
                  <a:ext uri="{FF2B5EF4-FFF2-40B4-BE49-F238E27FC236}">
                    <a16:creationId xmlns:a16="http://schemas.microsoft.com/office/drawing/2014/main" id="{B9BE891C-3540-493E-9B6B-423E6471E65D}"/>
                  </a:ext>
                </a:extLst>
              </p:cNvPr>
              <p:cNvSpPr/>
              <p:nvPr/>
            </p:nvSpPr>
            <p:spPr>
              <a:xfrm>
                <a:off x="1243579" y="4100866"/>
                <a:ext cx="3568897" cy="961191"/>
              </a:xfrm>
              <a:prstGeom prst="rect">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pic>
          <p:nvPicPr>
            <p:cNvPr id="11" name="그림 10">
              <a:extLst>
                <a:ext uri="{FF2B5EF4-FFF2-40B4-BE49-F238E27FC236}">
                  <a16:creationId xmlns:a16="http://schemas.microsoft.com/office/drawing/2014/main" id="{3936B36D-5B1F-4E60-A2DD-F8EA9FDD85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2868" y="4081391"/>
              <a:ext cx="920059" cy="828814"/>
            </a:xfrm>
            <a:prstGeom prst="rect">
              <a:avLst/>
            </a:prstGeom>
          </p:spPr>
        </p:pic>
        <p:pic>
          <p:nvPicPr>
            <p:cNvPr id="12" name="그림 11">
              <a:extLst>
                <a:ext uri="{FF2B5EF4-FFF2-40B4-BE49-F238E27FC236}">
                  <a16:creationId xmlns:a16="http://schemas.microsoft.com/office/drawing/2014/main" id="{65DC4613-5A38-477A-844A-9E95FC6514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4962" y="4169827"/>
              <a:ext cx="870589" cy="842951"/>
            </a:xfrm>
            <a:prstGeom prst="rect">
              <a:avLst/>
            </a:prstGeom>
          </p:spPr>
        </p:pic>
      </p:grpSp>
    </p:spTree>
    <p:extLst>
      <p:ext uri="{BB962C8B-B14F-4D97-AF65-F5344CB8AC3E}">
        <p14:creationId xmlns:p14="http://schemas.microsoft.com/office/powerpoint/2010/main" val="26941205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2668459B-FD5A-4FBB-A1BB-8548C6907B62}"/>
              </a:ext>
            </a:extLst>
          </p:cNvPr>
          <p:cNvSpPr>
            <a:spLocks noGrp="1"/>
          </p:cNvSpPr>
          <p:nvPr>
            <p:ph type="body" sz="quarter" idx="11"/>
          </p:nvPr>
        </p:nvSpPr>
        <p:spPr/>
        <p:txBody>
          <a:bodyPr/>
          <a:lstStyle/>
          <a:p>
            <a:r>
              <a:rPr lang="en-US" altLang="ko-KR" dirty="0">
                <a:ea typeface="SamsungOneKorean 400" panose="020B0503030303020204" pitchFamily="50" charset="-127"/>
              </a:rPr>
              <a:t>Hive </a:t>
            </a:r>
            <a:r>
              <a:rPr lang="en-US" altLang="ko-KR" dirty="0" err="1">
                <a:ea typeface="SamsungOneKorean 400" panose="020B0503030303020204" pitchFamily="50" charset="-127"/>
              </a:rPr>
              <a:t>và</a:t>
            </a:r>
            <a:r>
              <a:rPr lang="en-US" altLang="ko-KR" dirty="0">
                <a:ea typeface="SamsungOneKorean 400" panose="020B0503030303020204" pitchFamily="50" charset="-127"/>
              </a:rPr>
              <a:t> HBase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0FEDE334-5197-4A4A-8DE9-858C4208F96C}"/>
              </a:ext>
            </a:extLst>
          </p:cNvPr>
          <p:cNvSpPr>
            <a:spLocks noGrp="1"/>
          </p:cNvSpPr>
          <p:nvPr>
            <p:ph type="body" sz="quarter" idx="15"/>
          </p:nvPr>
        </p:nvSpPr>
        <p:spPr/>
        <p:txBody>
          <a:bodyPr/>
          <a:lstStyle/>
          <a:p>
            <a:r>
              <a:rPr lang="en-US" altLang="ko-KR" dirty="0" err="1"/>
              <a:t>Yêu</a:t>
            </a:r>
            <a:r>
              <a:rPr lang="en-US" altLang="ko-KR" dirty="0"/>
              <a:t> </a:t>
            </a:r>
            <a:r>
              <a:rPr lang="en-US" altLang="ko-KR" dirty="0" err="1"/>
              <a:t>cầu</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HBase</a:t>
            </a:r>
            <a:endParaRPr lang="en-US" altLang="ko-KR" dirty="0"/>
          </a:p>
          <a:p>
            <a:pPr lvl="1"/>
            <a:r>
              <a:rPr lang="vi-VN" altLang="ko-KR" dirty="0"/>
              <a:t>Một lập trình viên giỏi là người hiểu mã</a:t>
            </a:r>
          </a:p>
          <a:p>
            <a:pPr lvl="1"/>
            <a:r>
              <a:rPr lang="vi-VN" altLang="ko-KR" dirty="0"/>
              <a:t>Hiểu cách thức hoạt động của HBase</a:t>
            </a:r>
          </a:p>
          <a:p>
            <a:pPr lvl="1"/>
            <a:r>
              <a:rPr lang="vi-VN" altLang="ko-KR" dirty="0"/>
              <a:t>Nhân sự có thể viết và duy trì mã API chương trình</a:t>
            </a:r>
            <a:endParaRPr lang="en-US" altLang="ko-KR" dirty="0"/>
          </a:p>
          <a:p>
            <a:r>
              <a:rPr lang="en-US" altLang="ko-KR" dirty="0" err="1"/>
              <a:t>Cách</a:t>
            </a:r>
            <a:r>
              <a:rPr lang="en-US" altLang="ko-KR" dirty="0"/>
              <a:t> </a:t>
            </a:r>
            <a:r>
              <a:rPr lang="en-US" altLang="ko-KR" dirty="0" err="1"/>
              <a:t>để</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nó</a:t>
            </a:r>
            <a:r>
              <a:rPr lang="en-US" altLang="ko-KR" dirty="0"/>
              <a:t> </a:t>
            </a:r>
            <a:r>
              <a:rPr lang="en-US" altLang="ko-KR" dirty="0" err="1"/>
              <a:t>một</a:t>
            </a:r>
            <a:r>
              <a:rPr lang="en-US" altLang="ko-KR" dirty="0"/>
              <a:t> </a:t>
            </a:r>
            <a:r>
              <a:rPr lang="en-US" altLang="ko-KR" dirty="0" err="1"/>
              <a:t>cách</a:t>
            </a:r>
            <a:r>
              <a:rPr lang="en-US" altLang="ko-KR" dirty="0"/>
              <a:t> </a:t>
            </a:r>
            <a:r>
              <a:rPr lang="en-US" altLang="ko-KR" dirty="0" err="1"/>
              <a:t>dễ</a:t>
            </a:r>
            <a:r>
              <a:rPr lang="en-US" altLang="ko-KR" dirty="0"/>
              <a:t> </a:t>
            </a:r>
            <a:r>
              <a:rPr lang="en-US" altLang="ko-KR" dirty="0" err="1"/>
              <a:t>dàng</a:t>
            </a:r>
            <a:r>
              <a:rPr lang="en-US" altLang="ko-KR" dirty="0"/>
              <a:t> </a:t>
            </a:r>
            <a:r>
              <a:rPr lang="en-US" altLang="ko-KR" dirty="0" err="1"/>
              <a:t>với</a:t>
            </a:r>
            <a:r>
              <a:rPr lang="en-US" altLang="ko-KR" dirty="0"/>
              <a:t> </a:t>
            </a:r>
            <a:r>
              <a:rPr lang="en-US" altLang="ko-KR" dirty="0" err="1"/>
              <a:t>các</a:t>
            </a:r>
            <a:r>
              <a:rPr lang="en-US" altLang="ko-KR" dirty="0"/>
              <a:t> </a:t>
            </a:r>
            <a:r>
              <a:rPr lang="en-US" altLang="ko-KR" dirty="0" err="1"/>
              <a:t>công</a:t>
            </a:r>
            <a:r>
              <a:rPr lang="en-US" altLang="ko-KR" dirty="0"/>
              <a:t> </a:t>
            </a:r>
            <a:r>
              <a:rPr lang="en-US" altLang="ko-KR" dirty="0" err="1"/>
              <a:t>cụ</a:t>
            </a:r>
            <a:endParaRPr lang="en-US" altLang="ko-KR" dirty="0"/>
          </a:p>
          <a:p>
            <a:pPr lvl="1"/>
            <a:r>
              <a:rPr lang="vi-VN" altLang="ko-KR" dirty="0"/>
              <a:t>Cách lưu trữ và truy xuất dữ liệu mà không cần biết chi tiết về HBase API</a:t>
            </a:r>
          </a:p>
          <a:p>
            <a:pPr lvl="1"/>
            <a:r>
              <a:rPr lang="vi-VN" altLang="ko-KR" dirty="0"/>
              <a:t>Có sẵn qua Hive/Impala/presto</a:t>
            </a:r>
            <a:endParaRPr lang="ko-KR" altLang="en-US" dirty="0"/>
          </a:p>
        </p:txBody>
      </p:sp>
    </p:spTree>
    <p:extLst>
      <p:ext uri="{BB962C8B-B14F-4D97-AF65-F5344CB8AC3E}">
        <p14:creationId xmlns:p14="http://schemas.microsoft.com/office/powerpoint/2010/main" val="3079520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a:ea typeface="SamsungOneKorean 400" panose="020B0503030303020204" pitchFamily="50" charset="-127"/>
              </a:rPr>
              <a:t>Kudu KHÔNG PHẢI LÀ GÌ</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err="1"/>
              <a:t>Bản</a:t>
            </a:r>
            <a:r>
              <a:rPr lang="en-US" altLang="ko-KR" dirty="0"/>
              <a:t> </a:t>
            </a:r>
            <a:r>
              <a:rPr lang="en-US" altLang="ko-KR" dirty="0" err="1"/>
              <a:t>thân</a:t>
            </a:r>
            <a:r>
              <a:rPr lang="en-US" altLang="ko-KR" dirty="0"/>
              <a:t> </a:t>
            </a:r>
            <a:r>
              <a:rPr lang="en-US" altLang="ko-KR" dirty="0" err="1"/>
              <a:t>nó</a:t>
            </a:r>
            <a:r>
              <a:rPr lang="en-US" altLang="ko-KR" dirty="0"/>
              <a:t> </a:t>
            </a:r>
            <a:r>
              <a:rPr lang="en-US" altLang="ko-KR" dirty="0" err="1"/>
              <a:t>không</a:t>
            </a:r>
            <a:r>
              <a:rPr lang="en-US" altLang="ko-KR" dirty="0"/>
              <a:t> </a:t>
            </a:r>
            <a:r>
              <a:rPr lang="en-US" altLang="ko-KR" dirty="0" err="1"/>
              <a:t>phải</a:t>
            </a:r>
            <a:r>
              <a:rPr lang="en-US" altLang="ko-KR" dirty="0"/>
              <a:t> </a:t>
            </a:r>
            <a:r>
              <a:rPr lang="en-US" altLang="ko-KR" dirty="0" err="1"/>
              <a:t>là</a:t>
            </a:r>
            <a:r>
              <a:rPr lang="en-US" altLang="ko-KR" dirty="0"/>
              <a:t> </a:t>
            </a:r>
            <a:r>
              <a:rPr lang="en-US" altLang="ko-KR" dirty="0" err="1"/>
              <a:t>giao</a:t>
            </a:r>
            <a:r>
              <a:rPr lang="en-US" altLang="ko-KR" dirty="0"/>
              <a:t> </a:t>
            </a:r>
            <a:r>
              <a:rPr lang="en-US" altLang="ko-KR" dirty="0" err="1"/>
              <a:t>diện</a:t>
            </a:r>
            <a:r>
              <a:rPr lang="en-US" altLang="ko-KR" dirty="0"/>
              <a:t> SQL</a:t>
            </a:r>
          </a:p>
          <a:p>
            <a:pPr lvl="1">
              <a:spcBef>
                <a:spcPts val="300"/>
              </a:spcBef>
            </a:pPr>
            <a:r>
              <a:rPr lang="vi-VN" altLang="ko-KR" dirty="0"/>
              <a:t>Nó chỉ là lớp lưu trữ</a:t>
            </a:r>
          </a:p>
          <a:p>
            <a:pPr lvl="1">
              <a:spcBef>
                <a:spcPts val="300"/>
              </a:spcBef>
            </a:pPr>
            <a:r>
              <a:rPr lang="vi-VN" altLang="ko-KR" dirty="0"/>
              <a:t>Mang theo SQL của riêng bạn (ví dụ: Impala hoặc Spark)</a:t>
            </a:r>
            <a:endParaRPr lang="en-US" altLang="ko-KR" dirty="0"/>
          </a:p>
          <a:p>
            <a:r>
              <a:rPr lang="en-US" altLang="ko-KR" dirty="0" err="1"/>
              <a:t>Không</a:t>
            </a:r>
            <a:r>
              <a:rPr lang="en-US" altLang="ko-KR" dirty="0"/>
              <a:t> </a:t>
            </a:r>
            <a:r>
              <a:rPr lang="en-US" altLang="ko-KR" dirty="0" err="1"/>
              <a:t>phải</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chạy</a:t>
            </a:r>
            <a:r>
              <a:rPr lang="en-US" altLang="ko-KR" dirty="0"/>
              <a:t> </a:t>
            </a:r>
            <a:r>
              <a:rPr lang="en-US" altLang="ko-KR" dirty="0" err="1"/>
              <a:t>trên</a:t>
            </a:r>
            <a:r>
              <a:rPr lang="en-US" altLang="ko-KR" dirty="0"/>
              <a:t> HDFS</a:t>
            </a:r>
          </a:p>
          <a:p>
            <a:pPr lvl="1">
              <a:spcBef>
                <a:spcPts val="300"/>
              </a:spcBef>
            </a:pPr>
            <a:r>
              <a:rPr lang="vi-VN" altLang="ko-KR" dirty="0"/>
              <a:t>Đó là một công cụ lưu trữ Hadoop gốc, thay thế</a:t>
            </a:r>
          </a:p>
          <a:p>
            <a:pPr lvl="1">
              <a:spcBef>
                <a:spcPts val="300"/>
              </a:spcBef>
            </a:pPr>
            <a:r>
              <a:rPr lang="vi-VN" altLang="ko-KR" dirty="0"/>
              <a:t>Thuê vị trí với HDFS dự kiến</a:t>
            </a:r>
            <a:endParaRPr lang="en-US" altLang="ko-KR" dirty="0"/>
          </a:p>
          <a:p>
            <a:r>
              <a:rPr lang="en-US" altLang="ko-KR" dirty="0" err="1"/>
              <a:t>Không</a:t>
            </a:r>
            <a:r>
              <a:rPr lang="en-US" altLang="ko-KR" dirty="0"/>
              <a:t> </a:t>
            </a:r>
            <a:r>
              <a:rPr lang="en-US" altLang="ko-KR" dirty="0" err="1"/>
              <a:t>phải</a:t>
            </a:r>
            <a:r>
              <a:rPr lang="en-US" altLang="ko-KR" dirty="0"/>
              <a:t> </a:t>
            </a:r>
            <a:r>
              <a:rPr lang="en-US" altLang="ko-KR" dirty="0" err="1"/>
              <a:t>là</a:t>
            </a:r>
            <a:r>
              <a:rPr lang="en-US" altLang="ko-KR" dirty="0"/>
              <a:t> </a:t>
            </a:r>
            <a:r>
              <a:rPr lang="en-US" altLang="ko-KR" dirty="0" err="1"/>
              <a:t>sự</a:t>
            </a:r>
            <a:r>
              <a:rPr lang="en-US" altLang="ko-KR" dirty="0"/>
              <a:t> </a:t>
            </a:r>
            <a:r>
              <a:rPr lang="en-US" altLang="ko-KR" dirty="0" err="1"/>
              <a:t>thay</a:t>
            </a:r>
            <a:r>
              <a:rPr lang="en-US" altLang="ko-KR" dirty="0"/>
              <a:t> </a:t>
            </a:r>
            <a:r>
              <a:rPr lang="en-US" altLang="ko-KR" dirty="0" err="1"/>
              <a:t>thế</a:t>
            </a:r>
            <a:r>
              <a:rPr lang="en-US" altLang="ko-KR" dirty="0"/>
              <a:t> </a:t>
            </a:r>
            <a:r>
              <a:rPr lang="en-US" altLang="ko-KR" dirty="0" err="1"/>
              <a:t>cho</a:t>
            </a:r>
            <a:r>
              <a:rPr lang="en-US" altLang="ko-KR" dirty="0"/>
              <a:t> HDFS </a:t>
            </a:r>
            <a:r>
              <a:rPr lang="en-US" altLang="ko-KR" dirty="0" err="1"/>
              <a:t>hoặc</a:t>
            </a:r>
            <a:r>
              <a:rPr lang="en-US" altLang="ko-KR" dirty="0"/>
              <a:t> </a:t>
            </a:r>
            <a:r>
              <a:rPr lang="en-US" altLang="ko-KR" dirty="0" err="1"/>
              <a:t>HBase</a:t>
            </a:r>
            <a:endParaRPr lang="en-US" altLang="ko-KR" dirty="0"/>
          </a:p>
          <a:p>
            <a:pPr lvl="1">
              <a:spcBef>
                <a:spcPts val="300"/>
              </a:spcBef>
            </a:pPr>
            <a:r>
              <a:rPr lang="vi-VN" altLang="ko-KR" dirty="0"/>
              <a:t>Chọn đúng bộ nhớ cho đúng trường hợp sử dụng</a:t>
            </a:r>
          </a:p>
          <a:p>
            <a:pPr lvl="1">
              <a:spcBef>
                <a:spcPts val="300"/>
              </a:spcBef>
            </a:pPr>
            <a:r>
              <a:rPr lang="vi-VN" altLang="ko-KR" dirty="0"/>
              <a:t>Cloudera sẽ hỗ trợ và đầu tư vào cả ba</a:t>
            </a:r>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spTree>
    <p:extLst>
      <p:ext uri="{BB962C8B-B14F-4D97-AF65-F5344CB8AC3E}">
        <p14:creationId xmlns:p14="http://schemas.microsoft.com/office/powerpoint/2010/main" val="3060680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8E97F8A8-BCC0-4A38-A56C-ADB171DB5540}"/>
              </a:ext>
            </a:extLst>
          </p:cNvPr>
          <p:cNvSpPr>
            <a:spLocks noGrp="1"/>
          </p:cNvSpPr>
          <p:nvPr>
            <p:ph type="body" sz="quarter" idx="11"/>
          </p:nvPr>
        </p:nvSpPr>
        <p:spPr/>
        <p:txBody>
          <a:bodyPr/>
          <a:lstStyle/>
          <a:p>
            <a:r>
              <a:rPr lang="en-US" altLang="ko-KR" dirty="0" err="1">
                <a:ea typeface="SamsungOneKorean 400" panose="020B0503030303020204" pitchFamily="50" charset="-127"/>
              </a:rPr>
              <a:t>Sử</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Hive </a:t>
            </a:r>
            <a:r>
              <a:rPr lang="en-US" altLang="ko-KR" dirty="0" err="1">
                <a:ea typeface="SamsungOneKorean 400" panose="020B0503030303020204" pitchFamily="50" charset="-127"/>
              </a:rPr>
              <a:t>với</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1B7AD9F4-B51D-4F72-B5DB-D0D18BE9A2E8}"/>
              </a:ext>
            </a:extLst>
          </p:cNvPr>
          <p:cNvSpPr>
            <a:spLocks noGrp="1"/>
          </p:cNvSpPr>
          <p:nvPr>
            <p:ph type="body" sz="quarter" idx="15"/>
          </p:nvPr>
        </p:nvSpPr>
        <p:spPr/>
        <p:txBody>
          <a:bodyPr/>
          <a:lstStyle/>
          <a:p>
            <a:r>
              <a:rPr lang="en-US" altLang="ko-KR" dirty="0" err="1"/>
              <a:t>Thực</a:t>
            </a:r>
            <a:r>
              <a:rPr lang="en-US" altLang="ko-KR" dirty="0"/>
              <a:t> </a:t>
            </a:r>
            <a:r>
              <a:rPr lang="en-US" altLang="ko-KR" dirty="0" err="1"/>
              <a:t>hiện</a:t>
            </a:r>
            <a:r>
              <a:rPr lang="en-US" altLang="ko-KR" dirty="0"/>
              <a:t> Hive </a:t>
            </a:r>
            <a:r>
              <a:rPr lang="en-US" altLang="ko-KR" dirty="0" err="1"/>
              <a:t>trong</a:t>
            </a:r>
            <a:r>
              <a:rPr lang="en-US" altLang="ko-KR" dirty="0"/>
              <a:t> beeline</a:t>
            </a:r>
          </a:p>
          <a:p>
            <a:pPr lvl="1"/>
            <a:r>
              <a:rPr lang="en-US" altLang="ko-KR" dirty="0" err="1"/>
              <a:t>Tạo</a:t>
            </a:r>
            <a:r>
              <a:rPr lang="en-US" altLang="ko-KR" dirty="0"/>
              <a:t> </a:t>
            </a:r>
            <a:r>
              <a:rPr lang="en-US" altLang="ko-KR" dirty="0" err="1"/>
              <a:t>bảng</a:t>
            </a:r>
            <a:r>
              <a:rPr lang="en-US" altLang="ko-KR" dirty="0"/>
              <a:t> “</a:t>
            </a:r>
            <a:r>
              <a:rPr lang="en-US" altLang="ko-KR" dirty="0" err="1"/>
              <a:t>lớp</a:t>
            </a:r>
            <a:r>
              <a:rPr lang="en-US" altLang="ko-KR" dirty="0"/>
              <a:t>” </a:t>
            </a:r>
            <a:r>
              <a:rPr lang="en-US" altLang="ko-KR" dirty="0" err="1"/>
              <a:t>làm</a:t>
            </a:r>
            <a:r>
              <a:rPr lang="en-US" altLang="ko-KR" dirty="0"/>
              <a:t> </a:t>
            </a:r>
            <a:r>
              <a:rPr lang="en-US" altLang="ko-KR" dirty="0" err="1"/>
              <a:t>bảng</a:t>
            </a:r>
            <a:r>
              <a:rPr lang="en-US" altLang="ko-KR" dirty="0"/>
              <a:t> </a:t>
            </a:r>
            <a:r>
              <a:rPr lang="en-US" altLang="ko-KR" dirty="0" err="1"/>
              <a:t>bên</a:t>
            </a:r>
            <a:r>
              <a:rPr lang="en-US" altLang="ko-KR" dirty="0"/>
              <a:t> </a:t>
            </a:r>
            <a:r>
              <a:rPr lang="en-US" altLang="ko-KR" dirty="0" err="1"/>
              <a:t>ngoài</a:t>
            </a:r>
            <a:endParaRPr lang="ko-KR" altLang="en-US" dirty="0"/>
          </a:p>
        </p:txBody>
      </p:sp>
      <p:sp>
        <p:nvSpPr>
          <p:cNvPr id="10" name="TextBox 9">
            <a:extLst>
              <a:ext uri="{FF2B5EF4-FFF2-40B4-BE49-F238E27FC236}">
                <a16:creationId xmlns:a16="http://schemas.microsoft.com/office/drawing/2014/main" id="{C2189350-DA46-4A4D-88EA-D9FC18ABD3F4}"/>
              </a:ext>
            </a:extLst>
          </p:cNvPr>
          <p:cNvSpPr txBox="1"/>
          <p:nvPr/>
        </p:nvSpPr>
        <p:spPr>
          <a:xfrm>
            <a:off x="704848" y="2773733"/>
            <a:ext cx="7812000" cy="35000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rPr>
              <a:t>$ beeline -u jdbc:hive2://localhost:10000</a:t>
            </a:r>
          </a:p>
          <a:p>
            <a:endParaRPr lang="en-US" altLang="ko-KR" dirty="0">
              <a:latin typeface="SamsungOne-400" panose="020B0503030303020204" pitchFamily="34" charset="0"/>
              <a:ea typeface="SamsungOne-400" panose="020B0503030303020204" pitchFamily="34" charset="0"/>
            </a:endParaRPr>
          </a:p>
          <a:p>
            <a:r>
              <a:rPr lang="en-US" altLang="ko-KR" dirty="0">
                <a:latin typeface="SamsungOne-400" panose="020B0503030303020204" pitchFamily="34" charset="0"/>
                <a:ea typeface="SamsungOne-400" panose="020B0503030303020204" pitchFamily="34" charset="0"/>
              </a:rPr>
              <a:t>beeline&gt; </a:t>
            </a:r>
            <a:r>
              <a:rPr lang="en-US" altLang="ko-KR" dirty="0">
                <a:solidFill>
                  <a:srgbClr val="00B050"/>
                </a:solidFill>
                <a:latin typeface="SamsungOne-400" panose="020B0503030303020204" pitchFamily="34" charset="0"/>
                <a:ea typeface="SamsungOne-400" panose="020B0503030303020204" pitchFamily="34" charset="0"/>
              </a:rPr>
              <a:t>CREATE EXTERNAL TABLE</a:t>
            </a:r>
            <a:r>
              <a:rPr lang="en-US" altLang="ko-KR" dirty="0">
                <a:latin typeface="SamsungOne-400" panose="020B0503030303020204" pitchFamily="34" charset="0"/>
                <a:ea typeface="SamsungOne-400" panose="020B0503030303020204" pitchFamily="34" charset="0"/>
              </a:rPr>
              <a:t> test</a:t>
            </a:r>
          </a:p>
          <a:p>
            <a:r>
              <a:rPr lang="en-US" altLang="ko-KR" dirty="0">
                <a:latin typeface="SamsungOne-400" panose="020B0503030303020204" pitchFamily="34" charset="0"/>
                <a:ea typeface="SamsungOne-400" panose="020B0503030303020204" pitchFamily="34" charset="0"/>
              </a:rPr>
              <a:t>(</a:t>
            </a:r>
            <a:r>
              <a:rPr lang="en-US" altLang="ko-KR" dirty="0">
                <a:solidFill>
                  <a:srgbClr val="00B050"/>
                </a:solidFill>
                <a:latin typeface="SamsungOne-400" panose="020B0503030303020204" pitchFamily="34" charset="0"/>
                <a:ea typeface="SamsungOne-400" panose="020B0503030303020204" pitchFamily="34" charset="0"/>
              </a:rPr>
              <a:t>rowkey string, name string, city string, title string</a:t>
            </a:r>
            <a:r>
              <a:rPr lang="en-US" altLang="ko-KR" dirty="0">
                <a:latin typeface="SamsungOne-400" panose="020B0503030303020204" pitchFamily="34" charset="0"/>
                <a:ea typeface="SamsungOne-400" panose="020B0503030303020204" pitchFamily="34" charset="0"/>
              </a:rPr>
              <a:t>) </a:t>
            </a:r>
          </a:p>
          <a:p>
            <a:r>
              <a:rPr lang="en-US" altLang="ko-KR" dirty="0">
                <a:latin typeface="SamsungOne-400" panose="020B0503030303020204" pitchFamily="34" charset="0"/>
                <a:ea typeface="SamsungOne-400" panose="020B0503030303020204" pitchFamily="34" charset="0"/>
              </a:rPr>
              <a:t>STORED BY</a:t>
            </a:r>
          </a:p>
          <a:p>
            <a:r>
              <a:rPr lang="en-US" altLang="ko-KR" dirty="0">
                <a:latin typeface="SamsungOne-400" panose="020B0503030303020204" pitchFamily="34" charset="0"/>
                <a:ea typeface="SamsungOne-400" panose="020B0503030303020204" pitchFamily="34" charset="0"/>
              </a:rPr>
              <a:t>'org.apache.hadoop.hive.hbase.HBaseStorageHandler'</a:t>
            </a:r>
          </a:p>
          <a:p>
            <a:r>
              <a:rPr lang="en-US" altLang="ko-KR" dirty="0">
                <a:latin typeface="SamsungOne-400" panose="020B0503030303020204" pitchFamily="34" charset="0"/>
                <a:ea typeface="SamsungOne-400" panose="020B0503030303020204" pitchFamily="34" charset="0"/>
              </a:rPr>
              <a:t>WITH SERDEPROPERTIES ("hbase.columns.mapping" </a:t>
            </a:r>
          </a:p>
          <a:p>
            <a:r>
              <a:rPr lang="en-US" altLang="ko-KR" dirty="0">
                <a:solidFill>
                  <a:srgbClr val="00B050"/>
                </a:solidFill>
                <a:latin typeface="SamsungOne-400" panose="020B0503030303020204" pitchFamily="34" charset="0"/>
                <a:ea typeface="SamsungOne-400" panose="020B0503030303020204" pitchFamily="34" charset="0"/>
              </a:rPr>
              <a:t>=":key,pinfo:name, pinfo:city, position:title"</a:t>
            </a:r>
            <a:r>
              <a:rPr lang="en-US" altLang="ko-KR" dirty="0">
                <a:latin typeface="SamsungOne-400" panose="020B0503030303020204" pitchFamily="34" charset="0"/>
                <a:ea typeface="SamsungOne-400" panose="020B0503030303020204" pitchFamily="34" charset="0"/>
              </a:rPr>
              <a:t>) </a:t>
            </a:r>
          </a:p>
          <a:p>
            <a:r>
              <a:rPr lang="en-US" altLang="ko-KR" dirty="0">
                <a:latin typeface="SamsungOne-400" panose="020B0503030303020204" pitchFamily="34" charset="0"/>
                <a:ea typeface="SamsungOne-400" panose="020B0503030303020204" pitchFamily="34" charset="0"/>
              </a:rPr>
              <a:t>TBLPROPERTIES</a:t>
            </a:r>
          </a:p>
          <a:p>
            <a:r>
              <a:rPr lang="en-US" altLang="ko-KR" dirty="0">
                <a:latin typeface="SamsungOne-400" panose="020B0503030303020204" pitchFamily="34" charset="0"/>
                <a:ea typeface="SamsungOne-400" panose="020B0503030303020204" pitchFamily="34" charset="0"/>
              </a:rPr>
              <a:t>(</a:t>
            </a:r>
            <a:r>
              <a:rPr lang="en-US" altLang="ko-KR" dirty="0">
                <a:solidFill>
                  <a:srgbClr val="00B050"/>
                </a:solidFill>
                <a:latin typeface="SamsungOne-400" panose="020B0503030303020204" pitchFamily="34" charset="0"/>
                <a:ea typeface="SamsungOne-400" panose="020B0503030303020204" pitchFamily="34" charset="0"/>
              </a:rPr>
              <a:t>"hbase.table.name" = ”test"</a:t>
            </a:r>
            <a:r>
              <a:rPr lang="en-US" altLang="ko-KR" dirty="0">
                <a:latin typeface="SamsungOne-400" panose="020B0503030303020204" pitchFamily="34" charset="0"/>
                <a:ea typeface="SamsungOne-400" panose="020B0503030303020204" pitchFamily="34" charset="0"/>
              </a:rPr>
              <a:t>);</a:t>
            </a:r>
          </a:p>
          <a:p>
            <a:endParaRPr lang="en-US" altLang="ko-KR" dirty="0">
              <a:latin typeface="SamsungOne-400" panose="020B0503030303020204" pitchFamily="34" charset="0"/>
              <a:ea typeface="SamsungOne-400" panose="020B0503030303020204" pitchFamily="34" charset="0"/>
            </a:endParaRPr>
          </a:p>
          <a:p>
            <a:r>
              <a:rPr lang="en-US" altLang="ko-KR" dirty="0">
                <a:latin typeface="SamsungOne-400" panose="020B0503030303020204" pitchFamily="34" charset="0"/>
                <a:ea typeface="SamsungOne-400" panose="020B0503030303020204" pitchFamily="34" charset="0"/>
              </a:rPr>
              <a:t>beeline&gt; DESCRIBE test;</a:t>
            </a:r>
          </a:p>
          <a:p>
            <a:endParaRPr lang="en-US" altLang="ko-KR" dirty="0">
              <a:latin typeface="SamsungOne-400" panose="020B0503030303020204" pitchFamily="34" charset="0"/>
              <a:ea typeface="SamsungOne-400" panose="020B0503030303020204" pitchFamily="34" charset="0"/>
            </a:endParaRPr>
          </a:p>
          <a:p>
            <a:r>
              <a:rPr lang="en-US" altLang="ko-KR" dirty="0">
                <a:latin typeface="SamsungOne-400" panose="020B0503030303020204" pitchFamily="34" charset="0"/>
                <a:ea typeface="SamsungOne-400" panose="020B0503030303020204" pitchFamily="34" charset="0"/>
              </a:rPr>
              <a:t>Beeline&gt; select * from test;</a:t>
            </a:r>
          </a:p>
        </p:txBody>
      </p:sp>
    </p:spTree>
    <p:extLst>
      <p:ext uri="{BB962C8B-B14F-4D97-AF65-F5344CB8AC3E}">
        <p14:creationId xmlns:p14="http://schemas.microsoft.com/office/powerpoint/2010/main" val="35842745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D5AF2202-C99A-42C4-80BD-9A6DA379019F}"/>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2.2. Apache HBase</a:t>
            </a:r>
          </a:p>
        </p:txBody>
      </p:sp>
      <p:sp>
        <p:nvSpPr>
          <p:cNvPr id="2" name="텍스트 개체 틀 1">
            <a:extLst>
              <a:ext uri="{FF2B5EF4-FFF2-40B4-BE49-F238E27FC236}">
                <a16:creationId xmlns:a16="http://schemas.microsoft.com/office/drawing/2014/main" id="{A084B67F-EE79-4692-ACEC-0C1DB11DACD1}"/>
              </a:ext>
            </a:extLst>
          </p:cNvPr>
          <p:cNvSpPr>
            <a:spLocks noGrp="1"/>
          </p:cNvSpPr>
          <p:nvPr>
            <p:ph type="body" sz="quarter" idx="11"/>
          </p:nvPr>
        </p:nvSpPr>
        <p:spPr/>
        <p:txBody>
          <a:bodyPr/>
          <a:lstStyle/>
          <a:p>
            <a:r>
              <a:rPr lang="en-US" altLang="ko-KR" dirty="0" err="1">
                <a:ea typeface="SamsungOneKorean 400" panose="020B0503030303020204" pitchFamily="50" charset="-127"/>
              </a:rPr>
              <a:t>Sử</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Impala </a:t>
            </a:r>
            <a:r>
              <a:rPr lang="en-US" altLang="ko-KR" dirty="0" err="1">
                <a:ea typeface="SamsungOneKorean 400" panose="020B0503030303020204" pitchFamily="50" charset="-127"/>
              </a:rPr>
              <a:t>với</a:t>
            </a:r>
            <a:r>
              <a:rPr lang="en-US" altLang="ko-KR" dirty="0">
                <a:ea typeface="SamsungOneKorean 400" panose="020B0503030303020204" pitchFamily="50" charset="-127"/>
              </a:rPr>
              <a:t> </a:t>
            </a:r>
            <a:r>
              <a:rPr lang="en-US" altLang="ko-KR" dirty="0" err="1">
                <a:ea typeface="SamsungOneKorean 400" panose="020B0503030303020204" pitchFamily="50" charset="-127"/>
              </a:rPr>
              <a:t>HBase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00654641-9F2D-4799-9452-998E4A15E22B}"/>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66E70927-FC7D-4109-9ECF-F4021AA820EF}"/>
              </a:ext>
            </a:extLst>
          </p:cNvPr>
          <p:cNvSpPr>
            <a:spLocks noGrp="1"/>
          </p:cNvSpPr>
          <p:nvPr>
            <p:ph type="body" sz="quarter" idx="15"/>
          </p:nvPr>
        </p:nvSpPr>
        <p:spPr/>
        <p:txBody>
          <a:bodyPr/>
          <a:lstStyle/>
          <a:p>
            <a:r>
              <a:rPr lang="en-US" altLang="ko-KR" dirty="0" err="1"/>
              <a:t>Thực</a:t>
            </a:r>
            <a:r>
              <a:rPr lang="en-US" altLang="ko-KR" dirty="0"/>
              <a:t> </a:t>
            </a:r>
            <a:r>
              <a:rPr lang="en-US" altLang="ko-KR" dirty="0" err="1"/>
              <a:t>thi</a:t>
            </a:r>
            <a:r>
              <a:rPr lang="en-US" altLang="ko-KR" dirty="0"/>
              <a:t> Impala </a:t>
            </a:r>
            <a:r>
              <a:rPr lang="en-US" altLang="ko-KR" dirty="0" err="1"/>
              <a:t>trong</a:t>
            </a:r>
            <a:r>
              <a:rPr lang="en-US" altLang="ko-KR" dirty="0"/>
              <a:t> Hue Query Editor</a:t>
            </a:r>
          </a:p>
          <a:p>
            <a:pPr lvl="1"/>
            <a:r>
              <a:rPr lang="it-IT" altLang="ko-KR" dirty="0"/>
              <a:t>Impala chia sẻ metastore với Hive</a:t>
            </a:r>
            <a:endParaRPr lang="ko-KR" altLang="en-US" dirty="0"/>
          </a:p>
        </p:txBody>
      </p:sp>
      <p:pic>
        <p:nvPicPr>
          <p:cNvPr id="8" name="그림 7">
            <a:extLst>
              <a:ext uri="{FF2B5EF4-FFF2-40B4-BE49-F238E27FC236}">
                <a16:creationId xmlns:a16="http://schemas.microsoft.com/office/drawing/2014/main" id="{61A41865-66F1-4AD5-9F25-D3908A038A28}"/>
              </a:ext>
            </a:extLst>
          </p:cNvPr>
          <p:cNvPicPr>
            <a:picLocks noChangeAspect="1"/>
          </p:cNvPicPr>
          <p:nvPr/>
        </p:nvPicPr>
        <p:blipFill rotWithShape="1">
          <a:blip r:embed="rId3"/>
          <a:srcRect l="535" t="9936"/>
          <a:stretch/>
        </p:blipFill>
        <p:spPr>
          <a:xfrm>
            <a:off x="717376" y="2792222"/>
            <a:ext cx="4871595" cy="3214525"/>
          </a:xfrm>
          <a:prstGeom prst="rect">
            <a:avLst/>
          </a:prstGeom>
          <a:noFill/>
          <a:ln w="19050">
            <a:solidFill>
              <a:srgbClr val="1F45BC"/>
            </a:solidFill>
          </a:ln>
        </p:spPr>
      </p:pic>
    </p:spTree>
    <p:extLst>
      <p:ext uri="{BB962C8B-B14F-4D97-AF65-F5344CB8AC3E}">
        <p14:creationId xmlns:p14="http://schemas.microsoft.com/office/powerpoint/2010/main" val="14583393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6328DFC2-1D8A-4DFA-B5A2-FAD45D51850C}"/>
              </a:ext>
            </a:extLst>
          </p:cNvPr>
          <p:cNvSpPr>
            <a:spLocks noGrp="1"/>
          </p:cNvSpPr>
          <p:nvPr>
            <p:ph type="body" sz="quarter" idx="10"/>
          </p:nvPr>
        </p:nvSpPr>
        <p:spPr/>
        <p:txBody>
          <a:bodyPr/>
          <a:lstStyle/>
          <a:p>
            <a:r>
              <a:rPr lang="en-US" altLang="ko-KR" sz="3600" dirty="0">
                <a:solidFill>
                  <a:schemeClr val="tx1"/>
                </a:solidFill>
                <a:ea typeface="Samsung Sharp Sans Regular" pitchFamily="2" charset="0"/>
                <a:cs typeface="Samsung Sharp Sans Regular" pitchFamily="2" charset="0"/>
              </a:rPr>
              <a:t>NoSQL</a:t>
            </a:r>
          </a:p>
        </p:txBody>
      </p:sp>
      <p:sp>
        <p:nvSpPr>
          <p:cNvPr id="3" name="텍스트 개체 틀 2">
            <a:extLst>
              <a:ext uri="{FF2B5EF4-FFF2-40B4-BE49-F238E27FC236}">
                <a16:creationId xmlns:a16="http://schemas.microsoft.com/office/drawing/2014/main" id="{640BA225-6863-4884-9B0F-822FE6E3499E}"/>
              </a:ext>
            </a:extLst>
          </p:cNvPr>
          <p:cNvSpPr>
            <a:spLocks noGrp="1"/>
          </p:cNvSpPr>
          <p:nvPr>
            <p:ph type="body" sz="quarter" idx="11"/>
          </p:nvPr>
        </p:nvSpPr>
        <p:spPr/>
        <p:txBody>
          <a:bodyPr/>
          <a:lstStyle/>
          <a:p>
            <a:r>
              <a:rPr lang="en-US" altLang="ko-KR" sz="2000" dirty="0" err="1">
                <a:solidFill>
                  <a:schemeClr val="bg1">
                    <a:lumMod val="50000"/>
                  </a:schemeClr>
                </a:solidFill>
                <a:ea typeface="Samsung Sharp Sans Regular" pitchFamily="2" charset="0"/>
                <a:cs typeface="Samsung Sharp Sans Regular" pitchFamily="2" charset="0"/>
              </a:rPr>
              <a:t>Bài</a:t>
            </a:r>
            <a:r>
              <a:rPr lang="en-US" altLang="ko-KR" sz="2000" dirty="0">
                <a:solidFill>
                  <a:schemeClr val="bg1">
                    <a:lumMod val="50000"/>
                  </a:schemeClr>
                </a:solidFill>
                <a:ea typeface="Samsung Sharp Sans Regular" pitchFamily="2" charset="0"/>
                <a:cs typeface="Samsung Sharp Sans Regular" pitchFamily="2" charset="0"/>
              </a:rPr>
              <a:t> 2. </a:t>
            </a:r>
            <a:endParaRPr lang="en-US" altLang="ko-KR" sz="5400" dirty="0">
              <a:solidFill>
                <a:schemeClr val="bg1">
                  <a:lumMod val="50000"/>
                </a:schemeClr>
              </a:solidFill>
              <a:ea typeface="Samsung Sharp Sans Regular" pitchFamily="2" charset="0"/>
              <a:cs typeface="Samsung Sharp Sans Regular" pitchFamily="2" charset="0"/>
            </a:endParaRPr>
          </a:p>
        </p:txBody>
      </p:sp>
      <p:sp>
        <p:nvSpPr>
          <p:cNvPr id="4" name="직사각형 3">
            <a:extLst>
              <a:ext uri="{FF2B5EF4-FFF2-40B4-BE49-F238E27FC236}">
                <a16:creationId xmlns:a16="http://schemas.microsoft.com/office/drawing/2014/main" id="{22B5A0A0-B581-428B-88D1-12DBA6EF01D4}"/>
              </a:ext>
            </a:extLst>
          </p:cNvPr>
          <p:cNvSpPr/>
          <p:nvPr/>
        </p:nvSpPr>
        <p:spPr>
          <a:xfrm>
            <a:off x="1234524" y="490049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2.3. Cassandra</a:t>
            </a:r>
          </a:p>
        </p:txBody>
      </p:sp>
      <p:sp>
        <p:nvSpPr>
          <p:cNvPr id="5" name="직사각형 4">
            <a:extLst>
              <a:ext uri="{FF2B5EF4-FFF2-40B4-BE49-F238E27FC236}">
                <a16:creationId xmlns:a16="http://schemas.microsoft.com/office/drawing/2014/main" id="{40F966AA-EA61-424A-9E08-51A8B9E4DC63}"/>
              </a:ext>
            </a:extLst>
          </p:cNvPr>
          <p:cNvSpPr/>
          <p:nvPr/>
        </p:nvSpPr>
        <p:spPr>
          <a:xfrm>
            <a:off x="1051644" y="4899319"/>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6" name="직사각형 5">
            <a:extLst>
              <a:ext uri="{FF2B5EF4-FFF2-40B4-BE49-F238E27FC236}">
                <a16:creationId xmlns:a16="http://schemas.microsoft.com/office/drawing/2014/main" id="{083EEFB0-3EC7-424D-86C8-822902F844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2.2. Apache HBase</a:t>
            </a:r>
          </a:p>
        </p:txBody>
      </p:sp>
      <p:sp>
        <p:nvSpPr>
          <p:cNvPr id="7" name="직사각형 6">
            <a:extLst>
              <a:ext uri="{FF2B5EF4-FFF2-40B4-BE49-F238E27FC236}">
                <a16:creationId xmlns:a16="http://schemas.microsoft.com/office/drawing/2014/main" id="{944943AA-BE33-46FA-8D80-483186842353}"/>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grpSp>
        <p:nvGrpSpPr>
          <p:cNvPr id="8" name="Group 2">
            <a:extLst>
              <a:ext uri="{FF2B5EF4-FFF2-40B4-BE49-F238E27FC236}">
                <a16:creationId xmlns:a16="http://schemas.microsoft.com/office/drawing/2014/main" id="{2F787F6D-F2DB-4A1F-B957-23F50CFAF9C2}"/>
              </a:ext>
            </a:extLst>
          </p:cNvPr>
          <p:cNvGrpSpPr/>
          <p:nvPr/>
        </p:nvGrpSpPr>
        <p:grpSpPr>
          <a:xfrm>
            <a:off x="1051644" y="4064651"/>
            <a:ext cx="5702300" cy="278172"/>
            <a:chOff x="571500" y="5165783"/>
            <a:chExt cx="5702300" cy="278172"/>
          </a:xfrm>
        </p:grpSpPr>
        <p:sp>
          <p:nvSpPr>
            <p:cNvPr id="9" name="직사각형 43">
              <a:extLst>
                <a:ext uri="{FF2B5EF4-FFF2-40B4-BE49-F238E27FC236}">
                  <a16:creationId xmlns:a16="http://schemas.microsoft.com/office/drawing/2014/main" id="{9492C7F0-23A9-4DFF-83CA-92EB3D9E5AE9}"/>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it-IT" altLang="ko-KR" dirty="0">
                  <a:solidFill>
                    <a:schemeClr val="bg1">
                      <a:lumMod val="65000"/>
                    </a:schemeClr>
                  </a:solidFill>
                  <a:latin typeface="SamsungOne-400" panose="020B0503030303020204" pitchFamily="34" charset="0"/>
                  <a:ea typeface="SamsungOne-400" panose="020B0503030303020204" pitchFamily="34" charset="0"/>
                </a:rPr>
                <a:t>2.1. Tổng quan về NoSQL</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0" name="직사각형 44">
              <a:extLst>
                <a:ext uri="{FF2B5EF4-FFF2-40B4-BE49-F238E27FC236}">
                  <a16:creationId xmlns:a16="http://schemas.microsoft.com/office/drawing/2014/main" id="{B27F3FB5-E093-4B9B-9F48-8CC21A8F0276}"/>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grpSp>
      <p:grpSp>
        <p:nvGrpSpPr>
          <p:cNvPr id="11" name="Group 2">
            <a:extLst>
              <a:ext uri="{FF2B5EF4-FFF2-40B4-BE49-F238E27FC236}">
                <a16:creationId xmlns:a16="http://schemas.microsoft.com/office/drawing/2014/main" id="{2F2299C4-9726-4C91-9FAA-8B062386B5D0}"/>
              </a:ext>
            </a:extLst>
          </p:cNvPr>
          <p:cNvGrpSpPr/>
          <p:nvPr/>
        </p:nvGrpSpPr>
        <p:grpSpPr>
          <a:xfrm>
            <a:off x="1051644" y="5329740"/>
            <a:ext cx="5702300" cy="278172"/>
            <a:chOff x="571500" y="5165783"/>
            <a:chExt cx="5702300" cy="278172"/>
          </a:xfrm>
        </p:grpSpPr>
        <p:sp>
          <p:nvSpPr>
            <p:cNvPr id="12" name="직사각형 43">
              <a:extLst>
                <a:ext uri="{FF2B5EF4-FFF2-40B4-BE49-F238E27FC236}">
                  <a16:creationId xmlns:a16="http://schemas.microsoft.com/office/drawing/2014/main" id="{DB29C930-070A-4E0C-AD40-B4A6ADDD5509}"/>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2.4. MongoDB</a:t>
              </a:r>
            </a:p>
          </p:txBody>
        </p:sp>
        <p:sp>
          <p:nvSpPr>
            <p:cNvPr id="13" name="직사각형 44">
              <a:extLst>
                <a:ext uri="{FF2B5EF4-FFF2-40B4-BE49-F238E27FC236}">
                  <a16:creationId xmlns:a16="http://schemas.microsoft.com/office/drawing/2014/main" id="{DE176493-F838-470E-92B2-4C208E9A12B1}"/>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grpSp>
    </p:spTree>
    <p:extLst>
      <p:ext uri="{BB962C8B-B14F-4D97-AF65-F5344CB8AC3E}">
        <p14:creationId xmlns:p14="http://schemas.microsoft.com/office/powerpoint/2010/main" val="20214184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Định</a:t>
            </a:r>
            <a:r>
              <a:rPr lang="en-US" altLang="ko-KR" dirty="0">
                <a:ea typeface="SamsungOneKorean 400" panose="020B0503030303020204" pitchFamily="50" charset="-127"/>
              </a:rPr>
              <a:t> </a:t>
            </a:r>
            <a:r>
              <a:rPr lang="en-US" altLang="ko-KR" dirty="0" err="1">
                <a:ea typeface="SamsungOneKorean 400" panose="020B0503030303020204" pitchFamily="50" charset="-127"/>
              </a:rPr>
              <a:t>nghĩa</a:t>
            </a:r>
            <a:r>
              <a:rPr lang="en-US" altLang="ko-KR" dirty="0">
                <a:ea typeface="SamsungOneKorean 400" panose="020B0503030303020204" pitchFamily="50" charset="-127"/>
              </a:rPr>
              <a:t> Cassandra</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a:p>
            <a:endParaRPr lang="ko-KR" altLang="en-US" dirty="0">
              <a:ea typeface="SamsungOneKorean 400" panose="020B0503030303020204" pitchFamily="50" charset="-127"/>
            </a:endParaRPr>
          </a:p>
        </p:txBody>
      </p:sp>
      <p:sp>
        <p:nvSpPr>
          <p:cNvPr id="9" name="직사각형 8">
            <a:extLst>
              <a:ext uri="{FF2B5EF4-FFF2-40B4-BE49-F238E27FC236}">
                <a16:creationId xmlns:a16="http://schemas.microsoft.com/office/drawing/2014/main" id="{23AB9BCA-20A1-42FA-B707-09533D3DAF14}"/>
              </a:ext>
            </a:extLst>
          </p:cNvPr>
          <p:cNvSpPr/>
          <p:nvPr/>
        </p:nvSpPr>
        <p:spPr>
          <a:xfrm>
            <a:off x="546893" y="2154203"/>
            <a:ext cx="8244917" cy="2290797"/>
          </a:xfrm>
          <a:prstGeom prst="rect">
            <a:avLst/>
          </a:prstGeom>
          <a:blipFill>
            <a:blip r:embed="rId3"/>
            <a:stretch>
              <a:fillRect/>
            </a:stretch>
          </a:blipFill>
          <a:ln w="12700">
            <a:solidFill>
              <a:srgbClr val="2028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dirty="0">
              <a:latin typeface="SamsungOne-400" panose="020B0503030303020204" pitchFamily="34" charset="0"/>
              <a:ea typeface="Menlo" panose="020B0609030804020204" pitchFamily="49" charset="0"/>
              <a:cs typeface="Menlo" panose="020B0609030804020204" pitchFamily="49" charset="0"/>
            </a:endParaRPr>
          </a:p>
        </p:txBody>
      </p:sp>
      <p:sp>
        <p:nvSpPr>
          <p:cNvPr id="10" name="직사각형 9">
            <a:extLst>
              <a:ext uri="{FF2B5EF4-FFF2-40B4-BE49-F238E27FC236}">
                <a16:creationId xmlns:a16="http://schemas.microsoft.com/office/drawing/2014/main" id="{A237BFFF-B761-4D57-B3A2-6B03D78BE162}"/>
              </a:ext>
            </a:extLst>
          </p:cNvPr>
          <p:cNvSpPr/>
          <p:nvPr/>
        </p:nvSpPr>
        <p:spPr>
          <a:xfrm flipV="1">
            <a:off x="546893" y="4441109"/>
            <a:ext cx="8244917" cy="313290"/>
          </a:xfrm>
          <a:prstGeom prst="rect">
            <a:avLst/>
          </a:prstGeom>
          <a:solidFill>
            <a:srgbClr val="D9D9D9"/>
          </a:solidFill>
          <a:ln w="12700">
            <a:solidFill>
              <a:srgbClr val="2028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dirty="0">
              <a:latin typeface="SamsungOne-400" panose="020B0503030303020204" pitchFamily="34" charset="0"/>
              <a:ea typeface="Menlo" panose="020B0609030804020204" pitchFamily="49" charset="0"/>
              <a:cs typeface="Menlo" panose="020B0609030804020204" pitchFamily="49" charset="0"/>
            </a:endParaRPr>
          </a:p>
        </p:txBody>
      </p:sp>
      <p:sp>
        <p:nvSpPr>
          <p:cNvPr id="11" name="내용 개체 틀 6">
            <a:extLst>
              <a:ext uri="{FF2B5EF4-FFF2-40B4-BE49-F238E27FC236}">
                <a16:creationId xmlns:a16="http://schemas.microsoft.com/office/drawing/2014/main" id="{CE340C75-E44A-46AD-88B5-08AA61E82BA8}"/>
              </a:ext>
            </a:extLst>
          </p:cNvPr>
          <p:cNvSpPr txBox="1">
            <a:spLocks/>
          </p:cNvSpPr>
          <p:nvPr/>
        </p:nvSpPr>
        <p:spPr>
          <a:xfrm>
            <a:off x="700937" y="2274896"/>
            <a:ext cx="8033655" cy="2147118"/>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altLang="ko-KR" sz="2000" dirty="0">
                <a:solidFill>
                  <a:schemeClr val="bg1"/>
                </a:solidFill>
                <a:latin typeface="SamsungOne-700" panose="020B0803030303020204" pitchFamily="34" charset="0"/>
                <a:ea typeface="SamsungOne-700" panose="020B0803030303020204" pitchFamily="34" charset="0"/>
                <a:cs typeface="Times New Roman" panose="02020603050405020304" pitchFamily="18" charset="0"/>
              </a:rPr>
              <a:t>Apache Cassandra là một cơ sở dữ liệu </a:t>
            </a:r>
            <a:r>
              <a:rPr lang="vi-VN" altLang="ko-KR" sz="2000" dirty="0">
                <a:solidFill>
                  <a:schemeClr val="accent6"/>
                </a:solidFill>
                <a:latin typeface="SamsungOne-700" panose="020B0803030303020204" pitchFamily="34" charset="0"/>
                <a:ea typeface="SamsungOne-700" panose="020B0803030303020204" pitchFamily="34" charset="0"/>
                <a:cs typeface="Times New Roman" panose="02020603050405020304" pitchFamily="18" charset="0"/>
              </a:rPr>
              <a:t>mã nguồn mở, được phân phối, phi tập trung, có khả năng mở rộng linh hoạt, có tính </a:t>
            </a:r>
            <a:r>
              <a:rPr lang="en-US" altLang="ko-KR" sz="2000" dirty="0" err="1">
                <a:solidFill>
                  <a:schemeClr val="accent6"/>
                </a:solidFill>
                <a:latin typeface="SamsungOne-700" panose="020B0803030303020204" pitchFamily="34" charset="0"/>
                <a:ea typeface="SamsungOne-700" panose="020B0803030303020204" pitchFamily="34" charset="0"/>
                <a:cs typeface="Times New Roman" panose="02020603050405020304" pitchFamily="18" charset="0"/>
              </a:rPr>
              <a:t>khả</a:t>
            </a:r>
            <a:r>
              <a:rPr lang="en-US" altLang="ko-KR" sz="2000" dirty="0">
                <a:solidFill>
                  <a:schemeClr val="accent6"/>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2000" dirty="0" err="1">
                <a:solidFill>
                  <a:schemeClr val="accent6"/>
                </a:solidFill>
                <a:latin typeface="SamsungOne-700" panose="020B0803030303020204" pitchFamily="34" charset="0"/>
                <a:ea typeface="SamsungOne-700" panose="020B0803030303020204" pitchFamily="34" charset="0"/>
                <a:cs typeface="Times New Roman" panose="02020603050405020304" pitchFamily="18" charset="0"/>
              </a:rPr>
              <a:t>dụng</a:t>
            </a:r>
            <a:r>
              <a:rPr lang="en-US" altLang="ko-KR" sz="2000" dirty="0">
                <a:solidFill>
                  <a:schemeClr val="accent6"/>
                </a:solidFill>
                <a:latin typeface="SamsungOne-700" panose="020B0803030303020204" pitchFamily="34" charset="0"/>
                <a:ea typeface="SamsungOne-700" panose="020B0803030303020204" pitchFamily="34" charset="0"/>
                <a:cs typeface="Times New Roman" panose="02020603050405020304" pitchFamily="18" charset="0"/>
              </a:rPr>
              <a:t> </a:t>
            </a:r>
            <a:r>
              <a:rPr lang="vi-VN" altLang="ko-KR" sz="2000" dirty="0">
                <a:solidFill>
                  <a:schemeClr val="accent6"/>
                </a:solidFill>
                <a:latin typeface="SamsungOne-700" panose="020B0803030303020204" pitchFamily="34" charset="0"/>
                <a:ea typeface="SamsungOne-700" panose="020B0803030303020204" pitchFamily="34" charset="0"/>
                <a:cs typeface="Times New Roman" panose="02020603050405020304" pitchFamily="18" charset="0"/>
              </a:rPr>
              <a:t>cao, chịu lỗi, nhất quán có thể điều chỉnh được</a:t>
            </a:r>
            <a:r>
              <a:rPr lang="vi-VN" altLang="ko-KR" sz="2000" dirty="0">
                <a:solidFill>
                  <a:schemeClr val="bg1"/>
                </a:solidFill>
                <a:latin typeface="SamsungOne-700" panose="020B0803030303020204" pitchFamily="34" charset="0"/>
                <a:ea typeface="SamsungOne-700" panose="020B0803030303020204" pitchFamily="34" charset="0"/>
                <a:cs typeface="Times New Roman" panose="02020603050405020304" pitchFamily="18" charset="0"/>
              </a:rPr>
              <a:t>, dựa trên thiết kế phân phối của nó trên Dynamo của Amazon và mô hình dữ liệu của nó trên Bigtable của Google. Được tạo tại Facebook, nó hiện được sử dụng tại một số trang web phổ biến nhất trên Web</a:t>
            </a:r>
            <a:endParaRPr lang="en-US" altLang="ko-KR" sz="2000" dirty="0">
              <a:solidFill>
                <a:schemeClr val="bg1"/>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12" name="내용 개체 틀 6">
            <a:extLst>
              <a:ext uri="{FF2B5EF4-FFF2-40B4-BE49-F238E27FC236}">
                <a16:creationId xmlns:a16="http://schemas.microsoft.com/office/drawing/2014/main" id="{BDD1C4BF-FBD5-4549-ADB2-6B1F01FF15C8}"/>
              </a:ext>
            </a:extLst>
          </p:cNvPr>
          <p:cNvSpPr txBox="1">
            <a:spLocks/>
          </p:cNvSpPr>
          <p:nvPr/>
        </p:nvSpPr>
        <p:spPr>
          <a:xfrm>
            <a:off x="4583289" y="4422014"/>
            <a:ext cx="4256078" cy="328077"/>
          </a:xfrm>
          <a:prstGeom prst="rect">
            <a:avLst/>
          </a:prstGeom>
        </p:spPr>
        <p:txBody>
          <a:bodyPr/>
          <a:lstStyle>
            <a:lvl1pPr marL="0" indent="0" defTabSz="913755" eaLnBrk="1" latinLnBrk="0" hangingPunct="1">
              <a:lnSpc>
                <a:spcPct val="100000"/>
              </a:lnSpc>
              <a:spcBef>
                <a:spcPts val="1400"/>
              </a:spcBef>
              <a:buClr>
                <a:srgbClr val="5ABEC3"/>
              </a:buClr>
              <a:buSzPct val="120000"/>
              <a:buFontTx/>
              <a:buNone/>
              <a:defRPr lang="en-US" altLang="en-US" sz="2500" b="0" baseline="0" dirty="0" smtClean="0">
                <a:solidFill>
                  <a:schemeClr val="tx1">
                    <a:lumMod val="85000"/>
                    <a:lumOff val="15000"/>
                  </a:schemeClr>
                </a:solidFill>
                <a:latin typeface="Times New Roman" panose="02020603050405020304" pitchFamily="18" charset="0"/>
                <a:ea typeface="나눔바른고딕" panose="020B0603020101020101" pitchFamily="50" charset="-127"/>
                <a:cs typeface="Times New Roman" panose="02020603050405020304" pitchFamily="18" charset="0"/>
              </a:defRPr>
            </a:lvl1pPr>
            <a:lvl2pPr marL="450850" indent="-274638" defTabSz="913755" eaLnBrk="1" latinLnBrk="0" hangingPunct="1">
              <a:lnSpc>
                <a:spcPct val="100000"/>
              </a:lnSpc>
              <a:spcBef>
                <a:spcPts val="700"/>
              </a:spcBef>
              <a:buClr>
                <a:srgbClr val="5ABEC3"/>
              </a:buClr>
              <a:buFontTx/>
              <a:buBlip>
                <a:blip r:embed="rId4"/>
              </a:buBlip>
              <a:defRPr lang="ko-KR" altLang="en-US" sz="1800" b="0" baseline="0">
                <a:solidFill>
                  <a:schemeClr val="tx1">
                    <a:lumMod val="85000"/>
                    <a:lumOff val="15000"/>
                  </a:schemeClr>
                </a:solidFill>
                <a:latin typeface="김제시체M" panose="02030504000101010101" pitchFamily="18" charset="-127"/>
                <a:ea typeface="김제시체M" panose="02030504000101010101" pitchFamily="18" charset="-127"/>
              </a:defRPr>
            </a:lvl2pPr>
            <a:lvl3pPr marL="542925" indent="-180975" defTabSz="913755" eaLnBrk="1" latinLnBrk="0" hangingPunct="1">
              <a:lnSpc>
                <a:spcPct val="100000"/>
              </a:lnSpc>
              <a:spcBef>
                <a:spcPts val="700"/>
              </a:spcBef>
              <a:buClr>
                <a:srgbClr val="00B050"/>
              </a:buClr>
              <a:buSzPct val="80000"/>
              <a:buFont typeface="Wingdings" panose="05000000000000000000" pitchFamily="2" charset="2"/>
              <a:buChar char="l"/>
              <a:defRPr lang="ko-KR" altLang="en-US" sz="1900" b="0" baseline="0">
                <a:solidFill>
                  <a:schemeClr val="tx1">
                    <a:lumMod val="85000"/>
                    <a:lumOff val="15000"/>
                  </a:schemeClr>
                </a:solidFill>
                <a:latin typeface="맑은 고딕" pitchFamily="50" charset="-127"/>
                <a:ea typeface="맑은 고딕" pitchFamily="50" charset="-127"/>
              </a:defRPr>
            </a:lvl3pPr>
            <a:lvl4pPr marL="714375" indent="-171450" defTabSz="913755" eaLnBrk="1" latinLnBrk="0" hangingPunct="1">
              <a:lnSpc>
                <a:spcPct val="100000"/>
              </a:lnSpc>
              <a:spcBef>
                <a:spcPts val="700"/>
              </a:spcBef>
              <a:buClr>
                <a:srgbClr val="00B050"/>
              </a:buClr>
              <a:buFont typeface="Arial" panose="020B0604020202020204" pitchFamily="34" charset="0"/>
              <a:buChar char="»"/>
              <a:defRPr lang="ko-KR" altLang="en-US" sz="1800" b="0" baseline="0">
                <a:solidFill>
                  <a:schemeClr val="tx1">
                    <a:lumMod val="85000"/>
                    <a:lumOff val="15000"/>
                  </a:schemeClr>
                </a:solidFill>
                <a:latin typeface="맑은 고딕" pitchFamily="50" charset="-127"/>
                <a:ea typeface="맑은 고딕" pitchFamily="50" charset="-127"/>
              </a:defRPr>
            </a:lvl4pPr>
            <a:lvl5pPr marL="895350" indent="-180975" defTabSz="913755" eaLnBrk="1" latinLnBrk="0" hangingPunct="1">
              <a:lnSpc>
                <a:spcPct val="100000"/>
              </a:lnSpc>
              <a:spcBef>
                <a:spcPts val="700"/>
              </a:spcBef>
              <a:buClr>
                <a:srgbClr val="00B050"/>
              </a:buClr>
              <a:buFont typeface="Wingdings" panose="05000000000000000000" pitchFamily="2" charset="2"/>
              <a:buChar char="§"/>
              <a:defRPr lang="ko-KR" altLang="en-US" sz="1800" b="0" baseline="0">
                <a:solidFill>
                  <a:schemeClr val="tx1">
                    <a:lumMod val="85000"/>
                    <a:lumOff val="15000"/>
                  </a:schemeClr>
                </a:solidFill>
                <a:latin typeface="맑은 고딕" pitchFamily="50" charset="-127"/>
                <a:ea typeface="맑은 고딕" pitchFamily="50" charset="-127"/>
              </a:defRPr>
            </a:lvl5pPr>
            <a:lvl6pPr marL="2512835" indent="-228439" defTabSz="913755">
              <a:spcBef>
                <a:spcPct val="20000"/>
              </a:spcBef>
              <a:buFont typeface="Arial" pitchFamily="34" charset="0"/>
              <a:buChar char="•"/>
              <a:defRPr sz="2000">
                <a:latin typeface="+mn-lt"/>
                <a:ea typeface="+mn-ea"/>
              </a:defRPr>
            </a:lvl6pPr>
            <a:lvl7pPr marL="2969721" indent="-228439" defTabSz="913755">
              <a:spcBef>
                <a:spcPct val="20000"/>
              </a:spcBef>
              <a:buFont typeface="Arial" pitchFamily="34" charset="0"/>
              <a:buChar char="•"/>
              <a:defRPr sz="2000">
                <a:latin typeface="+mn-lt"/>
                <a:ea typeface="+mn-ea"/>
              </a:defRPr>
            </a:lvl7pPr>
            <a:lvl8pPr marL="3426601" indent="-228439" defTabSz="913755">
              <a:spcBef>
                <a:spcPct val="20000"/>
              </a:spcBef>
              <a:buFont typeface="Arial" pitchFamily="34" charset="0"/>
              <a:buChar char="•"/>
              <a:defRPr sz="2000">
                <a:latin typeface="+mn-lt"/>
                <a:ea typeface="+mn-ea"/>
              </a:defRPr>
            </a:lvl8pPr>
            <a:lvl9pPr marL="3883480" indent="-228439" defTabSz="913755">
              <a:spcBef>
                <a:spcPct val="20000"/>
              </a:spcBef>
              <a:buFont typeface="Arial" pitchFamily="34" charset="0"/>
              <a:buChar char="•"/>
              <a:defRPr sz="2000">
                <a:latin typeface="+mn-lt"/>
                <a:ea typeface="+mn-ea"/>
              </a:defRPr>
            </a:lvl9pPr>
          </a:lstStyle>
          <a:p>
            <a:r>
              <a:rPr lang="en-US" altLang="ko-KR" sz="1800" dirty="0">
                <a:solidFill>
                  <a:schemeClr val="tx1">
                    <a:lumMod val="95000"/>
                    <a:lumOff val="5000"/>
                  </a:schemeClr>
                </a:solidFill>
                <a:latin typeface="SamsungOne-400" panose="020B0503030303020204" pitchFamily="34" charset="0"/>
              </a:rPr>
              <a:t>The Definitive Guide, Eben Hewitt, 2010</a:t>
            </a:r>
          </a:p>
        </p:txBody>
      </p:sp>
      <p:grpSp>
        <p:nvGrpSpPr>
          <p:cNvPr id="13" name="그룹 12">
            <a:extLst>
              <a:ext uri="{FF2B5EF4-FFF2-40B4-BE49-F238E27FC236}">
                <a16:creationId xmlns:a16="http://schemas.microsoft.com/office/drawing/2014/main" id="{3DE7126A-0DAE-413B-AF9E-52022925B476}"/>
              </a:ext>
            </a:extLst>
          </p:cNvPr>
          <p:cNvGrpSpPr/>
          <p:nvPr/>
        </p:nvGrpSpPr>
        <p:grpSpPr>
          <a:xfrm>
            <a:off x="1457985" y="4820113"/>
            <a:ext cx="6887857" cy="1468397"/>
            <a:chOff x="1269368" y="4986663"/>
            <a:chExt cx="6887857" cy="1468397"/>
          </a:xfrm>
        </p:grpSpPr>
        <p:pic>
          <p:nvPicPr>
            <p:cNvPr id="14" name="그림 13">
              <a:extLst>
                <a:ext uri="{FF2B5EF4-FFF2-40B4-BE49-F238E27FC236}">
                  <a16:creationId xmlns:a16="http://schemas.microsoft.com/office/drawing/2014/main" id="{A71874A3-B655-4AB5-BDC5-CBB06EED4D5F}"/>
                </a:ext>
              </a:extLst>
            </p:cNvPr>
            <p:cNvPicPr>
              <a:picLocks noChangeAspect="1"/>
            </p:cNvPicPr>
            <p:nvPr/>
          </p:nvPicPr>
          <p:blipFill>
            <a:blip r:embed="rId5"/>
            <a:stretch>
              <a:fillRect/>
            </a:stretch>
          </p:blipFill>
          <p:spPr>
            <a:xfrm>
              <a:off x="1269368" y="4986663"/>
              <a:ext cx="1548171" cy="488634"/>
            </a:xfrm>
            <a:prstGeom prst="rect">
              <a:avLst/>
            </a:prstGeom>
          </p:spPr>
        </p:pic>
        <p:pic>
          <p:nvPicPr>
            <p:cNvPr id="15" name="그림 14">
              <a:extLst>
                <a:ext uri="{FF2B5EF4-FFF2-40B4-BE49-F238E27FC236}">
                  <a16:creationId xmlns:a16="http://schemas.microsoft.com/office/drawing/2014/main" id="{FC8336E4-D8D8-4B2B-8DC2-9851E5CF47DE}"/>
                </a:ext>
              </a:extLst>
            </p:cNvPr>
            <p:cNvPicPr>
              <a:picLocks noChangeAspect="1"/>
            </p:cNvPicPr>
            <p:nvPr/>
          </p:nvPicPr>
          <p:blipFill>
            <a:blip r:embed="rId6"/>
            <a:stretch>
              <a:fillRect/>
            </a:stretch>
          </p:blipFill>
          <p:spPr>
            <a:xfrm>
              <a:off x="6523492" y="4986663"/>
              <a:ext cx="1633733" cy="494565"/>
            </a:xfrm>
            <a:prstGeom prst="rect">
              <a:avLst/>
            </a:prstGeom>
          </p:spPr>
        </p:pic>
        <p:sp>
          <p:nvSpPr>
            <p:cNvPr id="16" name="TextBox 15">
              <a:extLst>
                <a:ext uri="{FF2B5EF4-FFF2-40B4-BE49-F238E27FC236}">
                  <a16:creationId xmlns:a16="http://schemas.microsoft.com/office/drawing/2014/main" id="{0DA8B153-1360-41A7-8797-3560893957D0}"/>
                </a:ext>
              </a:extLst>
            </p:cNvPr>
            <p:cNvSpPr txBox="1"/>
            <p:nvPr/>
          </p:nvSpPr>
          <p:spPr>
            <a:xfrm>
              <a:off x="1409068" y="5486883"/>
              <a:ext cx="1350050"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Bigtable, 2006</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TextBox 16">
              <a:extLst>
                <a:ext uri="{FF2B5EF4-FFF2-40B4-BE49-F238E27FC236}">
                  <a16:creationId xmlns:a16="http://schemas.microsoft.com/office/drawing/2014/main" id="{F11D2836-DC28-4E8C-910E-708F915B1989}"/>
                </a:ext>
              </a:extLst>
            </p:cNvPr>
            <p:cNvSpPr txBox="1"/>
            <p:nvPr/>
          </p:nvSpPr>
          <p:spPr>
            <a:xfrm>
              <a:off x="6696036" y="5512283"/>
              <a:ext cx="1324402"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Dynamo, 2007</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8" name="TextBox 17">
              <a:extLst>
                <a:ext uri="{FF2B5EF4-FFF2-40B4-BE49-F238E27FC236}">
                  <a16:creationId xmlns:a16="http://schemas.microsoft.com/office/drawing/2014/main" id="{FA29043B-6D56-48F0-9F79-D88EFB4D5CA6}"/>
                </a:ext>
              </a:extLst>
            </p:cNvPr>
            <p:cNvSpPr txBox="1"/>
            <p:nvPr/>
          </p:nvSpPr>
          <p:spPr>
            <a:xfrm>
              <a:off x="3840482" y="6147283"/>
              <a:ext cx="1648208"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OpenSource, 2008</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19" name="직선 화살표 연결선 18">
              <a:extLst>
                <a:ext uri="{FF2B5EF4-FFF2-40B4-BE49-F238E27FC236}">
                  <a16:creationId xmlns:a16="http://schemas.microsoft.com/office/drawing/2014/main" id="{BE24B95F-00D9-440B-9BEB-97F74E903E08}"/>
                </a:ext>
              </a:extLst>
            </p:cNvPr>
            <p:cNvCxnSpPr/>
            <p:nvPr/>
          </p:nvCxnSpPr>
          <p:spPr>
            <a:xfrm>
              <a:off x="2927648" y="5475297"/>
              <a:ext cx="785834" cy="507724"/>
            </a:xfrm>
            <a:prstGeom prst="straightConnector1">
              <a:avLst/>
            </a:prstGeom>
            <a:ln w="38100">
              <a:solidFill>
                <a:srgbClr val="66A1F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7A07463-1933-4B64-B15F-3F03076A864A}"/>
                </a:ext>
              </a:extLst>
            </p:cNvPr>
            <p:cNvCxnSpPr/>
            <p:nvPr/>
          </p:nvCxnSpPr>
          <p:spPr>
            <a:xfrm flipH="1">
              <a:off x="5613698" y="5522922"/>
              <a:ext cx="785834" cy="507724"/>
            </a:xfrm>
            <a:prstGeom prst="straightConnector1">
              <a:avLst/>
            </a:prstGeom>
            <a:ln w="38100">
              <a:solidFill>
                <a:srgbClr val="66A1FE"/>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21" name="Picture 5">
            <a:extLst>
              <a:ext uri="{FF2B5EF4-FFF2-40B4-BE49-F238E27FC236}">
                <a16:creationId xmlns:a16="http://schemas.microsoft.com/office/drawing/2014/main" id="{3A462E79-DFE4-497C-95B4-34BE0F896F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099" t="15009" r="9236" b="14102"/>
          <a:stretch/>
        </p:blipFill>
        <p:spPr>
          <a:xfrm>
            <a:off x="4009049" y="4876785"/>
            <a:ext cx="1550889" cy="1033926"/>
          </a:xfrm>
          <a:prstGeom prst="rect">
            <a:avLst/>
          </a:prstGeom>
        </p:spPr>
      </p:pic>
    </p:spTree>
    <p:extLst>
      <p:ext uri="{BB962C8B-B14F-4D97-AF65-F5344CB8AC3E}">
        <p14:creationId xmlns:p14="http://schemas.microsoft.com/office/powerpoint/2010/main" val="42721249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chính</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Cassandra là kho lưu trữ dữ liệu phân tán được tối ưu hóa cho khả năng mở rộng và tính </a:t>
            </a:r>
            <a:r>
              <a:rPr lang="en-US" altLang="ko-KR" dirty="0" err="1"/>
              <a:t>khả</a:t>
            </a:r>
            <a:r>
              <a:rPr lang="en-US" altLang="ko-KR" dirty="0"/>
              <a:t> </a:t>
            </a:r>
            <a:r>
              <a:rPr lang="en-US" altLang="ko-KR" dirty="0" err="1"/>
              <a:t>dụng</a:t>
            </a:r>
            <a:r>
              <a:rPr lang="en-US" altLang="ko-KR" dirty="0"/>
              <a:t> </a:t>
            </a:r>
            <a:r>
              <a:rPr lang="vi-VN" altLang="ko-KR" dirty="0"/>
              <a:t>cao.</a:t>
            </a:r>
            <a:endParaRPr lang="en-US" altLang="ko-KR" dirty="0"/>
          </a:p>
          <a:p>
            <a:pPr lvl="1"/>
            <a:r>
              <a:rPr lang="en-US" altLang="ko-KR" dirty="0" err="1"/>
              <a:t>Giao</a:t>
            </a:r>
            <a:r>
              <a:rPr lang="en-US" altLang="ko-KR" dirty="0"/>
              <a:t> </a:t>
            </a:r>
            <a:r>
              <a:rPr lang="en-US" altLang="ko-KR" dirty="0" err="1"/>
              <a:t>thức</a:t>
            </a:r>
            <a:r>
              <a:rPr lang="en-US" altLang="ko-KR" dirty="0"/>
              <a:t> Ring </a:t>
            </a:r>
            <a:r>
              <a:rPr lang="en-US" altLang="ko-KR" dirty="0" err="1"/>
              <a:t>và</a:t>
            </a:r>
            <a:r>
              <a:rPr lang="en-US" altLang="ko-KR" dirty="0"/>
              <a:t> Gossip</a:t>
            </a:r>
          </a:p>
          <a:p>
            <a:pPr lvl="1"/>
            <a:r>
              <a:rPr lang="en-US" altLang="ko-KR" dirty="0" err="1"/>
              <a:t>Phản</a:t>
            </a:r>
            <a:r>
              <a:rPr lang="en-US" altLang="ko-KR" dirty="0"/>
              <a:t> </a:t>
            </a:r>
            <a:r>
              <a:rPr lang="en-US" altLang="ko-KR" dirty="0" err="1"/>
              <a:t>hồi</a:t>
            </a:r>
            <a:r>
              <a:rPr lang="en-US" altLang="ko-KR" dirty="0"/>
              <a:t> </a:t>
            </a:r>
            <a:r>
              <a:rPr lang="en-US" altLang="ko-KR" dirty="0" err="1"/>
              <a:t>lỗi</a:t>
            </a:r>
            <a:r>
              <a:rPr lang="en-US" altLang="ko-KR" dirty="0"/>
              <a:t> </a:t>
            </a:r>
            <a:r>
              <a:rPr lang="en-US" altLang="ko-KR" dirty="0" err="1"/>
              <a:t>mà</a:t>
            </a:r>
            <a:r>
              <a:rPr lang="en-US" altLang="ko-KR" dirty="0"/>
              <a:t> </a:t>
            </a:r>
            <a:r>
              <a:rPr lang="en-US" altLang="ko-KR" dirty="0" err="1"/>
              <a:t>không</a:t>
            </a:r>
            <a:r>
              <a:rPr lang="en-US" altLang="ko-KR" dirty="0"/>
              <a:t> </a:t>
            </a:r>
            <a:r>
              <a:rPr lang="en-US" altLang="ko-KR" dirty="0" err="1"/>
              <a:t>có</a:t>
            </a:r>
            <a:r>
              <a:rPr lang="en-US" altLang="ko-KR" dirty="0"/>
              <a:t> </a:t>
            </a:r>
            <a:r>
              <a:rPr lang="en-US" altLang="ko-KR" dirty="0" err="1"/>
              <a:t>cấu</a:t>
            </a:r>
            <a:r>
              <a:rPr lang="en-US" altLang="ko-KR" dirty="0"/>
              <a:t> </a:t>
            </a:r>
            <a:r>
              <a:rPr lang="en-US" altLang="ko-KR" dirty="0" err="1"/>
              <a:t>trúc</a:t>
            </a:r>
            <a:r>
              <a:rPr lang="en-US" altLang="ko-KR" dirty="0"/>
              <a:t> </a:t>
            </a:r>
            <a:r>
              <a:rPr lang="en-US" altLang="ko-KR" dirty="0" err="1"/>
              <a:t>sharding</a:t>
            </a:r>
            <a:r>
              <a:rPr lang="en-US" altLang="ko-KR" dirty="0"/>
              <a:t> </a:t>
            </a:r>
            <a:r>
              <a:rPr lang="en-US" altLang="ko-KR" dirty="0" err="1"/>
              <a:t>và</a:t>
            </a:r>
            <a:r>
              <a:rPr lang="en-US" altLang="ko-KR" dirty="0"/>
              <a:t> master-slave</a:t>
            </a:r>
            <a:endParaRPr lang="ko-KR" altLang="en-US" dirty="0"/>
          </a:p>
        </p:txBody>
      </p:sp>
      <p:grpSp>
        <p:nvGrpSpPr>
          <p:cNvPr id="42" name="그룹 41">
            <a:extLst>
              <a:ext uri="{FF2B5EF4-FFF2-40B4-BE49-F238E27FC236}">
                <a16:creationId xmlns:a16="http://schemas.microsoft.com/office/drawing/2014/main" id="{844EC582-92AD-4E27-B916-8EE50322076F}"/>
              </a:ext>
            </a:extLst>
          </p:cNvPr>
          <p:cNvGrpSpPr/>
          <p:nvPr/>
        </p:nvGrpSpPr>
        <p:grpSpPr>
          <a:xfrm>
            <a:off x="5518173" y="2820824"/>
            <a:ext cx="3317221" cy="3444871"/>
            <a:chOff x="5441973" y="2681124"/>
            <a:chExt cx="3317221" cy="3444871"/>
          </a:xfrm>
        </p:grpSpPr>
        <p:sp>
          <p:nvSpPr>
            <p:cNvPr id="52" name="타원 51">
              <a:extLst>
                <a:ext uri="{FF2B5EF4-FFF2-40B4-BE49-F238E27FC236}">
                  <a16:creationId xmlns:a16="http://schemas.microsoft.com/office/drawing/2014/main" id="{4955F3B2-DCD0-478F-86F6-B433167A5655}"/>
                </a:ext>
              </a:extLst>
            </p:cNvPr>
            <p:cNvSpPr/>
            <p:nvPr/>
          </p:nvSpPr>
          <p:spPr>
            <a:xfrm>
              <a:off x="5801577" y="3142399"/>
              <a:ext cx="2562316" cy="2562316"/>
            </a:xfrm>
            <a:prstGeom prst="ellipse">
              <a:avLst/>
            </a:prstGeom>
            <a:no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3" name="타원 52">
              <a:extLst>
                <a:ext uri="{FF2B5EF4-FFF2-40B4-BE49-F238E27FC236}">
                  <a16:creationId xmlns:a16="http://schemas.microsoft.com/office/drawing/2014/main" id="{4CC06E19-DC9F-4297-B850-AA7B952851F6}"/>
                </a:ext>
              </a:extLst>
            </p:cNvPr>
            <p:cNvSpPr/>
            <p:nvPr/>
          </p:nvSpPr>
          <p:spPr>
            <a:xfrm>
              <a:off x="6646952" y="2681124"/>
              <a:ext cx="930747" cy="930747"/>
            </a:xfrm>
            <a:prstGeom prst="ellipse">
              <a:avLst/>
            </a:prstGeom>
            <a:solidFill>
              <a:srgbClr val="E9F2FC"/>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4" name="타원 53">
              <a:extLst>
                <a:ext uri="{FF2B5EF4-FFF2-40B4-BE49-F238E27FC236}">
                  <a16:creationId xmlns:a16="http://schemas.microsoft.com/office/drawing/2014/main" id="{B96F02A9-6966-4C18-AC4C-E59E024132A1}"/>
                </a:ext>
              </a:extLst>
            </p:cNvPr>
            <p:cNvSpPr/>
            <p:nvPr/>
          </p:nvSpPr>
          <p:spPr>
            <a:xfrm>
              <a:off x="5475298" y="4573598"/>
              <a:ext cx="930747" cy="930747"/>
            </a:xfrm>
            <a:prstGeom prst="ellipse">
              <a:avLst/>
            </a:prstGeom>
            <a:solidFill>
              <a:srgbClr val="E9F2FC"/>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5" name="타원 54">
              <a:extLst>
                <a:ext uri="{FF2B5EF4-FFF2-40B4-BE49-F238E27FC236}">
                  <a16:creationId xmlns:a16="http://schemas.microsoft.com/office/drawing/2014/main" id="{E1BEBF9C-2275-4C23-A85E-9BBF300362F0}"/>
                </a:ext>
              </a:extLst>
            </p:cNvPr>
            <p:cNvSpPr/>
            <p:nvPr/>
          </p:nvSpPr>
          <p:spPr>
            <a:xfrm>
              <a:off x="7790347" y="4582535"/>
              <a:ext cx="930747" cy="930747"/>
            </a:xfrm>
            <a:prstGeom prst="ellipse">
              <a:avLst/>
            </a:prstGeom>
            <a:solidFill>
              <a:srgbClr val="E9F2FC"/>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6" name="타원 55">
              <a:extLst>
                <a:ext uri="{FF2B5EF4-FFF2-40B4-BE49-F238E27FC236}">
                  <a16:creationId xmlns:a16="http://schemas.microsoft.com/office/drawing/2014/main" id="{AC38F259-D738-4230-9420-743709BA2F5B}"/>
                </a:ext>
              </a:extLst>
            </p:cNvPr>
            <p:cNvSpPr/>
            <p:nvPr/>
          </p:nvSpPr>
          <p:spPr>
            <a:xfrm>
              <a:off x="7775833" y="3318002"/>
              <a:ext cx="930747" cy="930747"/>
            </a:xfrm>
            <a:prstGeom prst="ellipse">
              <a:avLst/>
            </a:prstGeom>
            <a:solidFill>
              <a:srgbClr val="E9F2FC"/>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7" name="타원 56">
              <a:extLst>
                <a:ext uri="{FF2B5EF4-FFF2-40B4-BE49-F238E27FC236}">
                  <a16:creationId xmlns:a16="http://schemas.microsoft.com/office/drawing/2014/main" id="{5749ECD1-6A71-4C2F-9A36-44A64B6EB03E}"/>
                </a:ext>
              </a:extLst>
            </p:cNvPr>
            <p:cNvSpPr/>
            <p:nvPr/>
          </p:nvSpPr>
          <p:spPr>
            <a:xfrm>
              <a:off x="6675709" y="5195248"/>
              <a:ext cx="930747" cy="930747"/>
            </a:xfrm>
            <a:prstGeom prst="ellipse">
              <a:avLst/>
            </a:prstGeom>
            <a:solidFill>
              <a:srgbClr val="E9F2FC"/>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8" name="타원 57">
              <a:extLst>
                <a:ext uri="{FF2B5EF4-FFF2-40B4-BE49-F238E27FC236}">
                  <a16:creationId xmlns:a16="http://schemas.microsoft.com/office/drawing/2014/main" id="{0FD11F02-8570-43F1-86F5-AB769DBA0D1D}"/>
                </a:ext>
              </a:extLst>
            </p:cNvPr>
            <p:cNvSpPr/>
            <p:nvPr/>
          </p:nvSpPr>
          <p:spPr>
            <a:xfrm>
              <a:off x="5528084" y="3307071"/>
              <a:ext cx="930747" cy="930747"/>
            </a:xfrm>
            <a:prstGeom prst="ellipse">
              <a:avLst/>
            </a:prstGeom>
            <a:solidFill>
              <a:srgbClr val="E9F2FC"/>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9" name="직사각형 58">
              <a:extLst>
                <a:ext uri="{FF2B5EF4-FFF2-40B4-BE49-F238E27FC236}">
                  <a16:creationId xmlns:a16="http://schemas.microsoft.com/office/drawing/2014/main" id="{AC446C83-67CE-4684-864F-FEB8C0D5F626}"/>
                </a:ext>
              </a:extLst>
            </p:cNvPr>
            <p:cNvSpPr/>
            <p:nvPr/>
          </p:nvSpPr>
          <p:spPr>
            <a:xfrm>
              <a:off x="6630289" y="2713300"/>
              <a:ext cx="964072" cy="860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mở</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rộng</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đàn</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hồi</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60" name="직사각형 59">
              <a:extLst>
                <a:ext uri="{FF2B5EF4-FFF2-40B4-BE49-F238E27FC236}">
                  <a16:creationId xmlns:a16="http://schemas.microsoft.com/office/drawing/2014/main" id="{27E21CDF-E746-4E8D-B500-FC475B069E05}"/>
                </a:ext>
              </a:extLst>
            </p:cNvPr>
            <p:cNvSpPr/>
            <p:nvPr/>
          </p:nvSpPr>
          <p:spPr>
            <a:xfrm>
              <a:off x="5524121" y="3443790"/>
              <a:ext cx="947410" cy="687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Giao diện truy vấn giống như CQL-A SQL</a:t>
              </a:r>
              <a:endPar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61" name="직사각형 60">
              <a:extLst>
                <a:ext uri="{FF2B5EF4-FFF2-40B4-BE49-F238E27FC236}">
                  <a16:creationId xmlns:a16="http://schemas.microsoft.com/office/drawing/2014/main" id="{0C5BF3D6-F992-4C6E-AFF6-3CD88552E345}"/>
                </a:ext>
              </a:extLst>
            </p:cNvPr>
            <p:cNvSpPr/>
            <p:nvPr/>
          </p:nvSpPr>
          <p:spPr>
            <a:xfrm>
              <a:off x="5441973" y="4822050"/>
              <a:ext cx="1052029" cy="6132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Lưu</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trữ</a:t>
              </a:r>
              <a:r>
                <a:rPr lang="vi-VN"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khóa-giá trị theo định hướng cột</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62" name="직사각형 61">
              <a:extLst>
                <a:ext uri="{FF2B5EF4-FFF2-40B4-BE49-F238E27FC236}">
                  <a16:creationId xmlns:a16="http://schemas.microsoft.com/office/drawing/2014/main" id="{DD27F312-1459-4629-8334-31807A812ED2}"/>
                </a:ext>
              </a:extLst>
            </p:cNvPr>
            <p:cNvSpPr/>
            <p:nvPr/>
          </p:nvSpPr>
          <p:spPr>
            <a:xfrm>
              <a:off x="6673498" y="5441036"/>
              <a:ext cx="932958" cy="423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nhất</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quán</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có</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thể</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điều</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chỉnh</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63" name="직사각형 62">
              <a:extLst>
                <a:ext uri="{FF2B5EF4-FFF2-40B4-BE49-F238E27FC236}">
                  <a16:creationId xmlns:a16="http://schemas.microsoft.com/office/drawing/2014/main" id="{9957F7AE-F36C-4900-BC44-9D75A782074D}"/>
                </a:ext>
              </a:extLst>
            </p:cNvPr>
            <p:cNvSpPr/>
            <p:nvPr/>
          </p:nvSpPr>
          <p:spPr>
            <a:xfrm>
              <a:off x="7795122" y="4633256"/>
              <a:ext cx="964072" cy="860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Kiến</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trúc</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ngang</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hàng</a:t>
              </a:r>
              <a:endPar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64" name="직사각형 63">
              <a:extLst>
                <a:ext uri="{FF2B5EF4-FFF2-40B4-BE49-F238E27FC236}">
                  <a16:creationId xmlns:a16="http://schemas.microsoft.com/office/drawing/2014/main" id="{BA7C2068-9DC5-4915-ABFD-843F052F85A7}"/>
                </a:ext>
              </a:extLst>
            </p:cNvPr>
            <p:cNvSpPr/>
            <p:nvPr/>
          </p:nvSpPr>
          <p:spPr>
            <a:xfrm>
              <a:off x="7769221" y="3651788"/>
              <a:ext cx="964072" cy="323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cao</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và</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chịu</a:t>
              </a: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1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lỗi</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Tree>
    <p:extLst>
      <p:ext uri="{BB962C8B-B14F-4D97-AF65-F5344CB8AC3E}">
        <p14:creationId xmlns:p14="http://schemas.microsoft.com/office/powerpoint/2010/main" val="18297812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en-US" dirty="0" err="1"/>
              <a:t>Khả</a:t>
            </a:r>
            <a:r>
              <a:rPr lang="en-US" altLang="en-US" dirty="0"/>
              <a:t> </a:t>
            </a:r>
            <a:r>
              <a:rPr lang="en-US" altLang="en-US" dirty="0" err="1"/>
              <a:t>năng</a:t>
            </a:r>
            <a:r>
              <a:rPr lang="en-US" altLang="en-US" dirty="0"/>
              <a:t> </a:t>
            </a:r>
            <a:r>
              <a:rPr lang="en-US" altLang="en-US" dirty="0" err="1"/>
              <a:t>mở</a:t>
            </a:r>
            <a:r>
              <a:rPr lang="en-US" altLang="en-US" dirty="0"/>
              <a:t> </a:t>
            </a:r>
            <a:r>
              <a:rPr lang="en-US" altLang="en-US" dirty="0" err="1"/>
              <a:t>rộng</a:t>
            </a:r>
            <a:r>
              <a:rPr lang="en-US" altLang="en-US" dirty="0"/>
              <a:t> </a:t>
            </a:r>
            <a:r>
              <a:rPr lang="en-US" altLang="en-US" dirty="0" err="1"/>
              <a:t>đàn</a:t>
            </a:r>
            <a:r>
              <a:rPr lang="en-US" altLang="en-US" dirty="0"/>
              <a:t> </a:t>
            </a:r>
            <a:r>
              <a:rPr lang="en-US" altLang="en-US" dirty="0" err="1"/>
              <a:t>hồi</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a:xfrm>
            <a:off x="535872" y="2226568"/>
            <a:ext cx="5436716" cy="914400"/>
          </a:xfrm>
        </p:spPr>
        <p:txBody>
          <a:bodyPr/>
          <a:lstStyle/>
          <a:p>
            <a:r>
              <a:rPr lang="vi-VN" altLang="ko-KR" dirty="0"/>
              <a:t>Cassandra mở rộng quy mô để thêm các hệ thống chứa tất cả hoặc một phần dữ liệu</a:t>
            </a:r>
          </a:p>
          <a:p>
            <a:r>
              <a:rPr lang="vi-VN" altLang="ko-KR" dirty="0"/>
              <a:t>Thêm các nút làm tăng thông lượng hiệu suất một cách tuyến tính</a:t>
            </a:r>
          </a:p>
          <a:p>
            <a:r>
              <a:rPr lang="vi-VN" altLang="ko-KR" dirty="0"/>
              <a:t>Thật dễ dàng để tăng và loại bỏ số lượng nút mà không cần cấu hình lại toàn bộ cụm.</a:t>
            </a:r>
            <a:endParaRPr lang="ko-KR" altLang="en-US" dirty="0"/>
          </a:p>
        </p:txBody>
      </p:sp>
      <p:grpSp>
        <p:nvGrpSpPr>
          <p:cNvPr id="8" name="그룹 7">
            <a:extLst>
              <a:ext uri="{FF2B5EF4-FFF2-40B4-BE49-F238E27FC236}">
                <a16:creationId xmlns:a16="http://schemas.microsoft.com/office/drawing/2014/main" id="{A0E8F873-AF37-4561-A07F-89A533C968FB}"/>
              </a:ext>
            </a:extLst>
          </p:cNvPr>
          <p:cNvGrpSpPr/>
          <p:nvPr/>
        </p:nvGrpSpPr>
        <p:grpSpPr>
          <a:xfrm>
            <a:off x="2265746" y="3481795"/>
            <a:ext cx="5587630" cy="2725194"/>
            <a:chOff x="2265746" y="3481795"/>
            <a:chExt cx="5587630" cy="2725194"/>
          </a:xfrm>
        </p:grpSpPr>
        <p:grpSp>
          <p:nvGrpSpPr>
            <p:cNvPr id="9" name="그룹 8">
              <a:extLst>
                <a:ext uri="{FF2B5EF4-FFF2-40B4-BE49-F238E27FC236}">
                  <a16:creationId xmlns:a16="http://schemas.microsoft.com/office/drawing/2014/main" id="{F29761B1-3738-4C8A-AE57-4DF481EA69F8}"/>
                </a:ext>
              </a:extLst>
            </p:cNvPr>
            <p:cNvGrpSpPr/>
            <p:nvPr/>
          </p:nvGrpSpPr>
          <p:grpSpPr>
            <a:xfrm>
              <a:off x="2631316" y="3481795"/>
              <a:ext cx="4720350" cy="2289020"/>
              <a:chOff x="2241243" y="3356992"/>
              <a:chExt cx="4720350" cy="2289020"/>
            </a:xfrm>
          </p:grpSpPr>
          <p:sp>
            <p:nvSpPr>
              <p:cNvPr id="11" name="타원 10">
                <a:extLst>
                  <a:ext uri="{FF2B5EF4-FFF2-40B4-BE49-F238E27FC236}">
                    <a16:creationId xmlns:a16="http://schemas.microsoft.com/office/drawing/2014/main" id="{CC1271EF-0F5A-493E-A767-18008623BCA8}"/>
                  </a:ext>
                </a:extLst>
              </p:cNvPr>
              <p:cNvSpPr/>
              <p:nvPr/>
            </p:nvSpPr>
            <p:spPr>
              <a:xfrm>
                <a:off x="2425868" y="3765934"/>
                <a:ext cx="1468806" cy="1468806"/>
              </a:xfrm>
              <a:prstGeom prst="ellipse">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600"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2" name="타원 11">
                <a:extLst>
                  <a:ext uri="{FF2B5EF4-FFF2-40B4-BE49-F238E27FC236}">
                    <a16:creationId xmlns:a16="http://schemas.microsoft.com/office/drawing/2014/main" id="{5A947391-DDA1-4EF0-B6C4-A06CE3C3BD73}"/>
                  </a:ext>
                </a:extLst>
              </p:cNvPr>
              <p:cNvSpPr/>
              <p:nvPr/>
            </p:nvSpPr>
            <p:spPr>
              <a:xfrm>
                <a:off x="3020744" y="3626407"/>
                <a:ext cx="279055" cy="279054"/>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타원 12">
                <a:extLst>
                  <a:ext uri="{FF2B5EF4-FFF2-40B4-BE49-F238E27FC236}">
                    <a16:creationId xmlns:a16="http://schemas.microsoft.com/office/drawing/2014/main" id="{48BE1112-F901-4172-B8CF-FB000B2A0ABF}"/>
                  </a:ext>
                </a:extLst>
              </p:cNvPr>
              <p:cNvSpPr/>
              <p:nvPr/>
            </p:nvSpPr>
            <p:spPr>
              <a:xfrm>
                <a:off x="2241243" y="4360810"/>
                <a:ext cx="279055" cy="279054"/>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4</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4" name="타원 13">
                <a:extLst>
                  <a:ext uri="{FF2B5EF4-FFF2-40B4-BE49-F238E27FC236}">
                    <a16:creationId xmlns:a16="http://schemas.microsoft.com/office/drawing/2014/main" id="{6ADE02D0-DEB7-47EA-8029-C0CCA9C71F98}"/>
                  </a:ext>
                </a:extLst>
              </p:cNvPr>
              <p:cNvSpPr/>
              <p:nvPr/>
            </p:nvSpPr>
            <p:spPr>
              <a:xfrm>
                <a:off x="3025802" y="5095213"/>
                <a:ext cx="279055" cy="279054"/>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3</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5" name="타원 14">
                <a:extLst>
                  <a:ext uri="{FF2B5EF4-FFF2-40B4-BE49-F238E27FC236}">
                    <a16:creationId xmlns:a16="http://schemas.microsoft.com/office/drawing/2014/main" id="{E4AA5E0C-7AB3-4C92-88A0-2EAE13125C2B}"/>
                  </a:ext>
                </a:extLst>
              </p:cNvPr>
              <p:cNvSpPr/>
              <p:nvPr/>
            </p:nvSpPr>
            <p:spPr>
              <a:xfrm>
                <a:off x="3767678" y="4360810"/>
                <a:ext cx="279055" cy="279054"/>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2</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6" name="TextBox 15">
                <a:extLst>
                  <a:ext uri="{FF2B5EF4-FFF2-40B4-BE49-F238E27FC236}">
                    <a16:creationId xmlns:a16="http://schemas.microsoft.com/office/drawing/2014/main" id="{1FFB3D65-3502-49CC-A008-D6FA756742ED}"/>
                  </a:ext>
                </a:extLst>
              </p:cNvPr>
              <p:cNvSpPr txBox="1"/>
              <p:nvPr/>
            </p:nvSpPr>
            <p:spPr>
              <a:xfrm>
                <a:off x="2539441" y="4251760"/>
                <a:ext cx="1218603" cy="523220"/>
              </a:xfrm>
              <a:prstGeom prst="rect">
                <a:avLst/>
              </a:prstGeom>
              <a:noFill/>
            </p:spPr>
            <p:txBody>
              <a:bodyPr wrap="none" rtlCol="0">
                <a:spAutoFit/>
              </a:bodyPr>
              <a:lstStyle/>
              <a:p>
                <a:pPr algn="ctr"/>
                <a:r>
                  <a:rPr lang="vi-VN" altLang="ko-KR" sz="1400" dirty="0">
                    <a:solidFill>
                      <a:srgbClr val="1F45BC"/>
                    </a:solidFill>
                    <a:latin typeface="SamsungOne-700" panose="020B0803030303020204" pitchFamily="34" charset="0"/>
                    <a:ea typeface="SamsungOne-700" panose="020B0803030303020204" pitchFamily="34" charset="0"/>
                  </a:rPr>
                  <a:t>Thông lượng </a:t>
                </a:r>
                <a:endParaRPr lang="en-US" altLang="ko-KR" sz="1400" dirty="0">
                  <a:solidFill>
                    <a:srgbClr val="1F45BC"/>
                  </a:solidFill>
                  <a:latin typeface="SamsungOne-700" panose="020B0803030303020204" pitchFamily="34" charset="0"/>
                  <a:ea typeface="SamsungOne-700" panose="020B0803030303020204" pitchFamily="34" charset="0"/>
                </a:endParaRPr>
              </a:p>
              <a:p>
                <a:pPr algn="ctr"/>
                <a:r>
                  <a:rPr lang="vi-VN" altLang="ko-KR" sz="1400" dirty="0">
                    <a:solidFill>
                      <a:srgbClr val="1F45BC"/>
                    </a:solidFill>
                    <a:latin typeface="SamsungOne-700" panose="020B0803030303020204" pitchFamily="34" charset="0"/>
                    <a:ea typeface="SamsungOne-700" panose="020B0803030303020204" pitchFamily="34" charset="0"/>
                  </a:rPr>
                  <a:t>hiệu suất = 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타원 16">
                <a:extLst>
                  <a:ext uri="{FF2B5EF4-FFF2-40B4-BE49-F238E27FC236}">
                    <a16:creationId xmlns:a16="http://schemas.microsoft.com/office/drawing/2014/main" id="{4217D6B9-1CD1-4D3D-9418-90037213389C}"/>
                  </a:ext>
                </a:extLst>
              </p:cNvPr>
              <p:cNvSpPr/>
              <p:nvPr/>
            </p:nvSpPr>
            <p:spPr>
              <a:xfrm>
                <a:off x="4796716" y="3463211"/>
                <a:ext cx="2057292" cy="2057292"/>
              </a:xfrm>
              <a:prstGeom prst="ellipse">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600"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8" name="타원 17">
                <a:extLst>
                  <a:ext uri="{FF2B5EF4-FFF2-40B4-BE49-F238E27FC236}">
                    <a16:creationId xmlns:a16="http://schemas.microsoft.com/office/drawing/2014/main" id="{4FFCE43C-2E05-481F-A80F-01FA023C06E6}"/>
                  </a:ext>
                </a:extLst>
              </p:cNvPr>
              <p:cNvSpPr/>
              <p:nvPr/>
            </p:nvSpPr>
            <p:spPr>
              <a:xfrm>
                <a:off x="5698428" y="3356992"/>
                <a:ext cx="253868" cy="253868"/>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9" name="타원 18">
                <a:extLst>
                  <a:ext uri="{FF2B5EF4-FFF2-40B4-BE49-F238E27FC236}">
                    <a16:creationId xmlns:a16="http://schemas.microsoft.com/office/drawing/2014/main" id="{072A4104-C55C-433A-9E9F-2B2BF4888FA2}"/>
                  </a:ext>
                </a:extLst>
              </p:cNvPr>
              <p:cNvSpPr/>
              <p:nvPr/>
            </p:nvSpPr>
            <p:spPr>
              <a:xfrm>
                <a:off x="4680139" y="4364922"/>
                <a:ext cx="253868" cy="253868"/>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7</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0" name="타원 19">
                <a:extLst>
                  <a:ext uri="{FF2B5EF4-FFF2-40B4-BE49-F238E27FC236}">
                    <a16:creationId xmlns:a16="http://schemas.microsoft.com/office/drawing/2014/main" id="{EFF3CB6D-5DF3-4801-8857-77B1049CF1E4}"/>
                  </a:ext>
                </a:extLst>
              </p:cNvPr>
              <p:cNvSpPr/>
              <p:nvPr/>
            </p:nvSpPr>
            <p:spPr>
              <a:xfrm>
                <a:off x="4986908" y="3636347"/>
                <a:ext cx="253868" cy="253868"/>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8</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1" name="타원 20">
                <a:extLst>
                  <a:ext uri="{FF2B5EF4-FFF2-40B4-BE49-F238E27FC236}">
                    <a16:creationId xmlns:a16="http://schemas.microsoft.com/office/drawing/2014/main" id="{B55DFBA0-AB2D-44AE-85F1-07194E0C8275}"/>
                  </a:ext>
                </a:extLst>
              </p:cNvPr>
              <p:cNvSpPr/>
              <p:nvPr/>
            </p:nvSpPr>
            <p:spPr>
              <a:xfrm>
                <a:off x="6456841" y="5080717"/>
                <a:ext cx="253868" cy="253868"/>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4</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2" name="타원 21">
                <a:extLst>
                  <a:ext uri="{FF2B5EF4-FFF2-40B4-BE49-F238E27FC236}">
                    <a16:creationId xmlns:a16="http://schemas.microsoft.com/office/drawing/2014/main" id="{D3AA9C68-C0A4-4975-98F1-C2BF318AD570}"/>
                  </a:ext>
                </a:extLst>
              </p:cNvPr>
              <p:cNvSpPr/>
              <p:nvPr/>
            </p:nvSpPr>
            <p:spPr>
              <a:xfrm>
                <a:off x="6450450" y="3655520"/>
                <a:ext cx="253868" cy="253868"/>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2</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3" name="타원 22">
                <a:extLst>
                  <a:ext uri="{FF2B5EF4-FFF2-40B4-BE49-F238E27FC236}">
                    <a16:creationId xmlns:a16="http://schemas.microsoft.com/office/drawing/2014/main" id="{D1D11A1E-4597-4BD8-8D93-A691793852D8}"/>
                  </a:ext>
                </a:extLst>
              </p:cNvPr>
              <p:cNvSpPr/>
              <p:nvPr/>
            </p:nvSpPr>
            <p:spPr>
              <a:xfrm>
                <a:off x="4980517" y="5093499"/>
                <a:ext cx="253868" cy="253868"/>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6</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4" name="타원 23">
                <a:extLst>
                  <a:ext uri="{FF2B5EF4-FFF2-40B4-BE49-F238E27FC236}">
                    <a16:creationId xmlns:a16="http://schemas.microsoft.com/office/drawing/2014/main" id="{15417205-57FA-4F02-81A3-8F513B003C78}"/>
                  </a:ext>
                </a:extLst>
              </p:cNvPr>
              <p:cNvSpPr/>
              <p:nvPr/>
            </p:nvSpPr>
            <p:spPr>
              <a:xfrm>
                <a:off x="5719565" y="5392144"/>
                <a:ext cx="253868" cy="253868"/>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5</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5" name="타원 24">
                <a:extLst>
                  <a:ext uri="{FF2B5EF4-FFF2-40B4-BE49-F238E27FC236}">
                    <a16:creationId xmlns:a16="http://schemas.microsoft.com/office/drawing/2014/main" id="{D0B5A668-1687-4552-9DD5-10E4976459FC}"/>
                  </a:ext>
                </a:extLst>
              </p:cNvPr>
              <p:cNvSpPr/>
              <p:nvPr/>
            </p:nvSpPr>
            <p:spPr>
              <a:xfrm>
                <a:off x="6707725" y="4358777"/>
                <a:ext cx="253868" cy="253868"/>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3</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6" name="TextBox 25">
                <a:extLst>
                  <a:ext uri="{FF2B5EF4-FFF2-40B4-BE49-F238E27FC236}">
                    <a16:creationId xmlns:a16="http://schemas.microsoft.com/office/drawing/2014/main" id="{52A886E3-C2F2-4AA6-9AFE-C4C0B43F3896}"/>
                  </a:ext>
                </a:extLst>
              </p:cNvPr>
              <p:cNvSpPr txBox="1"/>
              <p:nvPr/>
            </p:nvSpPr>
            <p:spPr>
              <a:xfrm>
                <a:off x="5068297" y="4180385"/>
                <a:ext cx="1511952" cy="523220"/>
              </a:xfrm>
              <a:prstGeom prst="rect">
                <a:avLst/>
              </a:prstGeom>
              <a:noFill/>
            </p:spPr>
            <p:txBody>
              <a:bodyPr wrap="none" rtlCol="0">
                <a:spAutoFit/>
              </a:bodyPr>
              <a:lstStyle/>
              <a:p>
                <a:pPr algn="ctr"/>
                <a:r>
                  <a:rPr lang="vi-VN" altLang="ko-KR" sz="1400" dirty="0">
                    <a:solidFill>
                      <a:srgbClr val="1F45BC"/>
                    </a:solidFill>
                    <a:latin typeface="SamsungOne-700" panose="020B0803030303020204" pitchFamily="34" charset="0"/>
                    <a:ea typeface="SamsungOne-700" panose="020B0803030303020204" pitchFamily="34" charset="0"/>
                  </a:rPr>
                  <a:t>Thông lượng</a:t>
                </a:r>
                <a:endParaRPr lang="en-US" altLang="ko-KR" sz="1400" dirty="0">
                  <a:solidFill>
                    <a:srgbClr val="1F45BC"/>
                  </a:solidFill>
                  <a:latin typeface="SamsungOne-700" panose="020B0803030303020204" pitchFamily="34" charset="0"/>
                  <a:ea typeface="SamsungOne-700" panose="020B0803030303020204" pitchFamily="34" charset="0"/>
                </a:endParaRPr>
              </a:p>
              <a:p>
                <a:pPr algn="ctr"/>
                <a:r>
                  <a:rPr lang="vi-VN" altLang="ko-KR" sz="1400" dirty="0">
                    <a:solidFill>
                      <a:srgbClr val="1F45BC"/>
                    </a:solidFill>
                    <a:latin typeface="SamsungOne-700" panose="020B0803030303020204" pitchFamily="34" charset="0"/>
                    <a:ea typeface="SamsungOne-700" panose="020B0803030303020204" pitchFamily="34" charset="0"/>
                  </a:rPr>
                  <a:t> hiệu suất = N x 2</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7" name="오른쪽 화살표 3">
                <a:extLst>
                  <a:ext uri="{FF2B5EF4-FFF2-40B4-BE49-F238E27FC236}">
                    <a16:creationId xmlns:a16="http://schemas.microsoft.com/office/drawing/2014/main" id="{8A1F4641-2B38-406C-B9F7-2AE4ACCE1BDC}"/>
                  </a:ext>
                </a:extLst>
              </p:cNvPr>
              <p:cNvSpPr/>
              <p:nvPr/>
            </p:nvSpPr>
            <p:spPr>
              <a:xfrm>
                <a:off x="4170999" y="4271242"/>
                <a:ext cx="419043" cy="458190"/>
              </a:xfrm>
              <a:prstGeom prst="rightArrow">
                <a:avLst>
                  <a:gd name="adj1" fmla="val 50000"/>
                  <a:gd name="adj2" fmla="val 46881"/>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600"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grpSp>
        <p:sp>
          <p:nvSpPr>
            <p:cNvPr id="10" name="TextBox 9">
              <a:extLst>
                <a:ext uri="{FF2B5EF4-FFF2-40B4-BE49-F238E27FC236}">
                  <a16:creationId xmlns:a16="http://schemas.microsoft.com/office/drawing/2014/main" id="{D359766C-2FE5-4A22-8B08-9F9F8998FCDA}"/>
                </a:ext>
              </a:extLst>
            </p:cNvPr>
            <p:cNvSpPr txBox="1"/>
            <p:nvPr/>
          </p:nvSpPr>
          <p:spPr>
            <a:xfrm>
              <a:off x="2265746" y="5899212"/>
              <a:ext cx="5587630" cy="307777"/>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rPr>
                <a:t>[</a:t>
              </a:r>
              <a:r>
                <a:rPr lang="en-US" altLang="ko-KR" sz="1400" dirty="0" err="1">
                  <a:solidFill>
                    <a:srgbClr val="1F45BC"/>
                  </a:solidFill>
                  <a:latin typeface="SamsungOne-700" panose="020B0803030303020204" pitchFamily="34" charset="0"/>
                  <a:ea typeface="SamsungOne-700" panose="020B0803030303020204" pitchFamily="34" charset="0"/>
                </a:rPr>
                <a:t>Tỷ</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lệ</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tuyến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tính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thành</a:t>
              </a:r>
              <a:r>
                <a:rPr lang="en-US" altLang="ko-KR" sz="1400" dirty="0">
                  <a:solidFill>
                    <a:srgbClr val="1F45BC"/>
                  </a:solidFill>
                  <a:latin typeface="SamsungOne-700" panose="020B0803030303020204" pitchFamily="34" charset="0"/>
                  <a:ea typeface="SamsungOne-700" panose="020B0803030303020204" pitchFamily="34" charset="0"/>
                </a:rPr>
                <a:t> terabyte </a:t>
              </a:r>
              <a:r>
                <a:rPr lang="en-US" altLang="ko-KR" sz="1400" dirty="0" err="1">
                  <a:solidFill>
                    <a:srgbClr val="1F45BC"/>
                  </a:solidFill>
                  <a:latin typeface="SamsungOne-700" panose="020B0803030303020204" pitchFamily="34" charset="0"/>
                  <a:ea typeface="SamsungOne-700" panose="020B0803030303020204" pitchFamily="34" charset="0"/>
                </a:rPr>
                <a:t>và</a:t>
              </a:r>
              <a:r>
                <a:rPr lang="en-US" altLang="ko-KR" sz="1400" dirty="0">
                  <a:solidFill>
                    <a:srgbClr val="1F45BC"/>
                  </a:solidFill>
                  <a:latin typeface="SamsungOne-700" panose="020B0803030303020204" pitchFamily="34" charset="0"/>
                  <a:ea typeface="SamsungOne-700" panose="020B0803030303020204" pitchFamily="34" charset="0"/>
                </a:rPr>
                <a:t> petabyte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r>
                <a:rPr lang="en-US" altLang="ko-KR" sz="1400" dirty="0">
                  <a:solidFill>
                    <a:srgbClr val="1F45BC"/>
                  </a:solidFill>
                  <a:latin typeface="SamsungOne-700" panose="020B0803030303020204" pitchFamily="34" charset="0"/>
                  <a:ea typeface="SamsungOne-700" panose="020B0803030303020204" pitchFamily="34" charset="0"/>
                </a:rPr>
                <a: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64" name="그룹 63">
            <a:extLst>
              <a:ext uri="{FF2B5EF4-FFF2-40B4-BE49-F238E27FC236}">
                <a16:creationId xmlns:a16="http://schemas.microsoft.com/office/drawing/2014/main" id="{42831B8F-1310-4446-96E1-BA48C72483ED}"/>
              </a:ext>
            </a:extLst>
          </p:cNvPr>
          <p:cNvGrpSpPr/>
          <p:nvPr/>
        </p:nvGrpSpPr>
        <p:grpSpPr>
          <a:xfrm>
            <a:off x="7228045" y="1618259"/>
            <a:ext cx="2026284" cy="2076245"/>
            <a:chOff x="7228045" y="1618259"/>
            <a:chExt cx="2026284" cy="2076245"/>
          </a:xfrm>
        </p:grpSpPr>
        <p:sp>
          <p:nvSpPr>
            <p:cNvPr id="65" name="타원 64">
              <a:extLst>
                <a:ext uri="{FF2B5EF4-FFF2-40B4-BE49-F238E27FC236}">
                  <a16:creationId xmlns:a16="http://schemas.microsoft.com/office/drawing/2014/main" id="{5F0E6DE3-3D42-4FA6-AC6A-0ECABF2993A0}"/>
                </a:ext>
              </a:extLst>
            </p:cNvPr>
            <p:cNvSpPr/>
            <p:nvPr/>
          </p:nvSpPr>
          <p:spPr>
            <a:xfrm>
              <a:off x="7448776" y="1885003"/>
              <a:ext cx="1584823" cy="1584823"/>
            </a:xfrm>
            <a:prstGeom prst="ellipse">
              <a:avLst/>
            </a:prstGeom>
            <a:no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ea typeface="SamsungOneKorean 400" panose="020B0503030303020204" pitchFamily="50" charset="-127"/>
              </a:endParaRPr>
            </a:p>
          </p:txBody>
        </p:sp>
        <p:grpSp>
          <p:nvGrpSpPr>
            <p:cNvPr id="66" name="그룹 65">
              <a:extLst>
                <a:ext uri="{FF2B5EF4-FFF2-40B4-BE49-F238E27FC236}">
                  <a16:creationId xmlns:a16="http://schemas.microsoft.com/office/drawing/2014/main" id="{D209F38D-5EBC-4CC1-A592-78086C598E9E}"/>
                </a:ext>
              </a:extLst>
            </p:cNvPr>
            <p:cNvGrpSpPr/>
            <p:nvPr/>
          </p:nvGrpSpPr>
          <p:grpSpPr>
            <a:xfrm>
              <a:off x="8641124" y="1998287"/>
              <a:ext cx="596290" cy="575678"/>
              <a:chOff x="11342625" y="3157206"/>
              <a:chExt cx="596290" cy="575678"/>
            </a:xfrm>
          </p:grpSpPr>
          <p:sp>
            <p:nvSpPr>
              <p:cNvPr id="82" name="타원 81">
                <a:extLst>
                  <a:ext uri="{FF2B5EF4-FFF2-40B4-BE49-F238E27FC236}">
                    <a16:creationId xmlns:a16="http://schemas.microsoft.com/office/drawing/2014/main" id="{4F00CC81-6157-42E2-8E1C-994B96FCEE29}"/>
                  </a:ext>
                </a:extLst>
              </p:cNvPr>
              <p:cNvSpPr/>
              <p:nvPr/>
            </p:nvSpPr>
            <p:spPr>
              <a:xfrm>
                <a:off x="11352931" y="315720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83" name="직사각형 82">
                <a:extLst>
                  <a:ext uri="{FF2B5EF4-FFF2-40B4-BE49-F238E27FC236}">
                    <a16:creationId xmlns:a16="http://schemas.microsoft.com/office/drawing/2014/main" id="{B4B00E17-9697-4638-B306-420CE9C61830}"/>
                  </a:ext>
                </a:extLst>
              </p:cNvPr>
              <p:cNvSpPr/>
              <p:nvPr/>
            </p:nvSpPr>
            <p:spPr>
              <a:xfrm>
                <a:off x="11342625" y="3177107"/>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cao</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và</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chịu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lỗi</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67" name="그룹 66">
              <a:extLst>
                <a:ext uri="{FF2B5EF4-FFF2-40B4-BE49-F238E27FC236}">
                  <a16:creationId xmlns:a16="http://schemas.microsoft.com/office/drawing/2014/main" id="{A1197560-9D20-4C1A-BAA3-88D2FE28D35F}"/>
                </a:ext>
              </a:extLst>
            </p:cNvPr>
            <p:cNvGrpSpPr/>
            <p:nvPr/>
          </p:nvGrpSpPr>
          <p:grpSpPr>
            <a:xfrm>
              <a:off x="7244960" y="1998287"/>
              <a:ext cx="585984" cy="575678"/>
              <a:chOff x="10584916" y="4097037"/>
              <a:chExt cx="585984" cy="575678"/>
            </a:xfrm>
          </p:grpSpPr>
          <p:sp>
            <p:nvSpPr>
              <p:cNvPr id="80" name="타원 79">
                <a:extLst>
                  <a:ext uri="{FF2B5EF4-FFF2-40B4-BE49-F238E27FC236}">
                    <a16:creationId xmlns:a16="http://schemas.microsoft.com/office/drawing/2014/main" id="{7AF5ADAC-2CF9-4BC5-A670-855E840CC859}"/>
                  </a:ext>
                </a:extLst>
              </p:cNvPr>
              <p:cNvSpPr/>
              <p:nvPr/>
            </p:nvSpPr>
            <p:spPr>
              <a:xfrm>
                <a:off x="10587367"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81" name="직사각형 80">
                <a:extLst>
                  <a:ext uri="{FF2B5EF4-FFF2-40B4-BE49-F238E27FC236}">
                    <a16:creationId xmlns:a16="http://schemas.microsoft.com/office/drawing/2014/main" id="{CC8AFF06-184A-40D7-948C-259CE89A93BF}"/>
                  </a:ext>
                </a:extLst>
              </p:cNvPr>
              <p:cNvSpPr/>
              <p:nvPr/>
            </p:nvSpPr>
            <p:spPr>
              <a:xfrm>
                <a:off x="10584916" y="4181599"/>
                <a:ext cx="585984" cy="425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Giao diện truy vấn giống như CQL-A SQL</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68" name="그룹 67">
              <a:extLst>
                <a:ext uri="{FF2B5EF4-FFF2-40B4-BE49-F238E27FC236}">
                  <a16:creationId xmlns:a16="http://schemas.microsoft.com/office/drawing/2014/main" id="{5601E2A4-B82F-4CF7-8633-E993CE7EC52C}"/>
                </a:ext>
              </a:extLst>
            </p:cNvPr>
            <p:cNvGrpSpPr/>
            <p:nvPr/>
          </p:nvGrpSpPr>
          <p:grpSpPr>
            <a:xfrm>
              <a:off x="7952664" y="3118826"/>
              <a:ext cx="577046" cy="575678"/>
              <a:chOff x="11703604" y="4650536"/>
              <a:chExt cx="577046" cy="575678"/>
            </a:xfrm>
          </p:grpSpPr>
          <p:sp>
            <p:nvSpPr>
              <p:cNvPr id="78" name="타원 77">
                <a:extLst>
                  <a:ext uri="{FF2B5EF4-FFF2-40B4-BE49-F238E27FC236}">
                    <a16:creationId xmlns:a16="http://schemas.microsoft.com/office/drawing/2014/main" id="{6584F673-C254-454E-A3BA-F9150C3F8023}"/>
                  </a:ext>
                </a:extLst>
              </p:cNvPr>
              <p:cNvSpPr/>
              <p:nvPr/>
            </p:nvSpPr>
            <p:spPr>
              <a:xfrm>
                <a:off x="11704971"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79" name="직사각형 78">
                <a:extLst>
                  <a:ext uri="{FF2B5EF4-FFF2-40B4-BE49-F238E27FC236}">
                    <a16:creationId xmlns:a16="http://schemas.microsoft.com/office/drawing/2014/main" id="{978375C7-B406-4204-B706-C220D405995C}"/>
                  </a:ext>
                </a:extLst>
              </p:cNvPr>
              <p:cNvSpPr/>
              <p:nvPr/>
            </p:nvSpPr>
            <p:spPr>
              <a:xfrm>
                <a:off x="11703604" y="4802559"/>
                <a:ext cx="577046" cy="261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nhất</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quán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có</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thể</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điều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chỉnh</a:t>
                </a:r>
                <a:endPar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69" name="그룹 68">
              <a:extLst>
                <a:ext uri="{FF2B5EF4-FFF2-40B4-BE49-F238E27FC236}">
                  <a16:creationId xmlns:a16="http://schemas.microsoft.com/office/drawing/2014/main" id="{99BC4C1D-AC71-4BAD-BE5F-84AB4775E2C2}"/>
                </a:ext>
              </a:extLst>
            </p:cNvPr>
            <p:cNvGrpSpPr/>
            <p:nvPr/>
          </p:nvGrpSpPr>
          <p:grpSpPr>
            <a:xfrm>
              <a:off x="8603637" y="2735244"/>
              <a:ext cx="650692" cy="575678"/>
              <a:chOff x="10982133" y="4650536"/>
              <a:chExt cx="650692" cy="575678"/>
            </a:xfrm>
          </p:grpSpPr>
          <p:sp>
            <p:nvSpPr>
              <p:cNvPr id="76" name="타원 75">
                <a:extLst>
                  <a:ext uri="{FF2B5EF4-FFF2-40B4-BE49-F238E27FC236}">
                    <a16:creationId xmlns:a16="http://schemas.microsoft.com/office/drawing/2014/main" id="{BB08D0A1-6BDF-4DC4-AE0B-DDF37A1F620A}"/>
                  </a:ext>
                </a:extLst>
              </p:cNvPr>
              <p:cNvSpPr/>
              <p:nvPr/>
            </p:nvSpPr>
            <p:spPr>
              <a:xfrm>
                <a:off x="11002745"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77" name="직사각형 76">
                <a:extLst>
                  <a:ext uri="{FF2B5EF4-FFF2-40B4-BE49-F238E27FC236}">
                    <a16:creationId xmlns:a16="http://schemas.microsoft.com/office/drawing/2014/main" id="{137758F6-7FE8-411B-8015-455FF32C327D}"/>
                  </a:ext>
                </a:extLst>
              </p:cNvPr>
              <p:cNvSpPr/>
              <p:nvPr/>
            </p:nvSpPr>
            <p:spPr>
              <a:xfrm>
                <a:off x="10982133" y="4741365"/>
                <a:ext cx="650692" cy="37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Kiến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trúc</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ngang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hàng</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70" name="그룹 69">
              <a:extLst>
                <a:ext uri="{FF2B5EF4-FFF2-40B4-BE49-F238E27FC236}">
                  <a16:creationId xmlns:a16="http://schemas.microsoft.com/office/drawing/2014/main" id="{CA1BA9BD-16D4-41D8-A536-B9748AD0213F}"/>
                </a:ext>
              </a:extLst>
            </p:cNvPr>
            <p:cNvGrpSpPr/>
            <p:nvPr/>
          </p:nvGrpSpPr>
          <p:grpSpPr>
            <a:xfrm>
              <a:off x="7228045" y="2735244"/>
              <a:ext cx="599243" cy="575678"/>
              <a:chOff x="12118496" y="4097037"/>
              <a:chExt cx="599243" cy="575678"/>
            </a:xfrm>
          </p:grpSpPr>
          <p:sp>
            <p:nvSpPr>
              <p:cNvPr id="74" name="타원 73">
                <a:extLst>
                  <a:ext uri="{FF2B5EF4-FFF2-40B4-BE49-F238E27FC236}">
                    <a16:creationId xmlns:a16="http://schemas.microsoft.com/office/drawing/2014/main" id="{B39B4A84-4B4D-4B92-B3F6-ECCC9D850574}"/>
                  </a:ext>
                </a:extLst>
              </p:cNvPr>
              <p:cNvSpPr/>
              <p:nvPr/>
            </p:nvSpPr>
            <p:spPr>
              <a:xfrm>
                <a:off x="12118496"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75" name="직사각형 74">
                <a:extLst>
                  <a:ext uri="{FF2B5EF4-FFF2-40B4-BE49-F238E27FC236}">
                    <a16:creationId xmlns:a16="http://schemas.microsoft.com/office/drawing/2014/main" id="{B14CFFA5-2421-48C2-AB9F-8963341B5A3D}"/>
                  </a:ext>
                </a:extLst>
              </p:cNvPr>
              <p:cNvSpPr/>
              <p:nvPr/>
            </p:nvSpPr>
            <p:spPr>
              <a:xfrm>
                <a:off x="12121449" y="4128408"/>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Lưu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trữ</a:t>
                </a:r>
                <a:r>
                  <a:rPr lang="vi-VN"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khóa-giá trị theo định hướng cột</a:t>
                </a:r>
                <a:endPar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71" name="그룹 70">
              <a:extLst>
                <a:ext uri="{FF2B5EF4-FFF2-40B4-BE49-F238E27FC236}">
                  <a16:creationId xmlns:a16="http://schemas.microsoft.com/office/drawing/2014/main" id="{FBE0A4D9-31E3-4A1A-B0D1-DD9F58398EB3}"/>
                </a:ext>
              </a:extLst>
            </p:cNvPr>
            <p:cNvGrpSpPr/>
            <p:nvPr/>
          </p:nvGrpSpPr>
          <p:grpSpPr>
            <a:xfrm>
              <a:off x="7943042" y="1618259"/>
              <a:ext cx="596290" cy="575678"/>
              <a:chOff x="11975243" y="3445420"/>
              <a:chExt cx="596290" cy="575678"/>
            </a:xfrm>
          </p:grpSpPr>
          <p:sp>
            <p:nvSpPr>
              <p:cNvPr id="72" name="타원 71">
                <a:extLst>
                  <a:ext uri="{FF2B5EF4-FFF2-40B4-BE49-F238E27FC236}">
                    <a16:creationId xmlns:a16="http://schemas.microsoft.com/office/drawing/2014/main" id="{F7D3D5B5-689E-4413-AF2E-3745B7497BEA}"/>
                  </a:ext>
                </a:extLst>
              </p:cNvPr>
              <p:cNvSpPr/>
              <p:nvPr/>
            </p:nvSpPr>
            <p:spPr>
              <a:xfrm>
                <a:off x="11979333" y="3445420"/>
                <a:ext cx="575678" cy="575678"/>
              </a:xfrm>
              <a:prstGeom prst="ellipse">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73" name="직사각형 72">
                <a:extLst>
                  <a:ext uri="{FF2B5EF4-FFF2-40B4-BE49-F238E27FC236}">
                    <a16:creationId xmlns:a16="http://schemas.microsoft.com/office/drawing/2014/main" id="{4039ADC3-AC3C-457B-90C1-20F956E6AA6A}"/>
                  </a:ext>
                </a:extLst>
              </p:cNvPr>
              <p:cNvSpPr/>
              <p:nvPr/>
            </p:nvSpPr>
            <p:spPr>
              <a:xfrm>
                <a:off x="11975243" y="3632818"/>
                <a:ext cx="596290" cy="200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mở</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rộng</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đàn</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hồi</a:t>
                </a:r>
                <a:endParaRPr lang="ko-KR" altLang="en-US" sz="600" dirty="0">
                  <a:solidFill>
                    <a:srgbClr val="0043B2"/>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spTree>
    <p:extLst>
      <p:ext uri="{BB962C8B-B14F-4D97-AF65-F5344CB8AC3E}">
        <p14:creationId xmlns:p14="http://schemas.microsoft.com/office/powerpoint/2010/main" val="20917324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a:xfrm>
            <a:off x="535872" y="1297793"/>
            <a:ext cx="8796528" cy="493776"/>
          </a:xfrm>
        </p:spPr>
        <p:txBody>
          <a:bodyPr/>
          <a:lstStyle/>
          <a:p>
            <a:r>
              <a:rPr lang="en-US" altLang="en-US" dirty="0" err="1"/>
              <a:t>Tính</a:t>
            </a:r>
            <a:r>
              <a:rPr lang="en-US" altLang="en-US" dirty="0"/>
              <a:t> </a:t>
            </a:r>
            <a:r>
              <a:rPr lang="en-US" altLang="en-US" dirty="0" err="1"/>
              <a:t>khả</a:t>
            </a:r>
            <a:r>
              <a:rPr lang="en-US" altLang="en-US" dirty="0"/>
              <a:t> </a:t>
            </a:r>
            <a:r>
              <a:rPr lang="en-US" altLang="en-US" dirty="0" err="1"/>
              <a:t>dụng</a:t>
            </a:r>
            <a:r>
              <a:rPr lang="en-US" altLang="en-US" dirty="0"/>
              <a:t> </a:t>
            </a:r>
            <a:r>
              <a:rPr lang="en-US" altLang="en-US" dirty="0" err="1"/>
              <a:t>cao</a:t>
            </a:r>
            <a:r>
              <a:rPr lang="en-US" altLang="en-US" dirty="0"/>
              <a:t> </a:t>
            </a:r>
            <a:r>
              <a:rPr lang="en-US" altLang="en-US" dirty="0" err="1"/>
              <a:t>và</a:t>
            </a:r>
            <a:r>
              <a:rPr lang="en-US" altLang="en-US" dirty="0"/>
              <a:t> </a:t>
            </a:r>
            <a:r>
              <a:rPr lang="en-US" altLang="en-US" dirty="0" err="1"/>
              <a:t>khả</a:t>
            </a:r>
            <a:r>
              <a:rPr lang="en-US" altLang="en-US" dirty="0"/>
              <a:t> </a:t>
            </a:r>
            <a:r>
              <a:rPr lang="en-US" altLang="en-US" dirty="0" err="1"/>
              <a:t>năng</a:t>
            </a:r>
            <a:r>
              <a:rPr lang="en-US" altLang="en-US" dirty="0"/>
              <a:t> </a:t>
            </a:r>
            <a:r>
              <a:rPr lang="en-US" altLang="en-US" dirty="0" err="1"/>
              <a:t>chịu</a:t>
            </a:r>
            <a:r>
              <a:rPr lang="en-US" altLang="en-US" dirty="0"/>
              <a:t> </a:t>
            </a:r>
            <a:r>
              <a:rPr lang="en-US" altLang="en-US" dirty="0" err="1"/>
              <a:t>lỗi</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2" name="텍스트 개체 틀 1">
            <a:extLst>
              <a:ext uri="{FF2B5EF4-FFF2-40B4-BE49-F238E27FC236}">
                <a16:creationId xmlns:a16="http://schemas.microsoft.com/office/drawing/2014/main" id="{6CB6ED31-3C53-41AD-BF75-7AA75DFCE041}"/>
              </a:ext>
            </a:extLst>
          </p:cNvPr>
          <p:cNvSpPr>
            <a:spLocks noGrp="1"/>
          </p:cNvSpPr>
          <p:nvPr>
            <p:ph type="body" sz="quarter" idx="15"/>
          </p:nvPr>
        </p:nvSpPr>
        <p:spPr>
          <a:xfrm>
            <a:off x="535872" y="2226568"/>
            <a:ext cx="5287011" cy="914400"/>
          </a:xfrm>
        </p:spPr>
        <p:txBody>
          <a:bodyPr/>
          <a:lstStyle/>
          <a:p>
            <a:r>
              <a:rPr lang="en-US" altLang="ko-KR" dirty="0" err="1"/>
              <a:t>Tính</a:t>
            </a:r>
            <a:r>
              <a:rPr lang="en-US" altLang="ko-KR" dirty="0"/>
              <a:t> </a:t>
            </a:r>
            <a:r>
              <a:rPr lang="en-US" altLang="ko-KR" dirty="0" err="1"/>
              <a:t>khả</a:t>
            </a:r>
            <a:r>
              <a:rPr lang="en-US" altLang="ko-KR" dirty="0"/>
              <a:t> </a:t>
            </a:r>
            <a:r>
              <a:rPr lang="en-US" altLang="ko-KR" dirty="0" err="1"/>
              <a:t>dụng</a:t>
            </a:r>
            <a:r>
              <a:rPr lang="en-US" altLang="ko-KR" dirty="0"/>
              <a:t> </a:t>
            </a:r>
            <a:r>
              <a:rPr lang="en-US" altLang="ko-KR" dirty="0" err="1"/>
              <a:t>cao</a:t>
            </a:r>
            <a:r>
              <a:rPr lang="en-US" altLang="ko-KR" dirty="0"/>
              <a:t> </a:t>
            </a:r>
            <a:r>
              <a:rPr lang="en-US" altLang="ko-KR" dirty="0" err="1"/>
              <a:t>của</a:t>
            </a:r>
            <a:r>
              <a:rPr lang="en-US" altLang="ko-KR" dirty="0"/>
              <a:t> Cassandra</a:t>
            </a:r>
          </a:p>
          <a:p>
            <a:pPr lvl="1"/>
            <a:r>
              <a:rPr lang="en-US" altLang="ko-KR" dirty="0" err="1"/>
              <a:t>Nhiều</a:t>
            </a:r>
            <a:r>
              <a:rPr lang="en-US" altLang="ko-KR" dirty="0"/>
              <a:t> </a:t>
            </a:r>
            <a:r>
              <a:rPr lang="en-US" altLang="ko-KR" dirty="0" err="1"/>
              <a:t>máy</a:t>
            </a:r>
            <a:r>
              <a:rPr lang="en-US" altLang="ko-KR" dirty="0"/>
              <a:t> </a:t>
            </a:r>
            <a:r>
              <a:rPr lang="en-US" altLang="ko-KR" dirty="0" err="1"/>
              <a:t>tính</a:t>
            </a:r>
            <a:r>
              <a:rPr lang="en-US" altLang="ko-KR" dirty="0"/>
              <a:t> </a:t>
            </a:r>
            <a:r>
              <a:rPr lang="en-US" altLang="ko-KR" dirty="0" err="1"/>
              <a:t>mạng</a:t>
            </a:r>
            <a:r>
              <a:rPr lang="en-US" altLang="ko-KR" dirty="0"/>
              <a:t> </a:t>
            </a:r>
            <a:r>
              <a:rPr lang="en-US" altLang="ko-KR" dirty="0" err="1"/>
              <a:t>làm</a:t>
            </a:r>
            <a:r>
              <a:rPr lang="en-US" altLang="ko-KR" dirty="0"/>
              <a:t> </a:t>
            </a:r>
            <a:r>
              <a:rPr lang="en-US" altLang="ko-KR" dirty="0" err="1"/>
              <a:t>việc</a:t>
            </a:r>
            <a:r>
              <a:rPr lang="en-US" altLang="ko-KR" dirty="0"/>
              <a:t> </a:t>
            </a:r>
            <a:r>
              <a:rPr lang="en-US" altLang="ko-KR" dirty="0" err="1"/>
              <a:t>trong</a:t>
            </a:r>
            <a:r>
              <a:rPr lang="en-US" altLang="ko-KR" dirty="0"/>
              <a:t> </a:t>
            </a:r>
            <a:r>
              <a:rPr lang="en-US" altLang="ko-KR" dirty="0" err="1"/>
              <a:t>một</a:t>
            </a:r>
            <a:r>
              <a:rPr lang="en-US" altLang="ko-KR" dirty="0"/>
              <a:t> </a:t>
            </a:r>
            <a:r>
              <a:rPr lang="en-US" altLang="ko-KR" dirty="0" err="1"/>
              <a:t>cụm</a:t>
            </a:r>
            <a:endParaRPr lang="en-US" altLang="ko-KR" dirty="0"/>
          </a:p>
          <a:p>
            <a:pPr lvl="1"/>
            <a:r>
              <a:rPr lang="en-US" altLang="ko-KR" dirty="0" err="1"/>
              <a:t>Nhận</a:t>
            </a:r>
            <a:r>
              <a:rPr lang="en-US" altLang="ko-KR" dirty="0"/>
              <a:t> </a:t>
            </a:r>
            <a:r>
              <a:rPr lang="en-US" altLang="ko-KR" dirty="0" err="1"/>
              <a:t>biết</a:t>
            </a:r>
            <a:r>
              <a:rPr lang="en-US" altLang="ko-KR" dirty="0"/>
              <a:t> </a:t>
            </a:r>
            <a:r>
              <a:rPr lang="en-US" altLang="ko-KR" dirty="0" err="1"/>
              <a:t>lỗi</a:t>
            </a:r>
            <a:r>
              <a:rPr lang="en-US" altLang="ko-KR" dirty="0"/>
              <a:t> node</a:t>
            </a:r>
          </a:p>
          <a:p>
            <a:pPr lvl="1"/>
            <a:r>
              <a:rPr lang="en-US" altLang="ko-KR" dirty="0" err="1"/>
              <a:t>Chuyển</a:t>
            </a:r>
            <a:r>
              <a:rPr lang="en-US" altLang="ko-KR" dirty="0"/>
              <a:t> </a:t>
            </a:r>
            <a:r>
              <a:rPr lang="en-US" altLang="ko-KR" dirty="0" err="1"/>
              <a:t>đổi</a:t>
            </a:r>
            <a:r>
              <a:rPr lang="en-US" altLang="ko-KR" dirty="0"/>
              <a:t> </a:t>
            </a:r>
            <a:r>
              <a:rPr lang="en-US" altLang="ko-KR" dirty="0" err="1"/>
              <a:t>dự</a:t>
            </a:r>
            <a:r>
              <a:rPr lang="en-US" altLang="ko-KR" dirty="0"/>
              <a:t> </a:t>
            </a:r>
            <a:r>
              <a:rPr lang="en-US" altLang="ko-KR" dirty="0" err="1"/>
              <a:t>phòng</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chuyển</a:t>
            </a:r>
            <a:r>
              <a:rPr lang="en-US" altLang="ko-KR" dirty="0"/>
              <a:t> </a:t>
            </a:r>
            <a:r>
              <a:rPr lang="en-US" altLang="ko-KR" dirty="0" err="1"/>
              <a:t>tiếp</a:t>
            </a:r>
            <a:r>
              <a:rPr lang="en-US" altLang="ko-KR" dirty="0"/>
              <a:t> </a:t>
            </a:r>
            <a:r>
              <a:rPr lang="en-US" altLang="ko-KR" dirty="0" err="1"/>
              <a:t>yêu</a:t>
            </a:r>
            <a:r>
              <a:rPr lang="en-US" altLang="ko-KR" dirty="0"/>
              <a:t> </a:t>
            </a:r>
            <a:r>
              <a:rPr lang="en-US" altLang="ko-KR" dirty="0" err="1"/>
              <a:t>cầu</a:t>
            </a:r>
            <a:r>
              <a:rPr lang="en-US" altLang="ko-KR" dirty="0"/>
              <a:t> </a:t>
            </a:r>
            <a:r>
              <a:rPr lang="en-US" altLang="ko-KR" dirty="0" err="1"/>
              <a:t>đến</a:t>
            </a:r>
            <a:r>
              <a:rPr lang="en-US" altLang="ko-KR" dirty="0"/>
              <a:t> </a:t>
            </a:r>
            <a:r>
              <a:rPr lang="en-US" altLang="ko-KR" dirty="0" err="1"/>
              <a:t>các</a:t>
            </a:r>
            <a:r>
              <a:rPr lang="en-US" altLang="ko-KR" dirty="0"/>
              <a:t> </a:t>
            </a:r>
            <a:r>
              <a:rPr lang="en-US" altLang="ko-KR" dirty="0" err="1"/>
              <a:t>phần</a:t>
            </a:r>
            <a:r>
              <a:rPr lang="en-US" altLang="ko-KR" dirty="0"/>
              <a:t> </a:t>
            </a:r>
            <a:r>
              <a:rPr lang="en-US" altLang="ko-KR" dirty="0" err="1"/>
              <a:t>khác</a:t>
            </a:r>
            <a:r>
              <a:rPr lang="en-US" altLang="ko-KR" dirty="0"/>
              <a:t> </a:t>
            </a:r>
            <a:r>
              <a:rPr lang="en-US" altLang="ko-KR" dirty="0" err="1"/>
              <a:t>của</a:t>
            </a:r>
            <a:r>
              <a:rPr lang="en-US" altLang="ko-KR" dirty="0"/>
              <a:t> </a:t>
            </a:r>
            <a:r>
              <a:rPr lang="en-US" altLang="ko-KR" dirty="0" err="1"/>
              <a:t>hệ</a:t>
            </a:r>
            <a:r>
              <a:rPr lang="en-US" altLang="ko-KR" dirty="0"/>
              <a:t> </a:t>
            </a:r>
            <a:r>
              <a:rPr lang="en-US" altLang="ko-KR" dirty="0" err="1"/>
              <a:t>thống</a:t>
            </a:r>
            <a:endParaRPr lang="ko-KR" altLang="en-US" dirty="0"/>
          </a:p>
        </p:txBody>
      </p:sp>
      <p:grpSp>
        <p:nvGrpSpPr>
          <p:cNvPr id="8" name="그룹 7">
            <a:extLst>
              <a:ext uri="{FF2B5EF4-FFF2-40B4-BE49-F238E27FC236}">
                <a16:creationId xmlns:a16="http://schemas.microsoft.com/office/drawing/2014/main" id="{E373CC26-441A-4E9E-9CB7-43301CC74830}"/>
              </a:ext>
            </a:extLst>
          </p:cNvPr>
          <p:cNvGrpSpPr/>
          <p:nvPr/>
        </p:nvGrpSpPr>
        <p:grpSpPr>
          <a:xfrm>
            <a:off x="4973080" y="3453685"/>
            <a:ext cx="2052228" cy="2814814"/>
            <a:chOff x="6092195" y="3307616"/>
            <a:chExt cx="2052228" cy="2814814"/>
          </a:xfrm>
        </p:grpSpPr>
        <p:sp>
          <p:nvSpPr>
            <p:cNvPr id="9" name="타원 8">
              <a:extLst>
                <a:ext uri="{FF2B5EF4-FFF2-40B4-BE49-F238E27FC236}">
                  <a16:creationId xmlns:a16="http://schemas.microsoft.com/office/drawing/2014/main" id="{3830C97A-5918-48F9-BC78-285661381997}"/>
                </a:ext>
              </a:extLst>
            </p:cNvPr>
            <p:cNvSpPr/>
            <p:nvPr/>
          </p:nvSpPr>
          <p:spPr>
            <a:xfrm>
              <a:off x="6138993" y="3987493"/>
              <a:ext cx="1967163" cy="1967163"/>
            </a:xfrm>
            <a:prstGeom prst="ellipse">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nvGrpSpPr>
            <p:cNvPr id="10" name="그룹 9">
              <a:extLst>
                <a:ext uri="{FF2B5EF4-FFF2-40B4-BE49-F238E27FC236}">
                  <a16:creationId xmlns:a16="http://schemas.microsoft.com/office/drawing/2014/main" id="{813537A0-43F2-44E5-9D19-3E235B7BBC47}"/>
                </a:ext>
              </a:extLst>
            </p:cNvPr>
            <p:cNvGrpSpPr/>
            <p:nvPr/>
          </p:nvGrpSpPr>
          <p:grpSpPr>
            <a:xfrm>
              <a:off x="6950800" y="3815718"/>
              <a:ext cx="343549" cy="2306712"/>
              <a:chOff x="2353610" y="3396952"/>
              <a:chExt cx="360040" cy="2417440"/>
            </a:xfrm>
            <a:solidFill>
              <a:srgbClr val="E9F2FC"/>
            </a:solidFill>
          </p:grpSpPr>
          <p:sp>
            <p:nvSpPr>
              <p:cNvPr id="20" name="타원 19">
                <a:extLst>
                  <a:ext uri="{FF2B5EF4-FFF2-40B4-BE49-F238E27FC236}">
                    <a16:creationId xmlns:a16="http://schemas.microsoft.com/office/drawing/2014/main" id="{506F1BA2-CD8C-41B0-AAFD-0B6557CDD631}"/>
                  </a:ext>
                </a:extLst>
              </p:cNvPr>
              <p:cNvSpPr/>
              <p:nvPr/>
            </p:nvSpPr>
            <p:spPr>
              <a:xfrm>
                <a:off x="2353610" y="3396952"/>
                <a:ext cx="360040" cy="360040"/>
              </a:xfrm>
              <a:prstGeom prst="ellipse">
                <a:avLst/>
              </a:prstGeom>
              <a:grp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1" name="타원 20">
                <a:extLst>
                  <a:ext uri="{FF2B5EF4-FFF2-40B4-BE49-F238E27FC236}">
                    <a16:creationId xmlns:a16="http://schemas.microsoft.com/office/drawing/2014/main" id="{043031AB-E6EA-4832-89F7-74EF3EB937B3}"/>
                  </a:ext>
                </a:extLst>
              </p:cNvPr>
              <p:cNvSpPr/>
              <p:nvPr/>
            </p:nvSpPr>
            <p:spPr>
              <a:xfrm>
                <a:off x="2353610" y="5454352"/>
                <a:ext cx="360040" cy="360040"/>
              </a:xfrm>
              <a:prstGeom prst="ellipse">
                <a:avLst/>
              </a:prstGeom>
              <a:grp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4</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11" name="타원 10">
              <a:extLst>
                <a:ext uri="{FF2B5EF4-FFF2-40B4-BE49-F238E27FC236}">
                  <a16:creationId xmlns:a16="http://schemas.microsoft.com/office/drawing/2014/main" id="{1D3C51D0-8DF7-40A3-8620-507102CE3956}"/>
                </a:ext>
              </a:extLst>
            </p:cNvPr>
            <p:cNvSpPr/>
            <p:nvPr/>
          </p:nvSpPr>
          <p:spPr>
            <a:xfrm>
              <a:off x="7800874" y="4306424"/>
              <a:ext cx="343549" cy="34354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2</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2" name="타원 11">
              <a:extLst>
                <a:ext uri="{FF2B5EF4-FFF2-40B4-BE49-F238E27FC236}">
                  <a16:creationId xmlns:a16="http://schemas.microsoft.com/office/drawing/2014/main" id="{55BBE48F-6590-41D3-A707-4B793D8C343B}"/>
                </a:ext>
              </a:extLst>
            </p:cNvPr>
            <p:cNvSpPr/>
            <p:nvPr/>
          </p:nvSpPr>
          <p:spPr>
            <a:xfrm>
              <a:off x="6092195" y="5278917"/>
              <a:ext cx="343549" cy="34354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5</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타원 12">
              <a:extLst>
                <a:ext uri="{FF2B5EF4-FFF2-40B4-BE49-F238E27FC236}">
                  <a16:creationId xmlns:a16="http://schemas.microsoft.com/office/drawing/2014/main" id="{39E53E23-21BD-4E4B-BED4-7B7AC758E77F}"/>
                </a:ext>
              </a:extLst>
            </p:cNvPr>
            <p:cNvSpPr/>
            <p:nvPr/>
          </p:nvSpPr>
          <p:spPr>
            <a:xfrm>
              <a:off x="6092195" y="4306424"/>
              <a:ext cx="343549" cy="34354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6</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4" name="타원 13">
              <a:extLst>
                <a:ext uri="{FF2B5EF4-FFF2-40B4-BE49-F238E27FC236}">
                  <a16:creationId xmlns:a16="http://schemas.microsoft.com/office/drawing/2014/main" id="{9CE39794-BDE7-47CF-993C-C7DA4E8B2C13}"/>
                </a:ext>
              </a:extLst>
            </p:cNvPr>
            <p:cNvSpPr/>
            <p:nvPr/>
          </p:nvSpPr>
          <p:spPr>
            <a:xfrm>
              <a:off x="7800874" y="5278917"/>
              <a:ext cx="343549" cy="34354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3</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18" name="직선 화살표 연결선 17">
              <a:extLst>
                <a:ext uri="{FF2B5EF4-FFF2-40B4-BE49-F238E27FC236}">
                  <a16:creationId xmlns:a16="http://schemas.microsoft.com/office/drawing/2014/main" id="{52000F16-FA9D-4E54-B9CD-80004E136927}"/>
                </a:ext>
              </a:extLst>
            </p:cNvPr>
            <p:cNvCxnSpPr/>
            <p:nvPr/>
          </p:nvCxnSpPr>
          <p:spPr>
            <a:xfrm flipV="1">
              <a:off x="7117356" y="3307616"/>
              <a:ext cx="5218" cy="468406"/>
            </a:xfrm>
            <a:prstGeom prst="straightConnector1">
              <a:avLst/>
            </a:prstGeom>
            <a:ln w="571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그림 15">
              <a:extLst>
                <a:ext uri="{FF2B5EF4-FFF2-40B4-BE49-F238E27FC236}">
                  <a16:creationId xmlns:a16="http://schemas.microsoft.com/office/drawing/2014/main" id="{0D34F683-990F-4682-BB61-E7A0FFE431EA}"/>
                </a:ext>
              </a:extLst>
            </p:cNvPr>
            <p:cNvPicPr>
              <a:picLocks noChangeAspect="1"/>
            </p:cNvPicPr>
            <p:nvPr/>
          </p:nvPicPr>
          <p:blipFill>
            <a:blip r:embed="rId3"/>
            <a:stretch>
              <a:fillRect/>
            </a:stretch>
          </p:blipFill>
          <p:spPr>
            <a:xfrm>
              <a:off x="6803534" y="3438233"/>
              <a:ext cx="671790" cy="704123"/>
            </a:xfrm>
            <a:prstGeom prst="rect">
              <a:avLst/>
            </a:prstGeom>
          </p:spPr>
        </p:pic>
      </p:grpSp>
      <p:pic>
        <p:nvPicPr>
          <p:cNvPr id="22" name="그림 21">
            <a:extLst>
              <a:ext uri="{FF2B5EF4-FFF2-40B4-BE49-F238E27FC236}">
                <a16:creationId xmlns:a16="http://schemas.microsoft.com/office/drawing/2014/main" id="{2B15C4AA-BB98-4D49-8A5C-05610099A1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2883" y="2978901"/>
            <a:ext cx="350716" cy="408065"/>
          </a:xfrm>
          <a:prstGeom prst="rect">
            <a:avLst/>
          </a:prstGeom>
        </p:spPr>
      </p:pic>
      <p:grpSp>
        <p:nvGrpSpPr>
          <p:cNvPr id="36" name="그룹 35">
            <a:extLst>
              <a:ext uri="{FF2B5EF4-FFF2-40B4-BE49-F238E27FC236}">
                <a16:creationId xmlns:a16="http://schemas.microsoft.com/office/drawing/2014/main" id="{731A8470-3388-4D4A-8EFA-B8281EDBF518}"/>
              </a:ext>
            </a:extLst>
          </p:cNvPr>
          <p:cNvGrpSpPr/>
          <p:nvPr/>
        </p:nvGrpSpPr>
        <p:grpSpPr>
          <a:xfrm>
            <a:off x="7228045" y="1821461"/>
            <a:ext cx="2026284" cy="2076245"/>
            <a:chOff x="7228045" y="1618259"/>
            <a:chExt cx="2026284" cy="2076245"/>
          </a:xfrm>
        </p:grpSpPr>
        <p:sp>
          <p:nvSpPr>
            <p:cNvPr id="37" name="타원 36">
              <a:extLst>
                <a:ext uri="{FF2B5EF4-FFF2-40B4-BE49-F238E27FC236}">
                  <a16:creationId xmlns:a16="http://schemas.microsoft.com/office/drawing/2014/main" id="{1AFB5371-B601-40C9-B423-4F7F3BFBFF4F}"/>
                </a:ext>
              </a:extLst>
            </p:cNvPr>
            <p:cNvSpPr/>
            <p:nvPr/>
          </p:nvSpPr>
          <p:spPr>
            <a:xfrm>
              <a:off x="7448776" y="1885003"/>
              <a:ext cx="1584823" cy="1584823"/>
            </a:xfrm>
            <a:prstGeom prst="ellipse">
              <a:avLst/>
            </a:prstGeom>
            <a:no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ea typeface="SamsungOneKorean 400" panose="020B0503030303020204" pitchFamily="50" charset="-127"/>
              </a:endParaRPr>
            </a:p>
          </p:txBody>
        </p:sp>
        <p:grpSp>
          <p:nvGrpSpPr>
            <p:cNvPr id="38" name="그룹 37">
              <a:extLst>
                <a:ext uri="{FF2B5EF4-FFF2-40B4-BE49-F238E27FC236}">
                  <a16:creationId xmlns:a16="http://schemas.microsoft.com/office/drawing/2014/main" id="{F357CA20-09BA-4368-B8A0-CCB8C7B783B7}"/>
                </a:ext>
              </a:extLst>
            </p:cNvPr>
            <p:cNvGrpSpPr/>
            <p:nvPr/>
          </p:nvGrpSpPr>
          <p:grpSpPr>
            <a:xfrm>
              <a:off x="8641124" y="1998287"/>
              <a:ext cx="596290" cy="575678"/>
              <a:chOff x="11342625" y="3157206"/>
              <a:chExt cx="596290" cy="575678"/>
            </a:xfrm>
          </p:grpSpPr>
          <p:sp>
            <p:nvSpPr>
              <p:cNvPr id="70" name="타원 69">
                <a:extLst>
                  <a:ext uri="{FF2B5EF4-FFF2-40B4-BE49-F238E27FC236}">
                    <a16:creationId xmlns:a16="http://schemas.microsoft.com/office/drawing/2014/main" id="{58589C9A-A598-467C-B672-C070D1D50B43}"/>
                  </a:ext>
                </a:extLst>
              </p:cNvPr>
              <p:cNvSpPr/>
              <p:nvPr/>
            </p:nvSpPr>
            <p:spPr>
              <a:xfrm>
                <a:off x="11352931" y="3157206"/>
                <a:ext cx="575678" cy="575678"/>
              </a:xfrm>
              <a:prstGeom prst="ellipse">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71" name="직사각형 70">
                <a:extLst>
                  <a:ext uri="{FF2B5EF4-FFF2-40B4-BE49-F238E27FC236}">
                    <a16:creationId xmlns:a16="http://schemas.microsoft.com/office/drawing/2014/main" id="{2C3F0DC6-29BF-4AA8-8BCE-C53C79F772C4}"/>
                  </a:ext>
                </a:extLst>
              </p:cNvPr>
              <p:cNvSpPr/>
              <p:nvPr/>
            </p:nvSpPr>
            <p:spPr>
              <a:xfrm>
                <a:off x="11342625" y="3177107"/>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cao</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và</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chịu</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lỗi</a:t>
                </a:r>
                <a:endParaRPr lang="ko-KR" altLang="en-US" sz="600" dirty="0">
                  <a:solidFill>
                    <a:srgbClr val="0043B2"/>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39" name="그룹 38">
              <a:extLst>
                <a:ext uri="{FF2B5EF4-FFF2-40B4-BE49-F238E27FC236}">
                  <a16:creationId xmlns:a16="http://schemas.microsoft.com/office/drawing/2014/main" id="{6CCA0CC7-D410-4CA9-B171-30904596092D}"/>
                </a:ext>
              </a:extLst>
            </p:cNvPr>
            <p:cNvGrpSpPr/>
            <p:nvPr/>
          </p:nvGrpSpPr>
          <p:grpSpPr>
            <a:xfrm>
              <a:off x="7244960" y="1998287"/>
              <a:ext cx="585984" cy="575678"/>
              <a:chOff x="10584916" y="4097037"/>
              <a:chExt cx="585984" cy="575678"/>
            </a:xfrm>
          </p:grpSpPr>
          <p:sp>
            <p:nvSpPr>
              <p:cNvPr id="68" name="타원 67">
                <a:extLst>
                  <a:ext uri="{FF2B5EF4-FFF2-40B4-BE49-F238E27FC236}">
                    <a16:creationId xmlns:a16="http://schemas.microsoft.com/office/drawing/2014/main" id="{16DC4951-15BE-44B7-BE7D-E73C43199EE7}"/>
                  </a:ext>
                </a:extLst>
              </p:cNvPr>
              <p:cNvSpPr/>
              <p:nvPr/>
            </p:nvSpPr>
            <p:spPr>
              <a:xfrm>
                <a:off x="10587367"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69" name="직사각형 68">
                <a:extLst>
                  <a:ext uri="{FF2B5EF4-FFF2-40B4-BE49-F238E27FC236}">
                    <a16:creationId xmlns:a16="http://schemas.microsoft.com/office/drawing/2014/main" id="{38E21879-2506-4F94-BE9C-EE606C89E00C}"/>
                  </a:ext>
                </a:extLst>
              </p:cNvPr>
              <p:cNvSpPr/>
              <p:nvPr/>
            </p:nvSpPr>
            <p:spPr>
              <a:xfrm>
                <a:off x="10584916" y="4181599"/>
                <a:ext cx="585984" cy="425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Giao diện truy vấn giống như CQL-A SQL</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40" name="그룹 39">
              <a:extLst>
                <a:ext uri="{FF2B5EF4-FFF2-40B4-BE49-F238E27FC236}">
                  <a16:creationId xmlns:a16="http://schemas.microsoft.com/office/drawing/2014/main" id="{1061EED1-959F-4AD9-9F34-EB0BE373DEF5}"/>
                </a:ext>
              </a:extLst>
            </p:cNvPr>
            <p:cNvGrpSpPr/>
            <p:nvPr/>
          </p:nvGrpSpPr>
          <p:grpSpPr>
            <a:xfrm>
              <a:off x="7952664" y="3118826"/>
              <a:ext cx="577046" cy="575678"/>
              <a:chOff x="11703604" y="4650536"/>
              <a:chExt cx="577046" cy="575678"/>
            </a:xfrm>
          </p:grpSpPr>
          <p:sp>
            <p:nvSpPr>
              <p:cNvPr id="66" name="타원 65">
                <a:extLst>
                  <a:ext uri="{FF2B5EF4-FFF2-40B4-BE49-F238E27FC236}">
                    <a16:creationId xmlns:a16="http://schemas.microsoft.com/office/drawing/2014/main" id="{1690529F-6289-4D25-B563-14EA3E0A0D70}"/>
                  </a:ext>
                </a:extLst>
              </p:cNvPr>
              <p:cNvSpPr/>
              <p:nvPr/>
            </p:nvSpPr>
            <p:spPr>
              <a:xfrm>
                <a:off x="11704971"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67" name="직사각형 66">
                <a:extLst>
                  <a:ext uri="{FF2B5EF4-FFF2-40B4-BE49-F238E27FC236}">
                    <a16:creationId xmlns:a16="http://schemas.microsoft.com/office/drawing/2014/main" id="{6A02FDAE-FF57-47A3-B2A7-40432626F881}"/>
                  </a:ext>
                </a:extLst>
              </p:cNvPr>
              <p:cNvSpPr/>
              <p:nvPr/>
            </p:nvSpPr>
            <p:spPr>
              <a:xfrm>
                <a:off x="11703604" y="4802559"/>
                <a:ext cx="577046" cy="261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nhất</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quán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có</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thể</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điều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chỉnh</a:t>
                </a:r>
                <a:endPar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41" name="그룹 40">
              <a:extLst>
                <a:ext uri="{FF2B5EF4-FFF2-40B4-BE49-F238E27FC236}">
                  <a16:creationId xmlns:a16="http://schemas.microsoft.com/office/drawing/2014/main" id="{443F7648-E4CA-4294-A016-E1F631CE6E61}"/>
                </a:ext>
              </a:extLst>
            </p:cNvPr>
            <p:cNvGrpSpPr/>
            <p:nvPr/>
          </p:nvGrpSpPr>
          <p:grpSpPr>
            <a:xfrm>
              <a:off x="8603637" y="2735244"/>
              <a:ext cx="650692" cy="575678"/>
              <a:chOff x="10982133" y="4650536"/>
              <a:chExt cx="650692" cy="575678"/>
            </a:xfrm>
          </p:grpSpPr>
          <p:sp>
            <p:nvSpPr>
              <p:cNvPr id="64" name="타원 63">
                <a:extLst>
                  <a:ext uri="{FF2B5EF4-FFF2-40B4-BE49-F238E27FC236}">
                    <a16:creationId xmlns:a16="http://schemas.microsoft.com/office/drawing/2014/main" id="{55397F3E-E39E-41F1-B123-CDA5B234C4FB}"/>
                  </a:ext>
                </a:extLst>
              </p:cNvPr>
              <p:cNvSpPr/>
              <p:nvPr/>
            </p:nvSpPr>
            <p:spPr>
              <a:xfrm>
                <a:off x="11002745"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65" name="직사각형 64">
                <a:extLst>
                  <a:ext uri="{FF2B5EF4-FFF2-40B4-BE49-F238E27FC236}">
                    <a16:creationId xmlns:a16="http://schemas.microsoft.com/office/drawing/2014/main" id="{BA350E55-43B9-4517-8231-97E67D4A2052}"/>
                  </a:ext>
                </a:extLst>
              </p:cNvPr>
              <p:cNvSpPr/>
              <p:nvPr/>
            </p:nvSpPr>
            <p:spPr>
              <a:xfrm>
                <a:off x="10982133" y="4741365"/>
                <a:ext cx="650692" cy="37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Kiến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trúc</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ngang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hàng</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58" name="그룹 57">
              <a:extLst>
                <a:ext uri="{FF2B5EF4-FFF2-40B4-BE49-F238E27FC236}">
                  <a16:creationId xmlns:a16="http://schemas.microsoft.com/office/drawing/2014/main" id="{595D9C93-96AA-4CAF-9A12-A1AAA01A25ED}"/>
                </a:ext>
              </a:extLst>
            </p:cNvPr>
            <p:cNvGrpSpPr/>
            <p:nvPr/>
          </p:nvGrpSpPr>
          <p:grpSpPr>
            <a:xfrm>
              <a:off x="7228045" y="2735244"/>
              <a:ext cx="599243" cy="575678"/>
              <a:chOff x="12118496" y="4097037"/>
              <a:chExt cx="599243" cy="575678"/>
            </a:xfrm>
          </p:grpSpPr>
          <p:sp>
            <p:nvSpPr>
              <p:cNvPr id="62" name="타원 61">
                <a:extLst>
                  <a:ext uri="{FF2B5EF4-FFF2-40B4-BE49-F238E27FC236}">
                    <a16:creationId xmlns:a16="http://schemas.microsoft.com/office/drawing/2014/main" id="{55DF4F40-9EA0-4586-9011-9119073958BC}"/>
                  </a:ext>
                </a:extLst>
              </p:cNvPr>
              <p:cNvSpPr/>
              <p:nvPr/>
            </p:nvSpPr>
            <p:spPr>
              <a:xfrm>
                <a:off x="12118496"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63" name="직사각형 62">
                <a:extLst>
                  <a:ext uri="{FF2B5EF4-FFF2-40B4-BE49-F238E27FC236}">
                    <a16:creationId xmlns:a16="http://schemas.microsoft.com/office/drawing/2014/main" id="{C33A7D9D-2EE8-4A73-AFFB-22BDDA204F73}"/>
                  </a:ext>
                </a:extLst>
              </p:cNvPr>
              <p:cNvSpPr/>
              <p:nvPr/>
            </p:nvSpPr>
            <p:spPr>
              <a:xfrm>
                <a:off x="12121449" y="4128408"/>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Lưu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trữ</a:t>
                </a:r>
                <a:r>
                  <a:rPr lang="vi-VN"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khóa-giá trị theo định hướng cột</a:t>
                </a:r>
                <a:endPar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59" name="그룹 58">
              <a:extLst>
                <a:ext uri="{FF2B5EF4-FFF2-40B4-BE49-F238E27FC236}">
                  <a16:creationId xmlns:a16="http://schemas.microsoft.com/office/drawing/2014/main" id="{5EA073BD-855E-4E78-8A44-94080E819B4C}"/>
                </a:ext>
              </a:extLst>
            </p:cNvPr>
            <p:cNvGrpSpPr/>
            <p:nvPr/>
          </p:nvGrpSpPr>
          <p:grpSpPr>
            <a:xfrm>
              <a:off x="7943042" y="1618259"/>
              <a:ext cx="596290" cy="575678"/>
              <a:chOff x="11975243" y="3445420"/>
              <a:chExt cx="596290" cy="575678"/>
            </a:xfrm>
          </p:grpSpPr>
          <p:sp>
            <p:nvSpPr>
              <p:cNvPr id="60" name="타원 59">
                <a:extLst>
                  <a:ext uri="{FF2B5EF4-FFF2-40B4-BE49-F238E27FC236}">
                    <a16:creationId xmlns:a16="http://schemas.microsoft.com/office/drawing/2014/main" id="{C2C39CD0-A902-404F-99B0-E75A1E46EF99}"/>
                  </a:ext>
                </a:extLst>
              </p:cNvPr>
              <p:cNvSpPr/>
              <p:nvPr/>
            </p:nvSpPr>
            <p:spPr>
              <a:xfrm>
                <a:off x="11979333" y="3445420"/>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61" name="직사각형 60">
                <a:extLst>
                  <a:ext uri="{FF2B5EF4-FFF2-40B4-BE49-F238E27FC236}">
                    <a16:creationId xmlns:a16="http://schemas.microsoft.com/office/drawing/2014/main" id="{D0A9A3F0-0C54-4D23-90ED-A08CADE263AC}"/>
                  </a:ext>
                </a:extLst>
              </p:cNvPr>
              <p:cNvSpPr/>
              <p:nvPr/>
            </p:nvSpPr>
            <p:spPr>
              <a:xfrm>
                <a:off x="11975243" y="3632818"/>
                <a:ext cx="596290" cy="200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mở</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rộng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đàn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hồi</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sp>
        <p:nvSpPr>
          <p:cNvPr id="3" name="화살표: 아래쪽 2">
            <a:extLst>
              <a:ext uri="{FF2B5EF4-FFF2-40B4-BE49-F238E27FC236}">
                <a16:creationId xmlns:a16="http://schemas.microsoft.com/office/drawing/2014/main" id="{E9C34BD3-4389-4656-AFC4-C9145AE04347}"/>
              </a:ext>
            </a:extLst>
          </p:cNvPr>
          <p:cNvSpPr/>
          <p:nvPr/>
        </p:nvSpPr>
        <p:spPr>
          <a:xfrm rot="20042052">
            <a:off x="6458725" y="3407128"/>
            <a:ext cx="45719" cy="935412"/>
          </a:xfrm>
          <a:prstGeom prst="downArrow">
            <a:avLst>
              <a:gd name="adj1" fmla="val 50000"/>
              <a:gd name="adj2" fmla="val 88506"/>
            </a:avLst>
          </a:prstGeom>
          <a:solidFill>
            <a:srgbClr val="1F45BC"/>
          </a:solidFill>
          <a:ln w="57150">
            <a:solidFill>
              <a:srgbClr val="1F45BC"/>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13027051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en-US" dirty="0" err="1"/>
              <a:t>Phân</a:t>
            </a:r>
            <a:r>
              <a:rPr lang="en-US" altLang="en-US" dirty="0"/>
              <a:t> </a:t>
            </a:r>
            <a:r>
              <a:rPr lang="en-US" altLang="en-US" dirty="0" err="1"/>
              <a:t>tán</a:t>
            </a:r>
            <a:r>
              <a:rPr lang="en-US" altLang="en-US" dirty="0"/>
              <a:t> </a:t>
            </a:r>
            <a:r>
              <a:rPr lang="en-US" altLang="en-US" dirty="0" err="1"/>
              <a:t>và</a:t>
            </a:r>
            <a:r>
              <a:rPr lang="en-US" altLang="en-US" dirty="0"/>
              <a:t> </a:t>
            </a:r>
            <a:r>
              <a:rPr lang="en-US" altLang="en-US" dirty="0" err="1"/>
              <a:t>phân</a:t>
            </a:r>
            <a:r>
              <a:rPr lang="en-US" altLang="en-US" dirty="0"/>
              <a:t> </a:t>
            </a:r>
            <a:r>
              <a:rPr lang="en-US" altLang="en-US" dirty="0" err="1"/>
              <a:t>quyền</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a:t>Decentralized: SPOF does not occur</a:t>
            </a:r>
          </a:p>
          <a:p>
            <a:pPr lvl="1"/>
            <a:r>
              <a:rPr lang="en-US" altLang="ko-KR" dirty="0"/>
              <a:t>No master-slave problem with peer-to-peer structure (protocol "gossip")</a:t>
            </a:r>
          </a:p>
          <a:p>
            <a:pPr lvl="1"/>
            <a:r>
              <a:rPr lang="en-US" altLang="ko-KR" dirty="0"/>
              <a:t>A single Cassandra cluster can run in geographically dispersed data centers</a:t>
            </a:r>
            <a:endParaRPr lang="ko-KR" altLang="en-US" dirty="0">
              <a:solidFill>
                <a:schemeClr val="tx1">
                  <a:lumMod val="75000"/>
                  <a:lumOff val="25000"/>
                </a:schemeClr>
              </a:solidFill>
            </a:endParaRPr>
          </a:p>
          <a:p>
            <a:endParaRPr lang="ko-KR" altLang="en-US" dirty="0"/>
          </a:p>
        </p:txBody>
      </p:sp>
      <p:grpSp>
        <p:nvGrpSpPr>
          <p:cNvPr id="60" name="그룹 59">
            <a:extLst>
              <a:ext uri="{FF2B5EF4-FFF2-40B4-BE49-F238E27FC236}">
                <a16:creationId xmlns:a16="http://schemas.microsoft.com/office/drawing/2014/main" id="{D85C5E37-8054-44B1-A5C1-EF74C79B5A16}"/>
              </a:ext>
            </a:extLst>
          </p:cNvPr>
          <p:cNvGrpSpPr/>
          <p:nvPr/>
        </p:nvGrpSpPr>
        <p:grpSpPr>
          <a:xfrm>
            <a:off x="2118728" y="3452797"/>
            <a:ext cx="4818572" cy="2717778"/>
            <a:chOff x="2131958" y="3422946"/>
            <a:chExt cx="4818572" cy="2717778"/>
          </a:xfrm>
        </p:grpSpPr>
        <p:sp>
          <p:nvSpPr>
            <p:cNvPr id="61" name="TextBox 60">
              <a:extLst>
                <a:ext uri="{FF2B5EF4-FFF2-40B4-BE49-F238E27FC236}">
                  <a16:creationId xmlns:a16="http://schemas.microsoft.com/office/drawing/2014/main" id="{33F436C5-57DA-4C20-ADCE-849DB63E2DA2}"/>
                </a:ext>
              </a:extLst>
            </p:cNvPr>
            <p:cNvSpPr txBox="1"/>
            <p:nvPr/>
          </p:nvSpPr>
          <p:spPr>
            <a:xfrm>
              <a:off x="2582002" y="5832947"/>
              <a:ext cx="4049653" cy="307777"/>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rPr>
                <a:t>[</a:t>
              </a:r>
              <a:r>
                <a:rPr lang="en-US" altLang="ko-KR" sz="1400" dirty="0" err="1">
                  <a:solidFill>
                    <a:srgbClr val="1F45BC"/>
                  </a:solidFill>
                  <a:latin typeface="SamsungOne-700" panose="020B0803030303020204" pitchFamily="34" charset="0"/>
                  <a:ea typeface="SamsungOne-700" panose="020B0803030303020204" pitchFamily="34" charset="0"/>
                </a:rPr>
                <a:t>Yêu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cầu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đọc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và</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ghi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tới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bất</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kỳ</a:t>
              </a:r>
              <a:r>
                <a:rPr lang="en-US" altLang="ko-KR" sz="1400" dirty="0">
                  <a:solidFill>
                    <a:srgbClr val="1F45BC"/>
                  </a:solidFill>
                  <a:latin typeface="SamsungOne-700" panose="020B0803030303020204" pitchFamily="34" charset="0"/>
                  <a:ea typeface="SamsungOne-700" panose="020B0803030303020204" pitchFamily="34" charset="0"/>
                </a:rPr>
                <a:t> node </a:t>
              </a:r>
              <a:r>
                <a:rPr lang="en-US" altLang="ko-KR" sz="1400" dirty="0" err="1">
                  <a:solidFill>
                    <a:srgbClr val="1F45BC"/>
                  </a:solidFill>
                  <a:latin typeface="SamsungOne-700" panose="020B0803030303020204" pitchFamily="34" charset="0"/>
                  <a:ea typeface="SamsungOne-700" panose="020B0803030303020204" pitchFamily="34" charset="0"/>
                </a:rPr>
                <a:t>nào</a:t>
              </a:r>
              <a:r>
                <a:rPr lang="en-US" altLang="ko-KR" sz="1400" dirty="0">
                  <a:solidFill>
                    <a:srgbClr val="1F45BC"/>
                  </a:solidFill>
                  <a:latin typeface="SamsungOne-700" panose="020B0803030303020204" pitchFamily="34" charset="0"/>
                  <a:ea typeface="SamsungOne-700" panose="020B0803030303020204" pitchFamily="34" charset="0"/>
                </a:rPr>
                <a: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62" name="타원 61">
              <a:extLst>
                <a:ext uri="{FF2B5EF4-FFF2-40B4-BE49-F238E27FC236}">
                  <a16:creationId xmlns:a16="http://schemas.microsoft.com/office/drawing/2014/main" id="{7F84D9CF-677B-41E0-B6DC-FC5748A40BBD}"/>
                </a:ext>
              </a:extLst>
            </p:cNvPr>
            <p:cNvSpPr/>
            <p:nvPr/>
          </p:nvSpPr>
          <p:spPr>
            <a:xfrm>
              <a:off x="2253036" y="3583120"/>
              <a:ext cx="1834308" cy="1834308"/>
            </a:xfrm>
            <a:prstGeom prst="ellipse">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nvGrpSpPr>
            <p:cNvPr id="63" name="그룹 62">
              <a:extLst>
                <a:ext uri="{FF2B5EF4-FFF2-40B4-BE49-F238E27FC236}">
                  <a16:creationId xmlns:a16="http://schemas.microsoft.com/office/drawing/2014/main" id="{AE1E9302-9499-43B5-A344-FE9C3806E9DD}"/>
                </a:ext>
              </a:extLst>
            </p:cNvPr>
            <p:cNvGrpSpPr/>
            <p:nvPr/>
          </p:nvGrpSpPr>
          <p:grpSpPr>
            <a:xfrm>
              <a:off x="2209399" y="3422946"/>
              <a:ext cx="1913628" cy="2150925"/>
              <a:chOff x="2209399" y="3422946"/>
              <a:chExt cx="1913628" cy="2150925"/>
            </a:xfrm>
          </p:grpSpPr>
          <p:grpSp>
            <p:nvGrpSpPr>
              <p:cNvPr id="81" name="그룹 80">
                <a:extLst>
                  <a:ext uri="{FF2B5EF4-FFF2-40B4-BE49-F238E27FC236}">
                    <a16:creationId xmlns:a16="http://schemas.microsoft.com/office/drawing/2014/main" id="{E08E1DCF-C35E-4B96-94FF-1D5A72579562}"/>
                  </a:ext>
                </a:extLst>
              </p:cNvPr>
              <p:cNvGrpSpPr/>
              <p:nvPr/>
            </p:nvGrpSpPr>
            <p:grpSpPr>
              <a:xfrm>
                <a:off x="3010017" y="3422946"/>
                <a:ext cx="320347" cy="2150925"/>
                <a:chOff x="2353610" y="3396952"/>
                <a:chExt cx="360040" cy="2417440"/>
              </a:xfrm>
              <a:solidFill>
                <a:srgbClr val="E9F2FC"/>
              </a:solidFill>
            </p:grpSpPr>
            <p:sp>
              <p:nvSpPr>
                <p:cNvPr id="86" name="타원 85">
                  <a:extLst>
                    <a:ext uri="{FF2B5EF4-FFF2-40B4-BE49-F238E27FC236}">
                      <a16:creationId xmlns:a16="http://schemas.microsoft.com/office/drawing/2014/main" id="{354C51FB-4B33-43A6-B751-28644DDC2456}"/>
                    </a:ext>
                  </a:extLst>
                </p:cNvPr>
                <p:cNvSpPr/>
                <p:nvPr/>
              </p:nvSpPr>
              <p:spPr>
                <a:xfrm>
                  <a:off x="2353610" y="3396952"/>
                  <a:ext cx="360040" cy="360040"/>
                </a:xfrm>
                <a:prstGeom prst="ellipse">
                  <a:avLst/>
                </a:prstGeom>
                <a:grp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87" name="타원 86">
                  <a:extLst>
                    <a:ext uri="{FF2B5EF4-FFF2-40B4-BE49-F238E27FC236}">
                      <a16:creationId xmlns:a16="http://schemas.microsoft.com/office/drawing/2014/main" id="{7895B9E1-2D5E-42B8-8E93-799A4CDBEC99}"/>
                    </a:ext>
                  </a:extLst>
                </p:cNvPr>
                <p:cNvSpPr/>
                <p:nvPr/>
              </p:nvSpPr>
              <p:spPr>
                <a:xfrm>
                  <a:off x="2353610" y="5454352"/>
                  <a:ext cx="360040" cy="360040"/>
                </a:xfrm>
                <a:prstGeom prst="ellipse">
                  <a:avLst/>
                </a:prstGeom>
                <a:grp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4</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82" name="타원 81">
                <a:extLst>
                  <a:ext uri="{FF2B5EF4-FFF2-40B4-BE49-F238E27FC236}">
                    <a16:creationId xmlns:a16="http://schemas.microsoft.com/office/drawing/2014/main" id="{535A6720-2137-45CA-989D-34C0FB325BC0}"/>
                  </a:ext>
                </a:extLst>
              </p:cNvPr>
              <p:cNvSpPr/>
              <p:nvPr/>
            </p:nvSpPr>
            <p:spPr>
              <a:xfrm>
                <a:off x="3802680" y="3880511"/>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2</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83" name="타원 82">
                <a:extLst>
                  <a:ext uri="{FF2B5EF4-FFF2-40B4-BE49-F238E27FC236}">
                    <a16:creationId xmlns:a16="http://schemas.microsoft.com/office/drawing/2014/main" id="{8EB6E38C-EB30-4904-A592-8759AB448882}"/>
                  </a:ext>
                </a:extLst>
              </p:cNvPr>
              <p:cNvSpPr/>
              <p:nvPr/>
            </p:nvSpPr>
            <p:spPr>
              <a:xfrm>
                <a:off x="2209399" y="4787326"/>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5</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84" name="타원 83">
                <a:extLst>
                  <a:ext uri="{FF2B5EF4-FFF2-40B4-BE49-F238E27FC236}">
                    <a16:creationId xmlns:a16="http://schemas.microsoft.com/office/drawing/2014/main" id="{7FB713C3-F962-4F2A-80D0-17DB537E0A95}"/>
                  </a:ext>
                </a:extLst>
              </p:cNvPr>
              <p:cNvSpPr/>
              <p:nvPr/>
            </p:nvSpPr>
            <p:spPr>
              <a:xfrm>
                <a:off x="2209399" y="3880511"/>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6</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85" name="타원 84">
                <a:extLst>
                  <a:ext uri="{FF2B5EF4-FFF2-40B4-BE49-F238E27FC236}">
                    <a16:creationId xmlns:a16="http://schemas.microsoft.com/office/drawing/2014/main" id="{C3F127B1-807E-4A9C-BD09-FE05A7DF6A40}"/>
                  </a:ext>
                </a:extLst>
              </p:cNvPr>
              <p:cNvSpPr/>
              <p:nvPr/>
            </p:nvSpPr>
            <p:spPr>
              <a:xfrm>
                <a:off x="3802680" y="4787326"/>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3</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cxnSp>
          <p:nvCxnSpPr>
            <p:cNvPr id="64" name="직선 화살표 연결선 63">
              <a:extLst>
                <a:ext uri="{FF2B5EF4-FFF2-40B4-BE49-F238E27FC236}">
                  <a16:creationId xmlns:a16="http://schemas.microsoft.com/office/drawing/2014/main" id="{8170B1E9-F0F6-481C-9750-013BAF81A994}"/>
                </a:ext>
              </a:extLst>
            </p:cNvPr>
            <p:cNvCxnSpPr/>
            <p:nvPr/>
          </p:nvCxnSpPr>
          <p:spPr>
            <a:xfrm>
              <a:off x="2131958" y="3605087"/>
              <a:ext cx="1609622" cy="435598"/>
            </a:xfrm>
            <a:prstGeom prst="straightConnector1">
              <a:avLst/>
            </a:prstGeom>
            <a:ln w="3810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99F317C8-78A7-4143-8E82-27DA91A9C5A4}"/>
                </a:ext>
              </a:extLst>
            </p:cNvPr>
            <p:cNvCxnSpPr/>
            <p:nvPr/>
          </p:nvCxnSpPr>
          <p:spPr>
            <a:xfrm flipV="1">
              <a:off x="2131958" y="5478603"/>
              <a:ext cx="812582" cy="39483"/>
            </a:xfrm>
            <a:prstGeom prst="straightConnector1">
              <a:avLst/>
            </a:prstGeom>
            <a:ln w="3810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0DEECF82-391A-487B-9D15-AD040866A9E0}"/>
                </a:ext>
              </a:extLst>
            </p:cNvPr>
            <p:cNvCxnSpPr/>
            <p:nvPr/>
          </p:nvCxnSpPr>
          <p:spPr>
            <a:xfrm>
              <a:off x="5229838" y="4209333"/>
              <a:ext cx="1720692" cy="1260212"/>
            </a:xfrm>
            <a:prstGeom prst="straightConnector1">
              <a:avLst/>
            </a:prstGeom>
            <a:ln w="3810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D7549D6-0CC7-411E-AE73-881E6B2A6501}"/>
                </a:ext>
              </a:extLst>
            </p:cNvPr>
            <p:cNvCxnSpPr/>
            <p:nvPr/>
          </p:nvCxnSpPr>
          <p:spPr>
            <a:xfrm flipV="1">
              <a:off x="6081261" y="3493335"/>
              <a:ext cx="869269" cy="58575"/>
            </a:xfrm>
            <a:prstGeom prst="straightConnector1">
              <a:avLst/>
            </a:prstGeom>
            <a:ln w="3810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타원 67">
              <a:extLst>
                <a:ext uri="{FF2B5EF4-FFF2-40B4-BE49-F238E27FC236}">
                  <a16:creationId xmlns:a16="http://schemas.microsoft.com/office/drawing/2014/main" id="{DA1FF029-2469-478A-B595-9A3153D14EFA}"/>
                </a:ext>
              </a:extLst>
            </p:cNvPr>
            <p:cNvSpPr/>
            <p:nvPr/>
          </p:nvSpPr>
          <p:spPr>
            <a:xfrm>
              <a:off x="4922629" y="3583120"/>
              <a:ext cx="1834308" cy="1834308"/>
            </a:xfrm>
            <a:prstGeom prst="ellipse">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69" name="타원 68">
              <a:extLst>
                <a:ext uri="{FF2B5EF4-FFF2-40B4-BE49-F238E27FC236}">
                  <a16:creationId xmlns:a16="http://schemas.microsoft.com/office/drawing/2014/main" id="{152E07E8-93BB-470D-86FF-633A97F179C0}"/>
                </a:ext>
              </a:extLst>
            </p:cNvPr>
            <p:cNvSpPr/>
            <p:nvPr/>
          </p:nvSpPr>
          <p:spPr>
            <a:xfrm>
              <a:off x="5679610" y="3422946"/>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7</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70" name="타원 69">
              <a:extLst>
                <a:ext uri="{FF2B5EF4-FFF2-40B4-BE49-F238E27FC236}">
                  <a16:creationId xmlns:a16="http://schemas.microsoft.com/office/drawing/2014/main" id="{5B538355-9675-4A11-94E2-DC63B82E72A8}"/>
                </a:ext>
              </a:extLst>
            </p:cNvPr>
            <p:cNvSpPr/>
            <p:nvPr/>
          </p:nvSpPr>
          <p:spPr>
            <a:xfrm>
              <a:off x="6472273" y="3880511"/>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8</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71" name="타원 70">
              <a:extLst>
                <a:ext uri="{FF2B5EF4-FFF2-40B4-BE49-F238E27FC236}">
                  <a16:creationId xmlns:a16="http://schemas.microsoft.com/office/drawing/2014/main" id="{73C6CAC5-B394-48D3-AFAD-5B73C7213FF8}"/>
                </a:ext>
              </a:extLst>
            </p:cNvPr>
            <p:cNvSpPr/>
            <p:nvPr/>
          </p:nvSpPr>
          <p:spPr>
            <a:xfrm>
              <a:off x="6472273" y="4787326"/>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9</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72" name="그룹 71">
              <a:extLst>
                <a:ext uri="{FF2B5EF4-FFF2-40B4-BE49-F238E27FC236}">
                  <a16:creationId xmlns:a16="http://schemas.microsoft.com/office/drawing/2014/main" id="{40EB5895-F485-44FA-9279-ED055E40A833}"/>
                </a:ext>
              </a:extLst>
            </p:cNvPr>
            <p:cNvGrpSpPr/>
            <p:nvPr/>
          </p:nvGrpSpPr>
          <p:grpSpPr>
            <a:xfrm>
              <a:off x="5658175" y="5253524"/>
              <a:ext cx="372218" cy="320347"/>
              <a:chOff x="5658175" y="5253524"/>
              <a:chExt cx="372218" cy="320347"/>
            </a:xfrm>
          </p:grpSpPr>
          <p:sp>
            <p:nvSpPr>
              <p:cNvPr id="79" name="타원 78">
                <a:extLst>
                  <a:ext uri="{FF2B5EF4-FFF2-40B4-BE49-F238E27FC236}">
                    <a16:creationId xmlns:a16="http://schemas.microsoft.com/office/drawing/2014/main" id="{72023753-2F58-499D-84DC-150AA88B8935}"/>
                  </a:ext>
                </a:extLst>
              </p:cNvPr>
              <p:cNvSpPr/>
              <p:nvPr/>
            </p:nvSpPr>
            <p:spPr>
              <a:xfrm>
                <a:off x="5679610" y="5253524"/>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80" name="TextBox 79">
                <a:extLst>
                  <a:ext uri="{FF2B5EF4-FFF2-40B4-BE49-F238E27FC236}">
                    <a16:creationId xmlns:a16="http://schemas.microsoft.com/office/drawing/2014/main" id="{5826D494-BD76-4D6B-8834-B25EE6B9DFF7}"/>
                  </a:ext>
                </a:extLst>
              </p:cNvPr>
              <p:cNvSpPr txBox="1"/>
              <p:nvPr/>
            </p:nvSpPr>
            <p:spPr>
              <a:xfrm>
                <a:off x="5658175" y="5263539"/>
                <a:ext cx="372218" cy="307777"/>
              </a:xfrm>
              <a:prstGeom prst="rect">
                <a:avLst/>
              </a:prstGeom>
              <a:noFill/>
              <a:ln w="19050">
                <a:noFill/>
              </a:ln>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10</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73" name="그룹 72">
              <a:extLst>
                <a:ext uri="{FF2B5EF4-FFF2-40B4-BE49-F238E27FC236}">
                  <a16:creationId xmlns:a16="http://schemas.microsoft.com/office/drawing/2014/main" id="{2919818F-0A1A-4995-B098-41A3CE96FCF1}"/>
                </a:ext>
              </a:extLst>
            </p:cNvPr>
            <p:cNvGrpSpPr/>
            <p:nvPr/>
          </p:nvGrpSpPr>
          <p:grpSpPr>
            <a:xfrm>
              <a:off x="4863472" y="4787326"/>
              <a:ext cx="348173" cy="320347"/>
              <a:chOff x="4863472" y="4787326"/>
              <a:chExt cx="348173" cy="320347"/>
            </a:xfrm>
          </p:grpSpPr>
          <p:sp>
            <p:nvSpPr>
              <p:cNvPr id="77" name="타원 76">
                <a:extLst>
                  <a:ext uri="{FF2B5EF4-FFF2-40B4-BE49-F238E27FC236}">
                    <a16:creationId xmlns:a16="http://schemas.microsoft.com/office/drawing/2014/main" id="{9D48DCC3-DD34-4446-8D32-99312517CD20}"/>
                  </a:ext>
                </a:extLst>
              </p:cNvPr>
              <p:cNvSpPr/>
              <p:nvPr/>
            </p:nvSpPr>
            <p:spPr>
              <a:xfrm>
                <a:off x="4878992" y="4787326"/>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78" name="TextBox 77">
                <a:extLst>
                  <a:ext uri="{FF2B5EF4-FFF2-40B4-BE49-F238E27FC236}">
                    <a16:creationId xmlns:a16="http://schemas.microsoft.com/office/drawing/2014/main" id="{81A06191-49DD-4785-88FF-737C1F655FCE}"/>
                  </a:ext>
                </a:extLst>
              </p:cNvPr>
              <p:cNvSpPr txBox="1"/>
              <p:nvPr/>
            </p:nvSpPr>
            <p:spPr>
              <a:xfrm>
                <a:off x="4863472" y="4799896"/>
                <a:ext cx="348173" cy="30777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11</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74" name="그룹 73">
              <a:extLst>
                <a:ext uri="{FF2B5EF4-FFF2-40B4-BE49-F238E27FC236}">
                  <a16:creationId xmlns:a16="http://schemas.microsoft.com/office/drawing/2014/main" id="{E672DD38-DEE5-4689-9A4A-72E653753DAA}"/>
                </a:ext>
              </a:extLst>
            </p:cNvPr>
            <p:cNvGrpSpPr/>
            <p:nvPr/>
          </p:nvGrpSpPr>
          <p:grpSpPr>
            <a:xfrm>
              <a:off x="4852347" y="3880511"/>
              <a:ext cx="360996" cy="320347"/>
              <a:chOff x="4852347" y="3880511"/>
              <a:chExt cx="360996" cy="320347"/>
            </a:xfrm>
          </p:grpSpPr>
          <p:sp>
            <p:nvSpPr>
              <p:cNvPr id="75" name="타원 74">
                <a:extLst>
                  <a:ext uri="{FF2B5EF4-FFF2-40B4-BE49-F238E27FC236}">
                    <a16:creationId xmlns:a16="http://schemas.microsoft.com/office/drawing/2014/main" id="{709AE758-6DF8-40FB-AD2C-938DA5788D4E}"/>
                  </a:ext>
                </a:extLst>
              </p:cNvPr>
              <p:cNvSpPr/>
              <p:nvPr/>
            </p:nvSpPr>
            <p:spPr>
              <a:xfrm>
                <a:off x="4878992" y="3880511"/>
                <a:ext cx="320347" cy="320347"/>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76" name="TextBox 75">
                <a:extLst>
                  <a:ext uri="{FF2B5EF4-FFF2-40B4-BE49-F238E27FC236}">
                    <a16:creationId xmlns:a16="http://schemas.microsoft.com/office/drawing/2014/main" id="{533DF0CA-5821-4FEB-8D13-099D505A1D49}"/>
                  </a:ext>
                </a:extLst>
              </p:cNvPr>
              <p:cNvSpPr txBox="1"/>
              <p:nvPr/>
            </p:nvSpPr>
            <p:spPr>
              <a:xfrm>
                <a:off x="4852347" y="3890870"/>
                <a:ext cx="360996" cy="307777"/>
              </a:xfrm>
              <a:prstGeom prst="rect">
                <a:avLst/>
              </a:prstGeom>
              <a:noFill/>
              <a:ln w="19050">
                <a:noFill/>
              </a:ln>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12</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pic>
        <p:nvPicPr>
          <p:cNvPr id="88" name="그림 87">
            <a:extLst>
              <a:ext uri="{FF2B5EF4-FFF2-40B4-BE49-F238E27FC236}">
                <a16:creationId xmlns:a16="http://schemas.microsoft.com/office/drawing/2014/main" id="{286C5ED5-FFD3-4C99-ADFD-E686B7CCF1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988" y="3308968"/>
            <a:ext cx="352921" cy="408065"/>
          </a:xfrm>
          <a:prstGeom prst="rect">
            <a:avLst/>
          </a:prstGeom>
        </p:spPr>
      </p:pic>
      <p:pic>
        <p:nvPicPr>
          <p:cNvPr id="89" name="그림 88">
            <a:extLst>
              <a:ext uri="{FF2B5EF4-FFF2-40B4-BE49-F238E27FC236}">
                <a16:creationId xmlns:a16="http://schemas.microsoft.com/office/drawing/2014/main" id="{38536B56-ABF6-4296-9497-22C5B01897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4988" y="5355950"/>
            <a:ext cx="350716" cy="408065"/>
          </a:xfrm>
          <a:prstGeom prst="rect">
            <a:avLst/>
          </a:prstGeom>
        </p:spPr>
      </p:pic>
      <p:pic>
        <p:nvPicPr>
          <p:cNvPr id="90" name="그림 89">
            <a:extLst>
              <a:ext uri="{FF2B5EF4-FFF2-40B4-BE49-F238E27FC236}">
                <a16:creationId xmlns:a16="http://schemas.microsoft.com/office/drawing/2014/main" id="{3E956DAA-5C35-44AB-BB61-A698AFA76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2648" y="3452797"/>
            <a:ext cx="352921" cy="408065"/>
          </a:xfrm>
          <a:prstGeom prst="rect">
            <a:avLst/>
          </a:prstGeom>
        </p:spPr>
      </p:pic>
      <p:pic>
        <p:nvPicPr>
          <p:cNvPr id="91" name="그림 90">
            <a:extLst>
              <a:ext uri="{FF2B5EF4-FFF2-40B4-BE49-F238E27FC236}">
                <a16:creationId xmlns:a16="http://schemas.microsoft.com/office/drawing/2014/main" id="{9E5687A4-37E0-448C-91D6-D5F3F1B6BE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089" y="5260982"/>
            <a:ext cx="350716" cy="408065"/>
          </a:xfrm>
          <a:prstGeom prst="rect">
            <a:avLst/>
          </a:prstGeom>
        </p:spPr>
      </p:pic>
      <p:grpSp>
        <p:nvGrpSpPr>
          <p:cNvPr id="92" name="그룹 91">
            <a:extLst>
              <a:ext uri="{FF2B5EF4-FFF2-40B4-BE49-F238E27FC236}">
                <a16:creationId xmlns:a16="http://schemas.microsoft.com/office/drawing/2014/main" id="{94280403-30E6-431B-BBB0-9828D3EC9116}"/>
              </a:ext>
            </a:extLst>
          </p:cNvPr>
          <p:cNvGrpSpPr/>
          <p:nvPr/>
        </p:nvGrpSpPr>
        <p:grpSpPr>
          <a:xfrm>
            <a:off x="7228045" y="1618259"/>
            <a:ext cx="2026284" cy="2076245"/>
            <a:chOff x="7228045" y="1618259"/>
            <a:chExt cx="2026284" cy="2076245"/>
          </a:xfrm>
        </p:grpSpPr>
        <p:sp>
          <p:nvSpPr>
            <p:cNvPr id="93" name="타원 92">
              <a:extLst>
                <a:ext uri="{FF2B5EF4-FFF2-40B4-BE49-F238E27FC236}">
                  <a16:creationId xmlns:a16="http://schemas.microsoft.com/office/drawing/2014/main" id="{7EB39A94-9720-4B24-B3B2-331925046342}"/>
                </a:ext>
              </a:extLst>
            </p:cNvPr>
            <p:cNvSpPr/>
            <p:nvPr/>
          </p:nvSpPr>
          <p:spPr>
            <a:xfrm>
              <a:off x="7448776" y="1885003"/>
              <a:ext cx="1584823" cy="1584823"/>
            </a:xfrm>
            <a:prstGeom prst="ellipse">
              <a:avLst/>
            </a:prstGeom>
            <a:no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ea typeface="SamsungOneKorean 400" panose="020B0503030303020204" pitchFamily="50" charset="-127"/>
              </a:endParaRPr>
            </a:p>
          </p:txBody>
        </p:sp>
        <p:grpSp>
          <p:nvGrpSpPr>
            <p:cNvPr id="94" name="그룹 93">
              <a:extLst>
                <a:ext uri="{FF2B5EF4-FFF2-40B4-BE49-F238E27FC236}">
                  <a16:creationId xmlns:a16="http://schemas.microsoft.com/office/drawing/2014/main" id="{DC6547FC-5D9C-45BE-AD98-7D4FB920CC6D}"/>
                </a:ext>
              </a:extLst>
            </p:cNvPr>
            <p:cNvGrpSpPr/>
            <p:nvPr/>
          </p:nvGrpSpPr>
          <p:grpSpPr>
            <a:xfrm>
              <a:off x="8641124" y="1998287"/>
              <a:ext cx="596290" cy="575678"/>
              <a:chOff x="11342625" y="3157206"/>
              <a:chExt cx="596290" cy="575678"/>
            </a:xfrm>
          </p:grpSpPr>
          <p:sp>
            <p:nvSpPr>
              <p:cNvPr id="110" name="타원 109">
                <a:extLst>
                  <a:ext uri="{FF2B5EF4-FFF2-40B4-BE49-F238E27FC236}">
                    <a16:creationId xmlns:a16="http://schemas.microsoft.com/office/drawing/2014/main" id="{BE3492AA-2AF2-407D-9832-B0BC6DA77A7D}"/>
                  </a:ext>
                </a:extLst>
              </p:cNvPr>
              <p:cNvSpPr/>
              <p:nvPr/>
            </p:nvSpPr>
            <p:spPr>
              <a:xfrm>
                <a:off x="11352931" y="315720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111" name="직사각형 110">
                <a:extLst>
                  <a:ext uri="{FF2B5EF4-FFF2-40B4-BE49-F238E27FC236}">
                    <a16:creationId xmlns:a16="http://schemas.microsoft.com/office/drawing/2014/main" id="{48710AAE-982F-4B77-9D4D-4CA03B21088C}"/>
                  </a:ext>
                </a:extLst>
              </p:cNvPr>
              <p:cNvSpPr/>
              <p:nvPr/>
            </p:nvSpPr>
            <p:spPr>
              <a:xfrm>
                <a:off x="11342625" y="3177107"/>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cao</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và</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chịu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lỗi</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95" name="그룹 94">
              <a:extLst>
                <a:ext uri="{FF2B5EF4-FFF2-40B4-BE49-F238E27FC236}">
                  <a16:creationId xmlns:a16="http://schemas.microsoft.com/office/drawing/2014/main" id="{7C00613C-DC11-4E1A-9DF6-4D71AE472539}"/>
                </a:ext>
              </a:extLst>
            </p:cNvPr>
            <p:cNvGrpSpPr/>
            <p:nvPr/>
          </p:nvGrpSpPr>
          <p:grpSpPr>
            <a:xfrm>
              <a:off x="7244960" y="1998287"/>
              <a:ext cx="585984" cy="575678"/>
              <a:chOff x="10584916" y="4097037"/>
              <a:chExt cx="585984" cy="575678"/>
            </a:xfrm>
          </p:grpSpPr>
          <p:sp>
            <p:nvSpPr>
              <p:cNvPr id="108" name="타원 107">
                <a:extLst>
                  <a:ext uri="{FF2B5EF4-FFF2-40B4-BE49-F238E27FC236}">
                    <a16:creationId xmlns:a16="http://schemas.microsoft.com/office/drawing/2014/main" id="{8DE07CBA-B0D5-405C-B07C-55EC621978FD}"/>
                  </a:ext>
                </a:extLst>
              </p:cNvPr>
              <p:cNvSpPr/>
              <p:nvPr/>
            </p:nvSpPr>
            <p:spPr>
              <a:xfrm>
                <a:off x="10587367"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109" name="직사각형 108">
                <a:extLst>
                  <a:ext uri="{FF2B5EF4-FFF2-40B4-BE49-F238E27FC236}">
                    <a16:creationId xmlns:a16="http://schemas.microsoft.com/office/drawing/2014/main" id="{D19875C9-A380-4E0D-9C36-27AB5EFBA437}"/>
                  </a:ext>
                </a:extLst>
              </p:cNvPr>
              <p:cNvSpPr/>
              <p:nvPr/>
            </p:nvSpPr>
            <p:spPr>
              <a:xfrm>
                <a:off x="10584916" y="4181599"/>
                <a:ext cx="585984" cy="425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Giao diện truy vấn giống như CQL-A SQL</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96" name="그룹 95">
              <a:extLst>
                <a:ext uri="{FF2B5EF4-FFF2-40B4-BE49-F238E27FC236}">
                  <a16:creationId xmlns:a16="http://schemas.microsoft.com/office/drawing/2014/main" id="{4770A4DA-8847-4BFF-BF34-B32F7129BAEE}"/>
                </a:ext>
              </a:extLst>
            </p:cNvPr>
            <p:cNvGrpSpPr/>
            <p:nvPr/>
          </p:nvGrpSpPr>
          <p:grpSpPr>
            <a:xfrm>
              <a:off x="7952664" y="3118826"/>
              <a:ext cx="577046" cy="575678"/>
              <a:chOff x="11703604" y="4650536"/>
              <a:chExt cx="577046" cy="575678"/>
            </a:xfrm>
          </p:grpSpPr>
          <p:sp>
            <p:nvSpPr>
              <p:cNvPr id="106" name="타원 105">
                <a:extLst>
                  <a:ext uri="{FF2B5EF4-FFF2-40B4-BE49-F238E27FC236}">
                    <a16:creationId xmlns:a16="http://schemas.microsoft.com/office/drawing/2014/main" id="{21BD29D7-46D2-48E1-BB69-0D28478BE7F6}"/>
                  </a:ext>
                </a:extLst>
              </p:cNvPr>
              <p:cNvSpPr/>
              <p:nvPr/>
            </p:nvSpPr>
            <p:spPr>
              <a:xfrm>
                <a:off x="11704971"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107" name="직사각형 106">
                <a:extLst>
                  <a:ext uri="{FF2B5EF4-FFF2-40B4-BE49-F238E27FC236}">
                    <a16:creationId xmlns:a16="http://schemas.microsoft.com/office/drawing/2014/main" id="{C9068262-2324-4045-A253-4C7659777A16}"/>
                  </a:ext>
                </a:extLst>
              </p:cNvPr>
              <p:cNvSpPr/>
              <p:nvPr/>
            </p:nvSpPr>
            <p:spPr>
              <a:xfrm>
                <a:off x="11703604" y="4802559"/>
                <a:ext cx="577046" cy="261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nhất</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quán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có</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thể</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điều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chỉnh</a:t>
                </a:r>
                <a:endPar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97" name="그룹 96">
              <a:extLst>
                <a:ext uri="{FF2B5EF4-FFF2-40B4-BE49-F238E27FC236}">
                  <a16:creationId xmlns:a16="http://schemas.microsoft.com/office/drawing/2014/main" id="{511AFEB6-FD4F-422F-80DD-F42FF32FCC9F}"/>
                </a:ext>
              </a:extLst>
            </p:cNvPr>
            <p:cNvGrpSpPr/>
            <p:nvPr/>
          </p:nvGrpSpPr>
          <p:grpSpPr>
            <a:xfrm>
              <a:off x="8603637" y="2735244"/>
              <a:ext cx="650692" cy="575678"/>
              <a:chOff x="10982133" y="4650536"/>
              <a:chExt cx="650692" cy="575678"/>
            </a:xfrm>
          </p:grpSpPr>
          <p:sp>
            <p:nvSpPr>
              <p:cNvPr id="104" name="타원 103">
                <a:extLst>
                  <a:ext uri="{FF2B5EF4-FFF2-40B4-BE49-F238E27FC236}">
                    <a16:creationId xmlns:a16="http://schemas.microsoft.com/office/drawing/2014/main" id="{5CDA1F4D-2876-4603-A9E9-91F2AC237EF9}"/>
                  </a:ext>
                </a:extLst>
              </p:cNvPr>
              <p:cNvSpPr/>
              <p:nvPr/>
            </p:nvSpPr>
            <p:spPr>
              <a:xfrm>
                <a:off x="11002745" y="4650536"/>
                <a:ext cx="575678" cy="575678"/>
              </a:xfrm>
              <a:prstGeom prst="ellipse">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105" name="직사각형 104">
                <a:extLst>
                  <a:ext uri="{FF2B5EF4-FFF2-40B4-BE49-F238E27FC236}">
                    <a16:creationId xmlns:a16="http://schemas.microsoft.com/office/drawing/2014/main" id="{882B0E9A-9F3A-46A6-AC37-F938EED75531}"/>
                  </a:ext>
                </a:extLst>
              </p:cNvPr>
              <p:cNvSpPr/>
              <p:nvPr/>
            </p:nvSpPr>
            <p:spPr>
              <a:xfrm>
                <a:off x="10982133" y="4741365"/>
                <a:ext cx="650692" cy="37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rgbClr val="0043B2"/>
                    </a:solidFill>
                    <a:latin typeface="SamsungOne-700" panose="020B0803030303020204" pitchFamily="34" charset="0"/>
                    <a:ea typeface="SamsungOneKorean 400" panose="020B0503030303020204" pitchFamily="50" charset="-127"/>
                  </a:rPr>
                  <a:t>Kiến</a:t>
                </a:r>
                <a:r>
                  <a:rPr lang="en-US" altLang="ko-KR" sz="600" dirty="0">
                    <a:solidFill>
                      <a:srgbClr val="0043B2"/>
                    </a:solidFill>
                    <a:latin typeface="SamsungOne-700" panose="020B0803030303020204" pitchFamily="34" charset="0"/>
                    <a:ea typeface="SamsungOneKorean 400" panose="020B0503030303020204" pitchFamily="50" charset="-127"/>
                  </a:rPr>
                  <a:t> </a:t>
                </a:r>
                <a:r>
                  <a:rPr lang="en-US" altLang="ko-KR" sz="600" dirty="0" err="1">
                    <a:solidFill>
                      <a:srgbClr val="0043B2"/>
                    </a:solidFill>
                    <a:latin typeface="SamsungOne-700" panose="020B0803030303020204" pitchFamily="34" charset="0"/>
                    <a:ea typeface="SamsungOneKorean 400" panose="020B0503030303020204" pitchFamily="50" charset="-127"/>
                  </a:rPr>
                  <a:t>trúc</a:t>
                </a:r>
                <a:r>
                  <a:rPr lang="en-US" altLang="ko-KR" sz="600" dirty="0">
                    <a:solidFill>
                      <a:srgbClr val="0043B2"/>
                    </a:solidFill>
                    <a:latin typeface="SamsungOne-700" panose="020B0803030303020204" pitchFamily="34" charset="0"/>
                    <a:ea typeface="SamsungOneKorean 400" panose="020B0503030303020204" pitchFamily="50" charset="-127"/>
                  </a:rPr>
                  <a:t> </a:t>
                </a:r>
                <a:r>
                  <a:rPr lang="en-US" altLang="ko-KR" sz="600" dirty="0" err="1">
                    <a:solidFill>
                      <a:srgbClr val="0043B2"/>
                    </a:solidFill>
                    <a:latin typeface="SamsungOne-700" panose="020B0803030303020204" pitchFamily="34" charset="0"/>
                    <a:ea typeface="SamsungOneKorean 400" panose="020B0503030303020204" pitchFamily="50" charset="-127"/>
                  </a:rPr>
                  <a:t>ngang</a:t>
                </a:r>
                <a:r>
                  <a:rPr lang="en-US" altLang="ko-KR" sz="600" dirty="0">
                    <a:solidFill>
                      <a:srgbClr val="0043B2"/>
                    </a:solidFill>
                    <a:latin typeface="SamsungOne-700" panose="020B0803030303020204" pitchFamily="34" charset="0"/>
                    <a:ea typeface="SamsungOneKorean 400" panose="020B0503030303020204" pitchFamily="50" charset="-127"/>
                  </a:rPr>
                  <a:t> </a:t>
                </a:r>
                <a:r>
                  <a:rPr lang="en-US" altLang="ko-KR" sz="600" dirty="0" err="1">
                    <a:solidFill>
                      <a:srgbClr val="0043B2"/>
                    </a:solidFill>
                    <a:latin typeface="SamsungOne-700" panose="020B0803030303020204" pitchFamily="34" charset="0"/>
                    <a:ea typeface="SamsungOneKorean 400" panose="020B0503030303020204" pitchFamily="50" charset="-127"/>
                  </a:rPr>
                  <a:t>hàng</a:t>
                </a:r>
                <a:endParaRPr lang="ko-KR" altLang="en-US" sz="600" dirty="0">
                  <a:solidFill>
                    <a:srgbClr val="0043B2"/>
                  </a:solidFill>
                  <a:latin typeface="SamsungOne-700" panose="020B0803030303020204" pitchFamily="34" charset="0"/>
                  <a:ea typeface="SamsungOneKorean 400" panose="020B0503030303020204" pitchFamily="50" charset="-127"/>
                </a:endParaRPr>
              </a:p>
            </p:txBody>
          </p:sp>
        </p:grpSp>
        <p:grpSp>
          <p:nvGrpSpPr>
            <p:cNvPr id="98" name="그룹 97">
              <a:extLst>
                <a:ext uri="{FF2B5EF4-FFF2-40B4-BE49-F238E27FC236}">
                  <a16:creationId xmlns:a16="http://schemas.microsoft.com/office/drawing/2014/main" id="{2862972C-D06D-4ABB-BC84-E5653DB41883}"/>
                </a:ext>
              </a:extLst>
            </p:cNvPr>
            <p:cNvGrpSpPr/>
            <p:nvPr/>
          </p:nvGrpSpPr>
          <p:grpSpPr>
            <a:xfrm>
              <a:off x="7228045" y="2735244"/>
              <a:ext cx="599243" cy="575678"/>
              <a:chOff x="12118496" y="4097037"/>
              <a:chExt cx="599243" cy="575678"/>
            </a:xfrm>
          </p:grpSpPr>
          <p:sp>
            <p:nvSpPr>
              <p:cNvPr id="102" name="타원 101">
                <a:extLst>
                  <a:ext uri="{FF2B5EF4-FFF2-40B4-BE49-F238E27FC236}">
                    <a16:creationId xmlns:a16="http://schemas.microsoft.com/office/drawing/2014/main" id="{062BB52F-1DD8-470A-A0CF-7A68E79CEB76}"/>
                  </a:ext>
                </a:extLst>
              </p:cNvPr>
              <p:cNvSpPr/>
              <p:nvPr/>
            </p:nvSpPr>
            <p:spPr>
              <a:xfrm>
                <a:off x="12118496"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103" name="직사각형 102">
                <a:extLst>
                  <a:ext uri="{FF2B5EF4-FFF2-40B4-BE49-F238E27FC236}">
                    <a16:creationId xmlns:a16="http://schemas.microsoft.com/office/drawing/2014/main" id="{EFE5FBE4-B91A-4516-A0FC-978D59BBD80B}"/>
                  </a:ext>
                </a:extLst>
              </p:cNvPr>
              <p:cNvSpPr/>
              <p:nvPr/>
            </p:nvSpPr>
            <p:spPr>
              <a:xfrm>
                <a:off x="12121449" y="4128408"/>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Lưu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trữ</a:t>
                </a:r>
                <a:r>
                  <a:rPr lang="vi-VN"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khóa-giá trị theo định hướng cột</a:t>
                </a:r>
                <a:endPar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99" name="그룹 98">
              <a:extLst>
                <a:ext uri="{FF2B5EF4-FFF2-40B4-BE49-F238E27FC236}">
                  <a16:creationId xmlns:a16="http://schemas.microsoft.com/office/drawing/2014/main" id="{812797BC-A6E4-4841-B760-9B464D600345}"/>
                </a:ext>
              </a:extLst>
            </p:cNvPr>
            <p:cNvGrpSpPr/>
            <p:nvPr/>
          </p:nvGrpSpPr>
          <p:grpSpPr>
            <a:xfrm>
              <a:off x="7943042" y="1618259"/>
              <a:ext cx="596290" cy="575678"/>
              <a:chOff x="11975243" y="3445420"/>
              <a:chExt cx="596290" cy="575678"/>
            </a:xfrm>
          </p:grpSpPr>
          <p:sp>
            <p:nvSpPr>
              <p:cNvPr id="100" name="타원 99">
                <a:extLst>
                  <a:ext uri="{FF2B5EF4-FFF2-40B4-BE49-F238E27FC236}">
                    <a16:creationId xmlns:a16="http://schemas.microsoft.com/office/drawing/2014/main" id="{21B93711-2D46-44D0-AB36-3608F61B494C}"/>
                  </a:ext>
                </a:extLst>
              </p:cNvPr>
              <p:cNvSpPr/>
              <p:nvPr/>
            </p:nvSpPr>
            <p:spPr>
              <a:xfrm>
                <a:off x="11979333" y="3445420"/>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101" name="직사각형 100">
                <a:extLst>
                  <a:ext uri="{FF2B5EF4-FFF2-40B4-BE49-F238E27FC236}">
                    <a16:creationId xmlns:a16="http://schemas.microsoft.com/office/drawing/2014/main" id="{0F0B1F7F-A1B0-4672-A425-FA425FCE6949}"/>
                  </a:ext>
                </a:extLst>
              </p:cNvPr>
              <p:cNvSpPr/>
              <p:nvPr/>
            </p:nvSpPr>
            <p:spPr>
              <a:xfrm>
                <a:off x="11975243" y="3632818"/>
                <a:ext cx="596290" cy="200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mở</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rộng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đàn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hồi</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spTree>
    <p:extLst>
      <p:ext uri="{BB962C8B-B14F-4D97-AF65-F5344CB8AC3E}">
        <p14:creationId xmlns:p14="http://schemas.microsoft.com/office/powerpoint/2010/main" val="3989456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a:xfrm>
            <a:off x="535872" y="1398873"/>
            <a:ext cx="8796528" cy="493776"/>
          </a:xfrm>
        </p:spPr>
        <p:txBody>
          <a:bodyPr/>
          <a:lstStyle/>
          <a:p>
            <a:r>
              <a:rPr lang="en-US" altLang="en-US" dirty="0" err="1"/>
              <a:t>Tính</a:t>
            </a:r>
            <a:r>
              <a:rPr lang="en-US" altLang="en-US" dirty="0"/>
              <a:t> </a:t>
            </a:r>
            <a:r>
              <a:rPr lang="en-US" altLang="en-US" dirty="0" err="1"/>
              <a:t>nhất</a:t>
            </a:r>
            <a:r>
              <a:rPr lang="en-US" altLang="en-US" dirty="0"/>
              <a:t> </a:t>
            </a:r>
            <a:r>
              <a:rPr lang="en-US" altLang="en-US" dirty="0" err="1"/>
              <a:t>quán</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điều</a:t>
            </a:r>
            <a:r>
              <a:rPr lang="en-US" altLang="en-US" dirty="0"/>
              <a:t> </a:t>
            </a:r>
            <a:r>
              <a:rPr lang="en-US" altLang="en-US" dirty="0" err="1"/>
              <a:t>chỉnh</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Chọn giữa tính nhất quán Mạnh/cuối cùng (Có sẵn so với Tính nhất quán)</a:t>
            </a:r>
          </a:p>
          <a:p>
            <a:r>
              <a:rPr lang="vi-VN" altLang="ko-KR" dirty="0"/>
              <a:t>Đọc (thao tác đọc) và Viết (thao tác ghi) có thể được điều chỉnh riêng</a:t>
            </a:r>
          </a:p>
          <a:p>
            <a:r>
              <a:rPr lang="vi-VN" altLang="ko-KR" dirty="0"/>
              <a:t>Hơi hy sinh Tính nhất quán để tăng Tính khả dụng tổng thể.</a:t>
            </a:r>
            <a:endParaRPr lang="en-US" altLang="ko-KR" dirty="0"/>
          </a:p>
          <a:p>
            <a:pPr lvl="1"/>
            <a:r>
              <a:rPr lang="en-US" altLang="ko-KR" dirty="0" err="1"/>
              <a:t>Điều</a:t>
            </a:r>
            <a:r>
              <a:rPr lang="en-US" altLang="ko-KR" dirty="0"/>
              <a:t> </a:t>
            </a:r>
            <a:r>
              <a:rPr lang="en-US" altLang="ko-KR" dirty="0" err="1"/>
              <a:t>chỉnh</a:t>
            </a:r>
            <a:r>
              <a:rPr lang="en-US" altLang="ko-KR" dirty="0"/>
              <a:t> </a:t>
            </a:r>
            <a:r>
              <a:rPr lang="en-US" altLang="ko-KR" dirty="0" err="1"/>
              <a:t>Mức</a:t>
            </a:r>
            <a:r>
              <a:rPr lang="en-US" altLang="ko-KR" dirty="0"/>
              <a:t> </a:t>
            </a:r>
            <a:r>
              <a:rPr lang="en-US" altLang="ko-KR" dirty="0" err="1"/>
              <a:t>độ</a:t>
            </a:r>
            <a:r>
              <a:rPr lang="en-US" altLang="ko-KR" dirty="0"/>
              <a:t> </a:t>
            </a:r>
            <a:r>
              <a:rPr lang="en-US" altLang="ko-KR" dirty="0" err="1"/>
              <a:t>nhất</a:t>
            </a:r>
            <a:r>
              <a:rPr lang="en-US" altLang="ko-KR" dirty="0"/>
              <a:t> </a:t>
            </a:r>
            <a:r>
              <a:rPr lang="en-US" altLang="ko-KR" dirty="0" err="1"/>
              <a:t>quán</a:t>
            </a:r>
            <a:r>
              <a:rPr lang="en-US" altLang="ko-KR" dirty="0"/>
              <a:t> </a:t>
            </a:r>
            <a:r>
              <a:rPr lang="en-US" altLang="ko-KR" dirty="0" err="1"/>
              <a:t>để</a:t>
            </a:r>
            <a:r>
              <a:rPr lang="en-US" altLang="ko-KR" dirty="0"/>
              <a:t> </a:t>
            </a:r>
            <a:r>
              <a:rPr lang="en-US" altLang="ko-KR" dirty="0" err="1"/>
              <a:t>cân</a:t>
            </a:r>
            <a:r>
              <a:rPr lang="en-US" altLang="ko-KR" dirty="0"/>
              <a:t> </a:t>
            </a:r>
            <a:r>
              <a:rPr lang="en-US" altLang="ko-KR" dirty="0" err="1"/>
              <a:t>bằng</a:t>
            </a:r>
            <a:r>
              <a:rPr lang="en-US" altLang="ko-KR" dirty="0"/>
              <a:t> </a:t>
            </a:r>
            <a:r>
              <a:rPr lang="en-US" altLang="ko-KR" dirty="0" err="1"/>
              <a:t>tính</a:t>
            </a:r>
            <a:r>
              <a:rPr lang="en-US" altLang="ko-KR" dirty="0"/>
              <a:t> </a:t>
            </a:r>
            <a:r>
              <a:rPr lang="en-US" altLang="ko-KR" dirty="0" err="1"/>
              <a:t>khả</a:t>
            </a:r>
            <a:r>
              <a:rPr lang="en-US" altLang="ko-KR" dirty="0"/>
              <a:t> </a:t>
            </a:r>
            <a:r>
              <a:rPr lang="en-US" altLang="ko-KR" dirty="0" err="1"/>
              <a:t>dụng</a:t>
            </a:r>
            <a:endParaRPr lang="ko-KR" altLang="en-US" dirty="0"/>
          </a:p>
        </p:txBody>
      </p:sp>
      <p:grpSp>
        <p:nvGrpSpPr>
          <p:cNvPr id="8" name="그룹 7">
            <a:extLst>
              <a:ext uri="{FF2B5EF4-FFF2-40B4-BE49-F238E27FC236}">
                <a16:creationId xmlns:a16="http://schemas.microsoft.com/office/drawing/2014/main" id="{4B29F8F4-C6FD-4D10-BE31-568F7DFA5843}"/>
              </a:ext>
            </a:extLst>
          </p:cNvPr>
          <p:cNvGrpSpPr/>
          <p:nvPr/>
        </p:nvGrpSpPr>
        <p:grpSpPr>
          <a:xfrm>
            <a:off x="2797440" y="3702386"/>
            <a:ext cx="4547928" cy="2206915"/>
            <a:chOff x="2797440" y="3702386"/>
            <a:chExt cx="4547928" cy="2206915"/>
          </a:xfrm>
        </p:grpSpPr>
        <p:sp>
          <p:nvSpPr>
            <p:cNvPr id="9" name="TextBox 8">
              <a:extLst>
                <a:ext uri="{FF2B5EF4-FFF2-40B4-BE49-F238E27FC236}">
                  <a16:creationId xmlns:a16="http://schemas.microsoft.com/office/drawing/2014/main" id="{E7325C53-2218-47C0-9B72-F4B4E276E41D}"/>
                </a:ext>
              </a:extLst>
            </p:cNvPr>
            <p:cNvSpPr txBox="1"/>
            <p:nvPr/>
          </p:nvSpPr>
          <p:spPr>
            <a:xfrm>
              <a:off x="3506949" y="5601524"/>
              <a:ext cx="934871"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Khả</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dụng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0" name="TextBox 9">
              <a:extLst>
                <a:ext uri="{FF2B5EF4-FFF2-40B4-BE49-F238E27FC236}">
                  <a16:creationId xmlns:a16="http://schemas.microsoft.com/office/drawing/2014/main" id="{3DEE0F4C-41DC-4DCB-BB95-AB44610CE731}"/>
                </a:ext>
              </a:extLst>
            </p:cNvPr>
            <p:cNvSpPr txBox="1"/>
            <p:nvPr/>
          </p:nvSpPr>
          <p:spPr>
            <a:xfrm>
              <a:off x="5529731" y="5601524"/>
              <a:ext cx="1011815"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Nhất</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quán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1" name="TextBox 10">
              <a:extLst>
                <a:ext uri="{FF2B5EF4-FFF2-40B4-BE49-F238E27FC236}">
                  <a16:creationId xmlns:a16="http://schemas.microsoft.com/office/drawing/2014/main" id="{B7A3B1A3-4D09-4395-A287-49DA7C36FBCF}"/>
                </a:ext>
              </a:extLst>
            </p:cNvPr>
            <p:cNvSpPr txBox="1"/>
            <p:nvPr/>
          </p:nvSpPr>
          <p:spPr>
            <a:xfrm>
              <a:off x="2797440" y="4375620"/>
              <a:ext cx="1234633" cy="523220"/>
            </a:xfrm>
            <a:prstGeom prst="rect">
              <a:avLst/>
            </a:prstGeom>
            <a:noFill/>
          </p:spPr>
          <p:txBody>
            <a:bodyPr wrap="none" rtlCol="0">
              <a:spAutoFit/>
            </a:bodyPr>
            <a:lstStyle/>
            <a:p>
              <a:pPr algn="ctr"/>
              <a:r>
                <a:rPr lang="en-US" altLang="ko-KR" sz="1400" dirty="0" err="1">
                  <a:solidFill>
                    <a:srgbClr val="66A1FE"/>
                  </a:solidFill>
                  <a:latin typeface="SamsungOne-700" panose="020B0803030303020204" pitchFamily="34" charset="0"/>
                  <a:ea typeface="SamsungOne-700" panose="020B0803030303020204" pitchFamily="34" charset="0"/>
                </a:rPr>
                <a:t>Tính</a:t>
              </a:r>
              <a:r>
                <a:rPr lang="en-US" altLang="ko-KR" sz="1400" dirty="0">
                  <a:solidFill>
                    <a:srgbClr val="66A1FE"/>
                  </a:solidFill>
                  <a:latin typeface="SamsungOne-700" panose="020B0803030303020204" pitchFamily="34" charset="0"/>
                  <a:ea typeface="SamsungOne-700" panose="020B0803030303020204" pitchFamily="34" charset="0"/>
                </a:rPr>
                <a:t> </a:t>
              </a:r>
            </a:p>
            <a:p>
              <a:pPr algn="ctr"/>
              <a:r>
                <a:rPr lang="en-US" altLang="ko-KR" sz="1400" dirty="0" err="1">
                  <a:solidFill>
                    <a:srgbClr val="66A1FE"/>
                  </a:solidFill>
                  <a:latin typeface="SamsungOne-700" panose="020B0803030303020204" pitchFamily="34" charset="0"/>
                  <a:ea typeface="SamsungOne-700" panose="020B0803030303020204" pitchFamily="34" charset="0"/>
                </a:rPr>
                <a:t>khả</a:t>
              </a:r>
              <a:r>
                <a:rPr lang="en-US" altLang="ko-KR" sz="1400" dirty="0">
                  <a:solidFill>
                    <a:srgbClr val="66A1FE"/>
                  </a:solidFill>
                  <a:latin typeface="SamsungOne-700" panose="020B0803030303020204" pitchFamily="34" charset="0"/>
                  <a:ea typeface="SamsungOne-700" panose="020B0803030303020204" pitchFamily="34" charset="0"/>
                </a:rPr>
                <a:t> </a:t>
              </a:r>
              <a:r>
                <a:rPr lang="en-US" altLang="ko-KR" sz="1400" dirty="0" err="1">
                  <a:solidFill>
                    <a:srgbClr val="66A1FE"/>
                  </a:solidFill>
                  <a:latin typeface="SamsungOne-700" panose="020B0803030303020204" pitchFamily="34" charset="0"/>
                  <a:ea typeface="SamsungOne-700" panose="020B0803030303020204" pitchFamily="34" charset="0"/>
                </a:rPr>
                <a:t>dụng</a:t>
              </a:r>
              <a:r>
                <a:rPr lang="en-US" altLang="ko-KR" sz="1400" dirty="0">
                  <a:solidFill>
                    <a:srgbClr val="66A1FE"/>
                  </a:solidFill>
                  <a:latin typeface="SamsungOne-700" panose="020B0803030303020204" pitchFamily="34" charset="0"/>
                  <a:ea typeface="SamsungOne-700" panose="020B0803030303020204" pitchFamily="34" charset="0"/>
                </a:rPr>
                <a:t> </a:t>
              </a:r>
              <a:r>
                <a:rPr lang="en-US" altLang="ko-KR" sz="1400" dirty="0" err="1">
                  <a:solidFill>
                    <a:srgbClr val="66A1FE"/>
                  </a:solidFill>
                  <a:latin typeface="SamsungOne-700" panose="020B0803030303020204" pitchFamily="34" charset="0"/>
                  <a:ea typeface="SamsungOne-700" panose="020B0803030303020204" pitchFamily="34" charset="0"/>
                </a:rPr>
                <a:t>cao</a:t>
              </a:r>
              <a:endParaRPr lang="ko-KR" altLang="en-US" sz="1400" dirty="0">
                <a:solidFill>
                  <a:srgbClr val="66A1FE"/>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2" name="TextBox 11">
              <a:extLst>
                <a:ext uri="{FF2B5EF4-FFF2-40B4-BE49-F238E27FC236}">
                  <a16:creationId xmlns:a16="http://schemas.microsoft.com/office/drawing/2014/main" id="{C0CE4B73-F336-4921-9C84-0C7C1B4C3752}"/>
                </a:ext>
              </a:extLst>
            </p:cNvPr>
            <p:cNvSpPr txBox="1"/>
            <p:nvPr/>
          </p:nvSpPr>
          <p:spPr>
            <a:xfrm>
              <a:off x="5937610" y="4402615"/>
              <a:ext cx="1407758" cy="523220"/>
            </a:xfrm>
            <a:prstGeom prst="rect">
              <a:avLst/>
            </a:prstGeom>
            <a:noFill/>
          </p:spPr>
          <p:txBody>
            <a:bodyPr wrap="none" rtlCol="0">
              <a:spAutoFit/>
            </a:bodyPr>
            <a:lstStyle/>
            <a:p>
              <a:pPr algn="ctr"/>
              <a:r>
                <a:rPr lang="en-US" altLang="ko-KR" sz="1400" dirty="0" err="1">
                  <a:solidFill>
                    <a:srgbClr val="66A1FE"/>
                  </a:solidFill>
                  <a:latin typeface="SamsungOne-700" panose="020B0803030303020204" pitchFamily="34" charset="0"/>
                  <a:ea typeface="SamsungOne-700" panose="020B0803030303020204" pitchFamily="34" charset="0"/>
                </a:rPr>
                <a:t>Tính</a:t>
              </a:r>
              <a:r>
                <a:rPr lang="en-US" altLang="ko-KR" sz="1400" dirty="0">
                  <a:solidFill>
                    <a:srgbClr val="66A1FE"/>
                  </a:solidFill>
                  <a:latin typeface="SamsungOne-700" panose="020B0803030303020204" pitchFamily="34" charset="0"/>
                  <a:ea typeface="SamsungOne-700" panose="020B0803030303020204" pitchFamily="34" charset="0"/>
                </a:rPr>
                <a:t> </a:t>
              </a:r>
              <a:r>
                <a:rPr lang="en-US" altLang="ko-KR" sz="1400" dirty="0" err="1">
                  <a:solidFill>
                    <a:srgbClr val="66A1FE"/>
                  </a:solidFill>
                  <a:latin typeface="SamsungOne-700" panose="020B0803030303020204" pitchFamily="34" charset="0"/>
                  <a:ea typeface="SamsungOne-700" panose="020B0803030303020204" pitchFamily="34" charset="0"/>
                </a:rPr>
                <a:t>nhất</a:t>
              </a:r>
              <a:r>
                <a:rPr lang="en-US" altLang="ko-KR" sz="1400" dirty="0">
                  <a:solidFill>
                    <a:srgbClr val="66A1FE"/>
                  </a:solidFill>
                  <a:latin typeface="SamsungOne-700" panose="020B0803030303020204" pitchFamily="34" charset="0"/>
                  <a:ea typeface="SamsungOne-700" panose="020B0803030303020204" pitchFamily="34" charset="0"/>
                </a:rPr>
                <a:t> </a:t>
              </a:r>
              <a:r>
                <a:rPr lang="en-US" altLang="ko-KR" sz="1400" dirty="0" err="1">
                  <a:solidFill>
                    <a:srgbClr val="66A1FE"/>
                  </a:solidFill>
                  <a:latin typeface="SamsungOne-700" panose="020B0803030303020204" pitchFamily="34" charset="0"/>
                  <a:ea typeface="SamsungOne-700" panose="020B0803030303020204" pitchFamily="34" charset="0"/>
                </a:rPr>
                <a:t>quán</a:t>
              </a:r>
              <a:r>
                <a:rPr lang="en-US" altLang="ko-KR" sz="1400" dirty="0">
                  <a:solidFill>
                    <a:srgbClr val="66A1FE"/>
                  </a:solidFill>
                  <a:latin typeface="SamsungOne-700" panose="020B0803030303020204" pitchFamily="34" charset="0"/>
                  <a:ea typeface="SamsungOne-700" panose="020B0803030303020204" pitchFamily="34" charset="0"/>
                </a:rPr>
                <a:t> </a:t>
              </a:r>
            </a:p>
            <a:p>
              <a:pPr algn="ctr"/>
              <a:r>
                <a:rPr lang="en-US" altLang="ko-KR" sz="1400" dirty="0" err="1">
                  <a:solidFill>
                    <a:srgbClr val="66A1FE"/>
                  </a:solidFill>
                  <a:latin typeface="SamsungOne-700" panose="020B0803030303020204" pitchFamily="34" charset="0"/>
                  <a:ea typeface="SamsungOne-700" panose="020B0803030303020204" pitchFamily="34" charset="0"/>
                </a:rPr>
                <a:t>mạnh</a:t>
              </a:r>
              <a:r>
                <a:rPr lang="en-US" altLang="ko-KR" sz="1400" dirty="0">
                  <a:solidFill>
                    <a:srgbClr val="66A1FE"/>
                  </a:solidFill>
                  <a:latin typeface="SamsungOne-700" panose="020B0803030303020204" pitchFamily="34" charset="0"/>
                  <a:ea typeface="SamsungOne-700" panose="020B0803030303020204" pitchFamily="34" charset="0"/>
                </a:rPr>
                <a:t> </a:t>
              </a:r>
              <a:r>
                <a:rPr lang="en-US" altLang="ko-KR" sz="1400" dirty="0" err="1">
                  <a:solidFill>
                    <a:srgbClr val="66A1FE"/>
                  </a:solidFill>
                  <a:latin typeface="SamsungOne-700" panose="020B0803030303020204" pitchFamily="34" charset="0"/>
                  <a:ea typeface="SamsungOne-700" panose="020B0803030303020204" pitchFamily="34" charset="0"/>
                </a:rPr>
                <a:t>mẽ</a:t>
              </a:r>
              <a:endParaRPr lang="ko-KR" altLang="en-US" sz="1400" dirty="0">
                <a:solidFill>
                  <a:srgbClr val="66A1FE"/>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13" name="그룹 12">
              <a:extLst>
                <a:ext uri="{FF2B5EF4-FFF2-40B4-BE49-F238E27FC236}">
                  <a16:creationId xmlns:a16="http://schemas.microsoft.com/office/drawing/2014/main" id="{49E1E6E3-133C-4988-92DF-D4531EEB5278}"/>
                </a:ext>
              </a:extLst>
            </p:cNvPr>
            <p:cNvGrpSpPr/>
            <p:nvPr/>
          </p:nvGrpSpPr>
          <p:grpSpPr>
            <a:xfrm>
              <a:off x="4062505" y="3702386"/>
              <a:ext cx="1953000" cy="579944"/>
              <a:chOff x="2849763" y="3001991"/>
              <a:chExt cx="2880320" cy="684076"/>
            </a:xfrm>
          </p:grpSpPr>
          <p:sp>
            <p:nvSpPr>
              <p:cNvPr id="19" name="왼쪽/오른쪽 화살표 3">
                <a:extLst>
                  <a:ext uri="{FF2B5EF4-FFF2-40B4-BE49-F238E27FC236}">
                    <a16:creationId xmlns:a16="http://schemas.microsoft.com/office/drawing/2014/main" id="{AACA9732-DFAF-4FC5-B1C2-FC08BA534080}"/>
                  </a:ext>
                </a:extLst>
              </p:cNvPr>
              <p:cNvSpPr/>
              <p:nvPr/>
            </p:nvSpPr>
            <p:spPr>
              <a:xfrm>
                <a:off x="2849763" y="3001991"/>
                <a:ext cx="2880320" cy="684076"/>
              </a:xfrm>
              <a:prstGeom prst="lef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0" name="TextBox 19">
                <a:extLst>
                  <a:ext uri="{FF2B5EF4-FFF2-40B4-BE49-F238E27FC236}">
                    <a16:creationId xmlns:a16="http://schemas.microsoft.com/office/drawing/2014/main" id="{EE982804-58E9-4C71-85F2-75AA4C429D95}"/>
                  </a:ext>
                </a:extLst>
              </p:cNvPr>
              <p:cNvSpPr txBox="1"/>
              <p:nvPr/>
            </p:nvSpPr>
            <p:spPr>
              <a:xfrm>
                <a:off x="3145038" y="3174441"/>
                <a:ext cx="2327229" cy="363040"/>
              </a:xfrm>
              <a:prstGeom prst="rect">
                <a:avLst/>
              </a:prstGeom>
              <a:noFill/>
            </p:spPr>
            <p:txBody>
              <a:bodyPr wrap="squar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Có</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thể</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điều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chỉnh</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4" name="그룹 13">
              <a:extLst>
                <a:ext uri="{FF2B5EF4-FFF2-40B4-BE49-F238E27FC236}">
                  <a16:creationId xmlns:a16="http://schemas.microsoft.com/office/drawing/2014/main" id="{85EB2997-DB65-428E-A7E3-5416019AFF67}"/>
                </a:ext>
              </a:extLst>
            </p:cNvPr>
            <p:cNvGrpSpPr/>
            <p:nvPr/>
          </p:nvGrpSpPr>
          <p:grpSpPr>
            <a:xfrm>
              <a:off x="3621667" y="4316573"/>
              <a:ext cx="2843039" cy="1254115"/>
              <a:chOff x="3157210" y="4229489"/>
              <a:chExt cx="3714669" cy="1476164"/>
            </a:xfrm>
            <a:solidFill>
              <a:srgbClr val="E9F2FC"/>
            </a:solidFill>
          </p:grpSpPr>
          <p:sp>
            <p:nvSpPr>
              <p:cNvPr id="16" name="자유형 24">
                <a:extLst>
                  <a:ext uri="{FF2B5EF4-FFF2-40B4-BE49-F238E27FC236}">
                    <a16:creationId xmlns:a16="http://schemas.microsoft.com/office/drawing/2014/main" id="{3E58A128-D651-43A0-9BC2-225BE0603087}"/>
                  </a:ext>
                </a:extLst>
              </p:cNvPr>
              <p:cNvSpPr/>
              <p:nvPr/>
            </p:nvSpPr>
            <p:spPr>
              <a:xfrm>
                <a:off x="3157210" y="4229489"/>
                <a:ext cx="3714669" cy="1476164"/>
              </a:xfrm>
              <a:custGeom>
                <a:avLst/>
                <a:gdLst>
                  <a:gd name="connsiteX0" fmla="*/ 1843296 w 3686592"/>
                  <a:gd name="connsiteY0" fmla="*/ 0 h 1476164"/>
                  <a:gd name="connsiteX1" fmla="*/ 3648526 w 3686592"/>
                  <a:gd name="connsiteY1" fmla="*/ 1328120 h 1476164"/>
                  <a:gd name="connsiteX2" fmla="*/ 3686592 w 3686592"/>
                  <a:gd name="connsiteY2" fmla="*/ 1476164 h 1476164"/>
                  <a:gd name="connsiteX3" fmla="*/ 0 w 3686592"/>
                  <a:gd name="connsiteY3" fmla="*/ 1476164 h 1476164"/>
                  <a:gd name="connsiteX4" fmla="*/ 38066 w 3686592"/>
                  <a:gd name="connsiteY4" fmla="*/ 1328120 h 1476164"/>
                  <a:gd name="connsiteX5" fmla="*/ 1843296 w 3686592"/>
                  <a:gd name="connsiteY5" fmla="*/ 0 h 147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592" h="1476164">
                    <a:moveTo>
                      <a:pt x="1843296" y="0"/>
                    </a:moveTo>
                    <a:cubicBezTo>
                      <a:pt x="2691493" y="0"/>
                      <a:pt x="3409204" y="558675"/>
                      <a:pt x="3648526" y="1328120"/>
                    </a:cubicBezTo>
                    <a:lnTo>
                      <a:pt x="3686592" y="1476164"/>
                    </a:lnTo>
                    <a:lnTo>
                      <a:pt x="0" y="1476164"/>
                    </a:lnTo>
                    <a:lnTo>
                      <a:pt x="38066" y="1328120"/>
                    </a:lnTo>
                    <a:cubicBezTo>
                      <a:pt x="277389" y="558675"/>
                      <a:pt x="995100" y="0"/>
                      <a:pt x="1843296" y="0"/>
                    </a:cubicBezTo>
                    <a:close/>
                  </a:path>
                </a:pathLst>
              </a:custGeom>
              <a:grp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cxnSp>
            <p:nvCxnSpPr>
              <p:cNvPr id="17" name="직선 화살표 연결선 16">
                <a:extLst>
                  <a:ext uri="{FF2B5EF4-FFF2-40B4-BE49-F238E27FC236}">
                    <a16:creationId xmlns:a16="http://schemas.microsoft.com/office/drawing/2014/main" id="{8D590AEF-C87E-40E9-B83E-BB4B0A0CC5FF}"/>
                  </a:ext>
                </a:extLst>
              </p:cNvPr>
              <p:cNvCxnSpPr/>
              <p:nvPr/>
            </p:nvCxnSpPr>
            <p:spPr>
              <a:xfrm flipH="1" flipV="1">
                <a:off x="3589150" y="4914850"/>
                <a:ext cx="1404572" cy="753009"/>
              </a:xfrm>
              <a:prstGeom prst="straightConnector1">
                <a:avLst/>
              </a:prstGeom>
              <a:grpFill/>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DB64084-F21C-4A73-A4CB-8AA486FBC759}"/>
                  </a:ext>
                </a:extLst>
              </p:cNvPr>
              <p:cNvCxnSpPr/>
              <p:nvPr/>
            </p:nvCxnSpPr>
            <p:spPr>
              <a:xfrm flipV="1">
                <a:off x="4993722" y="4899965"/>
                <a:ext cx="1416193" cy="767894"/>
              </a:xfrm>
              <a:prstGeom prst="straightConnector1">
                <a:avLst/>
              </a:prstGeom>
              <a:grpFill/>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자유형 38">
              <a:extLst>
                <a:ext uri="{FF2B5EF4-FFF2-40B4-BE49-F238E27FC236}">
                  <a16:creationId xmlns:a16="http://schemas.microsoft.com/office/drawing/2014/main" id="{44AEBBC6-A01E-4C7A-92F2-638C39BCC9CA}"/>
                </a:ext>
              </a:extLst>
            </p:cNvPr>
            <p:cNvSpPr/>
            <p:nvPr/>
          </p:nvSpPr>
          <p:spPr>
            <a:xfrm>
              <a:off x="4935368" y="5479256"/>
              <a:ext cx="207274" cy="91432"/>
            </a:xfrm>
            <a:custGeom>
              <a:avLst/>
              <a:gdLst>
                <a:gd name="connsiteX0" fmla="*/ 1843296 w 3686592"/>
                <a:gd name="connsiteY0" fmla="*/ 0 h 1476164"/>
                <a:gd name="connsiteX1" fmla="*/ 3648526 w 3686592"/>
                <a:gd name="connsiteY1" fmla="*/ 1328120 h 1476164"/>
                <a:gd name="connsiteX2" fmla="*/ 3686592 w 3686592"/>
                <a:gd name="connsiteY2" fmla="*/ 1476164 h 1476164"/>
                <a:gd name="connsiteX3" fmla="*/ 0 w 3686592"/>
                <a:gd name="connsiteY3" fmla="*/ 1476164 h 1476164"/>
                <a:gd name="connsiteX4" fmla="*/ 38066 w 3686592"/>
                <a:gd name="connsiteY4" fmla="*/ 1328120 h 1476164"/>
                <a:gd name="connsiteX5" fmla="*/ 1843296 w 3686592"/>
                <a:gd name="connsiteY5" fmla="*/ 0 h 147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592" h="1476164">
                  <a:moveTo>
                    <a:pt x="1843296" y="0"/>
                  </a:moveTo>
                  <a:cubicBezTo>
                    <a:pt x="2691493" y="0"/>
                    <a:pt x="3409204" y="558675"/>
                    <a:pt x="3648526" y="1328120"/>
                  </a:cubicBezTo>
                  <a:lnTo>
                    <a:pt x="3686592" y="1476164"/>
                  </a:lnTo>
                  <a:lnTo>
                    <a:pt x="0" y="1476164"/>
                  </a:lnTo>
                  <a:lnTo>
                    <a:pt x="38066" y="1328120"/>
                  </a:lnTo>
                  <a:cubicBezTo>
                    <a:pt x="277389" y="558675"/>
                    <a:pt x="995100" y="0"/>
                    <a:pt x="1843296" y="0"/>
                  </a:cubicBezTo>
                  <a:close/>
                </a:path>
              </a:pathLst>
            </a:custGeom>
            <a:solidFill>
              <a:srgbClr val="1F45B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sp>
        <p:nvSpPr>
          <p:cNvPr id="21" name="TextBox 20">
            <a:extLst>
              <a:ext uri="{FF2B5EF4-FFF2-40B4-BE49-F238E27FC236}">
                <a16:creationId xmlns:a16="http://schemas.microsoft.com/office/drawing/2014/main" id="{87F95958-8544-4BC3-B6DE-04A601202F46}"/>
              </a:ext>
            </a:extLst>
          </p:cNvPr>
          <p:cNvSpPr txBox="1"/>
          <p:nvPr/>
        </p:nvSpPr>
        <p:spPr>
          <a:xfrm>
            <a:off x="1987680" y="5999120"/>
            <a:ext cx="6128050" cy="307777"/>
          </a:xfrm>
          <a:prstGeom prst="rect">
            <a:avLst/>
          </a:prstGeom>
          <a:noFill/>
        </p:spPr>
        <p:txBody>
          <a:bodyPr wrap="square" rtlCol="0">
            <a:spAutoFit/>
          </a:bodyPr>
          <a:lstStyle/>
          <a:p>
            <a:pPr algn="ctr"/>
            <a:r>
              <a:rPr lang="vi-VN" altLang="ko-KR" sz="1400" dirty="0">
                <a:solidFill>
                  <a:srgbClr val="1F45BC"/>
                </a:solidFill>
                <a:latin typeface="SamsungOne-700" panose="020B0803030303020204" pitchFamily="34" charset="0"/>
                <a:ea typeface="SamsungOne-700" panose="020B0803030303020204" pitchFamily="34" charset="0"/>
              </a:rPr>
              <a:t>[Mức độ nhất quán phụ thuộc vào trường hợp sử dụng]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38" name="그룹 37">
            <a:extLst>
              <a:ext uri="{FF2B5EF4-FFF2-40B4-BE49-F238E27FC236}">
                <a16:creationId xmlns:a16="http://schemas.microsoft.com/office/drawing/2014/main" id="{E927FDE8-864A-4033-B3BE-971BF7F182DD}"/>
              </a:ext>
            </a:extLst>
          </p:cNvPr>
          <p:cNvGrpSpPr/>
          <p:nvPr/>
        </p:nvGrpSpPr>
        <p:grpSpPr>
          <a:xfrm>
            <a:off x="7228045" y="1776305"/>
            <a:ext cx="2026284" cy="2076245"/>
            <a:chOff x="7228045" y="1618259"/>
            <a:chExt cx="2026284" cy="2076245"/>
          </a:xfrm>
        </p:grpSpPr>
        <p:sp>
          <p:nvSpPr>
            <p:cNvPr id="39" name="타원 38">
              <a:extLst>
                <a:ext uri="{FF2B5EF4-FFF2-40B4-BE49-F238E27FC236}">
                  <a16:creationId xmlns:a16="http://schemas.microsoft.com/office/drawing/2014/main" id="{A208A2D2-39E5-45B7-9C0C-C9BAE69BA4FD}"/>
                </a:ext>
              </a:extLst>
            </p:cNvPr>
            <p:cNvSpPr/>
            <p:nvPr/>
          </p:nvSpPr>
          <p:spPr>
            <a:xfrm>
              <a:off x="7448776" y="1885003"/>
              <a:ext cx="1584823" cy="1584823"/>
            </a:xfrm>
            <a:prstGeom prst="ellipse">
              <a:avLst/>
            </a:prstGeom>
            <a:no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ea typeface="SamsungOneKorean 400" panose="020B0503030303020204" pitchFamily="50" charset="-127"/>
              </a:endParaRPr>
            </a:p>
          </p:txBody>
        </p:sp>
        <p:grpSp>
          <p:nvGrpSpPr>
            <p:cNvPr id="40" name="그룹 39">
              <a:extLst>
                <a:ext uri="{FF2B5EF4-FFF2-40B4-BE49-F238E27FC236}">
                  <a16:creationId xmlns:a16="http://schemas.microsoft.com/office/drawing/2014/main" id="{6387A287-4638-4330-AE3C-28EF6158FE83}"/>
                </a:ext>
              </a:extLst>
            </p:cNvPr>
            <p:cNvGrpSpPr/>
            <p:nvPr/>
          </p:nvGrpSpPr>
          <p:grpSpPr>
            <a:xfrm>
              <a:off x="8641124" y="1998287"/>
              <a:ext cx="596290" cy="575678"/>
              <a:chOff x="11342625" y="3157206"/>
              <a:chExt cx="596290" cy="575678"/>
            </a:xfrm>
          </p:grpSpPr>
          <p:sp>
            <p:nvSpPr>
              <p:cNvPr id="56" name="타원 55">
                <a:extLst>
                  <a:ext uri="{FF2B5EF4-FFF2-40B4-BE49-F238E27FC236}">
                    <a16:creationId xmlns:a16="http://schemas.microsoft.com/office/drawing/2014/main" id="{9A7F7F49-C5F2-4AD2-8D76-D1FF8D4EF1A9}"/>
                  </a:ext>
                </a:extLst>
              </p:cNvPr>
              <p:cNvSpPr/>
              <p:nvPr/>
            </p:nvSpPr>
            <p:spPr>
              <a:xfrm>
                <a:off x="11352931" y="315720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7" name="직사각형 56">
                <a:extLst>
                  <a:ext uri="{FF2B5EF4-FFF2-40B4-BE49-F238E27FC236}">
                    <a16:creationId xmlns:a16="http://schemas.microsoft.com/office/drawing/2014/main" id="{F686ED4D-3F65-484F-87C4-ED3EC5AB6E82}"/>
                  </a:ext>
                </a:extLst>
              </p:cNvPr>
              <p:cNvSpPr/>
              <p:nvPr/>
            </p:nvSpPr>
            <p:spPr>
              <a:xfrm>
                <a:off x="11342625" y="3177107"/>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cao</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và</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chịu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lỗi</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41" name="그룹 40">
              <a:extLst>
                <a:ext uri="{FF2B5EF4-FFF2-40B4-BE49-F238E27FC236}">
                  <a16:creationId xmlns:a16="http://schemas.microsoft.com/office/drawing/2014/main" id="{A8DCE71A-1700-4BF8-8221-FED842A2F0DD}"/>
                </a:ext>
              </a:extLst>
            </p:cNvPr>
            <p:cNvGrpSpPr/>
            <p:nvPr/>
          </p:nvGrpSpPr>
          <p:grpSpPr>
            <a:xfrm>
              <a:off x="7244960" y="1998287"/>
              <a:ext cx="585984" cy="575678"/>
              <a:chOff x="10584916" y="4097037"/>
              <a:chExt cx="585984" cy="575678"/>
            </a:xfrm>
          </p:grpSpPr>
          <p:sp>
            <p:nvSpPr>
              <p:cNvPr id="54" name="타원 53">
                <a:extLst>
                  <a:ext uri="{FF2B5EF4-FFF2-40B4-BE49-F238E27FC236}">
                    <a16:creationId xmlns:a16="http://schemas.microsoft.com/office/drawing/2014/main" id="{9E7160B0-48BF-45AA-AB5E-3093A902FA1D}"/>
                  </a:ext>
                </a:extLst>
              </p:cNvPr>
              <p:cNvSpPr/>
              <p:nvPr/>
            </p:nvSpPr>
            <p:spPr>
              <a:xfrm>
                <a:off x="10587367"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5" name="직사각형 54">
                <a:extLst>
                  <a:ext uri="{FF2B5EF4-FFF2-40B4-BE49-F238E27FC236}">
                    <a16:creationId xmlns:a16="http://schemas.microsoft.com/office/drawing/2014/main" id="{33F96391-FD9D-48F0-8E7A-B3F52DB890D9}"/>
                  </a:ext>
                </a:extLst>
              </p:cNvPr>
              <p:cNvSpPr/>
              <p:nvPr/>
            </p:nvSpPr>
            <p:spPr>
              <a:xfrm>
                <a:off x="10584916" y="4181599"/>
                <a:ext cx="585984" cy="425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Giao diện truy vấn giống như CQL-A SQL</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42" name="그룹 41">
              <a:extLst>
                <a:ext uri="{FF2B5EF4-FFF2-40B4-BE49-F238E27FC236}">
                  <a16:creationId xmlns:a16="http://schemas.microsoft.com/office/drawing/2014/main" id="{A7D883B4-C9B2-4104-8749-386A1ACBF08E}"/>
                </a:ext>
              </a:extLst>
            </p:cNvPr>
            <p:cNvGrpSpPr/>
            <p:nvPr/>
          </p:nvGrpSpPr>
          <p:grpSpPr>
            <a:xfrm>
              <a:off x="7952664" y="3118826"/>
              <a:ext cx="577046" cy="575678"/>
              <a:chOff x="11703604" y="4650536"/>
              <a:chExt cx="577046" cy="575678"/>
            </a:xfrm>
          </p:grpSpPr>
          <p:sp>
            <p:nvSpPr>
              <p:cNvPr id="52" name="타원 51">
                <a:extLst>
                  <a:ext uri="{FF2B5EF4-FFF2-40B4-BE49-F238E27FC236}">
                    <a16:creationId xmlns:a16="http://schemas.microsoft.com/office/drawing/2014/main" id="{7A99C7F0-4C6C-4767-85D3-F1102EABCADF}"/>
                  </a:ext>
                </a:extLst>
              </p:cNvPr>
              <p:cNvSpPr/>
              <p:nvPr/>
            </p:nvSpPr>
            <p:spPr>
              <a:xfrm>
                <a:off x="11704971" y="4650536"/>
                <a:ext cx="575678" cy="575678"/>
              </a:xfrm>
              <a:prstGeom prst="ellipse">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3" name="직사각형 52">
                <a:extLst>
                  <a:ext uri="{FF2B5EF4-FFF2-40B4-BE49-F238E27FC236}">
                    <a16:creationId xmlns:a16="http://schemas.microsoft.com/office/drawing/2014/main" id="{5572BF3B-B934-45AA-A708-8EA118EC81A3}"/>
                  </a:ext>
                </a:extLst>
              </p:cNvPr>
              <p:cNvSpPr/>
              <p:nvPr/>
            </p:nvSpPr>
            <p:spPr>
              <a:xfrm>
                <a:off x="11703604" y="4802559"/>
                <a:ext cx="577046" cy="261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nhất</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quán</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có</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thể</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điều</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chỉnh</a:t>
                </a:r>
                <a:endPar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43" name="그룹 42">
              <a:extLst>
                <a:ext uri="{FF2B5EF4-FFF2-40B4-BE49-F238E27FC236}">
                  <a16:creationId xmlns:a16="http://schemas.microsoft.com/office/drawing/2014/main" id="{F9D5C5A9-386B-46CA-B0C9-61E1848765D8}"/>
                </a:ext>
              </a:extLst>
            </p:cNvPr>
            <p:cNvGrpSpPr/>
            <p:nvPr/>
          </p:nvGrpSpPr>
          <p:grpSpPr>
            <a:xfrm>
              <a:off x="8603637" y="2735244"/>
              <a:ext cx="650692" cy="575678"/>
              <a:chOff x="10982133" y="4650536"/>
              <a:chExt cx="650692" cy="575678"/>
            </a:xfrm>
          </p:grpSpPr>
          <p:sp>
            <p:nvSpPr>
              <p:cNvPr id="50" name="타원 49">
                <a:extLst>
                  <a:ext uri="{FF2B5EF4-FFF2-40B4-BE49-F238E27FC236}">
                    <a16:creationId xmlns:a16="http://schemas.microsoft.com/office/drawing/2014/main" id="{7D014EA8-E4E5-4CB8-A2C8-4194F73D5D4C}"/>
                  </a:ext>
                </a:extLst>
              </p:cNvPr>
              <p:cNvSpPr/>
              <p:nvPr/>
            </p:nvSpPr>
            <p:spPr>
              <a:xfrm>
                <a:off x="11002745"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1" name="직사각형 50">
                <a:extLst>
                  <a:ext uri="{FF2B5EF4-FFF2-40B4-BE49-F238E27FC236}">
                    <a16:creationId xmlns:a16="http://schemas.microsoft.com/office/drawing/2014/main" id="{F5DB8AAA-D6ED-46C2-9A3B-B156FC23C45E}"/>
                  </a:ext>
                </a:extLst>
              </p:cNvPr>
              <p:cNvSpPr/>
              <p:nvPr/>
            </p:nvSpPr>
            <p:spPr>
              <a:xfrm>
                <a:off x="10982133" y="4741365"/>
                <a:ext cx="650692" cy="37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Kiến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trúc</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ngang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hàng</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44" name="그룹 43">
              <a:extLst>
                <a:ext uri="{FF2B5EF4-FFF2-40B4-BE49-F238E27FC236}">
                  <a16:creationId xmlns:a16="http://schemas.microsoft.com/office/drawing/2014/main" id="{0F7F5968-1025-4DC7-A4EF-F455F887D4BF}"/>
                </a:ext>
              </a:extLst>
            </p:cNvPr>
            <p:cNvGrpSpPr/>
            <p:nvPr/>
          </p:nvGrpSpPr>
          <p:grpSpPr>
            <a:xfrm>
              <a:off x="7228045" y="2735244"/>
              <a:ext cx="599243" cy="575678"/>
              <a:chOff x="12118496" y="4097037"/>
              <a:chExt cx="599243" cy="575678"/>
            </a:xfrm>
          </p:grpSpPr>
          <p:sp>
            <p:nvSpPr>
              <p:cNvPr id="48" name="타원 47">
                <a:extLst>
                  <a:ext uri="{FF2B5EF4-FFF2-40B4-BE49-F238E27FC236}">
                    <a16:creationId xmlns:a16="http://schemas.microsoft.com/office/drawing/2014/main" id="{F764BE3E-D23B-4EDB-9271-834638BBF75C}"/>
                  </a:ext>
                </a:extLst>
              </p:cNvPr>
              <p:cNvSpPr/>
              <p:nvPr/>
            </p:nvSpPr>
            <p:spPr>
              <a:xfrm>
                <a:off x="12118496"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49" name="직사각형 48">
                <a:extLst>
                  <a:ext uri="{FF2B5EF4-FFF2-40B4-BE49-F238E27FC236}">
                    <a16:creationId xmlns:a16="http://schemas.microsoft.com/office/drawing/2014/main" id="{D75FB16F-B783-4BDE-A11A-7849DD653DA8}"/>
                  </a:ext>
                </a:extLst>
              </p:cNvPr>
              <p:cNvSpPr/>
              <p:nvPr/>
            </p:nvSpPr>
            <p:spPr>
              <a:xfrm>
                <a:off x="12121449" y="4128408"/>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Lưu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trữ</a:t>
                </a:r>
                <a:r>
                  <a:rPr lang="vi-VN"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khóa-giá trị theo định hướng cột</a:t>
                </a:r>
                <a:endPar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45" name="그룹 44">
              <a:extLst>
                <a:ext uri="{FF2B5EF4-FFF2-40B4-BE49-F238E27FC236}">
                  <a16:creationId xmlns:a16="http://schemas.microsoft.com/office/drawing/2014/main" id="{69332A2C-AA91-4319-9B85-786429828FB4}"/>
                </a:ext>
              </a:extLst>
            </p:cNvPr>
            <p:cNvGrpSpPr/>
            <p:nvPr/>
          </p:nvGrpSpPr>
          <p:grpSpPr>
            <a:xfrm>
              <a:off x="7943042" y="1618259"/>
              <a:ext cx="596290" cy="575678"/>
              <a:chOff x="11975243" y="3445420"/>
              <a:chExt cx="596290" cy="575678"/>
            </a:xfrm>
          </p:grpSpPr>
          <p:sp>
            <p:nvSpPr>
              <p:cNvPr id="46" name="타원 45">
                <a:extLst>
                  <a:ext uri="{FF2B5EF4-FFF2-40B4-BE49-F238E27FC236}">
                    <a16:creationId xmlns:a16="http://schemas.microsoft.com/office/drawing/2014/main" id="{A5F601EA-8C3B-43A9-8974-39C1CEB1E0CF}"/>
                  </a:ext>
                </a:extLst>
              </p:cNvPr>
              <p:cNvSpPr/>
              <p:nvPr/>
            </p:nvSpPr>
            <p:spPr>
              <a:xfrm>
                <a:off x="11979333" y="3445420"/>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47" name="직사각형 46">
                <a:extLst>
                  <a:ext uri="{FF2B5EF4-FFF2-40B4-BE49-F238E27FC236}">
                    <a16:creationId xmlns:a16="http://schemas.microsoft.com/office/drawing/2014/main" id="{B1CC2149-3605-4B71-91B8-66844F9E0DCA}"/>
                  </a:ext>
                </a:extLst>
              </p:cNvPr>
              <p:cNvSpPr/>
              <p:nvPr/>
            </p:nvSpPr>
            <p:spPr>
              <a:xfrm>
                <a:off x="11975243" y="3632818"/>
                <a:ext cx="596290" cy="200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mở</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rộng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đàn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hồi</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spTree>
    <p:extLst>
      <p:ext uri="{BB962C8B-B14F-4D97-AF65-F5344CB8AC3E}">
        <p14:creationId xmlns:p14="http://schemas.microsoft.com/office/powerpoint/2010/main" val="35781730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en-US" dirty="0" err="1"/>
              <a:t>Lưu</a:t>
            </a:r>
            <a:r>
              <a:rPr lang="en-US" altLang="en-US" dirty="0"/>
              <a:t> </a:t>
            </a:r>
            <a:r>
              <a:rPr lang="en-US" altLang="en-US" dirty="0" err="1"/>
              <a:t>trữ</a:t>
            </a:r>
            <a:r>
              <a:rPr lang="en-US" altLang="en-US" dirty="0"/>
              <a:t> </a:t>
            </a:r>
            <a:r>
              <a:rPr lang="en-US" altLang="en-US" dirty="0" err="1"/>
              <a:t>hướng</a:t>
            </a:r>
            <a:r>
              <a:rPr lang="en-US" altLang="en-US" dirty="0"/>
              <a:t> </a:t>
            </a:r>
            <a:r>
              <a:rPr lang="en-US" altLang="en-US" dirty="0" err="1"/>
              <a:t>cột</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a:xfrm>
            <a:off x="535872" y="2226568"/>
            <a:ext cx="5178143" cy="914400"/>
          </a:xfrm>
        </p:spPr>
        <p:txBody>
          <a:bodyPr/>
          <a:lstStyle/>
          <a:p>
            <a:r>
              <a:rPr lang="vi-VN" altLang="ko-KR" dirty="0"/>
              <a:t>Dữ liệu được lưu trữ trong nhiều bảng băm</a:t>
            </a:r>
          </a:p>
          <a:p>
            <a:r>
              <a:rPr lang="vi-VN" altLang="ko-KR" dirty="0"/>
              <a:t>Một hàng chứa nhiều cột, nhưng mỗi hàng không nhất thiết phải có cùng số cột.</a:t>
            </a:r>
          </a:p>
          <a:p>
            <a:r>
              <a:rPr lang="vi-VN" altLang="ko-KR" dirty="0"/>
              <a:t>Mỗi hàng có một khóa duy nhất, được sử dụng để phân vùng</a:t>
            </a:r>
            <a:endParaRPr lang="en-US" altLang="ko-KR" dirty="0"/>
          </a:p>
          <a:p>
            <a:pPr lvl="1"/>
            <a:r>
              <a:rPr lang="en-US" altLang="ko-KR" dirty="0" err="1"/>
              <a:t>Các</a:t>
            </a:r>
            <a:r>
              <a:rPr lang="en-US" altLang="ko-KR" dirty="0"/>
              <a:t> </a:t>
            </a:r>
            <a:r>
              <a:rPr lang="en-US" altLang="ko-KR" dirty="0" err="1"/>
              <a:t>hàng</a:t>
            </a:r>
            <a:r>
              <a:rPr lang="en-US" altLang="ko-KR" dirty="0"/>
              <a:t> </a:t>
            </a:r>
            <a:r>
              <a:rPr lang="en-US" altLang="ko-KR" dirty="0" err="1"/>
              <a:t>phím</a:t>
            </a:r>
            <a:r>
              <a:rPr lang="en-US" altLang="ko-KR" dirty="0"/>
              <a:t> </a:t>
            </a:r>
            <a:r>
              <a:rPr lang="en-US" altLang="ko-KR" dirty="0" err="1"/>
              <a:t>cung</a:t>
            </a:r>
            <a:r>
              <a:rPr lang="en-US" altLang="ko-KR" dirty="0"/>
              <a:t> </a:t>
            </a:r>
            <a:r>
              <a:rPr lang="en-US" altLang="ko-KR" dirty="0" err="1"/>
              <a:t>cấp</a:t>
            </a:r>
            <a:r>
              <a:rPr lang="en-US" altLang="ko-KR" dirty="0"/>
              <a:t> </a:t>
            </a:r>
            <a:r>
              <a:rPr lang="en-US" altLang="ko-KR" dirty="0" err="1"/>
              <a:t>giá</a:t>
            </a:r>
            <a:r>
              <a:rPr lang="en-US" altLang="ko-KR" dirty="0"/>
              <a:t> </a:t>
            </a:r>
            <a:r>
              <a:rPr lang="en-US" altLang="ko-KR" dirty="0" err="1"/>
              <a:t>trị</a:t>
            </a:r>
            <a:r>
              <a:rPr lang="en-US" altLang="ko-KR" dirty="0"/>
              <a:t> </a:t>
            </a:r>
            <a:r>
              <a:rPr lang="en-US" altLang="ko-KR" dirty="0" err="1"/>
              <a:t>băm</a:t>
            </a:r>
            <a:r>
              <a:rPr lang="en-US" altLang="ko-KR" dirty="0"/>
              <a:t> </a:t>
            </a:r>
            <a:r>
              <a:rPr lang="en-US" altLang="ko-KR" dirty="0" err="1"/>
              <a:t>để</a:t>
            </a:r>
            <a:r>
              <a:rPr lang="en-US" altLang="ko-KR" dirty="0"/>
              <a:t> </a:t>
            </a:r>
            <a:r>
              <a:rPr lang="en-US" altLang="ko-KR" dirty="0" err="1"/>
              <a:t>phân</a:t>
            </a:r>
            <a:r>
              <a:rPr lang="en-US" altLang="ko-KR" dirty="0"/>
              <a:t> </a:t>
            </a:r>
            <a:r>
              <a:rPr lang="en-US" altLang="ko-KR" dirty="0" err="1"/>
              <a:t>phối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đồng</a:t>
            </a:r>
            <a:r>
              <a:rPr lang="en-US" altLang="ko-KR" dirty="0"/>
              <a:t> </a:t>
            </a:r>
            <a:r>
              <a:rPr lang="en-US" altLang="ko-KR" dirty="0" err="1"/>
              <a:t>đều</a:t>
            </a:r>
            <a:r>
              <a:rPr lang="en-US" altLang="ko-KR" dirty="0"/>
              <a:t> </a:t>
            </a:r>
            <a:r>
              <a:rPr lang="en-US" altLang="ko-KR" dirty="0" err="1"/>
              <a:t>trên</a:t>
            </a:r>
            <a:r>
              <a:rPr lang="en-US" altLang="ko-KR" dirty="0"/>
              <a:t> </a:t>
            </a:r>
            <a:r>
              <a:rPr lang="en-US" altLang="ko-KR" dirty="0" err="1"/>
              <a:t>cụm</a:t>
            </a:r>
            <a:r>
              <a:rPr lang="en-US" altLang="ko-KR" dirty="0"/>
              <a:t>.</a:t>
            </a:r>
          </a:p>
          <a:p>
            <a:r>
              <a:rPr lang="en-US" altLang="ko-KR" dirty="0" err="1"/>
              <a:t>Không</a:t>
            </a:r>
            <a:r>
              <a:rPr lang="en-US" altLang="ko-KR" dirty="0"/>
              <a:t> </a:t>
            </a:r>
            <a:r>
              <a:rPr lang="en-US" altLang="ko-KR" dirty="0" err="1"/>
              <a:t>có</a:t>
            </a:r>
            <a:r>
              <a:rPr lang="en-US" altLang="ko-KR" dirty="0"/>
              <a:t> </a:t>
            </a:r>
            <a:r>
              <a:rPr lang="en-US" altLang="ko-KR" dirty="0" err="1"/>
              <a:t>quan</a:t>
            </a:r>
            <a:r>
              <a:rPr lang="en-US" altLang="ko-KR" dirty="0"/>
              <a:t> </a:t>
            </a:r>
            <a:r>
              <a:rPr lang="en-US" altLang="ko-KR" dirty="0" err="1"/>
              <a:t>hệ</a:t>
            </a:r>
            <a:r>
              <a:rPr lang="en-US" altLang="ko-KR" dirty="0"/>
              <a:t> </a:t>
            </a:r>
            <a:r>
              <a:rPr lang="en-US" altLang="ko-KR" dirty="0" err="1"/>
              <a:t>đối</a:t>
            </a:r>
            <a:r>
              <a:rPr lang="en-US" altLang="ko-KR" dirty="0"/>
              <a:t> </a:t>
            </a:r>
            <a:r>
              <a:rPr lang="en-US" altLang="ko-KR" dirty="0" err="1"/>
              <a:t>với</a:t>
            </a:r>
            <a:r>
              <a:rPr lang="en-US" altLang="ko-KR" dirty="0"/>
              <a:t> </a:t>
            </a:r>
            <a:r>
              <a:rPr lang="en-US" altLang="ko-KR" dirty="0" err="1"/>
              <a:t>các</a:t>
            </a:r>
            <a:r>
              <a:rPr lang="en-US" altLang="ko-KR" dirty="0"/>
              <a:t> </a:t>
            </a:r>
            <a:r>
              <a:rPr lang="en-US" altLang="ko-KR" dirty="0" err="1"/>
              <a:t>bảng</a:t>
            </a:r>
            <a:endParaRPr lang="ko-KR" altLang="en-US" dirty="0"/>
          </a:p>
        </p:txBody>
      </p:sp>
      <p:grpSp>
        <p:nvGrpSpPr>
          <p:cNvPr id="8" name="그룹 7">
            <a:extLst>
              <a:ext uri="{FF2B5EF4-FFF2-40B4-BE49-F238E27FC236}">
                <a16:creationId xmlns:a16="http://schemas.microsoft.com/office/drawing/2014/main" id="{C5FC751B-BCA2-4761-88E8-F2A1D2C0A425}"/>
              </a:ext>
            </a:extLst>
          </p:cNvPr>
          <p:cNvGrpSpPr/>
          <p:nvPr/>
        </p:nvGrpSpPr>
        <p:grpSpPr>
          <a:xfrm>
            <a:off x="2871522" y="3700822"/>
            <a:ext cx="5836407" cy="2517786"/>
            <a:chOff x="2690898" y="3637322"/>
            <a:chExt cx="5836407" cy="2517786"/>
          </a:xfrm>
        </p:grpSpPr>
        <p:grpSp>
          <p:nvGrpSpPr>
            <p:cNvPr id="9" name="그룹 8">
              <a:extLst>
                <a:ext uri="{FF2B5EF4-FFF2-40B4-BE49-F238E27FC236}">
                  <a16:creationId xmlns:a16="http://schemas.microsoft.com/office/drawing/2014/main" id="{1A7C0D05-764E-4C7C-A898-4973B5394EAF}"/>
                </a:ext>
              </a:extLst>
            </p:cNvPr>
            <p:cNvGrpSpPr/>
            <p:nvPr/>
          </p:nvGrpSpPr>
          <p:grpSpPr>
            <a:xfrm>
              <a:off x="3232695" y="4308579"/>
              <a:ext cx="5294610" cy="1846529"/>
              <a:chOff x="3232695" y="3965679"/>
              <a:chExt cx="5294610" cy="1846529"/>
            </a:xfrm>
          </p:grpSpPr>
          <p:sp>
            <p:nvSpPr>
              <p:cNvPr id="15" name="모서리가 둥근 직사각형 41">
                <a:extLst>
                  <a:ext uri="{FF2B5EF4-FFF2-40B4-BE49-F238E27FC236}">
                    <a16:creationId xmlns:a16="http://schemas.microsoft.com/office/drawing/2014/main" id="{BBB99B32-CBD9-4448-B063-B45EF970D524}"/>
                  </a:ext>
                </a:extLst>
              </p:cNvPr>
              <p:cNvSpPr/>
              <p:nvPr/>
            </p:nvSpPr>
            <p:spPr>
              <a:xfrm>
                <a:off x="3518494" y="3965679"/>
                <a:ext cx="1101826" cy="1260200"/>
              </a:xfrm>
              <a:prstGeom prst="roundRect">
                <a:avLst>
                  <a:gd name="adj" fmla="val 8959"/>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Hàng</a:t>
                </a: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phím</a:t>
                </a: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1</a:t>
                </a:r>
                <a:endParaRPr lang="ko-KR" altLang="en-US" sz="1600"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6" name="직사각형 15">
                <a:extLst>
                  <a:ext uri="{FF2B5EF4-FFF2-40B4-BE49-F238E27FC236}">
                    <a16:creationId xmlns:a16="http://schemas.microsoft.com/office/drawing/2014/main" id="{97BE92D0-9564-4ACB-AC6A-E37A50AE0F4D}"/>
                  </a:ext>
                </a:extLst>
              </p:cNvPr>
              <p:cNvSpPr/>
              <p:nvPr/>
            </p:nvSpPr>
            <p:spPr>
              <a:xfrm>
                <a:off x="4673913" y="3965679"/>
                <a:ext cx="1040102" cy="620088"/>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Khóa</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1</a:t>
                </a:r>
                <a:endParaRPr lang="ko-KR" altLang="en-US" sz="13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7" name="직사각형 16">
                <a:extLst>
                  <a:ext uri="{FF2B5EF4-FFF2-40B4-BE49-F238E27FC236}">
                    <a16:creationId xmlns:a16="http://schemas.microsoft.com/office/drawing/2014/main" id="{684B684E-88C0-4397-8C70-8D29DBEBE9FA}"/>
                  </a:ext>
                </a:extLst>
              </p:cNvPr>
              <p:cNvSpPr/>
              <p:nvPr/>
            </p:nvSpPr>
            <p:spPr>
              <a:xfrm>
                <a:off x="3232695" y="5245854"/>
                <a:ext cx="5294610" cy="566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a:t>
                </a:r>
              </a:p>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8" name="직사각형 17">
                <a:extLst>
                  <a:ext uri="{FF2B5EF4-FFF2-40B4-BE49-F238E27FC236}">
                    <a16:creationId xmlns:a16="http://schemas.microsoft.com/office/drawing/2014/main" id="{44ED990D-C57C-410E-B13D-B583F93FD253}"/>
                  </a:ext>
                </a:extLst>
              </p:cNvPr>
              <p:cNvSpPr/>
              <p:nvPr/>
            </p:nvSpPr>
            <p:spPr>
              <a:xfrm>
                <a:off x="5730909" y="3965679"/>
                <a:ext cx="1040102" cy="620088"/>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Khóa</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2</a:t>
                </a:r>
                <a:endParaRPr lang="ko-KR" altLang="en-US" sz="13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9" name="직사각형 18">
                <a:extLst>
                  <a:ext uri="{FF2B5EF4-FFF2-40B4-BE49-F238E27FC236}">
                    <a16:creationId xmlns:a16="http://schemas.microsoft.com/office/drawing/2014/main" id="{4C9D4E56-6C1B-4F53-A6BE-A048657EF56F}"/>
                  </a:ext>
                </a:extLst>
              </p:cNvPr>
              <p:cNvSpPr/>
              <p:nvPr/>
            </p:nvSpPr>
            <p:spPr>
              <a:xfrm>
                <a:off x="6787906" y="3965679"/>
                <a:ext cx="1040102" cy="620088"/>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Khóa</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3</a:t>
                </a:r>
                <a:endParaRPr lang="ko-KR" altLang="en-US" sz="13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0" name="직사각형 19">
                <a:extLst>
                  <a:ext uri="{FF2B5EF4-FFF2-40B4-BE49-F238E27FC236}">
                    <a16:creationId xmlns:a16="http://schemas.microsoft.com/office/drawing/2014/main" id="{A926A27B-A908-4733-8D8B-AFAD5674516D}"/>
                  </a:ext>
                </a:extLst>
              </p:cNvPr>
              <p:cNvSpPr/>
              <p:nvPr/>
            </p:nvSpPr>
            <p:spPr>
              <a:xfrm>
                <a:off x="4673913" y="4605791"/>
                <a:ext cx="1040102" cy="620088"/>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Giá</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trị</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1</a:t>
                </a:r>
                <a:endParaRPr lang="ko-KR" altLang="en-US" sz="13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1" name="직사각형 20">
                <a:extLst>
                  <a:ext uri="{FF2B5EF4-FFF2-40B4-BE49-F238E27FC236}">
                    <a16:creationId xmlns:a16="http://schemas.microsoft.com/office/drawing/2014/main" id="{F8EFB77C-C2CB-468B-9A7E-0666A3EA4532}"/>
                  </a:ext>
                </a:extLst>
              </p:cNvPr>
              <p:cNvSpPr/>
              <p:nvPr/>
            </p:nvSpPr>
            <p:spPr>
              <a:xfrm>
                <a:off x="5730909" y="4605791"/>
                <a:ext cx="1040102" cy="620088"/>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Giá</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trị</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2</a:t>
                </a:r>
                <a:endParaRPr lang="ko-KR" altLang="en-US" sz="13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2" name="직사각형 21">
                <a:extLst>
                  <a:ext uri="{FF2B5EF4-FFF2-40B4-BE49-F238E27FC236}">
                    <a16:creationId xmlns:a16="http://schemas.microsoft.com/office/drawing/2014/main" id="{062CDB9A-9960-4D00-B59A-FCA1D9CFD544}"/>
                  </a:ext>
                </a:extLst>
              </p:cNvPr>
              <p:cNvSpPr/>
              <p:nvPr/>
            </p:nvSpPr>
            <p:spPr>
              <a:xfrm>
                <a:off x="6787906" y="4605791"/>
                <a:ext cx="1040102" cy="620088"/>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Giá</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trị</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3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r>
                  <a:rPr lang="en-US" altLang="ko-KR" sz="13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3</a:t>
                </a:r>
                <a:endParaRPr lang="ko-KR" altLang="en-US" sz="13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3" name="직사각형 22">
                <a:extLst>
                  <a:ext uri="{FF2B5EF4-FFF2-40B4-BE49-F238E27FC236}">
                    <a16:creationId xmlns:a16="http://schemas.microsoft.com/office/drawing/2014/main" id="{28C53E30-E2E6-41BF-8BD9-87EC40ED235E}"/>
                  </a:ext>
                </a:extLst>
              </p:cNvPr>
              <p:cNvSpPr/>
              <p:nvPr/>
            </p:nvSpPr>
            <p:spPr>
              <a:xfrm>
                <a:off x="7849145" y="3965679"/>
                <a:ext cx="678160" cy="620088"/>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4" name="직사각형 23">
                <a:extLst>
                  <a:ext uri="{FF2B5EF4-FFF2-40B4-BE49-F238E27FC236}">
                    <a16:creationId xmlns:a16="http://schemas.microsoft.com/office/drawing/2014/main" id="{0554EB1E-EE48-4F1A-967B-2C9CD8EA4002}"/>
                  </a:ext>
                </a:extLst>
              </p:cNvPr>
              <p:cNvSpPr/>
              <p:nvPr/>
            </p:nvSpPr>
            <p:spPr>
              <a:xfrm>
                <a:off x="7849145" y="4605791"/>
                <a:ext cx="678160" cy="620088"/>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cxnSp>
          <p:nvCxnSpPr>
            <p:cNvPr id="10" name="직선 화살표 연결선 9">
              <a:extLst>
                <a:ext uri="{FF2B5EF4-FFF2-40B4-BE49-F238E27FC236}">
                  <a16:creationId xmlns:a16="http://schemas.microsoft.com/office/drawing/2014/main" id="{FA7714D2-8607-4CAF-A297-052F41CEC1FD}"/>
                </a:ext>
              </a:extLst>
            </p:cNvPr>
            <p:cNvCxnSpPr/>
            <p:nvPr/>
          </p:nvCxnSpPr>
          <p:spPr>
            <a:xfrm>
              <a:off x="3505449" y="3961359"/>
              <a:ext cx="5021856" cy="0"/>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720459F3-3B91-436D-914D-1DC34C14780A}"/>
                </a:ext>
              </a:extLst>
            </p:cNvPr>
            <p:cNvCxnSpPr/>
            <p:nvPr/>
          </p:nvCxnSpPr>
          <p:spPr>
            <a:xfrm flipH="1">
              <a:off x="3277023" y="4299601"/>
              <a:ext cx="5696" cy="1846529"/>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8CA12F-5FC5-42C4-8365-5A353D9DE78B}"/>
                </a:ext>
              </a:extLst>
            </p:cNvPr>
            <p:cNvSpPr txBox="1"/>
            <p:nvPr/>
          </p:nvSpPr>
          <p:spPr>
            <a:xfrm>
              <a:off x="4526916" y="3637322"/>
              <a:ext cx="3512165" cy="307777"/>
            </a:xfrm>
            <a:prstGeom prst="rect">
              <a:avLst/>
            </a:prstGeom>
            <a:noFill/>
          </p:spPr>
          <p:txBody>
            <a:bodyPr wrap="square" rtlCol="0">
              <a:spAutoFit/>
            </a:bodyPr>
            <a:lstStyle/>
            <a:p>
              <a:pPr algn="ctr"/>
              <a:r>
                <a:rPr lang="vi-VN" altLang="ko-KR" sz="1400" dirty="0">
                  <a:solidFill>
                    <a:srgbClr val="1F45BC"/>
                  </a:solidFill>
                  <a:latin typeface="SamsungOne-700" panose="020B0803030303020204" pitchFamily="34" charset="0"/>
                  <a:ea typeface="SamsungOne-700" panose="020B0803030303020204" pitchFamily="34" charset="0"/>
                </a:rPr>
                <a:t>Được lưu trữ sắp xếp theo khóa/giá trị cột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TextBox 12">
              <a:extLst>
                <a:ext uri="{FF2B5EF4-FFF2-40B4-BE49-F238E27FC236}">
                  <a16:creationId xmlns:a16="http://schemas.microsoft.com/office/drawing/2014/main" id="{00FD76DF-890C-435B-B783-7C2261525CFB}"/>
                </a:ext>
              </a:extLst>
            </p:cNvPr>
            <p:cNvSpPr txBox="1"/>
            <p:nvPr/>
          </p:nvSpPr>
          <p:spPr>
            <a:xfrm rot="16200000">
              <a:off x="2051460" y="4774505"/>
              <a:ext cx="1802096" cy="523220"/>
            </a:xfrm>
            <a:prstGeom prst="rect">
              <a:avLst/>
            </a:prstGeom>
            <a:noFill/>
          </p:spPr>
          <p:txBody>
            <a:bodyPr wrap="none" rtlCol="0">
              <a:spAutoFit/>
            </a:bodyPr>
            <a:lstStyle/>
            <a:p>
              <a:r>
                <a:rPr lang="vi-VN" altLang="ko-KR" sz="1400" dirty="0">
                  <a:solidFill>
                    <a:srgbClr val="1F45BC"/>
                  </a:solidFill>
                  <a:latin typeface="SamsungOne-700" panose="020B0803030303020204" pitchFamily="34" charset="0"/>
                  <a:ea typeface="SamsungOne-700" panose="020B0803030303020204" pitchFamily="34" charset="0"/>
                </a:rPr>
                <a:t>Được lưu trữ sắp xếp</a:t>
              </a:r>
              <a:endParaRPr lang="en-US" altLang="ko-KR" sz="1400" dirty="0">
                <a:solidFill>
                  <a:srgbClr val="1F45BC"/>
                </a:solidFill>
                <a:latin typeface="SamsungOne-700" panose="020B0803030303020204" pitchFamily="34" charset="0"/>
                <a:ea typeface="SamsungOne-700" panose="020B0803030303020204" pitchFamily="34" charset="0"/>
              </a:endParaRPr>
            </a:p>
            <a:p>
              <a:r>
                <a:rPr lang="vi-VN" altLang="ko-KR" sz="1400" dirty="0">
                  <a:solidFill>
                    <a:srgbClr val="1F45BC"/>
                  </a:solidFill>
                  <a:latin typeface="SamsungOne-700" panose="020B0803030303020204" pitchFamily="34" charset="0"/>
                  <a:ea typeface="SamsungOne-700" panose="020B0803030303020204" pitchFamily="34" charset="0"/>
                </a:rPr>
                <a:t> theo </a:t>
              </a:r>
              <a:r>
                <a:rPr lang="en-US" altLang="ko-KR" sz="1400" dirty="0" err="1">
                  <a:solidFill>
                    <a:srgbClr val="1F45BC"/>
                  </a:solidFill>
                  <a:latin typeface="SamsungOne-700" panose="020B0803030303020204" pitchFamily="34" charset="0"/>
                  <a:ea typeface="SamsungOne-700" panose="020B0803030303020204" pitchFamily="34" charset="0"/>
                </a:rPr>
                <a:t>hàng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phím</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4" name="TextBox 13">
              <a:extLst>
                <a:ext uri="{FF2B5EF4-FFF2-40B4-BE49-F238E27FC236}">
                  <a16:creationId xmlns:a16="http://schemas.microsoft.com/office/drawing/2014/main" id="{6F7F72C6-960A-4CBB-9049-7AE8420AC2F0}"/>
                </a:ext>
              </a:extLst>
            </p:cNvPr>
            <p:cNvSpPr txBox="1"/>
            <p:nvPr/>
          </p:nvSpPr>
          <p:spPr>
            <a:xfrm>
              <a:off x="5922145" y="4012576"/>
              <a:ext cx="693780" cy="307777"/>
            </a:xfrm>
            <a:prstGeom prst="rect">
              <a:avLst/>
            </a:prstGeom>
            <a:noFill/>
          </p:spPr>
          <p:txBody>
            <a:bodyPr wrap="squar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Bảng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42" name="그룹 41">
            <a:extLst>
              <a:ext uri="{FF2B5EF4-FFF2-40B4-BE49-F238E27FC236}">
                <a16:creationId xmlns:a16="http://schemas.microsoft.com/office/drawing/2014/main" id="{A00EAAAD-B8B5-42F0-872D-F1C07F7C02EE}"/>
              </a:ext>
            </a:extLst>
          </p:cNvPr>
          <p:cNvGrpSpPr/>
          <p:nvPr/>
        </p:nvGrpSpPr>
        <p:grpSpPr>
          <a:xfrm>
            <a:off x="7228045" y="1618259"/>
            <a:ext cx="2026284" cy="2076245"/>
            <a:chOff x="7228045" y="1618259"/>
            <a:chExt cx="2026284" cy="2076245"/>
          </a:xfrm>
        </p:grpSpPr>
        <p:sp>
          <p:nvSpPr>
            <p:cNvPr id="43" name="타원 42">
              <a:extLst>
                <a:ext uri="{FF2B5EF4-FFF2-40B4-BE49-F238E27FC236}">
                  <a16:creationId xmlns:a16="http://schemas.microsoft.com/office/drawing/2014/main" id="{3EB05889-6CEB-402F-A27C-A99C9BD84D32}"/>
                </a:ext>
              </a:extLst>
            </p:cNvPr>
            <p:cNvSpPr/>
            <p:nvPr/>
          </p:nvSpPr>
          <p:spPr>
            <a:xfrm>
              <a:off x="7448776" y="1885003"/>
              <a:ext cx="1584823" cy="1584823"/>
            </a:xfrm>
            <a:prstGeom prst="ellipse">
              <a:avLst/>
            </a:prstGeom>
            <a:no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ea typeface="SamsungOneKorean 400" panose="020B0503030303020204" pitchFamily="50" charset="-127"/>
              </a:endParaRPr>
            </a:p>
          </p:txBody>
        </p:sp>
        <p:grpSp>
          <p:nvGrpSpPr>
            <p:cNvPr id="44" name="그룹 43">
              <a:extLst>
                <a:ext uri="{FF2B5EF4-FFF2-40B4-BE49-F238E27FC236}">
                  <a16:creationId xmlns:a16="http://schemas.microsoft.com/office/drawing/2014/main" id="{500902F6-2378-4AF5-9BF8-5205E3FFBB56}"/>
                </a:ext>
              </a:extLst>
            </p:cNvPr>
            <p:cNvGrpSpPr/>
            <p:nvPr/>
          </p:nvGrpSpPr>
          <p:grpSpPr>
            <a:xfrm>
              <a:off x="8641124" y="1998287"/>
              <a:ext cx="596290" cy="575678"/>
              <a:chOff x="11342625" y="3157206"/>
              <a:chExt cx="596290" cy="575678"/>
            </a:xfrm>
          </p:grpSpPr>
          <p:sp>
            <p:nvSpPr>
              <p:cNvPr id="60" name="타원 59">
                <a:extLst>
                  <a:ext uri="{FF2B5EF4-FFF2-40B4-BE49-F238E27FC236}">
                    <a16:creationId xmlns:a16="http://schemas.microsoft.com/office/drawing/2014/main" id="{EC814FB3-23E6-4D2D-A63C-386317B55B3C}"/>
                  </a:ext>
                </a:extLst>
              </p:cNvPr>
              <p:cNvSpPr/>
              <p:nvPr/>
            </p:nvSpPr>
            <p:spPr>
              <a:xfrm>
                <a:off x="11352931" y="315720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61" name="직사각형 60">
                <a:extLst>
                  <a:ext uri="{FF2B5EF4-FFF2-40B4-BE49-F238E27FC236}">
                    <a16:creationId xmlns:a16="http://schemas.microsoft.com/office/drawing/2014/main" id="{88587742-873D-4918-8C67-A0386F9B029B}"/>
                  </a:ext>
                </a:extLst>
              </p:cNvPr>
              <p:cNvSpPr/>
              <p:nvPr/>
            </p:nvSpPr>
            <p:spPr>
              <a:xfrm>
                <a:off x="11342625" y="3177107"/>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sẵn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sàng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cao</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và</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chịu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lỗi</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45" name="그룹 44">
              <a:extLst>
                <a:ext uri="{FF2B5EF4-FFF2-40B4-BE49-F238E27FC236}">
                  <a16:creationId xmlns:a16="http://schemas.microsoft.com/office/drawing/2014/main" id="{09B2229A-8B81-452B-82F5-BB1DC427B2D7}"/>
                </a:ext>
              </a:extLst>
            </p:cNvPr>
            <p:cNvGrpSpPr/>
            <p:nvPr/>
          </p:nvGrpSpPr>
          <p:grpSpPr>
            <a:xfrm>
              <a:off x="7244960" y="1998287"/>
              <a:ext cx="585984" cy="575678"/>
              <a:chOff x="10584916" y="4097037"/>
              <a:chExt cx="585984" cy="575678"/>
            </a:xfrm>
          </p:grpSpPr>
          <p:sp>
            <p:nvSpPr>
              <p:cNvPr id="58" name="타원 57">
                <a:extLst>
                  <a:ext uri="{FF2B5EF4-FFF2-40B4-BE49-F238E27FC236}">
                    <a16:creationId xmlns:a16="http://schemas.microsoft.com/office/drawing/2014/main" id="{4289E31D-7E8E-43A3-B7E6-42EFAD0941C4}"/>
                  </a:ext>
                </a:extLst>
              </p:cNvPr>
              <p:cNvSpPr/>
              <p:nvPr/>
            </p:nvSpPr>
            <p:spPr>
              <a:xfrm>
                <a:off x="10587367"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9" name="직사각형 58">
                <a:extLst>
                  <a:ext uri="{FF2B5EF4-FFF2-40B4-BE49-F238E27FC236}">
                    <a16:creationId xmlns:a16="http://schemas.microsoft.com/office/drawing/2014/main" id="{81E22C22-04B6-409E-A433-54481AA7BBDC}"/>
                  </a:ext>
                </a:extLst>
              </p:cNvPr>
              <p:cNvSpPr/>
              <p:nvPr/>
            </p:nvSpPr>
            <p:spPr>
              <a:xfrm>
                <a:off x="10584916" y="4181599"/>
                <a:ext cx="585984" cy="425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Giao diện truy vấn giống như CQL-A SQL</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46" name="그룹 45">
              <a:extLst>
                <a:ext uri="{FF2B5EF4-FFF2-40B4-BE49-F238E27FC236}">
                  <a16:creationId xmlns:a16="http://schemas.microsoft.com/office/drawing/2014/main" id="{EE5EC83A-A0EF-42B3-8FC3-5E01D2320D53}"/>
                </a:ext>
              </a:extLst>
            </p:cNvPr>
            <p:cNvGrpSpPr/>
            <p:nvPr/>
          </p:nvGrpSpPr>
          <p:grpSpPr>
            <a:xfrm>
              <a:off x="7952664" y="3118826"/>
              <a:ext cx="577046" cy="575678"/>
              <a:chOff x="11703604" y="4650536"/>
              <a:chExt cx="577046" cy="575678"/>
            </a:xfrm>
          </p:grpSpPr>
          <p:sp>
            <p:nvSpPr>
              <p:cNvPr id="56" name="타원 55">
                <a:extLst>
                  <a:ext uri="{FF2B5EF4-FFF2-40B4-BE49-F238E27FC236}">
                    <a16:creationId xmlns:a16="http://schemas.microsoft.com/office/drawing/2014/main" id="{0A4DB873-DAF4-4930-9553-01278D13C291}"/>
                  </a:ext>
                </a:extLst>
              </p:cNvPr>
              <p:cNvSpPr/>
              <p:nvPr/>
            </p:nvSpPr>
            <p:spPr>
              <a:xfrm>
                <a:off x="11704971"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7" name="직사각형 56">
                <a:extLst>
                  <a:ext uri="{FF2B5EF4-FFF2-40B4-BE49-F238E27FC236}">
                    <a16:creationId xmlns:a16="http://schemas.microsoft.com/office/drawing/2014/main" id="{F0CB66DF-A496-482F-8EF3-4CEE80622001}"/>
                  </a:ext>
                </a:extLst>
              </p:cNvPr>
              <p:cNvSpPr/>
              <p:nvPr/>
            </p:nvSpPr>
            <p:spPr>
              <a:xfrm>
                <a:off x="11703604" y="4802559"/>
                <a:ext cx="577046" cy="261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nhất</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quán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có</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thể</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điều</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chỉnh</a:t>
                </a:r>
                <a:endPar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47" name="그룹 46">
              <a:extLst>
                <a:ext uri="{FF2B5EF4-FFF2-40B4-BE49-F238E27FC236}">
                  <a16:creationId xmlns:a16="http://schemas.microsoft.com/office/drawing/2014/main" id="{6A048C4C-3B8B-45E4-8B8E-E9627748B172}"/>
                </a:ext>
              </a:extLst>
            </p:cNvPr>
            <p:cNvGrpSpPr/>
            <p:nvPr/>
          </p:nvGrpSpPr>
          <p:grpSpPr>
            <a:xfrm>
              <a:off x="8603637" y="2735244"/>
              <a:ext cx="650692" cy="575678"/>
              <a:chOff x="10982133" y="4650536"/>
              <a:chExt cx="650692" cy="575678"/>
            </a:xfrm>
          </p:grpSpPr>
          <p:sp>
            <p:nvSpPr>
              <p:cNvPr id="54" name="타원 53">
                <a:extLst>
                  <a:ext uri="{FF2B5EF4-FFF2-40B4-BE49-F238E27FC236}">
                    <a16:creationId xmlns:a16="http://schemas.microsoft.com/office/drawing/2014/main" id="{DD652AC8-14ED-4060-8415-D99E5A05A190}"/>
                  </a:ext>
                </a:extLst>
              </p:cNvPr>
              <p:cNvSpPr/>
              <p:nvPr/>
            </p:nvSpPr>
            <p:spPr>
              <a:xfrm>
                <a:off x="11002745"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5" name="직사각형 54">
                <a:extLst>
                  <a:ext uri="{FF2B5EF4-FFF2-40B4-BE49-F238E27FC236}">
                    <a16:creationId xmlns:a16="http://schemas.microsoft.com/office/drawing/2014/main" id="{6FA9AA93-718F-4A34-94BB-EC81D567DBFE}"/>
                  </a:ext>
                </a:extLst>
              </p:cNvPr>
              <p:cNvSpPr/>
              <p:nvPr/>
            </p:nvSpPr>
            <p:spPr>
              <a:xfrm>
                <a:off x="10982133" y="4741365"/>
                <a:ext cx="650692" cy="37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Kiến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trúc</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ngang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hàng</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48" name="그룹 47">
              <a:extLst>
                <a:ext uri="{FF2B5EF4-FFF2-40B4-BE49-F238E27FC236}">
                  <a16:creationId xmlns:a16="http://schemas.microsoft.com/office/drawing/2014/main" id="{09F8DE05-28BB-4424-9CD1-71C163D05C68}"/>
                </a:ext>
              </a:extLst>
            </p:cNvPr>
            <p:cNvGrpSpPr/>
            <p:nvPr/>
          </p:nvGrpSpPr>
          <p:grpSpPr>
            <a:xfrm>
              <a:off x="7228045" y="2735244"/>
              <a:ext cx="599243" cy="575678"/>
              <a:chOff x="12118496" y="4097037"/>
              <a:chExt cx="599243" cy="575678"/>
            </a:xfrm>
          </p:grpSpPr>
          <p:sp>
            <p:nvSpPr>
              <p:cNvPr id="52" name="타원 51">
                <a:extLst>
                  <a:ext uri="{FF2B5EF4-FFF2-40B4-BE49-F238E27FC236}">
                    <a16:creationId xmlns:a16="http://schemas.microsoft.com/office/drawing/2014/main" id="{A48A7AC2-8E57-4D49-96F3-F24F4AF58DC6}"/>
                  </a:ext>
                </a:extLst>
              </p:cNvPr>
              <p:cNvSpPr/>
              <p:nvPr/>
            </p:nvSpPr>
            <p:spPr>
              <a:xfrm>
                <a:off x="12118496" y="4097037"/>
                <a:ext cx="575678" cy="575678"/>
              </a:xfrm>
              <a:prstGeom prst="ellipse">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3" name="직사각형 52">
                <a:extLst>
                  <a:ext uri="{FF2B5EF4-FFF2-40B4-BE49-F238E27FC236}">
                    <a16:creationId xmlns:a16="http://schemas.microsoft.com/office/drawing/2014/main" id="{D6E9F08A-9F22-4260-B206-F0961DAC6877}"/>
                  </a:ext>
                </a:extLst>
              </p:cNvPr>
              <p:cNvSpPr/>
              <p:nvPr/>
            </p:nvSpPr>
            <p:spPr>
              <a:xfrm>
                <a:off x="12121449" y="4128408"/>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Lưu</a:t>
                </a:r>
                <a:r>
                  <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rgbClr val="0043B2"/>
                    </a:solidFill>
                    <a:latin typeface="SamsungOne-700" panose="020B0803030303020204" pitchFamily="34" charset="0"/>
                    <a:ea typeface="SamsungOne-700" panose="020B0803030303020204" pitchFamily="34" charset="0"/>
                    <a:cs typeface="Menlo" panose="020B0609030804020204" pitchFamily="49" charset="0"/>
                  </a:rPr>
                  <a:t>trữ</a:t>
                </a:r>
                <a:r>
                  <a:rPr lang="vi-VN"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 khóa-giá trị theo định hướng cột</a:t>
                </a:r>
                <a:endParaRPr lang="en-US"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endParaRPr>
              </a:p>
            </p:txBody>
          </p:sp>
        </p:grpSp>
        <p:grpSp>
          <p:nvGrpSpPr>
            <p:cNvPr id="49" name="그룹 48">
              <a:extLst>
                <a:ext uri="{FF2B5EF4-FFF2-40B4-BE49-F238E27FC236}">
                  <a16:creationId xmlns:a16="http://schemas.microsoft.com/office/drawing/2014/main" id="{1F4E354B-9413-47A8-98A7-776E4E8CF882}"/>
                </a:ext>
              </a:extLst>
            </p:cNvPr>
            <p:cNvGrpSpPr/>
            <p:nvPr/>
          </p:nvGrpSpPr>
          <p:grpSpPr>
            <a:xfrm>
              <a:off x="7943042" y="1618259"/>
              <a:ext cx="596290" cy="575678"/>
              <a:chOff x="11975243" y="3445420"/>
              <a:chExt cx="596290" cy="575678"/>
            </a:xfrm>
          </p:grpSpPr>
          <p:sp>
            <p:nvSpPr>
              <p:cNvPr id="50" name="타원 49">
                <a:extLst>
                  <a:ext uri="{FF2B5EF4-FFF2-40B4-BE49-F238E27FC236}">
                    <a16:creationId xmlns:a16="http://schemas.microsoft.com/office/drawing/2014/main" id="{F7A30688-679E-4E2A-9789-6D5F6B34557F}"/>
                  </a:ext>
                </a:extLst>
              </p:cNvPr>
              <p:cNvSpPr/>
              <p:nvPr/>
            </p:nvSpPr>
            <p:spPr>
              <a:xfrm>
                <a:off x="11979333" y="3445420"/>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1" name="직사각형 50">
                <a:extLst>
                  <a:ext uri="{FF2B5EF4-FFF2-40B4-BE49-F238E27FC236}">
                    <a16:creationId xmlns:a16="http://schemas.microsoft.com/office/drawing/2014/main" id="{CBB36DA6-9167-458A-A378-6F8BC8867BF0}"/>
                  </a:ext>
                </a:extLst>
              </p:cNvPr>
              <p:cNvSpPr/>
              <p:nvPr/>
            </p:nvSpPr>
            <p:spPr>
              <a:xfrm>
                <a:off x="11975243" y="3632818"/>
                <a:ext cx="596290" cy="200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mở</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rộng</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đàn</a:t>
                </a: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hồi</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spTree>
    <p:extLst>
      <p:ext uri="{BB962C8B-B14F-4D97-AF65-F5344CB8AC3E}">
        <p14:creationId xmlns:p14="http://schemas.microsoft.com/office/powerpoint/2010/main" val="1029582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Thiết kế cơ bản</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vi-VN" altLang="ko-KR" dirty="0">
                <a:ea typeface="SamsungOneKorean 400" panose="020B0503030303020204" pitchFamily="50" charset="-127"/>
              </a:rPr>
              <a:t> Kudu</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5032098" cy="914400"/>
          </a:xfrm>
        </p:spPr>
        <p:txBody>
          <a:bodyPr/>
          <a:lstStyle/>
          <a:p>
            <a:r>
              <a:rPr lang="vi-VN" altLang="ko-KR" dirty="0"/>
              <a:t>Kudu là một trình quản lý lưu trữ dữ liệu dạng cột</a:t>
            </a:r>
            <a:endParaRPr lang="en-US" altLang="ko-KR" dirty="0"/>
          </a:p>
          <a:p>
            <a:pPr lvl="1">
              <a:spcBef>
                <a:spcPts val="300"/>
              </a:spcBef>
            </a:pPr>
            <a:r>
              <a:rPr lang="vi-VN" altLang="ko-KR" dirty="0"/>
              <a:t>Lưu trữ dữ liệu theo cột được gõ mạnh</a:t>
            </a:r>
            <a:endParaRPr lang="en-US" altLang="ko-KR" dirty="0"/>
          </a:p>
          <a:p>
            <a:r>
              <a:rPr lang="vi-VN" altLang="ko-KR" dirty="0"/>
              <a:t>Cụm Kudu lưu trữ các bảng trông giống như các bảng cơ sở dữ liệu SQL</a:t>
            </a:r>
            <a:endParaRPr lang="en-US" altLang="ko-KR" dirty="0"/>
          </a:p>
          <a:p>
            <a:pPr lvl="1">
              <a:spcBef>
                <a:spcPts val="300"/>
              </a:spcBef>
            </a:pPr>
            <a:r>
              <a:rPr lang="vi-VN" altLang="ko-KR" dirty="0"/>
              <a:t>Một cặp giá trị và khóa nhị phân đơn giản</a:t>
            </a:r>
          </a:p>
          <a:p>
            <a:pPr lvl="1">
              <a:spcBef>
                <a:spcPts val="300"/>
              </a:spcBef>
            </a:pPr>
            <a:r>
              <a:rPr lang="vi-VN" altLang="ko-KR" dirty="0"/>
              <a:t>Phức tạp với hàng trăm thuộc tính được gõ mạnh</a:t>
            </a:r>
            <a:endParaRPr lang="en-US" altLang="ko-KR" dirty="0"/>
          </a:p>
          <a:p>
            <a:r>
              <a:rPr lang="en-US" altLang="ko-KR" dirty="0" err="1"/>
              <a:t>Kiến</a:t>
            </a:r>
            <a:r>
              <a:rPr lang="en-US" altLang="ko-KR" dirty="0"/>
              <a:t> </a:t>
            </a:r>
            <a:r>
              <a:rPr lang="en-US" altLang="ko-KR" dirty="0" err="1"/>
              <a:t>trúc</a:t>
            </a:r>
            <a:r>
              <a:rPr lang="en-US" altLang="ko-KR" dirty="0"/>
              <a:t> Master Slave</a:t>
            </a:r>
          </a:p>
          <a:p>
            <a:pPr lvl="1">
              <a:spcBef>
                <a:spcPts val="300"/>
              </a:spcBef>
            </a:pPr>
            <a:r>
              <a:rPr lang="en-US" altLang="ko-KR" dirty="0" err="1"/>
              <a:t>Máy</a:t>
            </a:r>
            <a:r>
              <a:rPr lang="en-US" altLang="ko-KR" dirty="0"/>
              <a:t> </a:t>
            </a:r>
            <a:r>
              <a:rPr lang="en-US" altLang="ko-KR" dirty="0" err="1"/>
              <a:t>chủ</a:t>
            </a:r>
            <a:r>
              <a:rPr lang="en-US" altLang="ko-KR" dirty="0"/>
              <a:t> master </a:t>
            </a:r>
            <a:r>
              <a:rPr lang="en-US" altLang="ko-KR" dirty="0" err="1"/>
              <a:t>chịu</a:t>
            </a:r>
            <a:r>
              <a:rPr lang="en-US" altLang="ko-KR" dirty="0"/>
              <a:t> </a:t>
            </a:r>
            <a:r>
              <a:rPr lang="en-US" altLang="ko-KR" dirty="0" err="1"/>
              <a:t>trách</a:t>
            </a:r>
            <a:r>
              <a:rPr lang="en-US" altLang="ko-KR" dirty="0"/>
              <a:t> </a:t>
            </a:r>
            <a:r>
              <a:rPr lang="en-US" altLang="ko-KR" dirty="0" err="1"/>
              <a:t>nhiệm</a:t>
            </a:r>
            <a:r>
              <a:rPr lang="en-US" altLang="ko-KR" dirty="0"/>
              <a:t> </a:t>
            </a:r>
            <a:r>
              <a:rPr lang="en-US" altLang="ko-KR" dirty="0" err="1"/>
              <a:t>về</a:t>
            </a:r>
            <a:r>
              <a:rPr lang="en-US" altLang="ko-KR" dirty="0"/>
              <a:t> </a:t>
            </a:r>
            <a:r>
              <a:rPr lang="en-US" altLang="ko-KR" dirty="0" err="1"/>
              <a:t>siêu</a:t>
            </a:r>
            <a:r>
              <a:rPr lang="en-US" altLang="ko-KR" dirty="0"/>
              <a:t> </a:t>
            </a:r>
            <a:r>
              <a:rPr lang="en-US" altLang="ko-KR" dirty="0" err="1"/>
              <a:t>dữ</a:t>
            </a:r>
            <a:r>
              <a:rPr lang="en-US" altLang="ko-KR" dirty="0"/>
              <a:t> </a:t>
            </a:r>
            <a:r>
              <a:rPr lang="en-US" altLang="ko-KR" dirty="0" err="1"/>
              <a:t>liệu</a:t>
            </a:r>
            <a:endParaRPr lang="en-US" altLang="ko-KR" dirty="0"/>
          </a:p>
          <a:p>
            <a:pPr lvl="1">
              <a:spcBef>
                <a:spcPts val="300"/>
              </a:spcBef>
            </a:pPr>
            <a:r>
              <a:rPr lang="en-US" altLang="ko-KR" dirty="0" err="1"/>
              <a:t>Máy</a:t>
            </a:r>
            <a:r>
              <a:rPr lang="en-US" altLang="ko-KR" dirty="0"/>
              <a:t> </a:t>
            </a:r>
            <a:r>
              <a:rPr lang="en-US" altLang="ko-KR" dirty="0" err="1"/>
              <a:t>chủ</a:t>
            </a:r>
            <a:r>
              <a:rPr lang="en-US" altLang="ko-KR" dirty="0"/>
              <a:t> tablet </a:t>
            </a:r>
            <a:r>
              <a:rPr lang="en-US" altLang="ko-KR" dirty="0" err="1"/>
              <a:t>chịu</a:t>
            </a:r>
            <a:r>
              <a:rPr lang="en-US" altLang="ko-KR" dirty="0"/>
              <a:t> </a:t>
            </a:r>
            <a:r>
              <a:rPr lang="en-US" altLang="ko-KR" dirty="0" err="1"/>
              <a:t>trách</a:t>
            </a:r>
            <a:r>
              <a:rPr lang="en-US" altLang="ko-KR" dirty="0"/>
              <a:t> </a:t>
            </a:r>
            <a:r>
              <a:rPr lang="en-US" altLang="ko-KR" dirty="0" err="1"/>
              <a:t>nhiệm</a:t>
            </a:r>
            <a:r>
              <a:rPr lang="en-US" altLang="ko-KR" dirty="0"/>
              <a:t> </a:t>
            </a:r>
            <a:r>
              <a:rPr lang="en-US" altLang="ko-KR" dirty="0" err="1"/>
              <a:t>về</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thực</a:t>
            </a:r>
            <a:r>
              <a:rPr lang="en-US" altLang="ko-KR" dirty="0"/>
              <a:t> </a:t>
            </a:r>
            <a:r>
              <a:rPr lang="en-US" altLang="ko-KR" dirty="0" err="1"/>
              <a:t>tế</a:t>
            </a:r>
            <a:endParaRPr lang="en-US" altLang="ko-KR" dirty="0"/>
          </a:p>
          <a:p>
            <a:r>
              <a:rPr lang="en-US" altLang="ko-KR" dirty="0" err="1"/>
              <a:t>Kiến</a:t>
            </a:r>
            <a:r>
              <a:rPr lang="en-US" altLang="ko-KR" dirty="0"/>
              <a:t> </a:t>
            </a:r>
            <a:r>
              <a:rPr lang="en-US" altLang="ko-KR" dirty="0" err="1"/>
              <a:t>trúc</a:t>
            </a:r>
            <a:r>
              <a:rPr lang="en-US" altLang="ko-KR" dirty="0"/>
              <a:t> Leader Follower</a:t>
            </a:r>
          </a:p>
          <a:p>
            <a:pPr lvl="1">
              <a:spcBef>
                <a:spcPts val="300"/>
              </a:spcBef>
            </a:pPr>
            <a:r>
              <a:rPr lang="en-US" altLang="ko-KR" dirty="0"/>
              <a:t>Leader </a:t>
            </a:r>
            <a:r>
              <a:rPr lang="en-US" altLang="ko-KR" dirty="0" err="1"/>
              <a:t>trong</a:t>
            </a:r>
            <a:r>
              <a:rPr lang="en-US" altLang="ko-KR" dirty="0"/>
              <a:t> </a:t>
            </a:r>
            <a:r>
              <a:rPr lang="en-US" altLang="ko-KR" dirty="0" err="1"/>
              <a:t>số</a:t>
            </a:r>
            <a:r>
              <a:rPr lang="en-US" altLang="ko-KR" dirty="0"/>
              <a:t>  </a:t>
            </a:r>
            <a:r>
              <a:rPr lang="en-US" altLang="ko-KR" dirty="0" err="1"/>
              <a:t>nhiều</a:t>
            </a:r>
            <a:r>
              <a:rPr lang="en-US" altLang="ko-KR" dirty="0"/>
              <a:t> </a:t>
            </a:r>
            <a:r>
              <a:rPr lang="en-US" altLang="ko-KR" dirty="0" err="1"/>
              <a:t>máy</a:t>
            </a:r>
            <a:r>
              <a:rPr lang="en-US" altLang="ko-KR" dirty="0"/>
              <a:t> </a:t>
            </a:r>
            <a:r>
              <a:rPr lang="en-US" altLang="ko-KR" dirty="0" err="1"/>
              <a:t>chủ</a:t>
            </a:r>
            <a:r>
              <a:rPr lang="en-US" altLang="ko-KR" dirty="0"/>
              <a:t> master</a:t>
            </a:r>
          </a:p>
          <a:p>
            <a:pPr lvl="1">
              <a:spcBef>
                <a:spcPts val="300"/>
              </a:spcBef>
            </a:pPr>
            <a:r>
              <a:rPr lang="vi-VN" altLang="ko-KR" dirty="0"/>
              <a:t>Máy chủ </a:t>
            </a:r>
            <a:r>
              <a:rPr lang="en-US" altLang="ko-KR" dirty="0"/>
              <a:t>tablet </a:t>
            </a:r>
            <a:r>
              <a:rPr lang="vi-VN" altLang="ko-KR" dirty="0"/>
              <a:t>có thể là lãnh đạo hoặc người theo dõi</a:t>
            </a:r>
            <a:endParaRPr lang="en-US" altLang="ko-KR" dirty="0"/>
          </a:p>
          <a:p>
            <a:pPr lvl="1"/>
            <a:endParaRPr lang="ko-KR" altLang="en-US" dirty="0"/>
          </a:p>
        </p:txBody>
      </p:sp>
      <p:sp>
        <p:nvSpPr>
          <p:cNvPr id="24" name="Rectangle 14">
            <a:extLst>
              <a:ext uri="{FF2B5EF4-FFF2-40B4-BE49-F238E27FC236}">
                <a16:creationId xmlns:a16="http://schemas.microsoft.com/office/drawing/2014/main" id="{BD993319-D969-4CB0-9251-57976DA1008F}"/>
              </a:ext>
            </a:extLst>
          </p:cNvPr>
          <p:cNvSpPr/>
          <p:nvPr/>
        </p:nvSpPr>
        <p:spPr>
          <a:xfrm>
            <a:off x="6894029" y="2252376"/>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Master</a:t>
            </a:r>
          </a:p>
          <a:p>
            <a:pPr algn="ctr"/>
            <a:r>
              <a:rPr lang="en-US" sz="1600" dirty="0">
                <a:solidFill>
                  <a:srgbClr val="0043B2"/>
                </a:solidFill>
                <a:latin typeface="SamsungOne-700" panose="020B0803030303020204" pitchFamily="34" charset="0"/>
                <a:ea typeface="SamsungOne-700" panose="020B0803030303020204" pitchFamily="34" charset="0"/>
              </a:rPr>
              <a:t>Leader</a:t>
            </a:r>
          </a:p>
        </p:txBody>
      </p:sp>
      <p:sp>
        <p:nvSpPr>
          <p:cNvPr id="25" name="Rectangle 14">
            <a:extLst>
              <a:ext uri="{FF2B5EF4-FFF2-40B4-BE49-F238E27FC236}">
                <a16:creationId xmlns:a16="http://schemas.microsoft.com/office/drawing/2014/main" id="{1349036B-F19C-432B-9487-6802DCC2C6E0}"/>
              </a:ext>
            </a:extLst>
          </p:cNvPr>
          <p:cNvSpPr/>
          <p:nvPr/>
        </p:nvSpPr>
        <p:spPr>
          <a:xfrm>
            <a:off x="6085580" y="3028321"/>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Master</a:t>
            </a:r>
          </a:p>
          <a:p>
            <a:pPr algn="ctr"/>
            <a:r>
              <a:rPr lang="en-US" sz="1600" dirty="0">
                <a:solidFill>
                  <a:srgbClr val="0043B2"/>
                </a:solidFill>
                <a:latin typeface="SamsungOne-700" panose="020B0803030303020204" pitchFamily="34" charset="0"/>
                <a:ea typeface="SamsungOne-700" panose="020B0803030303020204" pitchFamily="34" charset="0"/>
              </a:rPr>
              <a:t>Follower</a:t>
            </a:r>
          </a:p>
        </p:txBody>
      </p:sp>
      <p:sp>
        <p:nvSpPr>
          <p:cNvPr id="26" name="Rectangle 14">
            <a:extLst>
              <a:ext uri="{FF2B5EF4-FFF2-40B4-BE49-F238E27FC236}">
                <a16:creationId xmlns:a16="http://schemas.microsoft.com/office/drawing/2014/main" id="{79B73586-91BA-4CFD-9AA6-FB117088D4DD}"/>
              </a:ext>
            </a:extLst>
          </p:cNvPr>
          <p:cNvSpPr/>
          <p:nvPr/>
        </p:nvSpPr>
        <p:spPr>
          <a:xfrm>
            <a:off x="7702478" y="3028320"/>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Master</a:t>
            </a:r>
          </a:p>
          <a:p>
            <a:pPr algn="ctr"/>
            <a:r>
              <a:rPr lang="en-US" sz="1600" dirty="0">
                <a:solidFill>
                  <a:srgbClr val="0043B2"/>
                </a:solidFill>
                <a:latin typeface="SamsungOne-700" panose="020B0803030303020204" pitchFamily="34" charset="0"/>
                <a:ea typeface="SamsungOne-700" panose="020B0803030303020204" pitchFamily="34" charset="0"/>
              </a:rPr>
              <a:t>Follower</a:t>
            </a:r>
          </a:p>
        </p:txBody>
      </p:sp>
      <p:sp>
        <p:nvSpPr>
          <p:cNvPr id="27" name="Rectangle 14">
            <a:extLst>
              <a:ext uri="{FF2B5EF4-FFF2-40B4-BE49-F238E27FC236}">
                <a16:creationId xmlns:a16="http://schemas.microsoft.com/office/drawing/2014/main" id="{B78D3ED8-966F-43CF-8919-4059ADD98F10}"/>
              </a:ext>
            </a:extLst>
          </p:cNvPr>
          <p:cNvSpPr/>
          <p:nvPr/>
        </p:nvSpPr>
        <p:spPr>
          <a:xfrm>
            <a:off x="6894029" y="4429226"/>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Tablet</a:t>
            </a:r>
          </a:p>
          <a:p>
            <a:pPr algn="ctr"/>
            <a:r>
              <a:rPr lang="en-US" sz="1600" dirty="0">
                <a:solidFill>
                  <a:srgbClr val="0043B2"/>
                </a:solidFill>
                <a:latin typeface="SamsungOne-700" panose="020B0803030303020204" pitchFamily="34" charset="0"/>
                <a:ea typeface="SamsungOne-700" panose="020B0803030303020204" pitchFamily="34" charset="0"/>
              </a:rPr>
              <a:t>Leader</a:t>
            </a:r>
          </a:p>
        </p:txBody>
      </p:sp>
      <p:sp>
        <p:nvSpPr>
          <p:cNvPr id="28" name="Rectangle 14">
            <a:extLst>
              <a:ext uri="{FF2B5EF4-FFF2-40B4-BE49-F238E27FC236}">
                <a16:creationId xmlns:a16="http://schemas.microsoft.com/office/drawing/2014/main" id="{0D0FBFF3-1EAC-47B3-A97B-29DF979E7957}"/>
              </a:ext>
            </a:extLst>
          </p:cNvPr>
          <p:cNvSpPr/>
          <p:nvPr/>
        </p:nvSpPr>
        <p:spPr>
          <a:xfrm>
            <a:off x="6085580" y="5205171"/>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Tablet</a:t>
            </a:r>
          </a:p>
          <a:p>
            <a:pPr algn="ctr"/>
            <a:r>
              <a:rPr lang="en-US" sz="1600" dirty="0">
                <a:solidFill>
                  <a:srgbClr val="0043B2"/>
                </a:solidFill>
                <a:latin typeface="SamsungOne-700" panose="020B0803030303020204" pitchFamily="34" charset="0"/>
                <a:ea typeface="SamsungOne-700" panose="020B0803030303020204" pitchFamily="34" charset="0"/>
              </a:rPr>
              <a:t>Follower</a:t>
            </a:r>
          </a:p>
        </p:txBody>
      </p:sp>
      <p:sp>
        <p:nvSpPr>
          <p:cNvPr id="29" name="Rectangle 14">
            <a:extLst>
              <a:ext uri="{FF2B5EF4-FFF2-40B4-BE49-F238E27FC236}">
                <a16:creationId xmlns:a16="http://schemas.microsoft.com/office/drawing/2014/main" id="{D2DADD2D-A851-4EDB-8D55-7FBB7CDA1585}"/>
              </a:ext>
            </a:extLst>
          </p:cNvPr>
          <p:cNvSpPr/>
          <p:nvPr/>
        </p:nvSpPr>
        <p:spPr>
          <a:xfrm>
            <a:off x="7702478" y="5205170"/>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Tablet</a:t>
            </a:r>
          </a:p>
          <a:p>
            <a:pPr algn="ctr"/>
            <a:r>
              <a:rPr lang="en-US" sz="1600" dirty="0">
                <a:solidFill>
                  <a:srgbClr val="0043B2"/>
                </a:solidFill>
                <a:latin typeface="SamsungOne-700" panose="020B0803030303020204" pitchFamily="34" charset="0"/>
                <a:ea typeface="SamsungOne-700" panose="020B0803030303020204" pitchFamily="34" charset="0"/>
              </a:rPr>
              <a:t>Follower</a:t>
            </a:r>
          </a:p>
        </p:txBody>
      </p:sp>
    </p:spTree>
    <p:extLst>
      <p:ext uri="{BB962C8B-B14F-4D97-AF65-F5344CB8AC3E}">
        <p14:creationId xmlns:p14="http://schemas.microsoft.com/office/powerpoint/2010/main" val="1811980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a:xfrm>
            <a:off x="457801" y="1150235"/>
            <a:ext cx="8796528" cy="493776"/>
          </a:xfrm>
        </p:spPr>
        <p:txBody>
          <a:bodyPr/>
          <a:lstStyle/>
          <a:p>
            <a:r>
              <a:rPr lang="vi-VN" altLang="en-US" sz="3000" dirty="0"/>
              <a:t>Giao diện truy vấn giống như CQL-A SQL</a:t>
            </a:r>
            <a:endParaRPr lang="ko-KR" altLang="en-US" sz="3000"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a:xfrm>
            <a:off x="535872" y="2226568"/>
            <a:ext cx="6247065" cy="914400"/>
          </a:xfrm>
        </p:spPr>
        <p:txBody>
          <a:bodyPr/>
          <a:lstStyle/>
          <a:p>
            <a:r>
              <a:rPr lang="vi-VN" altLang="ko-KR" dirty="0"/>
              <a:t>CQL là giao diện chính của Cassandra DBMS.</a:t>
            </a:r>
          </a:p>
          <a:p>
            <a:r>
              <a:rPr lang="vi-VN" altLang="ko-KR" dirty="0"/>
              <a:t>Ánh xạ tới công cụ lưu trữ Cassandra và sử dụng cú pháp giống như SQL để đơn giản hóa việc lập mô hình dữ liệu</a:t>
            </a:r>
            <a:endParaRPr lang="ko-KR" altLang="en-US" dirty="0"/>
          </a:p>
        </p:txBody>
      </p:sp>
      <p:sp>
        <p:nvSpPr>
          <p:cNvPr id="32" name="TextBox 31">
            <a:extLst>
              <a:ext uri="{FF2B5EF4-FFF2-40B4-BE49-F238E27FC236}">
                <a16:creationId xmlns:a16="http://schemas.microsoft.com/office/drawing/2014/main" id="{61770795-E4D2-4F89-8D24-82EC225F181C}"/>
              </a:ext>
            </a:extLst>
          </p:cNvPr>
          <p:cNvSpPr txBox="1"/>
          <p:nvPr/>
        </p:nvSpPr>
        <p:spPr>
          <a:xfrm>
            <a:off x="1882229" y="5917377"/>
            <a:ext cx="6128050" cy="307777"/>
          </a:xfrm>
          <a:prstGeom prst="rect">
            <a:avLst/>
          </a:prstGeom>
          <a:noFill/>
        </p:spPr>
        <p:txBody>
          <a:bodyPr wrap="square" rtlCol="0">
            <a:spAutoFit/>
          </a:bodyPr>
          <a:lstStyle/>
          <a:p>
            <a:pPr algn="ctr"/>
            <a:r>
              <a:rPr lang="vi-VN" altLang="ko-KR" sz="1400" dirty="0">
                <a:solidFill>
                  <a:srgbClr val="1F45BC"/>
                </a:solidFill>
                <a:latin typeface="SamsungOne-700" panose="020B0803030303020204" pitchFamily="34" charset="0"/>
                <a:ea typeface="SamsungOne-700" panose="020B0803030303020204" pitchFamily="34" charset="0"/>
              </a:rPr>
              <a:t>[“giống SQL” nhưng KHÔNG phải SQL quan hệ]</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33" name="그룹 32">
            <a:extLst>
              <a:ext uri="{FF2B5EF4-FFF2-40B4-BE49-F238E27FC236}">
                <a16:creationId xmlns:a16="http://schemas.microsoft.com/office/drawing/2014/main" id="{70125BF4-8B1E-4638-AFE6-DB94F966591C}"/>
              </a:ext>
            </a:extLst>
          </p:cNvPr>
          <p:cNvGrpSpPr/>
          <p:nvPr/>
        </p:nvGrpSpPr>
        <p:grpSpPr>
          <a:xfrm>
            <a:off x="7228045" y="1618259"/>
            <a:ext cx="2026284" cy="2076245"/>
            <a:chOff x="7228045" y="1618259"/>
            <a:chExt cx="2026284" cy="2076245"/>
          </a:xfrm>
        </p:grpSpPr>
        <p:sp>
          <p:nvSpPr>
            <p:cNvPr id="34" name="타원 33">
              <a:extLst>
                <a:ext uri="{FF2B5EF4-FFF2-40B4-BE49-F238E27FC236}">
                  <a16:creationId xmlns:a16="http://schemas.microsoft.com/office/drawing/2014/main" id="{DD03019C-70E0-4E6F-A2CC-7B3B2573B056}"/>
                </a:ext>
              </a:extLst>
            </p:cNvPr>
            <p:cNvSpPr/>
            <p:nvPr/>
          </p:nvSpPr>
          <p:spPr>
            <a:xfrm>
              <a:off x="7448776" y="1885003"/>
              <a:ext cx="1584823" cy="1584823"/>
            </a:xfrm>
            <a:prstGeom prst="ellipse">
              <a:avLst/>
            </a:prstGeom>
            <a:no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ea typeface="SamsungOneKorean 400" panose="020B0503030303020204" pitchFamily="50" charset="-127"/>
              </a:endParaRPr>
            </a:p>
          </p:txBody>
        </p:sp>
        <p:grpSp>
          <p:nvGrpSpPr>
            <p:cNvPr id="35" name="그룹 34">
              <a:extLst>
                <a:ext uri="{FF2B5EF4-FFF2-40B4-BE49-F238E27FC236}">
                  <a16:creationId xmlns:a16="http://schemas.microsoft.com/office/drawing/2014/main" id="{7CE4E1DC-3877-494B-8BF2-831461DCC7B6}"/>
                </a:ext>
              </a:extLst>
            </p:cNvPr>
            <p:cNvGrpSpPr/>
            <p:nvPr/>
          </p:nvGrpSpPr>
          <p:grpSpPr>
            <a:xfrm>
              <a:off x="8641124" y="1998287"/>
              <a:ext cx="596290" cy="575678"/>
              <a:chOff x="11342625" y="3157206"/>
              <a:chExt cx="596290" cy="575678"/>
            </a:xfrm>
          </p:grpSpPr>
          <p:sp>
            <p:nvSpPr>
              <p:cNvPr id="51" name="타원 50">
                <a:extLst>
                  <a:ext uri="{FF2B5EF4-FFF2-40B4-BE49-F238E27FC236}">
                    <a16:creationId xmlns:a16="http://schemas.microsoft.com/office/drawing/2014/main" id="{38323F07-4E3B-4C7E-A1F1-623322C0FB7D}"/>
                  </a:ext>
                </a:extLst>
              </p:cNvPr>
              <p:cNvSpPr/>
              <p:nvPr/>
            </p:nvSpPr>
            <p:spPr>
              <a:xfrm>
                <a:off x="11352931" y="315720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2" name="직사각형 51">
                <a:extLst>
                  <a:ext uri="{FF2B5EF4-FFF2-40B4-BE49-F238E27FC236}">
                    <a16:creationId xmlns:a16="http://schemas.microsoft.com/office/drawing/2014/main" id="{822F0CDE-88F4-42CF-9417-8DE984C1F432}"/>
                  </a:ext>
                </a:extLst>
              </p:cNvPr>
              <p:cNvSpPr/>
              <p:nvPr/>
            </p:nvSpPr>
            <p:spPr>
              <a:xfrm>
                <a:off x="11342625" y="3177107"/>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High Availability and Fault Tolerance</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36" name="그룹 35">
              <a:extLst>
                <a:ext uri="{FF2B5EF4-FFF2-40B4-BE49-F238E27FC236}">
                  <a16:creationId xmlns:a16="http://schemas.microsoft.com/office/drawing/2014/main" id="{21460793-7EF9-4FE3-8108-3FB1E043C2E3}"/>
                </a:ext>
              </a:extLst>
            </p:cNvPr>
            <p:cNvGrpSpPr/>
            <p:nvPr/>
          </p:nvGrpSpPr>
          <p:grpSpPr>
            <a:xfrm>
              <a:off x="7244960" y="1998287"/>
              <a:ext cx="585984" cy="575678"/>
              <a:chOff x="10584916" y="4097037"/>
              <a:chExt cx="585984" cy="575678"/>
            </a:xfrm>
          </p:grpSpPr>
          <p:sp>
            <p:nvSpPr>
              <p:cNvPr id="49" name="타원 48">
                <a:extLst>
                  <a:ext uri="{FF2B5EF4-FFF2-40B4-BE49-F238E27FC236}">
                    <a16:creationId xmlns:a16="http://schemas.microsoft.com/office/drawing/2014/main" id="{70D0E934-9633-4929-A738-057BEB07A720}"/>
                  </a:ext>
                </a:extLst>
              </p:cNvPr>
              <p:cNvSpPr/>
              <p:nvPr/>
            </p:nvSpPr>
            <p:spPr>
              <a:xfrm>
                <a:off x="10587367" y="4097037"/>
                <a:ext cx="575678" cy="575678"/>
              </a:xfrm>
              <a:prstGeom prst="ellipse">
                <a:avLst/>
              </a:prstGeom>
              <a:solidFill>
                <a:srgbClr val="E9F2FC"/>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50" name="직사각형 49">
                <a:extLst>
                  <a:ext uri="{FF2B5EF4-FFF2-40B4-BE49-F238E27FC236}">
                    <a16:creationId xmlns:a16="http://schemas.microsoft.com/office/drawing/2014/main" id="{60B7D74B-4840-467D-8606-7BB611D57B65}"/>
                  </a:ext>
                </a:extLst>
              </p:cNvPr>
              <p:cNvSpPr/>
              <p:nvPr/>
            </p:nvSpPr>
            <p:spPr>
              <a:xfrm>
                <a:off x="10584916" y="4181599"/>
                <a:ext cx="585984" cy="425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600" dirty="0">
                    <a:solidFill>
                      <a:srgbClr val="0043B2"/>
                    </a:solidFill>
                    <a:latin typeface="SamsungOne-700" panose="020B0803030303020204" pitchFamily="34" charset="0"/>
                    <a:ea typeface="SamsungOne-700" panose="020B0803030303020204" pitchFamily="34" charset="0"/>
                    <a:cs typeface="Menlo" panose="020B0609030804020204" pitchFamily="49" charset="0"/>
                  </a:rPr>
                  <a:t>Giao diện truy vấn giống như CQL-A SQL</a:t>
                </a:r>
                <a:endParaRPr lang="ko-KR" altLang="en-US" sz="600" dirty="0">
                  <a:solidFill>
                    <a:srgbClr val="0043B2"/>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37" name="그룹 36">
              <a:extLst>
                <a:ext uri="{FF2B5EF4-FFF2-40B4-BE49-F238E27FC236}">
                  <a16:creationId xmlns:a16="http://schemas.microsoft.com/office/drawing/2014/main" id="{691E05A6-01AA-4131-8D90-D9AA1CD3066C}"/>
                </a:ext>
              </a:extLst>
            </p:cNvPr>
            <p:cNvGrpSpPr/>
            <p:nvPr/>
          </p:nvGrpSpPr>
          <p:grpSpPr>
            <a:xfrm>
              <a:off x="7952664" y="3118826"/>
              <a:ext cx="577046" cy="575678"/>
              <a:chOff x="11703604" y="4650536"/>
              <a:chExt cx="577046" cy="575678"/>
            </a:xfrm>
          </p:grpSpPr>
          <p:sp>
            <p:nvSpPr>
              <p:cNvPr id="47" name="타원 46">
                <a:extLst>
                  <a:ext uri="{FF2B5EF4-FFF2-40B4-BE49-F238E27FC236}">
                    <a16:creationId xmlns:a16="http://schemas.microsoft.com/office/drawing/2014/main" id="{647806AA-595C-4406-BAA1-3AC52F17CA11}"/>
                  </a:ext>
                </a:extLst>
              </p:cNvPr>
              <p:cNvSpPr/>
              <p:nvPr/>
            </p:nvSpPr>
            <p:spPr>
              <a:xfrm>
                <a:off x="11704971"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48" name="직사각형 47">
                <a:extLst>
                  <a:ext uri="{FF2B5EF4-FFF2-40B4-BE49-F238E27FC236}">
                    <a16:creationId xmlns:a16="http://schemas.microsoft.com/office/drawing/2014/main" id="{FAC5E460-DE96-4491-B2AE-04B5C5593452}"/>
                  </a:ext>
                </a:extLst>
              </p:cNvPr>
              <p:cNvSpPr/>
              <p:nvPr/>
            </p:nvSpPr>
            <p:spPr>
              <a:xfrm>
                <a:off x="11703604" y="4802559"/>
                <a:ext cx="577046" cy="261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Tunable</a:t>
                </a:r>
              </a:p>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Consistency</a:t>
                </a:r>
              </a:p>
            </p:txBody>
          </p:sp>
        </p:grpSp>
        <p:grpSp>
          <p:nvGrpSpPr>
            <p:cNvPr id="38" name="그룹 37">
              <a:extLst>
                <a:ext uri="{FF2B5EF4-FFF2-40B4-BE49-F238E27FC236}">
                  <a16:creationId xmlns:a16="http://schemas.microsoft.com/office/drawing/2014/main" id="{C8A8E34F-D5D2-4D07-A8D5-8FC70C1A967B}"/>
                </a:ext>
              </a:extLst>
            </p:cNvPr>
            <p:cNvGrpSpPr/>
            <p:nvPr/>
          </p:nvGrpSpPr>
          <p:grpSpPr>
            <a:xfrm>
              <a:off x="8603637" y="2735244"/>
              <a:ext cx="650692" cy="575678"/>
              <a:chOff x="10982133" y="4650536"/>
              <a:chExt cx="650692" cy="575678"/>
            </a:xfrm>
          </p:grpSpPr>
          <p:sp>
            <p:nvSpPr>
              <p:cNvPr id="45" name="타원 44">
                <a:extLst>
                  <a:ext uri="{FF2B5EF4-FFF2-40B4-BE49-F238E27FC236}">
                    <a16:creationId xmlns:a16="http://schemas.microsoft.com/office/drawing/2014/main" id="{EF253905-7D47-4DF9-B15F-4A6FDD911B16}"/>
                  </a:ext>
                </a:extLst>
              </p:cNvPr>
              <p:cNvSpPr/>
              <p:nvPr/>
            </p:nvSpPr>
            <p:spPr>
              <a:xfrm>
                <a:off x="11002745" y="4650536"/>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46" name="직사각형 45">
                <a:extLst>
                  <a:ext uri="{FF2B5EF4-FFF2-40B4-BE49-F238E27FC236}">
                    <a16:creationId xmlns:a16="http://schemas.microsoft.com/office/drawing/2014/main" id="{D290C89B-6336-4586-B22C-238304A18836}"/>
                  </a:ext>
                </a:extLst>
              </p:cNvPr>
              <p:cNvSpPr/>
              <p:nvPr/>
            </p:nvSpPr>
            <p:spPr>
              <a:xfrm>
                <a:off x="10982133" y="4741365"/>
                <a:ext cx="650692" cy="37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Peer-to-</a:t>
                </a:r>
              </a:p>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Peer</a:t>
                </a:r>
              </a:p>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architecture</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39" name="그룹 38">
              <a:extLst>
                <a:ext uri="{FF2B5EF4-FFF2-40B4-BE49-F238E27FC236}">
                  <a16:creationId xmlns:a16="http://schemas.microsoft.com/office/drawing/2014/main" id="{11048816-45CC-4DB6-9728-3985EECB3B9F}"/>
                </a:ext>
              </a:extLst>
            </p:cNvPr>
            <p:cNvGrpSpPr/>
            <p:nvPr/>
          </p:nvGrpSpPr>
          <p:grpSpPr>
            <a:xfrm>
              <a:off x="7228045" y="2735244"/>
              <a:ext cx="599243" cy="575678"/>
              <a:chOff x="12118496" y="4097037"/>
              <a:chExt cx="599243" cy="575678"/>
            </a:xfrm>
          </p:grpSpPr>
          <p:sp>
            <p:nvSpPr>
              <p:cNvPr id="43" name="타원 42">
                <a:extLst>
                  <a:ext uri="{FF2B5EF4-FFF2-40B4-BE49-F238E27FC236}">
                    <a16:creationId xmlns:a16="http://schemas.microsoft.com/office/drawing/2014/main" id="{255BD9A4-9FEC-4E92-9117-8656E885DC27}"/>
                  </a:ext>
                </a:extLst>
              </p:cNvPr>
              <p:cNvSpPr/>
              <p:nvPr/>
            </p:nvSpPr>
            <p:spPr>
              <a:xfrm>
                <a:off x="12118496" y="4097037"/>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44" name="직사각형 43">
                <a:extLst>
                  <a:ext uri="{FF2B5EF4-FFF2-40B4-BE49-F238E27FC236}">
                    <a16:creationId xmlns:a16="http://schemas.microsoft.com/office/drawing/2014/main" id="{523477F6-E31F-4069-8016-213F8D1DCF1F}"/>
                  </a:ext>
                </a:extLst>
              </p:cNvPr>
              <p:cNvSpPr/>
              <p:nvPr/>
            </p:nvSpPr>
            <p:spPr>
              <a:xfrm>
                <a:off x="12121449" y="4128408"/>
                <a:ext cx="596290" cy="53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Column-</a:t>
                </a:r>
              </a:p>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oriented</a:t>
                </a:r>
              </a:p>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Key-Value</a:t>
                </a:r>
              </a:p>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store</a:t>
                </a:r>
              </a:p>
            </p:txBody>
          </p:sp>
        </p:grpSp>
        <p:grpSp>
          <p:nvGrpSpPr>
            <p:cNvPr id="40" name="그룹 39">
              <a:extLst>
                <a:ext uri="{FF2B5EF4-FFF2-40B4-BE49-F238E27FC236}">
                  <a16:creationId xmlns:a16="http://schemas.microsoft.com/office/drawing/2014/main" id="{B7E4D91F-CE4E-4B0D-AE79-9927E1473FD7}"/>
                </a:ext>
              </a:extLst>
            </p:cNvPr>
            <p:cNvGrpSpPr/>
            <p:nvPr/>
          </p:nvGrpSpPr>
          <p:grpSpPr>
            <a:xfrm>
              <a:off x="7943042" y="1618259"/>
              <a:ext cx="596290" cy="575678"/>
              <a:chOff x="11975243" y="3445420"/>
              <a:chExt cx="596290" cy="575678"/>
            </a:xfrm>
          </p:grpSpPr>
          <p:sp>
            <p:nvSpPr>
              <p:cNvPr id="41" name="타원 40">
                <a:extLst>
                  <a:ext uri="{FF2B5EF4-FFF2-40B4-BE49-F238E27FC236}">
                    <a16:creationId xmlns:a16="http://schemas.microsoft.com/office/drawing/2014/main" id="{FB778E01-9886-4612-9488-8ED0F53BDFB9}"/>
                  </a:ext>
                </a:extLst>
              </p:cNvPr>
              <p:cNvSpPr/>
              <p:nvPr/>
            </p:nvSpPr>
            <p:spPr>
              <a:xfrm>
                <a:off x="11979333" y="3445420"/>
                <a:ext cx="575678" cy="575678"/>
              </a:xfrm>
              <a:prstGeom prst="ellipse">
                <a:avLst/>
              </a:prstGeom>
              <a:solidFill>
                <a:srgbClr val="E7E6E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bg1"/>
                  </a:solidFill>
                  <a:latin typeface="SamsungOne-700" panose="020B0803030303020204" pitchFamily="34" charset="0"/>
                  <a:ea typeface="SamsungOneKorean 400" panose="020B0503030303020204" pitchFamily="50" charset="-127"/>
                </a:endParaRPr>
              </a:p>
            </p:txBody>
          </p:sp>
          <p:sp>
            <p:nvSpPr>
              <p:cNvPr id="42" name="직사각형 41">
                <a:extLst>
                  <a:ext uri="{FF2B5EF4-FFF2-40B4-BE49-F238E27FC236}">
                    <a16:creationId xmlns:a16="http://schemas.microsoft.com/office/drawing/2014/main" id="{14A5EA38-896A-4550-AC02-0DC92B134193}"/>
                  </a:ext>
                </a:extLst>
              </p:cNvPr>
              <p:cNvSpPr/>
              <p:nvPr/>
            </p:nvSpPr>
            <p:spPr>
              <a:xfrm>
                <a:off x="11975243" y="3632818"/>
                <a:ext cx="596290" cy="200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Elastic</a:t>
                </a:r>
              </a:p>
              <a:p>
                <a:pPr algn="ctr"/>
                <a:r>
                  <a:rPr lang="en-US" altLang="ko-KR" sz="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Scalability</a:t>
                </a:r>
                <a:endParaRPr lang="ko-KR" altLang="en-US" sz="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sp>
        <p:nvSpPr>
          <p:cNvPr id="53" name="TextBox 52">
            <a:extLst>
              <a:ext uri="{FF2B5EF4-FFF2-40B4-BE49-F238E27FC236}">
                <a16:creationId xmlns:a16="http://schemas.microsoft.com/office/drawing/2014/main" id="{4C5FF38B-9A7E-471C-8907-475544788549}"/>
              </a:ext>
            </a:extLst>
          </p:cNvPr>
          <p:cNvSpPr txBox="1"/>
          <p:nvPr/>
        </p:nvSpPr>
        <p:spPr>
          <a:xfrm>
            <a:off x="535872" y="3738957"/>
            <a:ext cx="2875820" cy="217842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rPr>
              <a:t>CREATE TABLE song_col (</a:t>
            </a:r>
          </a:p>
          <a:p>
            <a:r>
              <a:rPr lang="en-US" altLang="ko-KR" dirty="0">
                <a:latin typeface="SamsungOne-400" panose="020B0503030303020204" pitchFamily="34" charset="0"/>
                <a:ea typeface="SamsungOne-400" panose="020B0503030303020204" pitchFamily="34" charset="0"/>
              </a:rPr>
              <a:t>		id uuid PRIMARY KEY,</a:t>
            </a:r>
          </a:p>
          <a:p>
            <a:r>
              <a:rPr lang="en-US" altLang="ko-KR" dirty="0">
                <a:latin typeface="SamsungOne-400" panose="020B0503030303020204" pitchFamily="34" charset="0"/>
                <a:ea typeface="SamsungOne-400" panose="020B0503030303020204" pitchFamily="34" charset="0"/>
              </a:rPr>
              <a:t>		title text,</a:t>
            </a:r>
          </a:p>
          <a:p>
            <a:r>
              <a:rPr lang="en-US" altLang="ko-KR" dirty="0">
                <a:latin typeface="SamsungOne-400" panose="020B0503030303020204" pitchFamily="34" charset="0"/>
                <a:ea typeface="SamsungOne-400" panose="020B0503030303020204" pitchFamily="34" charset="0"/>
              </a:rPr>
              <a:t>		album text,</a:t>
            </a:r>
          </a:p>
          <a:p>
            <a:r>
              <a:rPr lang="en-US" altLang="ko-KR" dirty="0">
                <a:latin typeface="SamsungOne-400" panose="020B0503030303020204" pitchFamily="34" charset="0"/>
                <a:ea typeface="SamsungOne-400" panose="020B0503030303020204" pitchFamily="34" charset="0"/>
              </a:rPr>
              <a:t>		artist text,</a:t>
            </a:r>
          </a:p>
          <a:p>
            <a:r>
              <a:rPr lang="en-US" altLang="ko-KR" dirty="0">
                <a:latin typeface="SamsungOne-400" panose="020B0503030303020204" pitchFamily="34" charset="0"/>
                <a:ea typeface="SamsungOne-400" panose="020B0503030303020204" pitchFamily="34" charset="0"/>
              </a:rPr>
              <a:t>		data blob,</a:t>
            </a:r>
          </a:p>
          <a:p>
            <a:r>
              <a:rPr lang="en-US" altLang="ko-KR" dirty="0">
                <a:latin typeface="SamsungOne-400" panose="020B0503030303020204" pitchFamily="34" charset="0"/>
                <a:ea typeface="SamsungOne-400" panose="020B0503030303020204" pitchFamily="34" charset="0"/>
              </a:rPr>
              <a:t>		tags set&lt;text&gt;</a:t>
            </a:r>
          </a:p>
          <a:p>
            <a:r>
              <a:rPr lang="en-US" altLang="ko-KR" dirty="0">
                <a:latin typeface="SamsungOne-400" panose="020B0503030303020204" pitchFamily="34" charset="0"/>
                <a:ea typeface="SamsungOne-400" panose="020B0503030303020204" pitchFamily="34" charset="0"/>
              </a:rPr>
              <a:t>);</a:t>
            </a:r>
          </a:p>
          <a:p>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p:txBody>
      </p:sp>
      <p:sp>
        <p:nvSpPr>
          <p:cNvPr id="54" name="TextBox 53">
            <a:extLst>
              <a:ext uri="{FF2B5EF4-FFF2-40B4-BE49-F238E27FC236}">
                <a16:creationId xmlns:a16="http://schemas.microsoft.com/office/drawing/2014/main" id="{1A50F461-AA11-401E-8701-6299D559CD7B}"/>
              </a:ext>
            </a:extLst>
          </p:cNvPr>
          <p:cNvSpPr txBox="1"/>
          <p:nvPr/>
        </p:nvSpPr>
        <p:spPr>
          <a:xfrm>
            <a:off x="3515090" y="3738957"/>
            <a:ext cx="2875820" cy="217842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rPr>
              <a:t>INSERT INTO song_col (</a:t>
            </a:r>
          </a:p>
          <a:p>
            <a:r>
              <a:rPr lang="en-US" altLang="ko-KR" dirty="0">
                <a:latin typeface="SamsungOne-400" panose="020B0503030303020204" pitchFamily="34" charset="0"/>
                <a:ea typeface="SamsungOne-400" panose="020B0503030303020204" pitchFamily="34" charset="0"/>
              </a:rPr>
              <a:t>		(id, title, artist, album, tags)</a:t>
            </a:r>
          </a:p>
          <a:p>
            <a:r>
              <a:rPr lang="en-US" altLang="ko-KR" dirty="0">
                <a:latin typeface="SamsungOne-400" panose="020B0503030303020204" pitchFamily="34" charset="0"/>
                <a:ea typeface="SamsungOne-400" panose="020B0503030303020204" pitchFamily="34" charset="0"/>
              </a:rPr>
              <a:t>VALURES(</a:t>
            </a:r>
          </a:p>
          <a:p>
            <a:r>
              <a:rPr lang="en-US" altLang="ko-KR" dirty="0">
                <a:latin typeface="SamsungOne-400" panose="020B0503030303020204" pitchFamily="34" charset="0"/>
                <a:ea typeface="SamsungOne-400" panose="020B0503030303020204" pitchFamily="34" charset="0"/>
              </a:rPr>
              <a:t>		‘a3e64f8f...’,</a:t>
            </a:r>
          </a:p>
          <a:p>
            <a:r>
              <a:rPr lang="en-US" altLang="ko-KR" dirty="0">
                <a:latin typeface="SamsungOne-400" panose="020B0503030303020204" pitchFamily="34" charset="0"/>
                <a:ea typeface="SamsungOne-400" panose="020B0503030303020204" pitchFamily="34" charset="0"/>
              </a:rPr>
              <a:t>		‘La Grange’,</a:t>
            </a:r>
          </a:p>
          <a:p>
            <a:r>
              <a:rPr lang="en-US" altLang="ko-KR" dirty="0">
                <a:latin typeface="SamsungOne-400" panose="020B0503030303020204" pitchFamily="34" charset="0"/>
                <a:ea typeface="SamsungOne-400" panose="020B0503030303020204" pitchFamily="34" charset="0"/>
              </a:rPr>
              <a:t>		‘ZZ Top’,</a:t>
            </a:r>
          </a:p>
          <a:p>
            <a:r>
              <a:rPr lang="en-US" altLang="ko-KR" dirty="0">
                <a:latin typeface="SamsungOne-400" panose="020B0503030303020204" pitchFamily="34" charset="0"/>
                <a:ea typeface="SamsungOne-400" panose="020B0503030303020204" pitchFamily="34" charset="0"/>
              </a:rPr>
              <a:t>		‘Tres Hombres’</a:t>
            </a:r>
          </a:p>
          <a:p>
            <a:r>
              <a:rPr lang="en-US" altLang="ko-KR" dirty="0">
                <a:latin typeface="SamsungOne-400" panose="020B0503030303020204" pitchFamily="34" charset="0"/>
                <a:ea typeface="SamsungOne-400" panose="020B0503030303020204" pitchFamily="34" charset="0"/>
              </a:rPr>
              <a:t>		{‘cool’, ‘hot’});</a:t>
            </a:r>
          </a:p>
          <a:p>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p:txBody>
      </p:sp>
      <p:sp>
        <p:nvSpPr>
          <p:cNvPr id="55" name="TextBox 54">
            <a:extLst>
              <a:ext uri="{FF2B5EF4-FFF2-40B4-BE49-F238E27FC236}">
                <a16:creationId xmlns:a16="http://schemas.microsoft.com/office/drawing/2014/main" id="{BD9B45EE-71D3-4BC9-8476-0C21F502FAEC}"/>
              </a:ext>
            </a:extLst>
          </p:cNvPr>
          <p:cNvSpPr txBox="1"/>
          <p:nvPr/>
        </p:nvSpPr>
        <p:spPr>
          <a:xfrm>
            <a:off x="6494308" y="3738957"/>
            <a:ext cx="2875820" cy="217842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rPr>
              <a:t>SELECT *</a:t>
            </a:r>
          </a:p>
          <a:p>
            <a:r>
              <a:rPr lang="en-US" altLang="ko-KR" dirty="0">
                <a:latin typeface="SamsungOne-400" panose="020B0503030303020204" pitchFamily="34" charset="0"/>
                <a:ea typeface="SamsungOne-400" panose="020B0503030303020204" pitchFamily="34" charset="0"/>
              </a:rPr>
              <a:t>FROM song_col</a:t>
            </a:r>
          </a:p>
          <a:p>
            <a:r>
              <a:rPr lang="en-US" altLang="ko-KR" dirty="0">
                <a:latin typeface="SamsungOne-400" panose="020B0503030303020204" pitchFamily="34" charset="0"/>
                <a:ea typeface="SamsungOne-400" panose="020B0503030303020204" pitchFamily="34" charset="0"/>
              </a:rPr>
              <a:t>WHERE id = ‘a3e63f8f...’;</a:t>
            </a:r>
          </a:p>
          <a:p>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9605073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Sử</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Cassandra ở </a:t>
            </a:r>
            <a:r>
              <a:rPr lang="en-US" altLang="ko-KR" dirty="0" err="1">
                <a:ea typeface="SamsungOneKorean 400" panose="020B0503030303020204" pitchFamily="50" charset="-127"/>
              </a:rPr>
              <a:t>đâu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Thiết lập, bảo trì và khả năng tìm kiếm mã đơn giản</a:t>
            </a:r>
          </a:p>
          <a:p>
            <a:r>
              <a:rPr lang="vi-VN" altLang="ko-KR" dirty="0"/>
              <a:t>Thao tác đọc/ghi rất nhanh</a:t>
            </a:r>
          </a:p>
          <a:p>
            <a:r>
              <a:rPr lang="vi-VN" altLang="ko-KR" dirty="0"/>
              <a:t>Nếu bạn không cần nhiều chỉ mục phụ</a:t>
            </a:r>
          </a:p>
          <a:p>
            <a:r>
              <a:rPr lang="vi-VN" altLang="ko-KR" dirty="0"/>
              <a:t>Khi các loại cột khác nhau được yêu cầu</a:t>
            </a:r>
          </a:p>
          <a:p>
            <a:r>
              <a:rPr lang="vi-VN" altLang="ko-KR" dirty="0"/>
              <a:t>Trường hợp KHÔNG sử dụng Cassandra</a:t>
            </a:r>
            <a:endParaRPr lang="en-US" altLang="ko-KR" dirty="0"/>
          </a:p>
          <a:p>
            <a:pPr lvl="1"/>
            <a:r>
              <a:rPr lang="en-US" altLang="ko-KR" dirty="0" err="1"/>
              <a:t>Giao</a:t>
            </a:r>
            <a:r>
              <a:rPr lang="en-US" altLang="ko-KR" dirty="0"/>
              <a:t> </a:t>
            </a:r>
            <a:r>
              <a:rPr lang="en-US" altLang="ko-KR" dirty="0" err="1"/>
              <a:t>dịch</a:t>
            </a:r>
            <a:endParaRPr lang="en-US" altLang="ko-KR" dirty="0"/>
          </a:p>
          <a:p>
            <a:pPr lvl="1"/>
            <a:r>
              <a:rPr lang="en-US" altLang="ko-KR" dirty="0" err="1"/>
              <a:t>Nhu</a:t>
            </a:r>
            <a:r>
              <a:rPr lang="en-US" altLang="ko-KR" dirty="0"/>
              <a:t> </a:t>
            </a:r>
            <a:r>
              <a:rPr lang="en-US" altLang="ko-KR" dirty="0" err="1"/>
              <a:t>cầu</a:t>
            </a:r>
            <a:r>
              <a:rPr lang="en-US" altLang="ko-KR" dirty="0"/>
              <a:t> </a:t>
            </a:r>
            <a:r>
              <a:rPr lang="en-US" altLang="ko-KR" dirty="0" err="1"/>
              <a:t>cấp</a:t>
            </a:r>
            <a:r>
              <a:rPr lang="en-US" altLang="ko-KR" dirty="0"/>
              <a:t> </a:t>
            </a:r>
            <a:r>
              <a:rPr lang="en-US" altLang="ko-KR" dirty="0" err="1"/>
              <a:t>phép</a:t>
            </a:r>
            <a:r>
              <a:rPr lang="en-US" altLang="ko-KR" dirty="0"/>
              <a:t> </a:t>
            </a:r>
            <a:r>
              <a:rPr lang="en-US" altLang="ko-KR" dirty="0" err="1"/>
              <a:t>và</a:t>
            </a:r>
            <a:r>
              <a:rPr lang="en-US" altLang="ko-KR" dirty="0"/>
              <a:t> </a:t>
            </a:r>
            <a:r>
              <a:rPr lang="en-US" altLang="ko-KR" dirty="0" err="1"/>
              <a:t>bảo</a:t>
            </a:r>
            <a:r>
              <a:rPr lang="en-US" altLang="ko-KR" dirty="0"/>
              <a:t> </a:t>
            </a:r>
            <a:r>
              <a:rPr lang="en-US" altLang="ko-KR" dirty="0" err="1"/>
              <a:t>mật</a:t>
            </a:r>
            <a:r>
              <a:rPr lang="en-US" altLang="ko-KR" dirty="0"/>
              <a:t> </a:t>
            </a:r>
            <a:r>
              <a:rPr lang="en-US" altLang="ko-KR" dirty="0" err="1"/>
              <a:t>nghiêm</a:t>
            </a:r>
            <a:r>
              <a:rPr lang="en-US" altLang="ko-KR" dirty="0"/>
              <a:t> </a:t>
            </a:r>
            <a:r>
              <a:rPr lang="en-US" altLang="ko-KR" dirty="0" err="1"/>
              <a:t>ngặt</a:t>
            </a:r>
            <a:r>
              <a:rPr lang="en-US" altLang="ko-KR" dirty="0"/>
              <a:t> </a:t>
            </a:r>
            <a:r>
              <a:rPr lang="en-US" altLang="ko-KR" dirty="0" err="1"/>
              <a:t>đối</a:t>
            </a:r>
            <a:r>
              <a:rPr lang="en-US" altLang="ko-KR" dirty="0"/>
              <a:t> </a:t>
            </a:r>
            <a:r>
              <a:rPr lang="en-US" altLang="ko-KR" dirty="0" err="1"/>
              <a:t>với</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Truy</a:t>
            </a:r>
            <a:r>
              <a:rPr lang="en-US" altLang="ko-KR" dirty="0"/>
              <a:t> </a:t>
            </a:r>
            <a:r>
              <a:rPr lang="en-US" altLang="ko-KR" dirty="0" err="1"/>
              <a:t>vấn</a:t>
            </a:r>
            <a:r>
              <a:rPr lang="en-US" altLang="ko-KR" dirty="0"/>
              <a:t> </a:t>
            </a:r>
            <a:r>
              <a:rPr lang="en-US" altLang="ko-KR" dirty="0" err="1"/>
              <a:t>động</a:t>
            </a:r>
            <a:r>
              <a:rPr lang="en-US" altLang="ko-KR" dirty="0"/>
              <a:t> </a:t>
            </a:r>
            <a:r>
              <a:rPr lang="en-US" altLang="ko-KR" dirty="0" err="1"/>
              <a:t>trên</a:t>
            </a:r>
            <a:r>
              <a:rPr lang="en-US" altLang="ko-KR" dirty="0"/>
              <a:t> </a:t>
            </a:r>
            <a:r>
              <a:rPr lang="en-US" altLang="ko-KR" dirty="0" err="1"/>
              <a:t>cột</a:t>
            </a:r>
            <a:endParaRPr lang="en-US" altLang="ko-KR" dirty="0"/>
          </a:p>
        </p:txBody>
      </p:sp>
    </p:spTree>
    <p:extLst>
      <p:ext uri="{BB962C8B-B14F-4D97-AF65-F5344CB8AC3E}">
        <p14:creationId xmlns:p14="http://schemas.microsoft.com/office/powerpoint/2010/main" val="23824678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Thuật</a:t>
            </a:r>
            <a:r>
              <a:rPr lang="en-US" altLang="ko-KR" dirty="0">
                <a:ea typeface="SamsungOneKorean 400" panose="020B0503030303020204" pitchFamily="50" charset="-127"/>
              </a:rPr>
              <a:t> </a:t>
            </a:r>
            <a:r>
              <a:rPr lang="en-US" altLang="ko-KR" dirty="0" err="1">
                <a:ea typeface="SamsungOneKorean 400" panose="020B0503030303020204" pitchFamily="50" charset="-127"/>
              </a:rPr>
              <a:t>ngữ</a:t>
            </a:r>
            <a:r>
              <a:rPr lang="en-US" altLang="ko-KR" dirty="0">
                <a:ea typeface="SamsungOneKorean 400" panose="020B0503030303020204" pitchFamily="50" charset="-127"/>
              </a:rPr>
              <a:t> Cassandra</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Trung tâm dữ liệu – Một bài tạo thành một cụm với một tập hợp các nút</a:t>
            </a:r>
          </a:p>
          <a:p>
            <a:r>
              <a:rPr lang="vi-VN" altLang="ko-KR" dirty="0"/>
              <a:t>Nhật ký cam kết – Lưu đĩa cục bộ bằng cách loại bỏ lỗi trong quá trình ghi</a:t>
            </a:r>
          </a:p>
          <a:p>
            <a:r>
              <a:rPr lang="vi-VN" altLang="ko-KR" dirty="0"/>
              <a:t>MemTables – Lưu trữ dữ liệu hoạt động ghi trong bộ đệm bộ nhớ tạm thời, tuôn ra SSTable khi không gian đầy</a:t>
            </a:r>
          </a:p>
          <a:p>
            <a:r>
              <a:rPr lang="vi-VN" altLang="ko-KR" dirty="0"/>
              <a:t>SSTable (Bảng chuỗi đã sắp xếp) – Lưu trữ đĩa dữ liệu tuần tự, bất biến</a:t>
            </a:r>
          </a:p>
          <a:p>
            <a:r>
              <a:rPr lang="vi-VN" altLang="ko-KR" dirty="0"/>
              <a:t>Gossip – Một nút định kỳ trao đổi thông tin trạng thái về các nút khác mà nó được kết nối.</a:t>
            </a:r>
            <a:endParaRPr lang="en-US" altLang="ko-KR" dirty="0"/>
          </a:p>
          <a:p>
            <a:pPr lvl="1"/>
            <a:r>
              <a:rPr lang="en-US" altLang="ko-KR" dirty="0" err="1"/>
              <a:t>Giao</a:t>
            </a:r>
            <a:r>
              <a:rPr lang="en-US" altLang="ko-KR" dirty="0"/>
              <a:t> </a:t>
            </a:r>
            <a:r>
              <a:rPr lang="en-US" altLang="ko-KR" dirty="0" err="1"/>
              <a:t>thức</a:t>
            </a:r>
            <a:r>
              <a:rPr lang="en-US" altLang="ko-KR" dirty="0"/>
              <a:t> </a:t>
            </a:r>
            <a:r>
              <a:rPr lang="en-US" altLang="ko-KR" dirty="0" err="1"/>
              <a:t>ngang</a:t>
            </a:r>
            <a:r>
              <a:rPr lang="en-US" altLang="ko-KR" dirty="0"/>
              <a:t> </a:t>
            </a:r>
            <a:r>
              <a:rPr lang="en-US" altLang="ko-KR" dirty="0" err="1"/>
              <a:t>hàng</a:t>
            </a:r>
            <a:r>
              <a:rPr lang="en-US" altLang="ko-KR" dirty="0"/>
              <a:t>, </a:t>
            </a:r>
            <a:r>
              <a:rPr lang="en-US" altLang="ko-KR" dirty="0" err="1"/>
              <a:t>chạy</a:t>
            </a:r>
            <a:r>
              <a:rPr lang="en-US" altLang="ko-KR" dirty="0"/>
              <a:t> </a:t>
            </a:r>
            <a:r>
              <a:rPr lang="en-US" altLang="ko-KR" dirty="0" err="1"/>
              <a:t>mỗi</a:t>
            </a:r>
            <a:r>
              <a:rPr lang="en-US" altLang="ko-KR" dirty="0"/>
              <a:t> </a:t>
            </a:r>
            <a:r>
              <a:rPr lang="en-US" altLang="ko-KR" dirty="0" err="1"/>
              <a:t>giây</a:t>
            </a:r>
            <a:endParaRPr lang="en-US" altLang="ko-KR" dirty="0"/>
          </a:p>
          <a:p>
            <a:pPr lvl="1"/>
            <a:r>
              <a:rPr lang="en-US" altLang="ko-KR" dirty="0" err="1"/>
              <a:t>Trao</a:t>
            </a:r>
            <a:r>
              <a:rPr lang="en-US" altLang="ko-KR" dirty="0"/>
              <a:t> </a:t>
            </a:r>
            <a:r>
              <a:rPr lang="en-US" altLang="ko-KR" dirty="0" err="1"/>
              <a:t>đổi</a:t>
            </a:r>
            <a:r>
              <a:rPr lang="en-US" altLang="ko-KR" dirty="0"/>
              <a:t> </a:t>
            </a:r>
            <a:r>
              <a:rPr lang="en-US" altLang="ko-KR" dirty="0" err="1"/>
              <a:t>thông</a:t>
            </a:r>
            <a:r>
              <a:rPr lang="en-US" altLang="ko-KR" dirty="0"/>
              <a:t> </a:t>
            </a:r>
            <a:r>
              <a:rPr lang="en-US" altLang="ko-KR" dirty="0" err="1"/>
              <a:t>báo</a:t>
            </a:r>
            <a:r>
              <a:rPr lang="en-US" altLang="ko-KR" dirty="0"/>
              <a:t> </a:t>
            </a:r>
            <a:r>
              <a:rPr lang="en-US" altLang="ko-KR" dirty="0" err="1"/>
              <a:t>trạng</a:t>
            </a:r>
            <a:r>
              <a:rPr lang="en-US" altLang="ko-KR" dirty="0"/>
              <a:t> </a:t>
            </a:r>
            <a:r>
              <a:rPr lang="en-US" altLang="ko-KR" dirty="0" err="1"/>
              <a:t>thái</a:t>
            </a:r>
            <a:r>
              <a:rPr lang="en-US" altLang="ko-KR" dirty="0"/>
              <a:t> </a:t>
            </a:r>
            <a:r>
              <a:rPr lang="en-US" altLang="ko-KR" dirty="0" err="1"/>
              <a:t>với</a:t>
            </a:r>
            <a:r>
              <a:rPr lang="en-US" altLang="ko-KR" dirty="0"/>
              <a:t> </a:t>
            </a:r>
            <a:r>
              <a:rPr lang="en-US" altLang="ko-KR" dirty="0" err="1"/>
              <a:t>tối</a:t>
            </a:r>
            <a:r>
              <a:rPr lang="en-US" altLang="ko-KR" dirty="0"/>
              <a:t> </a:t>
            </a:r>
            <a:r>
              <a:rPr lang="en-US" altLang="ko-KR" dirty="0" err="1"/>
              <a:t>đa</a:t>
            </a:r>
            <a:r>
              <a:rPr lang="en-US" altLang="ko-KR" dirty="0"/>
              <a:t> 3 node </a:t>
            </a:r>
            <a:r>
              <a:rPr lang="en-US" altLang="ko-KR" dirty="0" err="1"/>
              <a:t>khác</a:t>
            </a:r>
            <a:endParaRPr lang="en-US" altLang="ko-KR" dirty="0"/>
          </a:p>
          <a:p>
            <a:r>
              <a:rPr lang="en-US" altLang="ko-KR" dirty="0" err="1"/>
              <a:t>Bộ</a:t>
            </a:r>
            <a:r>
              <a:rPr lang="en-US" altLang="ko-KR" dirty="0"/>
              <a:t> </a:t>
            </a:r>
            <a:r>
              <a:rPr lang="en-US" altLang="ko-KR" dirty="0" err="1"/>
              <a:t>lọc</a:t>
            </a:r>
            <a:r>
              <a:rPr lang="en-US" altLang="ko-KR" dirty="0"/>
              <a:t> Bloom – </a:t>
            </a:r>
            <a:r>
              <a:rPr lang="en-US" altLang="ko-KR" dirty="0" err="1"/>
              <a:t>Thuật</a:t>
            </a:r>
            <a:r>
              <a:rPr lang="en-US" altLang="ko-KR" dirty="0"/>
              <a:t> </a:t>
            </a:r>
            <a:r>
              <a:rPr lang="en-US" altLang="ko-KR" dirty="0" err="1"/>
              <a:t>toán</a:t>
            </a:r>
            <a:r>
              <a:rPr lang="en-US" altLang="ko-KR" dirty="0"/>
              <a:t> </a:t>
            </a:r>
            <a:r>
              <a:rPr lang="en-US" altLang="ko-KR" dirty="0" err="1"/>
              <a:t>kiểm</a:t>
            </a:r>
            <a:r>
              <a:rPr lang="en-US" altLang="ko-KR" dirty="0"/>
              <a:t> </a:t>
            </a:r>
            <a:r>
              <a:rPr lang="en-US" altLang="ko-KR" dirty="0" err="1"/>
              <a:t>tra</a:t>
            </a:r>
            <a:r>
              <a:rPr lang="en-US" altLang="ko-KR" dirty="0"/>
              <a:t> </a:t>
            </a:r>
            <a:r>
              <a:rPr lang="en-US" altLang="ko-KR" dirty="0" err="1"/>
              <a:t>xem</a:t>
            </a:r>
            <a:r>
              <a:rPr lang="en-US" altLang="ko-KR" dirty="0"/>
              <a:t> </a:t>
            </a:r>
            <a:r>
              <a:rPr lang="en-US" altLang="ko-KR" dirty="0" err="1"/>
              <a:t>một</a:t>
            </a:r>
            <a:r>
              <a:rPr lang="en-US" altLang="ko-KR" dirty="0"/>
              <a:t> </a:t>
            </a:r>
            <a:r>
              <a:rPr lang="en-US" altLang="ko-KR" dirty="0" err="1"/>
              <a:t>phần</a:t>
            </a:r>
            <a:r>
              <a:rPr lang="en-US" altLang="ko-KR" dirty="0"/>
              <a:t> </a:t>
            </a:r>
            <a:r>
              <a:rPr lang="en-US" altLang="ko-KR" dirty="0" err="1"/>
              <a:t>tử</a:t>
            </a:r>
            <a:r>
              <a:rPr lang="en-US" altLang="ko-KR" dirty="0"/>
              <a:t> </a:t>
            </a:r>
            <a:r>
              <a:rPr lang="en-US" altLang="ko-KR" dirty="0" err="1"/>
              <a:t>có</a:t>
            </a:r>
            <a:r>
              <a:rPr lang="en-US" altLang="ko-KR" dirty="0"/>
              <a:t> </a:t>
            </a:r>
            <a:r>
              <a:rPr lang="en-US" altLang="ko-KR" dirty="0" err="1"/>
              <a:t>phải</a:t>
            </a:r>
            <a:r>
              <a:rPr lang="en-US" altLang="ko-KR" dirty="0"/>
              <a:t> </a:t>
            </a:r>
            <a:r>
              <a:rPr lang="en-US" altLang="ko-KR" dirty="0" err="1"/>
              <a:t>là</a:t>
            </a:r>
            <a:r>
              <a:rPr lang="en-US" altLang="ko-KR" dirty="0"/>
              <a:t> </a:t>
            </a:r>
            <a:r>
              <a:rPr lang="en-US" altLang="ko-KR" dirty="0" err="1"/>
              <a:t>thành</a:t>
            </a:r>
            <a:r>
              <a:rPr lang="en-US" altLang="ko-KR" dirty="0"/>
              <a:t> </a:t>
            </a:r>
            <a:r>
              <a:rPr lang="en-US" altLang="ko-KR" dirty="0" err="1"/>
              <a:t>viên</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hay </a:t>
            </a:r>
            <a:r>
              <a:rPr lang="en-US" altLang="ko-KR" dirty="0" err="1"/>
              <a:t>không</a:t>
            </a:r>
            <a:endParaRPr lang="ko-KR" altLang="en-US" dirty="0"/>
          </a:p>
        </p:txBody>
      </p:sp>
    </p:spTree>
    <p:extLst>
      <p:ext uri="{BB962C8B-B14F-4D97-AF65-F5344CB8AC3E}">
        <p14:creationId xmlns:p14="http://schemas.microsoft.com/office/powerpoint/2010/main" val="30953196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Cấu</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Cassandra</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a:xfrm>
            <a:off x="535872" y="2226568"/>
            <a:ext cx="2857500" cy="914400"/>
          </a:xfrm>
        </p:spPr>
        <p:txBody>
          <a:bodyPr/>
          <a:lstStyle/>
          <a:p>
            <a:r>
              <a:rPr lang="en-US" altLang="ko-KR" dirty="0" err="1"/>
              <a:t>Mô</a:t>
            </a:r>
            <a:r>
              <a:rPr lang="en-US" altLang="ko-KR" dirty="0"/>
              <a:t> </a:t>
            </a:r>
            <a:r>
              <a:rPr lang="en-US" altLang="ko-KR" dirty="0" err="1"/>
              <a:t>hình</a:t>
            </a:r>
            <a:r>
              <a:rPr lang="en-US" altLang="ko-KR" dirty="0"/>
              <a:t> </a:t>
            </a:r>
            <a:r>
              <a:rPr lang="en-US" altLang="ko-KR" dirty="0" err="1"/>
              <a:t>dữ</a:t>
            </a:r>
            <a:r>
              <a:rPr lang="en-US" altLang="ko-KR" dirty="0"/>
              <a:t> </a:t>
            </a:r>
            <a:r>
              <a:rPr lang="en-US" altLang="ko-KR" dirty="0" err="1"/>
              <a:t>liệu</a:t>
            </a:r>
            <a:r>
              <a:rPr lang="en-US" altLang="ko-KR" dirty="0"/>
              <a:t> Cassandra</a:t>
            </a:r>
          </a:p>
          <a:p>
            <a:pPr lvl="1"/>
            <a:r>
              <a:rPr lang="vi-VN" altLang="ko-KR" dirty="0"/>
              <a:t>Keyspace &gt; Table &gt; Row &gt; tên cột : giá trị cột</a:t>
            </a:r>
          </a:p>
          <a:p>
            <a:pPr lvl="1"/>
            <a:r>
              <a:rPr lang="vi-VN" altLang="ko-KR" dirty="0"/>
              <a:t>Keyspace hoạt động như một thùng chứa dữ liệu</a:t>
            </a:r>
            <a:endParaRPr lang="en-US" altLang="ko-KR" dirty="0"/>
          </a:p>
          <a:p>
            <a:r>
              <a:rPr lang="en-US" altLang="ko-KR" dirty="0" err="1"/>
              <a:t>Cụm</a:t>
            </a:r>
            <a:r>
              <a:rPr lang="en-US" altLang="ko-KR" dirty="0"/>
              <a:t> Cassandra</a:t>
            </a:r>
          </a:p>
          <a:p>
            <a:pPr lvl="1"/>
            <a:r>
              <a:rPr lang="vi-VN" altLang="ko-KR" dirty="0"/>
              <a:t>Lưu trữ dữ liệu phân tán trong mỗi </a:t>
            </a:r>
            <a:r>
              <a:rPr lang="en-US" altLang="ko-KR" dirty="0"/>
              <a:t>node</a:t>
            </a:r>
            <a:r>
              <a:rPr lang="vi-VN" altLang="ko-KR" dirty="0"/>
              <a:t> ở dạng vòng</a:t>
            </a:r>
          </a:p>
          <a:p>
            <a:pPr lvl="1"/>
            <a:r>
              <a:rPr lang="vi-VN" altLang="ko-KR" dirty="0"/>
              <a:t>Tiêu chí phân phối là khóa phân vùng</a:t>
            </a:r>
          </a:p>
          <a:p>
            <a:pPr lvl="1"/>
            <a:r>
              <a:rPr lang="vi-VN" altLang="ko-KR" dirty="0"/>
              <a:t>Phân phối dựa trên giá trị băm dữ liệu</a:t>
            </a:r>
            <a:endParaRPr lang="ko-KR" altLang="en-US" dirty="0"/>
          </a:p>
        </p:txBody>
      </p:sp>
      <p:grpSp>
        <p:nvGrpSpPr>
          <p:cNvPr id="9" name="그룹 8">
            <a:extLst>
              <a:ext uri="{FF2B5EF4-FFF2-40B4-BE49-F238E27FC236}">
                <a16:creationId xmlns:a16="http://schemas.microsoft.com/office/drawing/2014/main" id="{A952CB5C-5A1E-4FFD-8693-D698E39E1A83}"/>
              </a:ext>
            </a:extLst>
          </p:cNvPr>
          <p:cNvGrpSpPr/>
          <p:nvPr/>
        </p:nvGrpSpPr>
        <p:grpSpPr>
          <a:xfrm>
            <a:off x="3797252" y="3563926"/>
            <a:ext cx="5378751" cy="2701674"/>
            <a:chOff x="4237703" y="3638432"/>
            <a:chExt cx="5378751" cy="2701674"/>
          </a:xfrm>
        </p:grpSpPr>
        <p:sp>
          <p:nvSpPr>
            <p:cNvPr id="10" name="모서리가 둥근 직사각형 10">
              <a:extLst>
                <a:ext uri="{FF2B5EF4-FFF2-40B4-BE49-F238E27FC236}">
                  <a16:creationId xmlns:a16="http://schemas.microsoft.com/office/drawing/2014/main" id="{13DFB9CC-5EA1-4D10-9CA5-D16D11F386DC}"/>
                </a:ext>
              </a:extLst>
            </p:cNvPr>
            <p:cNvSpPr/>
            <p:nvPr/>
          </p:nvSpPr>
          <p:spPr>
            <a:xfrm>
              <a:off x="4237703" y="3752850"/>
              <a:ext cx="5378751" cy="2232599"/>
            </a:xfrm>
            <a:prstGeom prst="roundRect">
              <a:avLst>
                <a:gd name="adj" fmla="val 10913"/>
              </a:avLst>
            </a:prstGeom>
            <a:solidFill>
              <a:srgbClr val="E6E6E6"/>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atinLnBrk="0"/>
              <a:endParaRPr lang="ko-KR" altLang="en-US" sz="12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1" name="모서리가 둥근 직사각형 11">
              <a:extLst>
                <a:ext uri="{FF2B5EF4-FFF2-40B4-BE49-F238E27FC236}">
                  <a16:creationId xmlns:a16="http://schemas.microsoft.com/office/drawing/2014/main" id="{47C56EE9-F6AF-4390-8150-87D165934D06}"/>
                </a:ext>
              </a:extLst>
            </p:cNvPr>
            <p:cNvSpPr/>
            <p:nvPr/>
          </p:nvSpPr>
          <p:spPr>
            <a:xfrm>
              <a:off x="4493342" y="4132000"/>
              <a:ext cx="4915300" cy="1478535"/>
            </a:xfrm>
            <a:prstGeom prst="roundRect">
              <a:avLst>
                <a:gd name="adj" fmla="val 9032"/>
              </a:avLst>
            </a:prstGeom>
            <a:solidFill>
              <a:srgbClr val="E9F2FC"/>
            </a:solidFill>
            <a:ln w="12700">
              <a:solidFill>
                <a:srgbClr val="1F45B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200" dirty="0">
                <a:solidFill>
                  <a:srgbClr val="1F45BC"/>
                </a:solidFill>
                <a:latin typeface="SamsungOne-700" panose="020B0803030303020204" pitchFamily="34" charset="0"/>
                <a:ea typeface="나눔스퀘어" panose="020B0600000101010101" pitchFamily="50" charset="-127"/>
              </a:endParaRPr>
            </a:p>
          </p:txBody>
        </p:sp>
        <p:sp>
          <p:nvSpPr>
            <p:cNvPr id="12" name="모서리가 둥근 직사각형 47">
              <a:extLst>
                <a:ext uri="{FF2B5EF4-FFF2-40B4-BE49-F238E27FC236}">
                  <a16:creationId xmlns:a16="http://schemas.microsoft.com/office/drawing/2014/main" id="{87B27384-5D9E-43BA-AB7A-B8441548C52D}"/>
                </a:ext>
              </a:extLst>
            </p:cNvPr>
            <p:cNvSpPr/>
            <p:nvPr/>
          </p:nvSpPr>
          <p:spPr>
            <a:xfrm>
              <a:off x="4662564" y="4413860"/>
              <a:ext cx="4615714" cy="852592"/>
            </a:xfrm>
            <a:prstGeom prst="roundRect">
              <a:avLst>
                <a:gd name="adj" fmla="val 9032"/>
              </a:avLst>
            </a:prstGeom>
            <a:solidFill>
              <a:schemeClr val="bg1"/>
            </a:solidFill>
            <a:ln w="12700">
              <a:solidFill>
                <a:srgbClr val="1F45B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200" dirty="0">
                <a:solidFill>
                  <a:srgbClr val="1F45BC"/>
                </a:solidFill>
                <a:latin typeface="SamsungOne-700" panose="020B0803030303020204" pitchFamily="34" charset="0"/>
                <a:ea typeface="나눔스퀘어" panose="020B0600000101010101" pitchFamily="50" charset="-127"/>
              </a:endParaRPr>
            </a:p>
          </p:txBody>
        </p:sp>
        <p:sp>
          <p:nvSpPr>
            <p:cNvPr id="13" name="TextBox 12">
              <a:extLst>
                <a:ext uri="{FF2B5EF4-FFF2-40B4-BE49-F238E27FC236}">
                  <a16:creationId xmlns:a16="http://schemas.microsoft.com/office/drawing/2014/main" id="{2826D13A-3B9D-49FA-B92C-85D859A59D30}"/>
                </a:ext>
              </a:extLst>
            </p:cNvPr>
            <p:cNvSpPr txBox="1"/>
            <p:nvPr/>
          </p:nvSpPr>
          <p:spPr>
            <a:xfrm>
              <a:off x="5890890" y="6032329"/>
              <a:ext cx="2172153"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Cấu</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trúc</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14" name="그룹 13">
              <a:extLst>
                <a:ext uri="{FF2B5EF4-FFF2-40B4-BE49-F238E27FC236}">
                  <a16:creationId xmlns:a16="http://schemas.microsoft.com/office/drawing/2014/main" id="{86DF1FCC-DF56-4907-A86B-55B917E5462F}"/>
                </a:ext>
              </a:extLst>
            </p:cNvPr>
            <p:cNvGrpSpPr/>
            <p:nvPr/>
          </p:nvGrpSpPr>
          <p:grpSpPr>
            <a:xfrm>
              <a:off x="5126121" y="4553260"/>
              <a:ext cx="4056913" cy="1460118"/>
              <a:chOff x="8353665" y="5091907"/>
              <a:chExt cx="4056913" cy="1460118"/>
            </a:xfrm>
          </p:grpSpPr>
          <p:sp>
            <p:nvSpPr>
              <p:cNvPr id="18" name="직사각형 17">
                <a:extLst>
                  <a:ext uri="{FF2B5EF4-FFF2-40B4-BE49-F238E27FC236}">
                    <a16:creationId xmlns:a16="http://schemas.microsoft.com/office/drawing/2014/main" id="{1F677250-4855-44F9-9064-3CAE3FD12200}"/>
                  </a:ext>
                </a:extLst>
              </p:cNvPr>
              <p:cNvSpPr/>
              <p:nvPr/>
            </p:nvSpPr>
            <p:spPr>
              <a:xfrm>
                <a:off x="8353665" y="5095752"/>
                <a:ext cx="1203232" cy="259627"/>
              </a:xfrm>
              <a:prstGeom prst="rect">
                <a:avLst/>
              </a:prstGeom>
              <a:solidFill>
                <a:schemeClr val="bg1"/>
              </a:solidFill>
              <a:ln w="1905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Tên</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9" name="직사각형 18">
                <a:extLst>
                  <a:ext uri="{FF2B5EF4-FFF2-40B4-BE49-F238E27FC236}">
                    <a16:creationId xmlns:a16="http://schemas.microsoft.com/office/drawing/2014/main" id="{9CE85914-EA4A-4D20-AE4E-21A819AF81F3}"/>
                  </a:ext>
                </a:extLst>
              </p:cNvPr>
              <p:cNvSpPr/>
              <p:nvPr/>
            </p:nvSpPr>
            <p:spPr>
              <a:xfrm>
                <a:off x="9602895" y="5095752"/>
                <a:ext cx="1203232" cy="259627"/>
              </a:xfrm>
              <a:prstGeom prst="rect">
                <a:avLst/>
              </a:prstGeom>
              <a:solidFill>
                <a:schemeClr val="bg1"/>
              </a:solidFill>
              <a:ln w="1905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Tên</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0" name="직사각형 19">
                <a:extLst>
                  <a:ext uri="{FF2B5EF4-FFF2-40B4-BE49-F238E27FC236}">
                    <a16:creationId xmlns:a16="http://schemas.microsoft.com/office/drawing/2014/main" id="{9B342484-2C30-4530-9CC9-80E0C8131B02}"/>
                  </a:ext>
                </a:extLst>
              </p:cNvPr>
              <p:cNvSpPr/>
              <p:nvPr/>
            </p:nvSpPr>
            <p:spPr>
              <a:xfrm>
                <a:off x="8353665" y="5427896"/>
                <a:ext cx="1203232" cy="259627"/>
              </a:xfrm>
              <a:prstGeom prst="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Giá</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trị</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1" name="직사각형 20">
                <a:extLst>
                  <a:ext uri="{FF2B5EF4-FFF2-40B4-BE49-F238E27FC236}">
                    <a16:creationId xmlns:a16="http://schemas.microsoft.com/office/drawing/2014/main" id="{4789DB2F-ECF6-4E19-A291-29B1CA03594B}"/>
                  </a:ext>
                </a:extLst>
              </p:cNvPr>
              <p:cNvSpPr/>
              <p:nvPr/>
            </p:nvSpPr>
            <p:spPr>
              <a:xfrm>
                <a:off x="9602895" y="5427896"/>
                <a:ext cx="1203232" cy="259627"/>
              </a:xfrm>
              <a:prstGeom prst="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Giá</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trị</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2" name="직사각형 21">
                <a:extLst>
                  <a:ext uri="{FF2B5EF4-FFF2-40B4-BE49-F238E27FC236}">
                    <a16:creationId xmlns:a16="http://schemas.microsoft.com/office/drawing/2014/main" id="{AE8ABA1E-CCDA-468E-8692-010A4B018531}"/>
                  </a:ext>
                </a:extLst>
              </p:cNvPr>
              <p:cNvSpPr/>
              <p:nvPr/>
            </p:nvSpPr>
            <p:spPr>
              <a:xfrm>
                <a:off x="10647408" y="5091907"/>
                <a:ext cx="845499" cy="438582"/>
              </a:xfrm>
              <a:prstGeom prst="rect">
                <a:avLst/>
              </a:prstGeom>
            </p:spPr>
            <p:txBody>
              <a:bodyPr wrap="square">
                <a:spAutoFit/>
              </a:bodyPr>
              <a:lstStyle/>
              <a:p>
                <a:pPr marL="174625" lvl="0" defTabSz="954088" latinLnBrk="0" hangingPunct="0">
                  <a:lnSpc>
                    <a:spcPct val="120000"/>
                  </a:lnSpc>
                  <a:defRPr/>
                </a:pPr>
                <a:r>
                  <a:rPr lang="en-US" altLang="ko-KR" sz="2000" b="1" kern="0" dirty="0">
                    <a:solidFill>
                      <a:srgbClr val="1F45BC"/>
                    </a:solidFill>
                    <a:latin typeface="SamsungOne-700" panose="020B0803030303020204" pitchFamily="34" charset="0"/>
                    <a:ea typeface="SamsungOne-700" panose="020B0803030303020204" pitchFamily="34" charset="0"/>
                    <a:sym typeface="나눔고딕" pitchFamily="50" charset="-127"/>
                  </a:rPr>
                  <a:t>...</a:t>
                </a:r>
                <a:endParaRPr lang="ko-KR" altLang="en-US" sz="3000" b="1" kern="0" dirty="0">
                  <a:solidFill>
                    <a:srgbClr val="1F45BC"/>
                  </a:solidFill>
                  <a:latin typeface="SamsungOne-700" panose="020B0803030303020204" pitchFamily="34" charset="0"/>
                  <a:ea typeface="SamsungOneKorean 400" panose="020B0503030303020204" pitchFamily="50" charset="-127"/>
                  <a:sym typeface="나눔고딕" pitchFamily="50" charset="-127"/>
                </a:endParaRPr>
              </a:p>
            </p:txBody>
          </p:sp>
          <p:sp>
            <p:nvSpPr>
              <p:cNvPr id="23" name="직사각형 22">
                <a:extLst>
                  <a:ext uri="{FF2B5EF4-FFF2-40B4-BE49-F238E27FC236}">
                    <a16:creationId xmlns:a16="http://schemas.microsoft.com/office/drawing/2014/main" id="{ED1E5611-7DF0-4EAC-9570-E84987237AA2}"/>
                  </a:ext>
                </a:extLst>
              </p:cNvPr>
              <p:cNvSpPr/>
              <p:nvPr/>
            </p:nvSpPr>
            <p:spPr>
              <a:xfrm>
                <a:off x="11207346" y="5095752"/>
                <a:ext cx="1203232" cy="259627"/>
              </a:xfrm>
              <a:prstGeom prst="rect">
                <a:avLst/>
              </a:prstGeom>
              <a:solidFill>
                <a:schemeClr val="bg1"/>
              </a:solidFill>
              <a:ln w="1905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Tên</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4" name="직사각형 23">
                <a:extLst>
                  <a:ext uri="{FF2B5EF4-FFF2-40B4-BE49-F238E27FC236}">
                    <a16:creationId xmlns:a16="http://schemas.microsoft.com/office/drawing/2014/main" id="{41D0622D-8AA0-46D2-A189-E2E2FBBB4F99}"/>
                  </a:ext>
                </a:extLst>
              </p:cNvPr>
              <p:cNvSpPr/>
              <p:nvPr/>
            </p:nvSpPr>
            <p:spPr>
              <a:xfrm>
                <a:off x="11207346" y="5427896"/>
                <a:ext cx="1203232" cy="259627"/>
              </a:xfrm>
              <a:prstGeom prst="rect">
                <a:avLst/>
              </a:prstGeom>
              <a:solidFill>
                <a:schemeClr val="bg1"/>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Giá</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trị</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6" name="직사각형 25">
                <a:extLst>
                  <a:ext uri="{FF2B5EF4-FFF2-40B4-BE49-F238E27FC236}">
                    <a16:creationId xmlns:a16="http://schemas.microsoft.com/office/drawing/2014/main" id="{647ED91E-11B1-46A8-BF3A-FCC1979DF6B3}"/>
                  </a:ext>
                </a:extLst>
              </p:cNvPr>
              <p:cNvSpPr/>
              <p:nvPr/>
            </p:nvSpPr>
            <p:spPr>
              <a:xfrm rot="5400000">
                <a:off x="9930096" y="5678821"/>
                <a:ext cx="599526" cy="403957"/>
              </a:xfrm>
              <a:prstGeom prst="rect">
                <a:avLst/>
              </a:prstGeom>
            </p:spPr>
            <p:txBody>
              <a:bodyPr wrap="square">
                <a:spAutoFit/>
              </a:bodyPr>
              <a:lstStyle/>
              <a:p>
                <a:pPr marL="174625" lvl="0" algn="ctr" defTabSz="954088" latinLnBrk="0" hangingPunct="0">
                  <a:lnSpc>
                    <a:spcPct val="120000"/>
                  </a:lnSpc>
                  <a:defRPr/>
                </a:pPr>
                <a:r>
                  <a:rPr lang="en-US" altLang="ko-KR" kern="0" dirty="0">
                    <a:solidFill>
                      <a:srgbClr val="1F45BC"/>
                    </a:solidFill>
                    <a:latin typeface="SamsungOne-700" panose="020B0803030303020204" pitchFamily="34" charset="0"/>
                    <a:ea typeface="SamsungOne-700" panose="020B0803030303020204" pitchFamily="34" charset="0"/>
                    <a:sym typeface="나눔고딕" pitchFamily="50" charset="-127"/>
                  </a:rPr>
                  <a:t>...</a:t>
                </a:r>
                <a:endParaRPr lang="ko-KR" altLang="en-US" kern="0" dirty="0">
                  <a:solidFill>
                    <a:srgbClr val="1F45BC"/>
                  </a:solidFill>
                  <a:latin typeface="SamsungOne-700" panose="020B0803030303020204" pitchFamily="34" charset="0"/>
                  <a:ea typeface="SamsungOneKorean 400" panose="020B0503030303020204" pitchFamily="50" charset="-127"/>
                  <a:sym typeface="나눔고딕" pitchFamily="50" charset="-127"/>
                </a:endParaRPr>
              </a:p>
            </p:txBody>
          </p:sp>
          <p:sp>
            <p:nvSpPr>
              <p:cNvPr id="27" name="직사각형 26">
                <a:extLst>
                  <a:ext uri="{FF2B5EF4-FFF2-40B4-BE49-F238E27FC236}">
                    <a16:creationId xmlns:a16="http://schemas.microsoft.com/office/drawing/2014/main" id="{6CEA8EC4-9D4C-4749-A107-2B91E88F69E7}"/>
                  </a:ext>
                </a:extLst>
              </p:cNvPr>
              <p:cNvSpPr/>
              <p:nvPr/>
            </p:nvSpPr>
            <p:spPr>
              <a:xfrm rot="5400000">
                <a:off x="9930096" y="6050283"/>
                <a:ext cx="599526" cy="403957"/>
              </a:xfrm>
              <a:prstGeom prst="rect">
                <a:avLst/>
              </a:prstGeom>
            </p:spPr>
            <p:txBody>
              <a:bodyPr wrap="square">
                <a:spAutoFit/>
              </a:bodyPr>
              <a:lstStyle/>
              <a:p>
                <a:pPr marL="174625" lvl="0" algn="ctr" defTabSz="954088" latinLnBrk="0" hangingPunct="0">
                  <a:lnSpc>
                    <a:spcPct val="120000"/>
                  </a:lnSpc>
                  <a:defRPr/>
                </a:pPr>
                <a:r>
                  <a:rPr lang="en-US" altLang="ko-KR" kern="0" dirty="0">
                    <a:solidFill>
                      <a:srgbClr val="1F45BC"/>
                    </a:solidFill>
                    <a:latin typeface="SamsungOne-700" panose="020B0803030303020204" pitchFamily="34" charset="0"/>
                    <a:ea typeface="SamsungOne-700" panose="020B0803030303020204" pitchFamily="34" charset="0"/>
                    <a:sym typeface="나눔고딕" pitchFamily="50" charset="-127"/>
                  </a:rPr>
                  <a:t>...</a:t>
                </a:r>
                <a:endParaRPr lang="ko-KR" altLang="en-US" kern="0" dirty="0">
                  <a:solidFill>
                    <a:srgbClr val="1F45BC"/>
                  </a:solidFill>
                  <a:latin typeface="SamsungOne-700" panose="020B0803030303020204" pitchFamily="34" charset="0"/>
                  <a:ea typeface="SamsungOneKorean 400" panose="020B0503030303020204" pitchFamily="50" charset="-127"/>
                  <a:sym typeface="나눔고딕" pitchFamily="50" charset="-127"/>
                </a:endParaRPr>
              </a:p>
            </p:txBody>
          </p:sp>
        </p:grpSp>
        <p:sp>
          <p:nvSpPr>
            <p:cNvPr id="15" name="직사각형 14">
              <a:extLst>
                <a:ext uri="{FF2B5EF4-FFF2-40B4-BE49-F238E27FC236}">
                  <a16:creationId xmlns:a16="http://schemas.microsoft.com/office/drawing/2014/main" id="{CB4AF1C0-F6D2-4064-8EDE-544AE78FE0D2}"/>
                </a:ext>
              </a:extLst>
            </p:cNvPr>
            <p:cNvSpPr/>
            <p:nvPr/>
          </p:nvSpPr>
          <p:spPr>
            <a:xfrm>
              <a:off x="4607277" y="4704271"/>
              <a:ext cx="595450" cy="313932"/>
            </a:xfrm>
            <a:prstGeom prst="rect">
              <a:avLst/>
            </a:prstGeom>
          </p:spPr>
          <p:txBody>
            <a:bodyPr wrap="square">
              <a:spAutoFit/>
            </a:bodyPr>
            <a:lstStyle/>
            <a:p>
              <a:pPr marL="174625" lvl="0" indent="-174625" defTabSz="954088" latinLnBrk="0" hangingPunct="0">
                <a:lnSpc>
                  <a:spcPct val="120000"/>
                </a:lnSpc>
                <a:defRPr/>
              </a:pPr>
              <a:r>
                <a:rPr lang="en-US" altLang="ko-KR" sz="1200" kern="0" dirty="0" err="1">
                  <a:solidFill>
                    <a:srgbClr val="1F45BC"/>
                  </a:solidFill>
                  <a:latin typeface="SamsungOne-700" panose="020B0803030303020204" pitchFamily="34" charset="0"/>
                  <a:ea typeface="SamsungOne-700" panose="020B0803030303020204" pitchFamily="34" charset="0"/>
                  <a:sym typeface="나눔고딕" pitchFamily="50" charset="-127"/>
                </a:rPr>
                <a:t>Hàng</a:t>
              </a:r>
              <a:endParaRPr lang="ko-KR" altLang="en-US" sz="1200" kern="0" dirty="0">
                <a:solidFill>
                  <a:srgbClr val="1F45BC"/>
                </a:solidFill>
                <a:latin typeface="SamsungOne-700" panose="020B0803030303020204" pitchFamily="34" charset="0"/>
                <a:ea typeface="SamsungOneKorean 400" panose="020B0503030303020204" pitchFamily="50" charset="-127"/>
                <a:sym typeface="나눔고딕" pitchFamily="50" charset="-127"/>
              </a:endParaRPr>
            </a:p>
          </p:txBody>
        </p:sp>
        <p:sp>
          <p:nvSpPr>
            <p:cNvPr id="16" name="모서리가 둥근 직사각형 3">
              <a:extLst>
                <a:ext uri="{FF2B5EF4-FFF2-40B4-BE49-F238E27FC236}">
                  <a16:creationId xmlns:a16="http://schemas.microsoft.com/office/drawing/2014/main" id="{BA6076B0-25DF-43BC-8566-D4E3EC6A3C4E}"/>
                </a:ext>
              </a:extLst>
            </p:cNvPr>
            <p:cNvSpPr/>
            <p:nvPr/>
          </p:nvSpPr>
          <p:spPr>
            <a:xfrm>
              <a:off x="4436831" y="3638432"/>
              <a:ext cx="1378580" cy="247650"/>
            </a:xfrm>
            <a:prstGeom prst="roundRect">
              <a:avLst/>
            </a:prstGeom>
            <a:solidFill>
              <a:srgbClr val="E6E6E6"/>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lvl="0" defTabSz="954088" hangingPunct="0">
                <a:lnSpc>
                  <a:spcPct val="120000"/>
                </a:lnSpc>
                <a:defRPr/>
              </a:pPr>
              <a:r>
                <a:rPr lang="en-US" altLang="ko-KR" sz="1400" kern="0" dirty="0">
                  <a:solidFill>
                    <a:srgbClr val="1F45BC"/>
                  </a:solidFill>
                  <a:latin typeface="SamsungOne-700" panose="020B0803030303020204" pitchFamily="34" charset="0"/>
                  <a:ea typeface="SamsungOne-700" panose="020B0803030303020204" pitchFamily="34" charset="0"/>
                  <a:sym typeface="나눔고딕" pitchFamily="50" charset="-127"/>
                </a:rPr>
                <a:t>  Keyspace </a:t>
              </a:r>
              <a:endParaRPr lang="ko-KR" altLang="en-US" sz="1400" kern="0" dirty="0">
                <a:solidFill>
                  <a:srgbClr val="1F45BC"/>
                </a:solidFill>
                <a:latin typeface="SamsungOne-700" panose="020B0803030303020204" pitchFamily="34" charset="0"/>
                <a:ea typeface="SamsungOneKorean 400" panose="020B0503030303020204" pitchFamily="50" charset="-127"/>
                <a:sym typeface="나눔고딕" pitchFamily="50" charset="-127"/>
              </a:endParaRPr>
            </a:p>
          </p:txBody>
        </p:sp>
        <p:sp>
          <p:nvSpPr>
            <p:cNvPr id="17" name="모서리가 둥근 직사각형 46">
              <a:extLst>
                <a:ext uri="{FF2B5EF4-FFF2-40B4-BE49-F238E27FC236}">
                  <a16:creationId xmlns:a16="http://schemas.microsoft.com/office/drawing/2014/main" id="{98FC7DB2-8F95-4316-B134-84BCEBB6B956}"/>
                </a:ext>
              </a:extLst>
            </p:cNvPr>
            <p:cNvSpPr/>
            <p:nvPr/>
          </p:nvSpPr>
          <p:spPr>
            <a:xfrm>
              <a:off x="4662564" y="4009354"/>
              <a:ext cx="1013366" cy="247650"/>
            </a:xfrm>
            <a:prstGeom prst="roundRect">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lvl="0" defTabSz="954088" hangingPunct="0">
                <a:lnSpc>
                  <a:spcPct val="120000"/>
                </a:lnSpc>
                <a:defRPr/>
              </a:pPr>
              <a:r>
                <a:rPr lang="en-US" altLang="ko-KR" sz="1400" kern="0" dirty="0">
                  <a:solidFill>
                    <a:srgbClr val="1F45BC"/>
                  </a:solidFill>
                  <a:latin typeface="SamsungOne-700" panose="020B0803030303020204" pitchFamily="34" charset="0"/>
                  <a:ea typeface="SamsungOne-700" panose="020B0803030303020204" pitchFamily="34" charset="0"/>
                  <a:sym typeface="나눔고딕" pitchFamily="50" charset="-127"/>
                </a:rPr>
                <a:t> </a:t>
              </a:r>
              <a:r>
                <a:rPr lang="en-US" altLang="ko-KR" sz="1400" kern="0" dirty="0" err="1">
                  <a:solidFill>
                    <a:srgbClr val="1F45BC"/>
                  </a:solidFill>
                  <a:latin typeface="SamsungOne-700" panose="020B0803030303020204" pitchFamily="34" charset="0"/>
                  <a:ea typeface="SamsungOne-700" panose="020B0803030303020204" pitchFamily="34" charset="0"/>
                  <a:sym typeface="나눔고딕" pitchFamily="50" charset="-127"/>
                </a:rPr>
                <a:t>Bảng</a:t>
              </a:r>
              <a:r>
                <a:rPr lang="en-US" altLang="ko-KR" sz="1400" kern="0" dirty="0">
                  <a:solidFill>
                    <a:srgbClr val="1F45BC"/>
                  </a:solidFill>
                  <a:latin typeface="SamsungOne-700" panose="020B0803030303020204" pitchFamily="34" charset="0"/>
                  <a:ea typeface="SamsungOne-700" panose="020B0803030303020204" pitchFamily="34" charset="0"/>
                  <a:sym typeface="나눔고딕" pitchFamily="50" charset="-127"/>
                </a:rPr>
                <a:t> </a:t>
              </a:r>
              <a:endParaRPr lang="ko-KR" altLang="en-US" sz="1400" kern="0" dirty="0">
                <a:solidFill>
                  <a:srgbClr val="1F45BC"/>
                </a:solidFill>
                <a:latin typeface="SamsungOne-700" panose="020B0803030303020204" pitchFamily="34" charset="0"/>
                <a:ea typeface="SamsungOneKorean 400" panose="020B0503030303020204" pitchFamily="50" charset="-127"/>
                <a:sym typeface="나눔고딕" pitchFamily="50" charset="-127"/>
              </a:endParaRPr>
            </a:p>
          </p:txBody>
        </p:sp>
      </p:grpSp>
    </p:spTree>
    <p:extLst>
      <p:ext uri="{BB962C8B-B14F-4D97-AF65-F5344CB8AC3E}">
        <p14:creationId xmlns:p14="http://schemas.microsoft.com/office/powerpoint/2010/main" val="6454571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Ghi</a:t>
            </a:r>
            <a:r>
              <a:rPr lang="en-US" altLang="ko-KR" dirty="0">
                <a:ea typeface="SamsungOneKorean 400" panose="020B0503030303020204" pitchFamily="50" charset="-127"/>
              </a:rPr>
              <a:t>/</a:t>
            </a:r>
            <a:r>
              <a:rPr lang="en-US" altLang="ko-KR" dirty="0" err="1">
                <a:ea typeface="SamsungOneKorean 400" panose="020B0503030303020204" pitchFamily="50" charset="-127"/>
              </a:rPr>
              <a:t>Đọc</a:t>
            </a:r>
            <a:r>
              <a:rPr lang="en-US" altLang="ko-KR" dirty="0">
                <a:ea typeface="SamsungOneKorean 400" panose="020B0503030303020204" pitchFamily="50" charset="-127"/>
              </a:rPr>
              <a:t> </a:t>
            </a:r>
            <a:r>
              <a:rPr lang="en-US" altLang="ko-KR" dirty="0" err="1">
                <a:ea typeface="SamsungOneKorean 400" panose="020B0503030303020204" pitchFamily="50" charset="-127"/>
              </a:rPr>
              <a:t>luồng</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a:t>Node </a:t>
            </a:r>
            <a:r>
              <a:rPr lang="en-US" altLang="ko-KR" dirty="0" err="1"/>
              <a:t>điều</a:t>
            </a:r>
            <a:r>
              <a:rPr lang="en-US" altLang="ko-KR" dirty="0"/>
              <a:t> </a:t>
            </a:r>
            <a:r>
              <a:rPr lang="en-US" altLang="ko-KR" dirty="0" err="1"/>
              <a:t>phối</a:t>
            </a:r>
            <a:endParaRPr lang="en-US" altLang="ko-KR" dirty="0"/>
          </a:p>
          <a:p>
            <a:pPr lvl="1"/>
            <a:r>
              <a:rPr lang="en-US" altLang="ko-KR" dirty="0" err="1"/>
              <a:t>Xử</a:t>
            </a:r>
            <a:r>
              <a:rPr lang="en-US" altLang="ko-KR" dirty="0"/>
              <a:t> </a:t>
            </a:r>
            <a:r>
              <a:rPr lang="en-US" altLang="ko-KR" dirty="0" err="1"/>
              <a:t>lý</a:t>
            </a:r>
            <a:r>
              <a:rPr lang="en-US" altLang="ko-KR" dirty="0"/>
              <a:t> </a:t>
            </a:r>
            <a:r>
              <a:rPr lang="en-US" altLang="ko-KR" dirty="0" err="1"/>
              <a:t>các</a:t>
            </a:r>
            <a:r>
              <a:rPr lang="en-US" altLang="ko-KR" dirty="0"/>
              <a:t> </a:t>
            </a:r>
            <a:r>
              <a:rPr lang="en-US" altLang="ko-KR" dirty="0" err="1"/>
              <a:t>yêu</a:t>
            </a:r>
            <a:r>
              <a:rPr lang="en-US" altLang="ko-KR" dirty="0"/>
              <a:t> </a:t>
            </a:r>
            <a:r>
              <a:rPr lang="en-US" altLang="ko-KR" dirty="0" err="1"/>
              <a:t>cầu</a:t>
            </a:r>
            <a:r>
              <a:rPr lang="en-US" altLang="ko-KR" dirty="0"/>
              <a:t> </a:t>
            </a:r>
            <a:r>
              <a:rPr lang="en-US" altLang="ko-KR" dirty="0" err="1"/>
              <a:t>của</a:t>
            </a:r>
            <a:r>
              <a:rPr lang="en-US" altLang="ko-KR" dirty="0"/>
              <a:t> </a:t>
            </a:r>
            <a:r>
              <a:rPr lang="en-US" altLang="ko-KR" dirty="0" err="1"/>
              <a:t>khách</a:t>
            </a:r>
            <a:r>
              <a:rPr lang="en-US" altLang="ko-KR" dirty="0"/>
              <a:t> </a:t>
            </a:r>
            <a:r>
              <a:rPr lang="en-US" altLang="ko-KR" dirty="0" err="1"/>
              <a:t>hàng</a:t>
            </a:r>
            <a:endParaRPr lang="en-US" altLang="ko-KR" dirty="0"/>
          </a:p>
          <a:p>
            <a:pPr lvl="1"/>
            <a:r>
              <a:rPr lang="en-US" altLang="ko-KR" dirty="0" err="1"/>
              <a:t>Bất</a:t>
            </a:r>
            <a:r>
              <a:rPr lang="en-US" altLang="ko-KR" dirty="0"/>
              <a:t> </a:t>
            </a:r>
            <a:r>
              <a:rPr lang="en-US" altLang="ko-KR" dirty="0" err="1"/>
              <a:t>kỳ</a:t>
            </a:r>
            <a:r>
              <a:rPr lang="en-US" altLang="ko-KR" dirty="0"/>
              <a:t> </a:t>
            </a:r>
            <a:r>
              <a:rPr lang="en-US" altLang="ko-KR" dirty="0" err="1"/>
              <a:t>nút</a:t>
            </a:r>
            <a:r>
              <a:rPr lang="en-US" altLang="ko-KR" dirty="0"/>
              <a:t> </a:t>
            </a:r>
            <a:r>
              <a:rPr lang="en-US" altLang="ko-KR" dirty="0" err="1"/>
              <a:t>nào</a:t>
            </a:r>
            <a:r>
              <a:rPr lang="en-US" altLang="ko-KR" dirty="0"/>
              <a:t> </a:t>
            </a:r>
            <a:r>
              <a:rPr lang="en-US" altLang="ko-KR" dirty="0" err="1"/>
              <a:t>cũng</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là</a:t>
            </a:r>
            <a:r>
              <a:rPr lang="en-US" altLang="ko-KR" dirty="0"/>
              <a:t> </a:t>
            </a:r>
            <a:r>
              <a:rPr lang="en-US" altLang="ko-KR" dirty="0" err="1"/>
              <a:t>nút</a:t>
            </a:r>
            <a:r>
              <a:rPr lang="en-US" altLang="ko-KR" dirty="0"/>
              <a:t> </a:t>
            </a:r>
            <a:r>
              <a:rPr lang="en-US" altLang="ko-KR" dirty="0" err="1"/>
              <a:t>điều</a:t>
            </a:r>
            <a:r>
              <a:rPr lang="en-US" altLang="ko-KR" dirty="0"/>
              <a:t> </a:t>
            </a:r>
            <a:r>
              <a:rPr lang="en-US" altLang="ko-KR" dirty="0" err="1"/>
              <a:t>phối</a:t>
            </a:r>
            <a:endParaRPr lang="ko-KR" altLang="en-US" dirty="0"/>
          </a:p>
        </p:txBody>
      </p:sp>
      <p:grpSp>
        <p:nvGrpSpPr>
          <p:cNvPr id="8" name="그룹 7">
            <a:extLst>
              <a:ext uri="{FF2B5EF4-FFF2-40B4-BE49-F238E27FC236}">
                <a16:creationId xmlns:a16="http://schemas.microsoft.com/office/drawing/2014/main" id="{CDD5D879-D34F-4F27-B987-49D23FF2ED09}"/>
              </a:ext>
            </a:extLst>
          </p:cNvPr>
          <p:cNvGrpSpPr/>
          <p:nvPr/>
        </p:nvGrpSpPr>
        <p:grpSpPr>
          <a:xfrm>
            <a:off x="2977790" y="2368812"/>
            <a:ext cx="5392363" cy="3837361"/>
            <a:chOff x="2413910" y="2464445"/>
            <a:chExt cx="5392363" cy="3837361"/>
          </a:xfrm>
        </p:grpSpPr>
        <p:sp>
          <p:nvSpPr>
            <p:cNvPr id="9" name="타원 8">
              <a:extLst>
                <a:ext uri="{FF2B5EF4-FFF2-40B4-BE49-F238E27FC236}">
                  <a16:creationId xmlns:a16="http://schemas.microsoft.com/office/drawing/2014/main" id="{E85439B5-2B4E-407D-B2E7-855D9ED47DEE}"/>
                </a:ext>
              </a:extLst>
            </p:cNvPr>
            <p:cNvSpPr/>
            <p:nvPr/>
          </p:nvSpPr>
          <p:spPr>
            <a:xfrm>
              <a:off x="4652585" y="3201680"/>
              <a:ext cx="2860822" cy="2860821"/>
            </a:xfrm>
            <a:prstGeom prst="ellipse">
              <a:avLst/>
            </a:prstGeom>
            <a:noFill/>
            <a:ln w="381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0" name="타원 9">
              <a:extLst>
                <a:ext uri="{FF2B5EF4-FFF2-40B4-BE49-F238E27FC236}">
                  <a16:creationId xmlns:a16="http://schemas.microsoft.com/office/drawing/2014/main" id="{4F10B653-A377-46C4-9260-1005DE252E9F}"/>
                </a:ext>
              </a:extLst>
            </p:cNvPr>
            <p:cNvSpPr/>
            <p:nvPr/>
          </p:nvSpPr>
          <p:spPr>
            <a:xfrm>
              <a:off x="4344733" y="4286516"/>
              <a:ext cx="615703" cy="61569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t>
              </a:r>
              <a:r>
                <a:rPr lang="en-US" altLang="ko-KR" sz="2000" baseline="-25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a:t>
              </a:r>
              <a:endParaRPr lang="ko-KR" altLang="en-US" sz="2000" baseline="-25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1" name="TextBox 10">
              <a:extLst>
                <a:ext uri="{FF2B5EF4-FFF2-40B4-BE49-F238E27FC236}">
                  <a16:creationId xmlns:a16="http://schemas.microsoft.com/office/drawing/2014/main" id="{CF8B3283-94C4-405C-A2CC-A487C470FBD9}"/>
                </a:ext>
              </a:extLst>
            </p:cNvPr>
            <p:cNvSpPr txBox="1"/>
            <p:nvPr/>
          </p:nvSpPr>
          <p:spPr>
            <a:xfrm>
              <a:off x="4919357" y="4682707"/>
              <a:ext cx="1734672" cy="369332"/>
            </a:xfrm>
            <a:prstGeom prst="rect">
              <a:avLst/>
            </a:prstGeom>
            <a:noFill/>
          </p:spPr>
          <p:txBody>
            <a:bodyPr wrap="square" rtlCol="0">
              <a:spAutoFit/>
            </a:bodyPr>
            <a:lstStyle/>
            <a:p>
              <a:r>
                <a:rPr lang="en-US" altLang="ko-KR" dirty="0" err="1">
                  <a:solidFill>
                    <a:srgbClr val="1F45BC"/>
                  </a:solidFill>
                  <a:latin typeface="SamsungOne-700" panose="020B0803030303020204" pitchFamily="34" charset="0"/>
                  <a:ea typeface="SamsungOne-700" panose="020B0803030303020204" pitchFamily="34" charset="0"/>
                </a:rPr>
                <a:t>Điều</a:t>
              </a:r>
              <a:r>
                <a:rPr lang="en-US" altLang="ko-KR" dirty="0">
                  <a:solidFill>
                    <a:srgbClr val="1F45BC"/>
                  </a:solidFill>
                  <a:latin typeface="SamsungOne-700" panose="020B0803030303020204" pitchFamily="34" charset="0"/>
                  <a:ea typeface="SamsungOne-700" panose="020B0803030303020204" pitchFamily="34" charset="0"/>
                </a:rPr>
                <a:t> </a:t>
              </a:r>
              <a:r>
                <a:rPr lang="en-US" altLang="ko-KR" dirty="0" err="1">
                  <a:solidFill>
                    <a:srgbClr val="1F45BC"/>
                  </a:solidFill>
                  <a:latin typeface="SamsungOne-700" panose="020B0803030303020204" pitchFamily="34" charset="0"/>
                  <a:ea typeface="SamsungOne-700" panose="020B0803030303020204" pitchFamily="34" charset="0"/>
                </a:rPr>
                <a:t>phối</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2" name="TextBox 11">
              <a:extLst>
                <a:ext uri="{FF2B5EF4-FFF2-40B4-BE49-F238E27FC236}">
                  <a16:creationId xmlns:a16="http://schemas.microsoft.com/office/drawing/2014/main" id="{4AAF666B-6731-44D5-B9B3-7B6B5016E777}"/>
                </a:ext>
              </a:extLst>
            </p:cNvPr>
            <p:cNvSpPr txBox="1"/>
            <p:nvPr/>
          </p:nvSpPr>
          <p:spPr>
            <a:xfrm>
              <a:off x="2413910" y="4224693"/>
              <a:ext cx="2071135" cy="369332"/>
            </a:xfrm>
            <a:prstGeom prst="rect">
              <a:avLst/>
            </a:prstGeom>
            <a:noFill/>
          </p:spPr>
          <p:txBody>
            <a:bodyPr wrap="square" rtlCol="0">
              <a:spAutoFit/>
            </a:bodyPr>
            <a:lstStyle/>
            <a:p>
              <a:r>
                <a:rPr lang="en-US" altLang="ko-KR" dirty="0" err="1">
                  <a:solidFill>
                    <a:srgbClr val="1F45BC"/>
                  </a:solidFill>
                  <a:latin typeface="SamsungOne-700" panose="020B0803030303020204" pitchFamily="34" charset="0"/>
                  <a:ea typeface="SamsungOne-700" panose="020B0803030303020204" pitchFamily="34" charset="0"/>
                </a:rPr>
                <a:t>Yêu</a:t>
              </a:r>
              <a:r>
                <a:rPr lang="en-US" altLang="ko-KR" dirty="0">
                  <a:solidFill>
                    <a:srgbClr val="1F45BC"/>
                  </a:solidFill>
                  <a:latin typeface="SamsungOne-700" panose="020B0803030303020204" pitchFamily="34" charset="0"/>
                  <a:ea typeface="SamsungOne-700" panose="020B0803030303020204" pitchFamily="34" charset="0"/>
                </a:rPr>
                <a:t> </a:t>
              </a:r>
              <a:r>
                <a:rPr lang="en-US" altLang="ko-KR" dirty="0" err="1">
                  <a:solidFill>
                    <a:srgbClr val="1F45BC"/>
                  </a:solidFill>
                  <a:latin typeface="SamsungOne-700" panose="020B0803030303020204" pitchFamily="34" charset="0"/>
                  <a:ea typeface="SamsungOne-700" panose="020B0803030303020204" pitchFamily="34" charset="0"/>
                </a:rPr>
                <a:t>cầu</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타원 12">
              <a:extLst>
                <a:ext uri="{FF2B5EF4-FFF2-40B4-BE49-F238E27FC236}">
                  <a16:creationId xmlns:a16="http://schemas.microsoft.com/office/drawing/2014/main" id="{40267E0B-1276-448A-AABB-6F57F5D67DB7}"/>
                </a:ext>
              </a:extLst>
            </p:cNvPr>
            <p:cNvSpPr/>
            <p:nvPr/>
          </p:nvSpPr>
          <p:spPr>
            <a:xfrm>
              <a:off x="7190570" y="4286516"/>
              <a:ext cx="615703" cy="61569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t>
              </a:r>
              <a:r>
                <a:rPr lang="en-US" altLang="ko-KR" sz="2000" baseline="-25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5</a:t>
              </a:r>
              <a:endParaRPr lang="ko-KR" altLang="en-US" sz="2000" baseline="-25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4" name="타원 13">
              <a:extLst>
                <a:ext uri="{FF2B5EF4-FFF2-40B4-BE49-F238E27FC236}">
                  <a16:creationId xmlns:a16="http://schemas.microsoft.com/office/drawing/2014/main" id="{9CEEF3C9-152D-484C-B7FE-5710700C55B0}"/>
                </a:ext>
              </a:extLst>
            </p:cNvPr>
            <p:cNvSpPr/>
            <p:nvPr/>
          </p:nvSpPr>
          <p:spPr>
            <a:xfrm>
              <a:off x="4745949" y="3316132"/>
              <a:ext cx="615703" cy="61569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t>
              </a:r>
              <a:r>
                <a:rPr lang="en-US" altLang="ko-KR" sz="2000" baseline="-25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2</a:t>
              </a:r>
              <a:endParaRPr lang="ko-KR" altLang="en-US" sz="2000" baseline="-25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5" name="타원 14">
              <a:extLst>
                <a:ext uri="{FF2B5EF4-FFF2-40B4-BE49-F238E27FC236}">
                  <a16:creationId xmlns:a16="http://schemas.microsoft.com/office/drawing/2014/main" id="{520F4191-01AC-4A03-A390-87DF6E193DA3}"/>
                </a:ext>
              </a:extLst>
            </p:cNvPr>
            <p:cNvSpPr/>
            <p:nvPr/>
          </p:nvSpPr>
          <p:spPr>
            <a:xfrm>
              <a:off x="6789353" y="3316132"/>
              <a:ext cx="615703" cy="61569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t>
              </a:r>
              <a:r>
                <a:rPr lang="en-US" altLang="ko-KR" sz="2000" baseline="-25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4</a:t>
              </a:r>
              <a:endParaRPr lang="ko-KR" altLang="en-US" sz="2000" baseline="-25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6" name="타원 15">
              <a:extLst>
                <a:ext uri="{FF2B5EF4-FFF2-40B4-BE49-F238E27FC236}">
                  <a16:creationId xmlns:a16="http://schemas.microsoft.com/office/drawing/2014/main" id="{D78847B1-29C3-4790-960B-0092C68FDA27}"/>
                </a:ext>
              </a:extLst>
            </p:cNvPr>
            <p:cNvSpPr/>
            <p:nvPr/>
          </p:nvSpPr>
          <p:spPr>
            <a:xfrm>
              <a:off x="5753656" y="2905585"/>
              <a:ext cx="615703" cy="61569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t>
              </a:r>
              <a:r>
                <a:rPr lang="en-US" altLang="ko-KR" sz="2000" baseline="-25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3</a:t>
              </a:r>
              <a:endParaRPr lang="ko-KR" altLang="en-US" sz="2000" baseline="-25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타원 16">
              <a:extLst>
                <a:ext uri="{FF2B5EF4-FFF2-40B4-BE49-F238E27FC236}">
                  <a16:creationId xmlns:a16="http://schemas.microsoft.com/office/drawing/2014/main" id="{92787F26-8669-40D5-83E9-5D13A3909C1A}"/>
                </a:ext>
              </a:extLst>
            </p:cNvPr>
            <p:cNvSpPr/>
            <p:nvPr/>
          </p:nvSpPr>
          <p:spPr>
            <a:xfrm>
              <a:off x="5753656" y="5686107"/>
              <a:ext cx="615703" cy="61569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t>
              </a:r>
              <a:r>
                <a:rPr lang="en-US" altLang="ko-KR" sz="2000" baseline="-25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7</a:t>
              </a:r>
              <a:endParaRPr lang="ko-KR" altLang="en-US" sz="2000" baseline="-25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8" name="타원 17">
              <a:extLst>
                <a:ext uri="{FF2B5EF4-FFF2-40B4-BE49-F238E27FC236}">
                  <a16:creationId xmlns:a16="http://schemas.microsoft.com/office/drawing/2014/main" id="{FDB7C51D-056C-48E2-B41A-B2A437E1E2AA}"/>
                </a:ext>
              </a:extLst>
            </p:cNvPr>
            <p:cNvSpPr/>
            <p:nvPr/>
          </p:nvSpPr>
          <p:spPr>
            <a:xfrm>
              <a:off x="4745949" y="5294221"/>
              <a:ext cx="615703" cy="61569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t>
              </a:r>
              <a:r>
                <a:rPr lang="en-US" altLang="ko-KR" sz="2000" baseline="-25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8</a:t>
              </a:r>
              <a:endParaRPr lang="ko-KR" altLang="en-US" sz="2000" baseline="-25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9" name="타원 18">
              <a:extLst>
                <a:ext uri="{FF2B5EF4-FFF2-40B4-BE49-F238E27FC236}">
                  <a16:creationId xmlns:a16="http://schemas.microsoft.com/office/drawing/2014/main" id="{58F1B60D-B725-4873-877B-4AE443355C76}"/>
                </a:ext>
              </a:extLst>
            </p:cNvPr>
            <p:cNvSpPr/>
            <p:nvPr/>
          </p:nvSpPr>
          <p:spPr>
            <a:xfrm>
              <a:off x="6789353" y="5294221"/>
              <a:ext cx="615703" cy="615699"/>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a:t>
              </a:r>
              <a:r>
                <a:rPr lang="en-US" altLang="ko-KR" sz="2000" baseline="-25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6</a:t>
              </a:r>
              <a:endParaRPr lang="ko-KR" altLang="en-US" sz="2000" baseline="-25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20" name="구부러진 연결선 29">
              <a:extLst>
                <a:ext uri="{FF2B5EF4-FFF2-40B4-BE49-F238E27FC236}">
                  <a16:creationId xmlns:a16="http://schemas.microsoft.com/office/drawing/2014/main" id="{BC264D0D-5E34-4316-A9E7-155C922D36EE}"/>
                </a:ext>
              </a:extLst>
            </p:cNvPr>
            <p:cNvCxnSpPr/>
            <p:nvPr/>
          </p:nvCxnSpPr>
          <p:spPr>
            <a:xfrm flipV="1">
              <a:off x="4997760" y="3950493"/>
              <a:ext cx="322127" cy="662535"/>
            </a:xfrm>
            <a:prstGeom prst="curvedConnector2">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구부러진 연결선 30">
              <a:extLst>
                <a:ext uri="{FF2B5EF4-FFF2-40B4-BE49-F238E27FC236}">
                  <a16:creationId xmlns:a16="http://schemas.microsoft.com/office/drawing/2014/main" id="{598D7CEA-9958-44EC-9DDF-1EC445098285}"/>
                </a:ext>
              </a:extLst>
            </p:cNvPr>
            <p:cNvCxnSpPr/>
            <p:nvPr/>
          </p:nvCxnSpPr>
          <p:spPr>
            <a:xfrm flipV="1">
              <a:off x="4991229" y="3482929"/>
              <a:ext cx="1244110" cy="1163250"/>
            </a:xfrm>
            <a:prstGeom prst="curvedConnector2">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구부러진 연결선 32">
              <a:extLst>
                <a:ext uri="{FF2B5EF4-FFF2-40B4-BE49-F238E27FC236}">
                  <a16:creationId xmlns:a16="http://schemas.microsoft.com/office/drawing/2014/main" id="{A7125476-8EC9-41AA-B8D2-B5649D36B904}"/>
                </a:ext>
              </a:extLst>
            </p:cNvPr>
            <p:cNvCxnSpPr/>
            <p:nvPr/>
          </p:nvCxnSpPr>
          <p:spPr>
            <a:xfrm flipV="1">
              <a:off x="4987665" y="3913559"/>
              <a:ext cx="1960309" cy="781308"/>
            </a:xfrm>
            <a:prstGeom prst="curvedConnector2">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AC89E451-CA2B-450B-8853-F2CC0B8F4CAD}"/>
                </a:ext>
              </a:extLst>
            </p:cNvPr>
            <p:cNvCxnSpPr/>
            <p:nvPr/>
          </p:nvCxnSpPr>
          <p:spPr>
            <a:xfrm>
              <a:off x="2474251" y="4646179"/>
              <a:ext cx="1765748" cy="0"/>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0474F4A6-C46E-448F-B30E-5647DBB26C5C}"/>
                </a:ext>
              </a:extLst>
            </p:cNvPr>
            <p:cNvSpPr/>
            <p:nvPr/>
          </p:nvSpPr>
          <p:spPr>
            <a:xfrm>
              <a:off x="5883926" y="2464445"/>
              <a:ext cx="360040" cy="360040"/>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latin typeface="SamsungOne-700" panose="020B0803030303020204" pitchFamily="34" charset="0"/>
                  <a:ea typeface="SamsungOne-700" panose="020B0803030303020204" pitchFamily="34" charset="0"/>
                  <a:cs typeface="Menlo" panose="020B0609030804020204" pitchFamily="49" charset="0"/>
                </a:rPr>
                <a:t>2</a:t>
              </a:r>
              <a:endParaRPr lang="ko-KR" altLang="en-US" dirty="0">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5" name="타원 24">
              <a:extLst>
                <a:ext uri="{FF2B5EF4-FFF2-40B4-BE49-F238E27FC236}">
                  <a16:creationId xmlns:a16="http://schemas.microsoft.com/office/drawing/2014/main" id="{237C1306-4AF3-47D4-A0F6-1A681EFE5EA6}"/>
                </a:ext>
              </a:extLst>
            </p:cNvPr>
            <p:cNvSpPr/>
            <p:nvPr/>
          </p:nvSpPr>
          <p:spPr>
            <a:xfrm>
              <a:off x="4423164" y="3058334"/>
              <a:ext cx="360040" cy="360040"/>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latin typeface="SamsungOne-700" panose="020B0803030303020204" pitchFamily="34" charset="0"/>
                  <a:ea typeface="SamsungOne-700" panose="020B0803030303020204" pitchFamily="34" charset="0"/>
                  <a:cs typeface="Menlo" panose="020B0609030804020204" pitchFamily="49" charset="0"/>
                </a:rPr>
                <a:t>1</a:t>
              </a:r>
              <a:endParaRPr lang="ko-KR" altLang="en-US" dirty="0">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6" name="타원 25">
              <a:extLst>
                <a:ext uri="{FF2B5EF4-FFF2-40B4-BE49-F238E27FC236}">
                  <a16:creationId xmlns:a16="http://schemas.microsoft.com/office/drawing/2014/main" id="{305CFC5D-4529-411B-9DDA-501AF5F607C7}"/>
                </a:ext>
              </a:extLst>
            </p:cNvPr>
            <p:cNvSpPr/>
            <p:nvPr/>
          </p:nvSpPr>
          <p:spPr>
            <a:xfrm>
              <a:off x="7414014" y="3058334"/>
              <a:ext cx="360040" cy="360040"/>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latin typeface="SamsungOne-700" panose="020B0803030303020204" pitchFamily="34" charset="0"/>
                  <a:ea typeface="SamsungOne-700" panose="020B0803030303020204" pitchFamily="34" charset="0"/>
                  <a:cs typeface="Menlo" panose="020B0609030804020204" pitchFamily="49" charset="0"/>
                </a:rPr>
                <a:t>3</a:t>
              </a:r>
              <a:endParaRPr lang="ko-KR" altLang="en-US" dirty="0">
                <a:latin typeface="SamsungOne-700" panose="020B0803030303020204" pitchFamily="34" charset="0"/>
                <a:ea typeface="SamsungOneKorean 400" panose="020B0503030303020204" pitchFamily="50" charset="-127"/>
                <a:cs typeface="Menlo" panose="020B0609030804020204" pitchFamily="49" charset="0"/>
              </a:endParaRPr>
            </a:p>
          </p:txBody>
        </p:sp>
      </p:grpSp>
    </p:spTree>
    <p:extLst>
      <p:ext uri="{BB962C8B-B14F-4D97-AF65-F5344CB8AC3E}">
        <p14:creationId xmlns:p14="http://schemas.microsoft.com/office/powerpoint/2010/main" val="19338714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Ghi</a:t>
            </a:r>
            <a:r>
              <a:rPr lang="en-US" altLang="ko-KR" dirty="0">
                <a:ea typeface="SamsungOneKorean 400" panose="020B0503030303020204" pitchFamily="50" charset="-127"/>
              </a:rPr>
              <a:t> </a:t>
            </a:r>
            <a:r>
              <a:rPr lang="en-US" altLang="ko-KR" dirty="0" err="1">
                <a:ea typeface="SamsungOneKorean 400" panose="020B0503030303020204" pitchFamily="50" charset="-127"/>
              </a:rPr>
              <a:t>đường</a:t>
            </a:r>
            <a:r>
              <a:rPr lang="en-US" altLang="ko-KR" dirty="0">
                <a:ea typeface="SamsungOneKorean 400" panose="020B0503030303020204" pitchFamily="50" charset="-127"/>
              </a:rPr>
              <a:t> </a:t>
            </a:r>
            <a:r>
              <a:rPr lang="en-US" altLang="ko-KR" dirty="0" err="1">
                <a:ea typeface="SamsungOneKorean 400" panose="020B0503030303020204" pitchFamily="50" charset="-127"/>
              </a:rPr>
              <a:t>dẫn</a:t>
            </a:r>
            <a:r>
              <a:rPr lang="en-US" altLang="ko-KR" dirty="0">
                <a:ea typeface="SamsungOneKorean 400" panose="020B0503030303020204" pitchFamily="50" charset="-127"/>
              </a:rPr>
              <a:t>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Thêm vào nhật ký Cam kết trên đĩa và lưu vào memTable</a:t>
            </a:r>
          </a:p>
          <a:p>
            <a:r>
              <a:rPr lang="vi-VN" altLang="ko-KR" dirty="0"/>
              <a:t>Khi memTable đầy, nó được chuyển sang SSTable thông qua I/O.</a:t>
            </a:r>
          </a:p>
          <a:p>
            <a:r>
              <a:rPr lang="vi-VN" altLang="ko-KR" dirty="0"/>
              <a:t>Sau khi xả, dữ liệu trong nhật ký cam kết sẽ bị xóa.</a:t>
            </a:r>
            <a:endParaRPr lang="ko-KR" altLang="en-US" dirty="0"/>
          </a:p>
        </p:txBody>
      </p:sp>
      <p:grpSp>
        <p:nvGrpSpPr>
          <p:cNvPr id="8" name="그룹 7">
            <a:extLst>
              <a:ext uri="{FF2B5EF4-FFF2-40B4-BE49-F238E27FC236}">
                <a16:creationId xmlns:a16="http://schemas.microsoft.com/office/drawing/2014/main" id="{761CE993-0B90-49CD-998A-AEF86EA99577}"/>
              </a:ext>
            </a:extLst>
          </p:cNvPr>
          <p:cNvGrpSpPr/>
          <p:nvPr/>
        </p:nvGrpSpPr>
        <p:grpSpPr>
          <a:xfrm>
            <a:off x="1807836" y="3385876"/>
            <a:ext cx="6113017" cy="2844962"/>
            <a:chOff x="1823299" y="3490128"/>
            <a:chExt cx="6113017" cy="2844962"/>
          </a:xfrm>
        </p:grpSpPr>
        <p:sp>
          <p:nvSpPr>
            <p:cNvPr id="9" name="모서리가 둥근 직사각형 9">
              <a:extLst>
                <a:ext uri="{FF2B5EF4-FFF2-40B4-BE49-F238E27FC236}">
                  <a16:creationId xmlns:a16="http://schemas.microsoft.com/office/drawing/2014/main" id="{B79BC9AF-C5AD-410F-B97B-2E8E37C7C692}"/>
                </a:ext>
              </a:extLst>
            </p:cNvPr>
            <p:cNvSpPr/>
            <p:nvPr/>
          </p:nvSpPr>
          <p:spPr>
            <a:xfrm>
              <a:off x="4504793" y="3523106"/>
              <a:ext cx="3431523" cy="281198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10" name="직선 연결선 43">
              <a:extLst>
                <a:ext uri="{FF2B5EF4-FFF2-40B4-BE49-F238E27FC236}">
                  <a16:creationId xmlns:a16="http://schemas.microsoft.com/office/drawing/2014/main" id="{09807E1A-08F1-4F73-86E8-87BE87620D6B}"/>
                </a:ext>
              </a:extLst>
            </p:cNvPr>
            <p:cNvCxnSpPr>
              <a:stCxn id="9" idx="1"/>
              <a:endCxn id="9" idx="3"/>
            </p:cNvCxnSpPr>
            <p:nvPr/>
          </p:nvCxnSpPr>
          <p:spPr>
            <a:xfrm>
              <a:off x="4504793" y="4929098"/>
              <a:ext cx="343152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모서리가 둥근 직사각형 11">
              <a:extLst>
                <a:ext uri="{FF2B5EF4-FFF2-40B4-BE49-F238E27FC236}">
                  <a16:creationId xmlns:a16="http://schemas.microsoft.com/office/drawing/2014/main" id="{BF92F698-D5F0-46D3-B688-042F4D7A93A7}"/>
                </a:ext>
              </a:extLst>
            </p:cNvPr>
            <p:cNvSpPr/>
            <p:nvPr/>
          </p:nvSpPr>
          <p:spPr>
            <a:xfrm>
              <a:off x="1856638" y="3961893"/>
              <a:ext cx="1216505" cy="513196"/>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Máy</a:t>
              </a: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khách</a:t>
              </a:r>
              <a:endParaRPr lang="ko-KR" altLang="en-US" sz="1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2" name="모서리가 둥근 직사각형 12">
              <a:extLst>
                <a:ext uri="{FF2B5EF4-FFF2-40B4-BE49-F238E27FC236}">
                  <a16:creationId xmlns:a16="http://schemas.microsoft.com/office/drawing/2014/main" id="{A831C5C5-C29B-4EE8-88C8-BC7F404B4C9A}"/>
                </a:ext>
              </a:extLst>
            </p:cNvPr>
            <p:cNvSpPr/>
            <p:nvPr/>
          </p:nvSpPr>
          <p:spPr>
            <a:xfrm>
              <a:off x="3484236" y="3961893"/>
              <a:ext cx="888813" cy="513196"/>
            </a:xfrm>
            <a:prstGeom prst="round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b="1"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600" b="1"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b="1"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600" b="1"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13" name="그룹 12">
              <a:extLst>
                <a:ext uri="{FF2B5EF4-FFF2-40B4-BE49-F238E27FC236}">
                  <a16:creationId xmlns:a16="http://schemas.microsoft.com/office/drawing/2014/main" id="{8FD96EBB-DB85-4E38-B0E6-015356FF7546}"/>
                </a:ext>
              </a:extLst>
            </p:cNvPr>
            <p:cNvGrpSpPr/>
            <p:nvPr/>
          </p:nvGrpSpPr>
          <p:grpSpPr>
            <a:xfrm>
              <a:off x="6045057" y="5110398"/>
              <a:ext cx="1056878" cy="912429"/>
              <a:chOff x="4734727" y="4294913"/>
              <a:chExt cx="1234618" cy="1065876"/>
            </a:xfrm>
          </p:grpSpPr>
          <p:grpSp>
            <p:nvGrpSpPr>
              <p:cNvPr id="30" name="그룹 29">
                <a:extLst>
                  <a:ext uri="{FF2B5EF4-FFF2-40B4-BE49-F238E27FC236}">
                    <a16:creationId xmlns:a16="http://schemas.microsoft.com/office/drawing/2014/main" id="{C0DB2FCE-4245-4C25-B220-F314FF3A995C}"/>
                  </a:ext>
                </a:extLst>
              </p:cNvPr>
              <p:cNvGrpSpPr/>
              <p:nvPr/>
            </p:nvGrpSpPr>
            <p:grpSpPr>
              <a:xfrm>
                <a:off x="4763852" y="4329100"/>
                <a:ext cx="1106598" cy="997503"/>
                <a:chOff x="4763852" y="4329100"/>
                <a:chExt cx="1106598" cy="997503"/>
              </a:xfrm>
            </p:grpSpPr>
            <p:sp>
              <p:nvSpPr>
                <p:cNvPr id="33" name="Rounded Rectangle 1">
                  <a:extLst>
                    <a:ext uri="{FF2B5EF4-FFF2-40B4-BE49-F238E27FC236}">
                      <a16:creationId xmlns:a16="http://schemas.microsoft.com/office/drawing/2014/main" id="{6E15235E-1C64-4FDF-807A-F6ED239A6285}"/>
                    </a:ext>
                  </a:extLst>
                </p:cNvPr>
                <p:cNvSpPr/>
                <p:nvPr/>
              </p:nvSpPr>
              <p:spPr>
                <a:xfrm>
                  <a:off x="4763852" y="4329100"/>
                  <a:ext cx="324036" cy="997503"/>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34" name="Rounded Rectangle 1">
                  <a:extLst>
                    <a:ext uri="{FF2B5EF4-FFF2-40B4-BE49-F238E27FC236}">
                      <a16:creationId xmlns:a16="http://schemas.microsoft.com/office/drawing/2014/main" id="{E883861E-E236-4E8B-99BE-5726F6EF4F4B}"/>
                    </a:ext>
                  </a:extLst>
                </p:cNvPr>
                <p:cNvSpPr/>
                <p:nvPr/>
              </p:nvSpPr>
              <p:spPr>
                <a:xfrm>
                  <a:off x="5087701" y="4329100"/>
                  <a:ext cx="782749" cy="997503"/>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grpSp>
          <p:sp>
            <p:nvSpPr>
              <p:cNvPr id="31" name="TextBox 30">
                <a:extLst>
                  <a:ext uri="{FF2B5EF4-FFF2-40B4-BE49-F238E27FC236}">
                    <a16:creationId xmlns:a16="http://schemas.microsoft.com/office/drawing/2014/main" id="{913A7941-581E-463A-BABD-AC144CE3BB5A}"/>
                  </a:ext>
                </a:extLst>
              </p:cNvPr>
              <p:cNvSpPr txBox="1"/>
              <p:nvPr/>
            </p:nvSpPr>
            <p:spPr>
              <a:xfrm>
                <a:off x="5002714" y="4637058"/>
                <a:ext cx="966631" cy="395490"/>
              </a:xfrm>
              <a:prstGeom prst="rect">
                <a:avLst/>
              </a:prstGeom>
              <a:noFill/>
              <a:ln>
                <a:noFill/>
              </a:ln>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32" name="TextBox 31">
                <a:extLst>
                  <a:ext uri="{FF2B5EF4-FFF2-40B4-BE49-F238E27FC236}">
                    <a16:creationId xmlns:a16="http://schemas.microsoft.com/office/drawing/2014/main" id="{369887FC-CF20-4472-8585-8F0249193DE0}"/>
                  </a:ext>
                </a:extLst>
              </p:cNvPr>
              <p:cNvSpPr txBox="1"/>
              <p:nvPr/>
            </p:nvSpPr>
            <p:spPr>
              <a:xfrm rot="16200000">
                <a:off x="4399534" y="4630106"/>
                <a:ext cx="1065876" cy="395490"/>
              </a:xfrm>
              <a:prstGeom prst="rect">
                <a:avLst/>
              </a:prstGeom>
              <a:noFill/>
              <a:ln>
                <a:noFill/>
              </a:ln>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Chỉ</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mục</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sp>
          <p:nvSpPr>
            <p:cNvPr id="14" name="타원 13">
              <a:extLst>
                <a:ext uri="{FF2B5EF4-FFF2-40B4-BE49-F238E27FC236}">
                  <a16:creationId xmlns:a16="http://schemas.microsoft.com/office/drawing/2014/main" id="{D0251E84-E6EB-438C-8630-B3006DD97A00}"/>
                </a:ext>
              </a:extLst>
            </p:cNvPr>
            <p:cNvSpPr/>
            <p:nvPr/>
          </p:nvSpPr>
          <p:spPr>
            <a:xfrm>
              <a:off x="5128139" y="5161270"/>
              <a:ext cx="523952" cy="523953"/>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5" name="TextBox 14">
              <a:extLst>
                <a:ext uri="{FF2B5EF4-FFF2-40B4-BE49-F238E27FC236}">
                  <a16:creationId xmlns:a16="http://schemas.microsoft.com/office/drawing/2014/main" id="{33AC610F-6B84-4536-A038-35510811BD8C}"/>
                </a:ext>
              </a:extLst>
            </p:cNvPr>
            <p:cNvSpPr txBox="1"/>
            <p:nvPr/>
          </p:nvSpPr>
          <p:spPr>
            <a:xfrm>
              <a:off x="4979417" y="5724001"/>
              <a:ext cx="819455" cy="523220"/>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nhật</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ký</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p>
            <a:p>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cam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kết</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6" name="TextBox 15">
              <a:extLst>
                <a:ext uri="{FF2B5EF4-FFF2-40B4-BE49-F238E27FC236}">
                  <a16:creationId xmlns:a16="http://schemas.microsoft.com/office/drawing/2014/main" id="{D522ACA5-7479-46C6-83DA-939751A5EC00}"/>
                </a:ext>
              </a:extLst>
            </p:cNvPr>
            <p:cNvSpPr txBox="1"/>
            <p:nvPr/>
          </p:nvSpPr>
          <p:spPr>
            <a:xfrm>
              <a:off x="6134322" y="5985611"/>
              <a:ext cx="816250" cy="30777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SSTable</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7" name="Rounded Rectangle 1">
              <a:extLst>
                <a:ext uri="{FF2B5EF4-FFF2-40B4-BE49-F238E27FC236}">
                  <a16:creationId xmlns:a16="http://schemas.microsoft.com/office/drawing/2014/main" id="{3C0A4CBE-B822-4E8C-8A94-20F77DFBD425}"/>
                </a:ext>
              </a:extLst>
            </p:cNvPr>
            <p:cNvSpPr/>
            <p:nvPr/>
          </p:nvSpPr>
          <p:spPr>
            <a:xfrm>
              <a:off x="6056251" y="3974513"/>
              <a:ext cx="961025" cy="517256"/>
            </a:xfrm>
            <a:prstGeom prst="roundRect">
              <a:avLst>
                <a:gd name="adj" fmla="val 0"/>
              </a:avLst>
            </a:prstGeom>
            <a:solidFill>
              <a:srgbClr val="9CC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18" name="TextBox 17">
              <a:extLst>
                <a:ext uri="{FF2B5EF4-FFF2-40B4-BE49-F238E27FC236}">
                  <a16:creationId xmlns:a16="http://schemas.microsoft.com/office/drawing/2014/main" id="{EFAE5A3C-FE6C-4093-8F25-00E5DB67F8F4}"/>
                </a:ext>
              </a:extLst>
            </p:cNvPr>
            <p:cNvSpPr txBox="1"/>
            <p:nvPr/>
          </p:nvSpPr>
          <p:spPr>
            <a:xfrm>
              <a:off x="6041350" y="4485935"/>
              <a:ext cx="1002197" cy="30777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memtable</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cxnSp>
          <p:nvCxnSpPr>
            <p:cNvPr id="19" name="직선 화살표 연결선 18">
              <a:extLst>
                <a:ext uri="{FF2B5EF4-FFF2-40B4-BE49-F238E27FC236}">
                  <a16:creationId xmlns:a16="http://schemas.microsoft.com/office/drawing/2014/main" id="{7DA3706F-55FD-4293-9555-FF6F35D1ACFA}"/>
                </a:ext>
              </a:extLst>
            </p:cNvPr>
            <p:cNvCxnSpPr/>
            <p:nvPr/>
          </p:nvCxnSpPr>
          <p:spPr>
            <a:xfrm>
              <a:off x="3073143" y="4224571"/>
              <a:ext cx="400669"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3709E5AE-F7C8-4CE4-9124-0F7B5C40418A}"/>
                </a:ext>
              </a:extLst>
            </p:cNvPr>
            <p:cNvCxnSpPr>
              <a:stCxn id="12" idx="3"/>
            </p:cNvCxnSpPr>
            <p:nvPr/>
          </p:nvCxnSpPr>
          <p:spPr>
            <a:xfrm>
              <a:off x="4373049" y="4218492"/>
              <a:ext cx="1676632" cy="6079"/>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454ABC8-3D81-4E3A-AF9B-519584A38280}"/>
                </a:ext>
              </a:extLst>
            </p:cNvPr>
            <p:cNvCxnSpPr/>
            <p:nvPr/>
          </p:nvCxnSpPr>
          <p:spPr>
            <a:xfrm>
              <a:off x="5389677" y="4233140"/>
              <a:ext cx="0" cy="906521"/>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꺾인 연결선 37">
              <a:extLst>
                <a:ext uri="{FF2B5EF4-FFF2-40B4-BE49-F238E27FC236}">
                  <a16:creationId xmlns:a16="http://schemas.microsoft.com/office/drawing/2014/main" id="{161EECB5-7EF4-430C-B968-4D6FFD9E93F4}"/>
                </a:ext>
              </a:extLst>
            </p:cNvPr>
            <p:cNvCxnSpPr>
              <a:stCxn id="17" idx="3"/>
              <a:endCxn id="34" idx="3"/>
            </p:cNvCxnSpPr>
            <p:nvPr/>
          </p:nvCxnSpPr>
          <p:spPr>
            <a:xfrm>
              <a:off x="7017276" y="4233141"/>
              <a:ext cx="10872" cy="1333470"/>
            </a:xfrm>
            <a:prstGeom prst="bentConnector3">
              <a:avLst>
                <a:gd name="adj1" fmla="val 2625000"/>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09A64EC-AC5F-4BD0-BDC4-97D73608AD28}"/>
                </a:ext>
              </a:extLst>
            </p:cNvPr>
            <p:cNvSpPr txBox="1"/>
            <p:nvPr/>
          </p:nvSpPr>
          <p:spPr>
            <a:xfrm>
              <a:off x="7379138" y="4598305"/>
              <a:ext cx="385042" cy="307777"/>
            </a:xfrm>
            <a:prstGeom prst="rect">
              <a:avLst/>
            </a:prstGeom>
            <a:noFill/>
          </p:spPr>
          <p:txBody>
            <a:bodyPr wrap="none" rtlCol="0">
              <a:spAutoFit/>
            </a:bodyPr>
            <a:lstStyle/>
            <a:p>
              <a:pPr algn="ctr"/>
              <a:r>
                <a:rPr lang="en-US" altLang="ko-KR" sz="1400" dirty="0" err="1">
                  <a:solidFill>
                    <a:srgbClr val="66A1FE"/>
                  </a:solidFill>
                  <a:latin typeface="SamsungOne-700" panose="020B0803030303020204" pitchFamily="34" charset="0"/>
                  <a:ea typeface="SamsungOne-700" panose="020B0803030303020204" pitchFamily="34" charset="0"/>
                  <a:cs typeface="Menlo" panose="020B0609030804020204" pitchFamily="49" charset="0"/>
                </a:rPr>
                <a:t>Xả</a:t>
              </a:r>
              <a:endParaRPr lang="ko-KR" altLang="en-US" sz="1400" dirty="0">
                <a:solidFill>
                  <a:srgbClr val="66A1FE"/>
                </a:solidFill>
                <a:latin typeface="SamsungOne-700" panose="020B0803030303020204" pitchFamily="34" charset="0"/>
                <a:ea typeface="Menlo" panose="020B0609030804020204" pitchFamily="49" charset="0"/>
                <a:cs typeface="Menlo" panose="020B0609030804020204" pitchFamily="49" charset="0"/>
              </a:endParaRPr>
            </a:p>
          </p:txBody>
        </p:sp>
        <p:sp>
          <p:nvSpPr>
            <p:cNvPr id="24" name="TextBox 23">
              <a:extLst>
                <a:ext uri="{FF2B5EF4-FFF2-40B4-BE49-F238E27FC236}">
                  <a16:creationId xmlns:a16="http://schemas.microsoft.com/office/drawing/2014/main" id="{0C1FDDDE-602B-46D5-BB2F-4E5793BC2AF0}"/>
                </a:ext>
              </a:extLst>
            </p:cNvPr>
            <p:cNvSpPr txBox="1"/>
            <p:nvPr/>
          </p:nvSpPr>
          <p:spPr>
            <a:xfrm>
              <a:off x="5445652" y="4598305"/>
              <a:ext cx="452368" cy="307777"/>
            </a:xfrm>
            <a:prstGeom prst="rect">
              <a:avLst/>
            </a:prstGeom>
            <a:noFill/>
          </p:spPr>
          <p:txBody>
            <a:bodyPr wrap="none" rtlCol="0">
              <a:spAutoFit/>
            </a:bodyPr>
            <a:lstStyle/>
            <a:p>
              <a:pPr algn="ctr"/>
              <a:r>
                <a:rPr lang="en-US" altLang="ko-KR" sz="1400" dirty="0" err="1">
                  <a:solidFill>
                    <a:srgbClr val="66A1FE"/>
                  </a:solidFill>
                  <a:latin typeface="SamsungOne-700" panose="020B0803030303020204" pitchFamily="34" charset="0"/>
                  <a:ea typeface="SamsungOne-700" panose="020B0803030303020204" pitchFamily="34" charset="0"/>
                  <a:cs typeface="Menlo" panose="020B0609030804020204" pitchFamily="49" charset="0"/>
                </a:rPr>
                <a:t>Ghi</a:t>
              </a:r>
              <a:endParaRPr lang="ko-KR" altLang="en-US" sz="1400" dirty="0">
                <a:solidFill>
                  <a:srgbClr val="66A1FE"/>
                </a:solidFill>
                <a:latin typeface="SamsungOne-700" panose="020B0803030303020204" pitchFamily="34" charset="0"/>
                <a:ea typeface="Menlo" panose="020B0609030804020204" pitchFamily="49" charset="0"/>
                <a:cs typeface="Menlo" panose="020B0609030804020204" pitchFamily="49" charset="0"/>
              </a:endParaRPr>
            </a:p>
          </p:txBody>
        </p:sp>
        <p:sp>
          <p:nvSpPr>
            <p:cNvPr id="25" name="TextBox 24">
              <a:extLst>
                <a:ext uri="{FF2B5EF4-FFF2-40B4-BE49-F238E27FC236}">
                  <a16:creationId xmlns:a16="http://schemas.microsoft.com/office/drawing/2014/main" id="{A9E4D692-0D8B-460D-B484-966BD7E836DC}"/>
                </a:ext>
              </a:extLst>
            </p:cNvPr>
            <p:cNvSpPr txBox="1"/>
            <p:nvPr/>
          </p:nvSpPr>
          <p:spPr>
            <a:xfrm>
              <a:off x="5445652" y="3978620"/>
              <a:ext cx="452368" cy="307777"/>
            </a:xfrm>
            <a:prstGeom prst="rect">
              <a:avLst/>
            </a:prstGeom>
            <a:noFill/>
          </p:spPr>
          <p:txBody>
            <a:bodyPr wrap="none" rtlCol="0">
              <a:spAutoFit/>
            </a:bodyPr>
            <a:lstStyle/>
            <a:p>
              <a:pPr algn="ctr"/>
              <a:r>
                <a:rPr lang="en-US" altLang="ko-KR" sz="1400" dirty="0" err="1">
                  <a:solidFill>
                    <a:srgbClr val="66A1FE"/>
                  </a:solidFill>
                  <a:latin typeface="SamsungOne-700" panose="020B0803030303020204" pitchFamily="34" charset="0"/>
                  <a:ea typeface="SamsungOne-700" panose="020B0803030303020204" pitchFamily="34" charset="0"/>
                  <a:cs typeface="Menlo" panose="020B0609030804020204" pitchFamily="49" charset="0"/>
                </a:rPr>
                <a:t>Ghi</a:t>
              </a:r>
              <a:endParaRPr lang="ko-KR" altLang="en-US" sz="1400" dirty="0">
                <a:solidFill>
                  <a:srgbClr val="66A1FE"/>
                </a:solidFill>
                <a:latin typeface="SamsungOne-700" panose="020B0803030303020204" pitchFamily="34" charset="0"/>
                <a:ea typeface="Menlo" panose="020B0609030804020204" pitchFamily="49" charset="0"/>
                <a:cs typeface="Menlo" panose="020B0609030804020204" pitchFamily="49" charset="0"/>
              </a:endParaRPr>
            </a:p>
          </p:txBody>
        </p:sp>
        <p:sp>
          <p:nvSpPr>
            <p:cNvPr id="26" name="TextBox 25">
              <a:extLst>
                <a:ext uri="{FF2B5EF4-FFF2-40B4-BE49-F238E27FC236}">
                  <a16:creationId xmlns:a16="http://schemas.microsoft.com/office/drawing/2014/main" id="{EA0302ED-31C6-434E-AA0E-EF1EEF19AA7C}"/>
                </a:ext>
              </a:extLst>
            </p:cNvPr>
            <p:cNvSpPr txBox="1"/>
            <p:nvPr/>
          </p:nvSpPr>
          <p:spPr>
            <a:xfrm>
              <a:off x="4516021" y="4586801"/>
              <a:ext cx="737702" cy="307777"/>
            </a:xfrm>
            <a:prstGeom prst="rect">
              <a:avLst/>
            </a:prstGeom>
            <a:solidFill>
              <a:srgbClr val="9CC1FE"/>
            </a:solid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Bộ</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nhớ</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7" name="TextBox 26">
              <a:extLst>
                <a:ext uri="{FF2B5EF4-FFF2-40B4-BE49-F238E27FC236}">
                  <a16:creationId xmlns:a16="http://schemas.microsoft.com/office/drawing/2014/main" id="{C7EE9D7F-4296-43C1-B0D0-16BAECAAA77D}"/>
                </a:ext>
              </a:extLst>
            </p:cNvPr>
            <p:cNvSpPr txBox="1"/>
            <p:nvPr/>
          </p:nvSpPr>
          <p:spPr>
            <a:xfrm>
              <a:off x="4516021" y="4994488"/>
              <a:ext cx="447558" cy="307777"/>
            </a:xfrm>
            <a:prstGeom prst="rect">
              <a:avLst/>
            </a:prstGeom>
            <a:solidFill>
              <a:srgbClr val="9CC1FE"/>
            </a:solid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Đĩa</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8" name="TextBox 27">
              <a:extLst>
                <a:ext uri="{FF2B5EF4-FFF2-40B4-BE49-F238E27FC236}">
                  <a16:creationId xmlns:a16="http://schemas.microsoft.com/office/drawing/2014/main" id="{EF2BC038-B90A-450F-8D9C-058ABC96B78A}"/>
                </a:ext>
              </a:extLst>
            </p:cNvPr>
            <p:cNvSpPr txBox="1"/>
            <p:nvPr/>
          </p:nvSpPr>
          <p:spPr>
            <a:xfrm>
              <a:off x="5560866" y="3537808"/>
              <a:ext cx="1130438" cy="338554"/>
            </a:xfrm>
            <a:prstGeom prst="rect">
              <a:avLst/>
            </a:prstGeom>
            <a:noFill/>
          </p:spPr>
          <p:txBody>
            <a:bodyPr wrap="none" rtlCol="0">
              <a:spAutoFit/>
            </a:bodyPr>
            <a:lstStyle/>
            <a:p>
              <a:pPr algn="ct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Cassandra</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9" name="TextBox 28">
              <a:extLst>
                <a:ext uri="{FF2B5EF4-FFF2-40B4-BE49-F238E27FC236}">
                  <a16:creationId xmlns:a16="http://schemas.microsoft.com/office/drawing/2014/main" id="{23FA0087-0A41-4E29-84CD-6B2E91021D76}"/>
                </a:ext>
              </a:extLst>
            </p:cNvPr>
            <p:cNvSpPr txBox="1"/>
            <p:nvPr/>
          </p:nvSpPr>
          <p:spPr>
            <a:xfrm>
              <a:off x="1823299" y="3490128"/>
              <a:ext cx="1670425" cy="307777"/>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rPr>
                <a:t>[</a:t>
              </a:r>
              <a:r>
                <a:rPr lang="en-US" altLang="ko-KR" sz="1400" dirty="0" err="1">
                  <a:solidFill>
                    <a:srgbClr val="1F45BC"/>
                  </a:solidFill>
                  <a:latin typeface="SamsungOne-700" panose="020B0803030303020204" pitchFamily="34" charset="0"/>
                  <a:ea typeface="SamsungOne-700" panose="020B0803030303020204" pitchFamily="34" charset="0"/>
                </a:rPr>
                <a:t>Ghi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đường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dẫn</a:t>
              </a:r>
              <a:r>
                <a:rPr lang="en-US" altLang="ko-KR" sz="1400" dirty="0">
                  <a:solidFill>
                    <a:srgbClr val="1F45BC"/>
                  </a:solidFill>
                  <a:latin typeface="SamsungOne-700" panose="020B0803030303020204" pitchFamily="34" charset="0"/>
                  <a:ea typeface="SamsungOne-700" panose="020B0803030303020204" pitchFamily="34" charset="0"/>
                </a:rPr>
                <a: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Tree>
    <p:extLst>
      <p:ext uri="{BB962C8B-B14F-4D97-AF65-F5344CB8AC3E}">
        <p14:creationId xmlns:p14="http://schemas.microsoft.com/office/powerpoint/2010/main" val="20327658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Ghi</a:t>
            </a:r>
            <a:r>
              <a:rPr lang="en-US" altLang="ko-KR" dirty="0">
                <a:ea typeface="SamsungOneKorean 400" panose="020B0503030303020204" pitchFamily="50" charset="-127"/>
              </a:rPr>
              <a:t> </a:t>
            </a:r>
            <a:r>
              <a:rPr lang="en-US" altLang="ko-KR" dirty="0" err="1">
                <a:ea typeface="SamsungOneKorean 400" panose="020B0503030303020204" pitchFamily="50" charset="-127"/>
              </a:rPr>
              <a:t>đường</a:t>
            </a:r>
            <a:r>
              <a:rPr lang="en-US" altLang="ko-KR" dirty="0">
                <a:ea typeface="SamsungOneKorean 400" panose="020B0503030303020204" pitchFamily="50" charset="-127"/>
              </a:rPr>
              <a:t> </a:t>
            </a:r>
            <a:r>
              <a:rPr lang="en-US" altLang="ko-KR" dirty="0" err="1">
                <a:ea typeface="SamsungOneKorean 400" panose="020B0503030303020204" pitchFamily="50" charset="-127"/>
              </a:rPr>
              <a:t>dẫn</a:t>
            </a:r>
            <a:r>
              <a:rPr lang="en-US" altLang="ko-KR" dirty="0">
                <a:ea typeface="SamsungOneKorean 400" panose="020B0503030303020204" pitchFamily="50" charset="-127"/>
              </a:rPr>
              <a:t>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Các hàng thường được lưu trữ trong các tệp SSTable</a:t>
            </a:r>
          </a:p>
          <a:p>
            <a:r>
              <a:rPr lang="vi-VN" altLang="ko-KR" dirty="0"/>
              <a:t>SSTable bao gồm chỉ mục chính và bộ lọc Bloom</a:t>
            </a:r>
            <a:endParaRPr lang="en-US" altLang="ko-KR" dirty="0"/>
          </a:p>
          <a:p>
            <a:pPr lvl="1"/>
            <a:r>
              <a:rPr lang="en-US" altLang="ko-KR" dirty="0" err="1"/>
              <a:t>Chỉ</a:t>
            </a:r>
            <a:r>
              <a:rPr lang="en-US" altLang="ko-KR" dirty="0"/>
              <a:t> </a:t>
            </a:r>
            <a:r>
              <a:rPr lang="en-US" altLang="ko-KR" dirty="0" err="1"/>
              <a:t>mục</a:t>
            </a:r>
            <a:r>
              <a:rPr lang="en-US" altLang="ko-KR" dirty="0"/>
              <a:t> </a:t>
            </a:r>
            <a:r>
              <a:rPr lang="en-US" altLang="ko-KR" dirty="0" err="1"/>
              <a:t>chính</a:t>
            </a:r>
            <a:r>
              <a:rPr lang="en-US" altLang="ko-KR" dirty="0"/>
              <a:t>: </a:t>
            </a:r>
            <a:r>
              <a:rPr lang="en-US" altLang="ko-KR" dirty="0" err="1"/>
              <a:t>Danh</a:t>
            </a:r>
            <a:r>
              <a:rPr lang="en-US" altLang="ko-KR" dirty="0"/>
              <a:t> </a:t>
            </a:r>
            <a:r>
              <a:rPr lang="en-US" altLang="ko-KR" dirty="0" err="1"/>
              <a:t>sách</a:t>
            </a:r>
            <a:r>
              <a:rPr lang="en-US" altLang="ko-KR" dirty="0"/>
              <a:t> </a:t>
            </a:r>
            <a:r>
              <a:rPr lang="en-US" altLang="ko-KR" dirty="0" err="1"/>
              <a:t>các</a:t>
            </a:r>
            <a:r>
              <a:rPr lang="en-US" altLang="ko-KR" dirty="0"/>
              <a:t> </a:t>
            </a:r>
            <a:r>
              <a:rPr lang="en-US" altLang="ko-KR" dirty="0" err="1"/>
              <a:t>khóa</a:t>
            </a:r>
            <a:r>
              <a:rPr lang="en-US" altLang="ko-KR" dirty="0"/>
              <a:t> </a:t>
            </a:r>
            <a:r>
              <a:rPr lang="en-US" altLang="ko-KR" dirty="0" err="1"/>
              <a:t>hàng</a:t>
            </a:r>
            <a:r>
              <a:rPr lang="en-US" altLang="ko-KR" dirty="0"/>
              <a:t> </a:t>
            </a:r>
            <a:r>
              <a:rPr lang="en-US" altLang="ko-KR" dirty="0" err="1"/>
              <a:t>và</a:t>
            </a:r>
            <a:r>
              <a:rPr lang="en-US" altLang="ko-KR" dirty="0"/>
              <a:t> </a:t>
            </a:r>
            <a:r>
              <a:rPr lang="en-US" altLang="ko-KR" dirty="0" err="1"/>
              <a:t>vị</a:t>
            </a:r>
            <a:r>
              <a:rPr lang="en-US" altLang="ko-KR" dirty="0"/>
              <a:t> </a:t>
            </a:r>
            <a:r>
              <a:rPr lang="en-US" altLang="ko-KR" dirty="0" err="1"/>
              <a:t>trí</a:t>
            </a:r>
            <a:r>
              <a:rPr lang="en-US" altLang="ko-KR" dirty="0"/>
              <a:t> </a:t>
            </a:r>
            <a:r>
              <a:rPr lang="en-US" altLang="ko-KR" dirty="0" err="1"/>
              <a:t>bắt</a:t>
            </a:r>
            <a:r>
              <a:rPr lang="en-US" altLang="ko-KR" dirty="0"/>
              <a:t> </a:t>
            </a:r>
            <a:r>
              <a:rPr lang="en-US" altLang="ko-KR" dirty="0" err="1"/>
              <a:t>đầu</a:t>
            </a:r>
            <a:r>
              <a:rPr lang="en-US" altLang="ko-KR" dirty="0"/>
              <a:t> </a:t>
            </a:r>
            <a:r>
              <a:rPr lang="en-US" altLang="ko-KR" dirty="0" err="1"/>
              <a:t>hàng</a:t>
            </a:r>
            <a:r>
              <a:rPr lang="en-US" altLang="ko-KR" dirty="0"/>
              <a:t> </a:t>
            </a:r>
            <a:r>
              <a:rPr lang="en-US" altLang="ko-KR" dirty="0" err="1"/>
              <a:t>trong</a:t>
            </a:r>
            <a:r>
              <a:rPr lang="en-US" altLang="ko-KR" dirty="0"/>
              <a:t> </a:t>
            </a:r>
            <a:r>
              <a:rPr lang="en-US" altLang="ko-KR" dirty="0" err="1"/>
              <a:t>tệp</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Bộ</a:t>
            </a:r>
            <a:r>
              <a:rPr lang="en-US" altLang="ko-KR" dirty="0"/>
              <a:t> </a:t>
            </a:r>
            <a:r>
              <a:rPr lang="en-US" altLang="ko-KR" dirty="0" err="1"/>
              <a:t>lọc</a:t>
            </a:r>
            <a:r>
              <a:rPr lang="en-US" altLang="ko-KR" dirty="0"/>
              <a:t> Bloom: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con </a:t>
            </a:r>
            <a:r>
              <a:rPr lang="en-US" altLang="ko-KR" dirty="0" err="1"/>
              <a:t>của</a:t>
            </a:r>
            <a:r>
              <a:rPr lang="en-US" altLang="ko-KR" dirty="0"/>
              <a:t> </a:t>
            </a:r>
            <a:r>
              <a:rPr lang="en-US" altLang="ko-KR" dirty="0" err="1"/>
              <a:t>chỉ</a:t>
            </a:r>
            <a:r>
              <a:rPr lang="en-US" altLang="ko-KR" dirty="0"/>
              <a:t> </a:t>
            </a:r>
            <a:r>
              <a:rPr lang="en-US" altLang="ko-KR" dirty="0" err="1"/>
              <a:t>mục</a:t>
            </a:r>
            <a:r>
              <a:rPr lang="en-US" altLang="ko-KR" dirty="0"/>
              <a:t> </a:t>
            </a:r>
            <a:r>
              <a:rPr lang="en-US" altLang="ko-KR" dirty="0" err="1"/>
              <a:t>chính</a:t>
            </a:r>
            <a:r>
              <a:rPr lang="en-US" altLang="ko-KR" dirty="0"/>
              <a:t> </a:t>
            </a:r>
            <a:r>
              <a:rPr lang="en-US" altLang="ko-KR" dirty="0" err="1"/>
              <a:t>để</a:t>
            </a:r>
            <a:r>
              <a:rPr lang="en-US" altLang="ko-KR" dirty="0"/>
              <a:t> </a:t>
            </a:r>
            <a:r>
              <a:rPr lang="en-US" altLang="ko-KR" dirty="0" err="1"/>
              <a:t>cải</a:t>
            </a:r>
            <a:r>
              <a:rPr lang="en-US" altLang="ko-KR" dirty="0"/>
              <a:t> </a:t>
            </a:r>
            <a:r>
              <a:rPr lang="en-US" altLang="ko-KR" dirty="0" err="1"/>
              <a:t>thiện</a:t>
            </a:r>
            <a:r>
              <a:rPr lang="en-US" altLang="ko-KR" dirty="0"/>
              <a:t> </a:t>
            </a:r>
            <a:r>
              <a:rPr lang="en-US" altLang="ko-KR" dirty="0" err="1"/>
              <a:t>hiệu</a:t>
            </a:r>
            <a:r>
              <a:rPr lang="en-US" altLang="ko-KR" dirty="0"/>
              <a:t> </a:t>
            </a:r>
            <a:r>
              <a:rPr lang="en-US" altLang="ko-KR" dirty="0" err="1"/>
              <a:t>suất</a:t>
            </a:r>
            <a:endParaRPr lang="en-US" altLang="ko-KR" dirty="0"/>
          </a:p>
          <a:p>
            <a:r>
              <a:rPr lang="vi-VN" altLang="ko-KR" dirty="0"/>
              <a:t>Mức độ</a:t>
            </a:r>
            <a:r>
              <a:rPr lang="en-US" altLang="ko-KR" dirty="0"/>
              <a:t> </a:t>
            </a:r>
            <a:r>
              <a:rPr lang="en-US" altLang="ko-KR" dirty="0" err="1"/>
              <a:t>ghi</a:t>
            </a:r>
            <a:r>
              <a:rPr lang="vi-VN" altLang="ko-KR" dirty="0"/>
              <a:t> nhất </a:t>
            </a:r>
            <a:r>
              <a:rPr lang="en-US" altLang="ko-KR" dirty="0" err="1"/>
              <a:t>quán</a:t>
            </a:r>
            <a:r>
              <a:rPr lang="vi-VN" altLang="ko-KR" dirty="0"/>
              <a:t>: Số lượng bản sao xác nhận ghi thành công.</a:t>
            </a:r>
            <a:endParaRPr lang="ko-KR" altLang="en-US" dirty="0"/>
          </a:p>
        </p:txBody>
      </p:sp>
      <p:grpSp>
        <p:nvGrpSpPr>
          <p:cNvPr id="9" name="그룹 8">
            <a:extLst>
              <a:ext uri="{FF2B5EF4-FFF2-40B4-BE49-F238E27FC236}">
                <a16:creationId xmlns:a16="http://schemas.microsoft.com/office/drawing/2014/main" id="{E52F4E95-33DC-4E27-9442-C78DDCEBA08F}"/>
              </a:ext>
            </a:extLst>
          </p:cNvPr>
          <p:cNvGrpSpPr/>
          <p:nvPr/>
        </p:nvGrpSpPr>
        <p:grpSpPr>
          <a:xfrm>
            <a:off x="896832" y="4454749"/>
            <a:ext cx="8074607" cy="880199"/>
            <a:chOff x="764592" y="4362714"/>
            <a:chExt cx="8074607" cy="880199"/>
          </a:xfrm>
        </p:grpSpPr>
        <p:sp>
          <p:nvSpPr>
            <p:cNvPr id="10" name="갈매기형 수장 1">
              <a:extLst>
                <a:ext uri="{FF2B5EF4-FFF2-40B4-BE49-F238E27FC236}">
                  <a16:creationId xmlns:a16="http://schemas.microsoft.com/office/drawing/2014/main" id="{86EB0B15-6E9D-423E-B574-589DE25EBBBC}"/>
                </a:ext>
              </a:extLst>
            </p:cNvPr>
            <p:cNvSpPr/>
            <p:nvPr/>
          </p:nvSpPr>
          <p:spPr>
            <a:xfrm>
              <a:off x="764592" y="4362714"/>
              <a:ext cx="1112035" cy="880199"/>
            </a:xfrm>
            <a:prstGeom prst="chevron">
              <a:avLst>
                <a:gd name="adj" fmla="val 16779"/>
              </a:avLst>
            </a:prstGeom>
            <a:solidFill>
              <a:srgbClr val="1F45B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1" name="갈매기형 수장 9">
              <a:extLst>
                <a:ext uri="{FF2B5EF4-FFF2-40B4-BE49-F238E27FC236}">
                  <a16:creationId xmlns:a16="http://schemas.microsoft.com/office/drawing/2014/main" id="{2A03ACFE-76E2-4633-B859-EC77AC33A61E}"/>
                </a:ext>
              </a:extLst>
            </p:cNvPr>
            <p:cNvSpPr/>
            <p:nvPr/>
          </p:nvSpPr>
          <p:spPr>
            <a:xfrm>
              <a:off x="1759245" y="4362714"/>
              <a:ext cx="1112035" cy="880199"/>
            </a:xfrm>
            <a:prstGeom prst="chevron">
              <a:avLst>
                <a:gd name="adj" fmla="val 16779"/>
              </a:avLst>
            </a:prstGeom>
            <a:solidFill>
              <a:srgbClr val="244FD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2" name="갈매기형 수장 10">
              <a:extLst>
                <a:ext uri="{FF2B5EF4-FFF2-40B4-BE49-F238E27FC236}">
                  <a16:creationId xmlns:a16="http://schemas.microsoft.com/office/drawing/2014/main" id="{FBF938AC-B312-48D2-BBA1-626AD836D534}"/>
                </a:ext>
              </a:extLst>
            </p:cNvPr>
            <p:cNvSpPr/>
            <p:nvPr/>
          </p:nvSpPr>
          <p:spPr>
            <a:xfrm>
              <a:off x="2753898" y="4362714"/>
              <a:ext cx="1112035" cy="880199"/>
            </a:xfrm>
            <a:prstGeom prst="chevron">
              <a:avLst>
                <a:gd name="adj" fmla="val 16779"/>
              </a:avLst>
            </a:prstGeom>
            <a:solidFill>
              <a:srgbClr val="335B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3" name="갈매기형 수장 11">
              <a:extLst>
                <a:ext uri="{FF2B5EF4-FFF2-40B4-BE49-F238E27FC236}">
                  <a16:creationId xmlns:a16="http://schemas.microsoft.com/office/drawing/2014/main" id="{011C7A78-EC5D-49B6-ACE7-09DD461896B8}"/>
                </a:ext>
              </a:extLst>
            </p:cNvPr>
            <p:cNvSpPr/>
            <p:nvPr/>
          </p:nvSpPr>
          <p:spPr>
            <a:xfrm>
              <a:off x="3748551" y="4362714"/>
              <a:ext cx="1112035" cy="880199"/>
            </a:xfrm>
            <a:prstGeom prst="chevron">
              <a:avLst>
                <a:gd name="adj" fmla="val 16779"/>
              </a:avLst>
            </a:prstGeom>
            <a:solidFill>
              <a:srgbClr val="5778E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4" name="갈매기형 수장 12">
              <a:extLst>
                <a:ext uri="{FF2B5EF4-FFF2-40B4-BE49-F238E27FC236}">
                  <a16:creationId xmlns:a16="http://schemas.microsoft.com/office/drawing/2014/main" id="{2FC57091-33A7-49C2-A3D9-E77779B6ABDE}"/>
                </a:ext>
              </a:extLst>
            </p:cNvPr>
            <p:cNvSpPr/>
            <p:nvPr/>
          </p:nvSpPr>
          <p:spPr>
            <a:xfrm>
              <a:off x="4743204" y="4362714"/>
              <a:ext cx="1112035" cy="880199"/>
            </a:xfrm>
            <a:prstGeom prst="chevron">
              <a:avLst>
                <a:gd name="adj" fmla="val 16779"/>
              </a:avLst>
            </a:prstGeom>
            <a:solidFill>
              <a:srgbClr val="6886E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5" name="갈매기형 수장 13">
              <a:extLst>
                <a:ext uri="{FF2B5EF4-FFF2-40B4-BE49-F238E27FC236}">
                  <a16:creationId xmlns:a16="http://schemas.microsoft.com/office/drawing/2014/main" id="{EE510F93-0C67-49B9-B97D-4C23F07367A1}"/>
                </a:ext>
              </a:extLst>
            </p:cNvPr>
            <p:cNvSpPr/>
            <p:nvPr/>
          </p:nvSpPr>
          <p:spPr>
            <a:xfrm>
              <a:off x="5737857" y="4362714"/>
              <a:ext cx="1112035" cy="880199"/>
            </a:xfrm>
            <a:prstGeom prst="chevron">
              <a:avLst>
                <a:gd name="adj" fmla="val 16779"/>
              </a:avLst>
            </a:prstGeom>
            <a:solidFill>
              <a:srgbClr val="829BE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6" name="갈매기형 수장 14">
              <a:extLst>
                <a:ext uri="{FF2B5EF4-FFF2-40B4-BE49-F238E27FC236}">
                  <a16:creationId xmlns:a16="http://schemas.microsoft.com/office/drawing/2014/main" id="{A4BA05F7-1CEF-49EC-9C03-8D4CE3ABDBC1}"/>
                </a:ext>
              </a:extLst>
            </p:cNvPr>
            <p:cNvSpPr/>
            <p:nvPr/>
          </p:nvSpPr>
          <p:spPr>
            <a:xfrm>
              <a:off x="6732510" y="4362714"/>
              <a:ext cx="1112035" cy="880199"/>
            </a:xfrm>
            <a:prstGeom prst="chevron">
              <a:avLst>
                <a:gd name="adj" fmla="val 16779"/>
              </a:avLst>
            </a:prstGeom>
            <a:solidFill>
              <a:srgbClr val="9CB0E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7" name="갈매기형 수장 15">
              <a:extLst>
                <a:ext uri="{FF2B5EF4-FFF2-40B4-BE49-F238E27FC236}">
                  <a16:creationId xmlns:a16="http://schemas.microsoft.com/office/drawing/2014/main" id="{9D121B11-E1E0-4014-B80F-E815056B7CB2}"/>
                </a:ext>
              </a:extLst>
            </p:cNvPr>
            <p:cNvSpPr/>
            <p:nvPr/>
          </p:nvSpPr>
          <p:spPr>
            <a:xfrm>
              <a:off x="7727164" y="4362714"/>
              <a:ext cx="1112035" cy="880199"/>
            </a:xfrm>
            <a:prstGeom prst="chevron">
              <a:avLst>
                <a:gd name="adj" fmla="val 16779"/>
              </a:avLst>
            </a:prstGeom>
            <a:solidFill>
              <a:srgbClr val="B7C5F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8" name="TextBox 17">
              <a:extLst>
                <a:ext uri="{FF2B5EF4-FFF2-40B4-BE49-F238E27FC236}">
                  <a16:creationId xmlns:a16="http://schemas.microsoft.com/office/drawing/2014/main" id="{77F44A65-B8CD-405F-BA5C-F3359E5E59E8}"/>
                </a:ext>
              </a:extLst>
            </p:cNvPr>
            <p:cNvSpPr txBox="1"/>
            <p:nvPr/>
          </p:nvSpPr>
          <p:spPr>
            <a:xfrm>
              <a:off x="909782" y="4644361"/>
              <a:ext cx="843501" cy="338554"/>
            </a:xfrm>
            <a:prstGeom prst="rect">
              <a:avLst/>
            </a:prstGeom>
            <a:noFill/>
          </p:spPr>
          <p:txBody>
            <a:bodyPr wrap="none" rtlCol="0">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BẤT KỲ</a:t>
              </a:r>
              <a:endParaRPr lang="ko-KR" altLang="en-US" sz="16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19" name="TextBox 18">
              <a:extLst>
                <a:ext uri="{FF2B5EF4-FFF2-40B4-BE49-F238E27FC236}">
                  <a16:creationId xmlns:a16="http://schemas.microsoft.com/office/drawing/2014/main" id="{6083007A-BEB8-49D0-B3BD-3FD816E26688}"/>
                </a:ext>
              </a:extLst>
            </p:cNvPr>
            <p:cNvSpPr txBox="1"/>
            <p:nvPr/>
          </p:nvSpPr>
          <p:spPr>
            <a:xfrm>
              <a:off x="2030386" y="4644361"/>
              <a:ext cx="604654" cy="338554"/>
            </a:xfrm>
            <a:prstGeom prst="rect">
              <a:avLst/>
            </a:prstGeom>
            <a:noFill/>
          </p:spPr>
          <p:txBody>
            <a:bodyPr wrap="none" rtlCol="0">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MỘT</a:t>
              </a:r>
              <a:endParaRPr lang="ko-KR" altLang="en-US" sz="16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20" name="TextBox 19">
              <a:extLst>
                <a:ext uri="{FF2B5EF4-FFF2-40B4-BE49-F238E27FC236}">
                  <a16:creationId xmlns:a16="http://schemas.microsoft.com/office/drawing/2014/main" id="{8A1DD797-DC62-4F4D-88C6-2531229FC50E}"/>
                </a:ext>
              </a:extLst>
            </p:cNvPr>
            <p:cNvSpPr txBox="1"/>
            <p:nvPr/>
          </p:nvSpPr>
          <p:spPr>
            <a:xfrm>
              <a:off x="3113151" y="4644361"/>
              <a:ext cx="518092" cy="338554"/>
            </a:xfrm>
            <a:prstGeom prst="rect">
              <a:avLst/>
            </a:prstGeom>
            <a:noFill/>
          </p:spPr>
          <p:txBody>
            <a:bodyPr wrap="none" rtlCol="0">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HAI</a:t>
              </a:r>
              <a:endParaRPr lang="ko-KR" altLang="en-US" sz="16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21" name="TextBox 20">
              <a:extLst>
                <a:ext uri="{FF2B5EF4-FFF2-40B4-BE49-F238E27FC236}">
                  <a16:creationId xmlns:a16="http://schemas.microsoft.com/office/drawing/2014/main" id="{6239A687-EAFC-4971-97A2-716D82060CFE}"/>
                </a:ext>
              </a:extLst>
            </p:cNvPr>
            <p:cNvSpPr txBox="1"/>
            <p:nvPr/>
          </p:nvSpPr>
          <p:spPr>
            <a:xfrm>
              <a:off x="4128258" y="4644361"/>
              <a:ext cx="449162" cy="338554"/>
            </a:xfrm>
            <a:prstGeom prst="rect">
              <a:avLst/>
            </a:prstGeom>
            <a:noFill/>
          </p:spPr>
          <p:txBody>
            <a:bodyPr wrap="none" rtlCol="0">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BA</a:t>
              </a:r>
              <a:endParaRPr lang="ko-KR" altLang="en-US" sz="16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22" name="TextBox 21">
              <a:extLst>
                <a:ext uri="{FF2B5EF4-FFF2-40B4-BE49-F238E27FC236}">
                  <a16:creationId xmlns:a16="http://schemas.microsoft.com/office/drawing/2014/main" id="{DD29D2B9-635B-49A5-A669-3B5679D337F5}"/>
                </a:ext>
              </a:extLst>
            </p:cNvPr>
            <p:cNvSpPr txBox="1"/>
            <p:nvPr/>
          </p:nvSpPr>
          <p:spPr>
            <a:xfrm>
              <a:off x="4905275" y="4660994"/>
              <a:ext cx="934871" cy="307777"/>
            </a:xfrm>
            <a:prstGeom prst="rect">
              <a:avLst/>
            </a:prstGeom>
            <a:noFill/>
          </p:spPr>
          <p:txBody>
            <a:bodyPr wrap="none" rtlCol="0">
              <a:spAutoFit/>
            </a:bodyPr>
            <a:lstStyle/>
            <a:p>
              <a:pPr algn="ct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QUORUM</a:t>
              </a:r>
              <a:endParaRPr lang="ko-KR" altLang="en-US" sz="14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23" name="TextBox 22">
              <a:extLst>
                <a:ext uri="{FF2B5EF4-FFF2-40B4-BE49-F238E27FC236}">
                  <a16:creationId xmlns:a16="http://schemas.microsoft.com/office/drawing/2014/main" id="{94B134D8-290C-4AFC-B740-C432B3CA3E89}"/>
                </a:ext>
              </a:extLst>
            </p:cNvPr>
            <p:cNvSpPr txBox="1"/>
            <p:nvPr/>
          </p:nvSpPr>
          <p:spPr>
            <a:xfrm>
              <a:off x="5866307" y="4549311"/>
              <a:ext cx="934871" cy="523220"/>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LOCAL_</a:t>
              </a: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QUORUM</a:t>
              </a:r>
            </a:p>
          </p:txBody>
        </p:sp>
        <p:sp>
          <p:nvSpPr>
            <p:cNvPr id="24" name="TextBox 23">
              <a:extLst>
                <a:ext uri="{FF2B5EF4-FFF2-40B4-BE49-F238E27FC236}">
                  <a16:creationId xmlns:a16="http://schemas.microsoft.com/office/drawing/2014/main" id="{2C9818AA-ABC3-461B-B050-5F85EE5DE610}"/>
                </a:ext>
              </a:extLst>
            </p:cNvPr>
            <p:cNvSpPr txBox="1"/>
            <p:nvPr/>
          </p:nvSpPr>
          <p:spPr>
            <a:xfrm>
              <a:off x="6866564" y="4549311"/>
              <a:ext cx="934871" cy="523220"/>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EACH_</a:t>
              </a: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QUORUM</a:t>
              </a:r>
            </a:p>
          </p:txBody>
        </p:sp>
        <p:sp>
          <p:nvSpPr>
            <p:cNvPr id="25" name="TextBox 24">
              <a:extLst>
                <a:ext uri="{FF2B5EF4-FFF2-40B4-BE49-F238E27FC236}">
                  <a16:creationId xmlns:a16="http://schemas.microsoft.com/office/drawing/2014/main" id="{A40D6E27-9277-4ABF-9804-2866E64D080D}"/>
                </a:ext>
              </a:extLst>
            </p:cNvPr>
            <p:cNvSpPr txBox="1"/>
            <p:nvPr/>
          </p:nvSpPr>
          <p:spPr>
            <a:xfrm>
              <a:off x="7938407" y="4644361"/>
              <a:ext cx="829073" cy="338554"/>
            </a:xfrm>
            <a:prstGeom prst="rect">
              <a:avLst/>
            </a:prstGeom>
            <a:noFill/>
          </p:spPr>
          <p:txBody>
            <a:bodyPr wrap="none" rtlCol="0">
              <a:spAutoFit/>
            </a:bodyPr>
            <a:lstStyle/>
            <a:p>
              <a:pPr algn="ct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TẤT CẢ</a:t>
              </a:r>
              <a:endParaRPr lang="ko-KR" altLang="en-US" sz="1600" dirty="0">
                <a:solidFill>
                  <a:srgbClr val="1F45BC"/>
                </a:solidFill>
                <a:latin typeface="SamsungOne-700" panose="020B0803030303020204" pitchFamily="34" charset="0"/>
                <a:ea typeface="김제시체M" panose="02030504000101010101" pitchFamily="18" charset="-127"/>
                <a:cs typeface="Menlo" panose="020B0609030804020204" pitchFamily="49" charset="0"/>
              </a:endParaRPr>
            </a:p>
          </p:txBody>
        </p:sp>
      </p:grpSp>
    </p:spTree>
    <p:extLst>
      <p:ext uri="{BB962C8B-B14F-4D97-AF65-F5344CB8AC3E}">
        <p14:creationId xmlns:p14="http://schemas.microsoft.com/office/powerpoint/2010/main" val="18280221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Đọc</a:t>
            </a:r>
            <a:r>
              <a:rPr lang="en-US" altLang="ko-KR" dirty="0">
                <a:ea typeface="SamsungOneKorean 400" panose="020B0503030303020204" pitchFamily="50" charset="-127"/>
              </a:rPr>
              <a:t> </a:t>
            </a:r>
            <a:r>
              <a:rPr lang="en-US" altLang="ko-KR" dirty="0" err="1">
                <a:ea typeface="SamsungOneKorean 400" panose="020B0503030303020204" pitchFamily="50" charset="-127"/>
              </a:rPr>
              <a:t>đường</a:t>
            </a:r>
            <a:r>
              <a:rPr lang="en-US" altLang="ko-KR" dirty="0">
                <a:ea typeface="SamsungOneKorean 400" panose="020B0503030303020204" pitchFamily="50" charset="-127"/>
              </a:rPr>
              <a:t> </a:t>
            </a:r>
            <a:r>
              <a:rPr lang="en-US" altLang="ko-KR" dirty="0" err="1">
                <a:ea typeface="SamsungOneKorean 400" panose="020B0503030303020204" pitchFamily="50" charset="-127"/>
              </a:rPr>
              <a:t>dẫn</a:t>
            </a:r>
            <a:r>
              <a:rPr lang="en-US" altLang="ko-KR" dirty="0">
                <a:ea typeface="SamsungOneKorean 400" panose="020B0503030303020204" pitchFamily="50" charset="-127"/>
              </a:rPr>
              <a:t>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Khi một thao tác đọc được yêu cầu trên một nút, nó sẽ được hợp nhất từ tất cả các SSTable có liên quan và tất cả các memTable chưa được xóa</a:t>
            </a:r>
          </a:p>
          <a:p>
            <a:r>
              <a:rPr lang="vi-VN" altLang="ko-KR" dirty="0"/>
              <a:t>Các giá trị đã hợp nhất được lưu trữ trong bộ nhớ đệm hàng ghi qua.</a:t>
            </a:r>
            <a:endParaRPr lang="ko-KR" altLang="en-US" dirty="0"/>
          </a:p>
        </p:txBody>
      </p:sp>
      <p:grpSp>
        <p:nvGrpSpPr>
          <p:cNvPr id="8" name="그룹 7">
            <a:extLst>
              <a:ext uri="{FF2B5EF4-FFF2-40B4-BE49-F238E27FC236}">
                <a16:creationId xmlns:a16="http://schemas.microsoft.com/office/drawing/2014/main" id="{C5A4CA15-131C-431A-928A-0FD394EF137E}"/>
              </a:ext>
            </a:extLst>
          </p:cNvPr>
          <p:cNvGrpSpPr/>
          <p:nvPr/>
        </p:nvGrpSpPr>
        <p:grpSpPr>
          <a:xfrm>
            <a:off x="1591733" y="3313294"/>
            <a:ext cx="6097785" cy="2811983"/>
            <a:chOff x="1823067" y="3433556"/>
            <a:chExt cx="6097785" cy="2811983"/>
          </a:xfrm>
        </p:grpSpPr>
        <p:sp>
          <p:nvSpPr>
            <p:cNvPr id="9" name="모서리가 둥근 직사각형 9">
              <a:extLst>
                <a:ext uri="{FF2B5EF4-FFF2-40B4-BE49-F238E27FC236}">
                  <a16:creationId xmlns:a16="http://schemas.microsoft.com/office/drawing/2014/main" id="{350AC741-013D-4C5A-9F68-0A447B2FA6E5}"/>
                </a:ext>
              </a:extLst>
            </p:cNvPr>
            <p:cNvSpPr/>
            <p:nvPr/>
          </p:nvSpPr>
          <p:spPr>
            <a:xfrm>
              <a:off x="4489329" y="3433556"/>
              <a:ext cx="3431523" cy="2811983"/>
            </a:xfrm>
            <a:prstGeom prst="roundRect">
              <a:avLst>
                <a:gd name="adj"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10" name="직선 연결선 9">
              <a:extLst>
                <a:ext uri="{FF2B5EF4-FFF2-40B4-BE49-F238E27FC236}">
                  <a16:creationId xmlns:a16="http://schemas.microsoft.com/office/drawing/2014/main" id="{8F98A3E8-7487-4B44-9D8E-9DE5DAC091A0}"/>
                </a:ext>
              </a:extLst>
            </p:cNvPr>
            <p:cNvCxnSpPr>
              <a:stCxn id="9" idx="1"/>
              <a:endCxn id="9" idx="3"/>
            </p:cNvCxnSpPr>
            <p:nvPr/>
          </p:nvCxnSpPr>
          <p:spPr>
            <a:xfrm>
              <a:off x="4489329" y="4839548"/>
              <a:ext cx="3431523" cy="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모서리가 둥근 직사각형 11">
              <a:extLst>
                <a:ext uri="{FF2B5EF4-FFF2-40B4-BE49-F238E27FC236}">
                  <a16:creationId xmlns:a16="http://schemas.microsoft.com/office/drawing/2014/main" id="{98EE31BD-4850-4BD5-B392-A26ECE1FA19F}"/>
                </a:ext>
              </a:extLst>
            </p:cNvPr>
            <p:cNvSpPr/>
            <p:nvPr/>
          </p:nvSpPr>
          <p:spPr>
            <a:xfrm>
              <a:off x="1823067" y="3872343"/>
              <a:ext cx="1234612" cy="513196"/>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Máy</a:t>
              </a: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khách</a:t>
              </a:r>
              <a:endParaRPr lang="ko-KR" altLang="en-US" sz="16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2" name="모서리가 둥근 직사각형 12">
              <a:extLst>
                <a:ext uri="{FF2B5EF4-FFF2-40B4-BE49-F238E27FC236}">
                  <a16:creationId xmlns:a16="http://schemas.microsoft.com/office/drawing/2014/main" id="{928468C8-F041-4D5A-A488-4C36A1CCCAC9}"/>
                </a:ext>
              </a:extLst>
            </p:cNvPr>
            <p:cNvSpPr/>
            <p:nvPr/>
          </p:nvSpPr>
          <p:spPr>
            <a:xfrm>
              <a:off x="3468772" y="3872343"/>
              <a:ext cx="888813" cy="513196"/>
            </a:xfrm>
            <a:prstGeom prst="round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Rounded Rectangle 1">
              <a:extLst>
                <a:ext uri="{FF2B5EF4-FFF2-40B4-BE49-F238E27FC236}">
                  <a16:creationId xmlns:a16="http://schemas.microsoft.com/office/drawing/2014/main" id="{81F6989B-35C9-4D37-86C6-6349ABE4A6CF}"/>
                </a:ext>
              </a:extLst>
            </p:cNvPr>
            <p:cNvSpPr/>
            <p:nvPr/>
          </p:nvSpPr>
          <p:spPr>
            <a:xfrm>
              <a:off x="6871114" y="3884963"/>
              <a:ext cx="961025" cy="517256"/>
            </a:xfrm>
            <a:prstGeom prst="roundRect">
              <a:avLst>
                <a:gd name="adj" fmla="val 0"/>
              </a:avLst>
            </a:prstGeom>
            <a:solidFill>
              <a:srgbClr val="9CC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14" name="TextBox 13">
              <a:extLst>
                <a:ext uri="{FF2B5EF4-FFF2-40B4-BE49-F238E27FC236}">
                  <a16:creationId xmlns:a16="http://schemas.microsoft.com/office/drawing/2014/main" id="{E3C40FAA-012B-4AB2-B8FE-D8F12878EB6D}"/>
                </a:ext>
              </a:extLst>
            </p:cNvPr>
            <p:cNvSpPr txBox="1"/>
            <p:nvPr/>
          </p:nvSpPr>
          <p:spPr>
            <a:xfrm>
              <a:off x="6856212" y="4396384"/>
              <a:ext cx="1002197" cy="30777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memtable</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5" name="TextBox 14">
              <a:extLst>
                <a:ext uri="{FF2B5EF4-FFF2-40B4-BE49-F238E27FC236}">
                  <a16:creationId xmlns:a16="http://schemas.microsoft.com/office/drawing/2014/main" id="{08349C49-D63C-4D3B-AAEF-81B5FCD1DC5F}"/>
                </a:ext>
              </a:extLst>
            </p:cNvPr>
            <p:cNvSpPr txBox="1"/>
            <p:nvPr/>
          </p:nvSpPr>
          <p:spPr>
            <a:xfrm>
              <a:off x="6393043" y="3832497"/>
              <a:ext cx="489238" cy="307777"/>
            </a:xfrm>
            <a:prstGeom prst="rect">
              <a:avLst/>
            </a:prstGeom>
            <a:noFill/>
          </p:spPr>
          <p:txBody>
            <a:bodyPr wrap="none" rtlCol="0">
              <a:spAutoFit/>
            </a:bodyPr>
            <a:lstStyle/>
            <a:p>
              <a:pPr algn="ctr"/>
              <a:r>
                <a:rPr lang="en-US" altLang="ko-KR" sz="1400" dirty="0" err="1">
                  <a:solidFill>
                    <a:srgbClr val="66A1FE"/>
                  </a:solidFill>
                  <a:latin typeface="SamsungOne-700" panose="020B0803030303020204" pitchFamily="34" charset="0"/>
                  <a:ea typeface="SamsungOne-700" panose="020B0803030303020204" pitchFamily="34" charset="0"/>
                  <a:cs typeface="Menlo" panose="020B0609030804020204" pitchFamily="49" charset="0"/>
                </a:rPr>
                <a:t>Đọc</a:t>
              </a:r>
              <a:endParaRPr lang="ko-KR" altLang="en-US" sz="1400" dirty="0">
                <a:solidFill>
                  <a:srgbClr val="66A1FE"/>
                </a:solidFill>
                <a:latin typeface="SamsungOne-700" panose="020B0803030303020204" pitchFamily="34" charset="0"/>
                <a:ea typeface="Menlo" panose="020B0609030804020204" pitchFamily="49" charset="0"/>
                <a:cs typeface="Menlo" panose="020B0609030804020204" pitchFamily="49" charset="0"/>
              </a:endParaRPr>
            </a:p>
          </p:txBody>
        </p:sp>
        <p:sp>
          <p:nvSpPr>
            <p:cNvPr id="16" name="TextBox 15">
              <a:extLst>
                <a:ext uri="{FF2B5EF4-FFF2-40B4-BE49-F238E27FC236}">
                  <a16:creationId xmlns:a16="http://schemas.microsoft.com/office/drawing/2014/main" id="{739DC09F-40FE-4036-959F-000E80D51A62}"/>
                </a:ext>
              </a:extLst>
            </p:cNvPr>
            <p:cNvSpPr txBox="1"/>
            <p:nvPr/>
          </p:nvSpPr>
          <p:spPr>
            <a:xfrm>
              <a:off x="4500557" y="4497250"/>
              <a:ext cx="737702" cy="307777"/>
            </a:xfrm>
            <a:prstGeom prst="rect">
              <a:avLst/>
            </a:prstGeom>
            <a:solidFill>
              <a:srgbClr val="9CC1FE"/>
            </a:solid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Bộ</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nhớ</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7" name="TextBox 16">
              <a:extLst>
                <a:ext uri="{FF2B5EF4-FFF2-40B4-BE49-F238E27FC236}">
                  <a16:creationId xmlns:a16="http://schemas.microsoft.com/office/drawing/2014/main" id="{9CD1324A-36F6-4910-B188-B1FA4D60C482}"/>
                </a:ext>
              </a:extLst>
            </p:cNvPr>
            <p:cNvSpPr txBox="1"/>
            <p:nvPr/>
          </p:nvSpPr>
          <p:spPr>
            <a:xfrm>
              <a:off x="4500557" y="4904938"/>
              <a:ext cx="447558" cy="307777"/>
            </a:xfrm>
            <a:prstGeom prst="rect">
              <a:avLst/>
            </a:prstGeom>
            <a:solidFill>
              <a:srgbClr val="9CC1FE"/>
            </a:solid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Đĩa</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8" name="TextBox 17">
              <a:extLst>
                <a:ext uri="{FF2B5EF4-FFF2-40B4-BE49-F238E27FC236}">
                  <a16:creationId xmlns:a16="http://schemas.microsoft.com/office/drawing/2014/main" id="{A2EC5105-63FA-4C27-8F6D-CA3BC0773FAE}"/>
                </a:ext>
              </a:extLst>
            </p:cNvPr>
            <p:cNvSpPr txBox="1"/>
            <p:nvPr/>
          </p:nvSpPr>
          <p:spPr>
            <a:xfrm>
              <a:off x="5588946" y="3448258"/>
              <a:ext cx="1130438" cy="338554"/>
            </a:xfrm>
            <a:prstGeom prst="rect">
              <a:avLst/>
            </a:prstGeom>
            <a:noFill/>
          </p:spPr>
          <p:txBody>
            <a:bodyPr wrap="none" rtlCol="0">
              <a:spAutoFit/>
            </a:bodyPr>
            <a:lstStyle/>
            <a:p>
              <a:pPr algn="ct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Cassandra</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nvGrpSpPr>
            <p:cNvPr id="19" name="그룹 18">
              <a:extLst>
                <a:ext uri="{FF2B5EF4-FFF2-40B4-BE49-F238E27FC236}">
                  <a16:creationId xmlns:a16="http://schemas.microsoft.com/office/drawing/2014/main" id="{AD44D90D-B6C7-4F9F-8537-C693BCDDEE40}"/>
                </a:ext>
              </a:extLst>
            </p:cNvPr>
            <p:cNvGrpSpPr/>
            <p:nvPr/>
          </p:nvGrpSpPr>
          <p:grpSpPr>
            <a:xfrm>
              <a:off x="6127440" y="5020842"/>
              <a:ext cx="1057702" cy="1182998"/>
              <a:chOff x="5415080" y="4851178"/>
              <a:chExt cx="1235581" cy="1381948"/>
            </a:xfrm>
          </p:grpSpPr>
          <p:sp>
            <p:nvSpPr>
              <p:cNvPr id="35" name="Rounded Rectangle 1">
                <a:extLst>
                  <a:ext uri="{FF2B5EF4-FFF2-40B4-BE49-F238E27FC236}">
                    <a16:creationId xmlns:a16="http://schemas.microsoft.com/office/drawing/2014/main" id="{DFD6E9ED-1261-477B-8B1F-E3CC41FAA60B}"/>
                  </a:ext>
                </a:extLst>
              </p:cNvPr>
              <p:cNvSpPr/>
              <p:nvPr/>
            </p:nvSpPr>
            <p:spPr>
              <a:xfrm>
                <a:off x="5444206" y="4885370"/>
                <a:ext cx="324037" cy="997503"/>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36" name="Rounded Rectangle 1">
                <a:extLst>
                  <a:ext uri="{FF2B5EF4-FFF2-40B4-BE49-F238E27FC236}">
                    <a16:creationId xmlns:a16="http://schemas.microsoft.com/office/drawing/2014/main" id="{B36044D6-ADD2-4D8F-87FD-6DD75E4F3B52}"/>
                  </a:ext>
                </a:extLst>
              </p:cNvPr>
              <p:cNvSpPr/>
              <p:nvPr/>
            </p:nvSpPr>
            <p:spPr>
              <a:xfrm>
                <a:off x="5768056" y="4885368"/>
                <a:ext cx="782750" cy="997503"/>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37" name="TextBox 36">
                <a:extLst>
                  <a:ext uri="{FF2B5EF4-FFF2-40B4-BE49-F238E27FC236}">
                    <a16:creationId xmlns:a16="http://schemas.microsoft.com/office/drawing/2014/main" id="{390CFD47-D219-432A-A6D9-9EE3E80F2784}"/>
                  </a:ext>
                </a:extLst>
              </p:cNvPr>
              <p:cNvSpPr txBox="1"/>
              <p:nvPr/>
            </p:nvSpPr>
            <p:spPr>
              <a:xfrm>
                <a:off x="5684030" y="5199526"/>
                <a:ext cx="966631" cy="395490"/>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38" name="TextBox 37">
                <a:extLst>
                  <a:ext uri="{FF2B5EF4-FFF2-40B4-BE49-F238E27FC236}">
                    <a16:creationId xmlns:a16="http://schemas.microsoft.com/office/drawing/2014/main" id="{BB1B62AD-0E76-455C-B10C-6A4DCECD4DD8}"/>
                  </a:ext>
                </a:extLst>
              </p:cNvPr>
              <p:cNvSpPr txBox="1"/>
              <p:nvPr/>
            </p:nvSpPr>
            <p:spPr>
              <a:xfrm rot="16200000">
                <a:off x="5079887" y="5186371"/>
                <a:ext cx="1065876" cy="395490"/>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Chỉ</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mục</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39" name="TextBox 38">
                <a:extLst>
                  <a:ext uri="{FF2B5EF4-FFF2-40B4-BE49-F238E27FC236}">
                    <a16:creationId xmlns:a16="http://schemas.microsoft.com/office/drawing/2014/main" id="{53020D99-5401-4D76-9068-747931BDA89C}"/>
                  </a:ext>
                </a:extLst>
              </p:cNvPr>
              <p:cNvSpPr txBox="1"/>
              <p:nvPr/>
            </p:nvSpPr>
            <p:spPr>
              <a:xfrm>
                <a:off x="5519356" y="5873589"/>
                <a:ext cx="953523" cy="35953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SSTable</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grpSp>
          <p:nvGrpSpPr>
            <p:cNvPr id="20" name="그룹 19">
              <a:extLst>
                <a:ext uri="{FF2B5EF4-FFF2-40B4-BE49-F238E27FC236}">
                  <a16:creationId xmlns:a16="http://schemas.microsoft.com/office/drawing/2014/main" id="{84FD12F9-AF15-48C7-B281-F15E94675EC1}"/>
                </a:ext>
              </a:extLst>
            </p:cNvPr>
            <p:cNvGrpSpPr/>
            <p:nvPr/>
          </p:nvGrpSpPr>
          <p:grpSpPr>
            <a:xfrm>
              <a:off x="5108222" y="5020842"/>
              <a:ext cx="1051007" cy="1182996"/>
              <a:chOff x="5415080" y="4851180"/>
              <a:chExt cx="1227760" cy="1381946"/>
            </a:xfrm>
          </p:grpSpPr>
          <p:sp>
            <p:nvSpPr>
              <p:cNvPr id="30" name="Rounded Rectangle 1">
                <a:extLst>
                  <a:ext uri="{FF2B5EF4-FFF2-40B4-BE49-F238E27FC236}">
                    <a16:creationId xmlns:a16="http://schemas.microsoft.com/office/drawing/2014/main" id="{C734639A-2C7A-4992-BB76-7B56AE963078}"/>
                  </a:ext>
                </a:extLst>
              </p:cNvPr>
              <p:cNvSpPr/>
              <p:nvPr/>
            </p:nvSpPr>
            <p:spPr>
              <a:xfrm>
                <a:off x="5444206" y="4885370"/>
                <a:ext cx="324037" cy="997503"/>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31" name="Rounded Rectangle 1">
                <a:extLst>
                  <a:ext uri="{FF2B5EF4-FFF2-40B4-BE49-F238E27FC236}">
                    <a16:creationId xmlns:a16="http://schemas.microsoft.com/office/drawing/2014/main" id="{E67E241B-1B5B-47A3-B3B7-91A468E78734}"/>
                  </a:ext>
                </a:extLst>
              </p:cNvPr>
              <p:cNvSpPr/>
              <p:nvPr/>
            </p:nvSpPr>
            <p:spPr>
              <a:xfrm>
                <a:off x="5768056" y="4885368"/>
                <a:ext cx="782750" cy="997503"/>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32" name="TextBox 31">
                <a:extLst>
                  <a:ext uri="{FF2B5EF4-FFF2-40B4-BE49-F238E27FC236}">
                    <a16:creationId xmlns:a16="http://schemas.microsoft.com/office/drawing/2014/main" id="{80C5FC00-67A7-47C2-B612-7DF5E7308E33}"/>
                  </a:ext>
                </a:extLst>
              </p:cNvPr>
              <p:cNvSpPr txBox="1"/>
              <p:nvPr/>
            </p:nvSpPr>
            <p:spPr>
              <a:xfrm>
                <a:off x="5676209" y="5189628"/>
                <a:ext cx="966631" cy="395490"/>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33" name="TextBox 32">
                <a:extLst>
                  <a:ext uri="{FF2B5EF4-FFF2-40B4-BE49-F238E27FC236}">
                    <a16:creationId xmlns:a16="http://schemas.microsoft.com/office/drawing/2014/main" id="{766342ED-29B6-4DA7-B329-E09C6787648C}"/>
                  </a:ext>
                </a:extLst>
              </p:cNvPr>
              <p:cNvSpPr txBox="1"/>
              <p:nvPr/>
            </p:nvSpPr>
            <p:spPr>
              <a:xfrm rot="16200000">
                <a:off x="5079887" y="5186373"/>
                <a:ext cx="1065876" cy="395490"/>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Chỉ</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mục</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34" name="TextBox 33">
                <a:extLst>
                  <a:ext uri="{FF2B5EF4-FFF2-40B4-BE49-F238E27FC236}">
                    <a16:creationId xmlns:a16="http://schemas.microsoft.com/office/drawing/2014/main" id="{C103436C-2C8D-41BE-B898-2B86C3F8518A}"/>
                  </a:ext>
                </a:extLst>
              </p:cNvPr>
              <p:cNvSpPr txBox="1"/>
              <p:nvPr/>
            </p:nvSpPr>
            <p:spPr>
              <a:xfrm>
                <a:off x="5519356" y="5873589"/>
                <a:ext cx="953523" cy="35953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SSTable</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cxnSp>
          <p:nvCxnSpPr>
            <p:cNvPr id="21" name="직선 화살표 연결선 20">
              <a:extLst>
                <a:ext uri="{FF2B5EF4-FFF2-40B4-BE49-F238E27FC236}">
                  <a16:creationId xmlns:a16="http://schemas.microsoft.com/office/drawing/2014/main" id="{FA6F87CA-B181-41F1-A44B-56D23C9728BA}"/>
                </a:ext>
              </a:extLst>
            </p:cNvPr>
            <p:cNvCxnSpPr>
              <a:stCxn id="12" idx="1"/>
              <a:endCxn id="11" idx="3"/>
            </p:cNvCxnSpPr>
            <p:nvPr/>
          </p:nvCxnSpPr>
          <p:spPr>
            <a:xfrm flipH="1">
              <a:off x="3057679" y="4128941"/>
              <a:ext cx="411093"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89733096-329E-4DDB-8AB1-45F31DC9DA0F}"/>
                </a:ext>
              </a:extLst>
            </p:cNvPr>
            <p:cNvCxnSpPr/>
            <p:nvPr/>
          </p:nvCxnSpPr>
          <p:spPr>
            <a:xfrm flipH="1">
              <a:off x="5558222" y="4136073"/>
              <a:ext cx="1294471"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23" name="대각선 방향의 모서리가 잘린 사각형 23">
              <a:extLst>
                <a:ext uri="{FF2B5EF4-FFF2-40B4-BE49-F238E27FC236}">
                  <a16:creationId xmlns:a16="http://schemas.microsoft.com/office/drawing/2014/main" id="{F5AC03B0-8F94-49AC-80B0-3A5FA6898ABE}"/>
                </a:ext>
              </a:extLst>
            </p:cNvPr>
            <p:cNvSpPr/>
            <p:nvPr/>
          </p:nvSpPr>
          <p:spPr>
            <a:xfrm>
              <a:off x="4757690" y="3919642"/>
              <a:ext cx="797202" cy="407715"/>
            </a:xfrm>
            <a:prstGeom prst="snip2DiagRect">
              <a:avLst>
                <a:gd name="adj1" fmla="val 0"/>
                <a:gd name="adj2" fmla="val 0"/>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cxnSp>
          <p:nvCxnSpPr>
            <p:cNvPr id="24" name="직선 화살표 연결선 23">
              <a:extLst>
                <a:ext uri="{FF2B5EF4-FFF2-40B4-BE49-F238E27FC236}">
                  <a16:creationId xmlns:a16="http://schemas.microsoft.com/office/drawing/2014/main" id="{082A77B1-5CA4-4578-B2C9-A6D6DE00509E}"/>
                </a:ext>
              </a:extLst>
            </p:cNvPr>
            <p:cNvCxnSpPr/>
            <p:nvPr/>
          </p:nvCxnSpPr>
          <p:spPr>
            <a:xfrm flipH="1">
              <a:off x="4345971" y="4128942"/>
              <a:ext cx="411093" cy="0"/>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26159C2-C8D7-4C45-B0FA-A22E9B386A3D}"/>
                </a:ext>
              </a:extLst>
            </p:cNvPr>
            <p:cNvSpPr txBox="1"/>
            <p:nvPr/>
          </p:nvSpPr>
          <p:spPr>
            <a:xfrm>
              <a:off x="4653520" y="3954280"/>
              <a:ext cx="1021433" cy="338554"/>
            </a:xfrm>
            <a:prstGeom prst="rect">
              <a:avLst/>
            </a:prstGeom>
            <a:noFill/>
          </p:spPr>
          <p:txBody>
            <a:bodyPr wrap="none" rtlCol="0">
              <a:spAutoFit/>
            </a:bodyPr>
            <a:lstStyle/>
            <a:p>
              <a:pPr algn="ctr"/>
              <a:r>
                <a:rPr lang="en-US" altLang="ko-KR" sz="1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Hợp</a:t>
              </a: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nhất</a:t>
              </a:r>
              <a:endParaRPr lang="ko-KR" altLang="en-US" sz="1600"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cxnSp>
          <p:nvCxnSpPr>
            <p:cNvPr id="26" name="직선 화살표 연결선 25">
              <a:extLst>
                <a:ext uri="{FF2B5EF4-FFF2-40B4-BE49-F238E27FC236}">
                  <a16:creationId xmlns:a16="http://schemas.microsoft.com/office/drawing/2014/main" id="{B671021E-4B43-4D9E-AEF9-02FBBC717C17}"/>
                </a:ext>
              </a:extLst>
            </p:cNvPr>
            <p:cNvCxnSpPr/>
            <p:nvPr/>
          </p:nvCxnSpPr>
          <p:spPr>
            <a:xfrm flipV="1">
              <a:off x="5745408" y="4143590"/>
              <a:ext cx="0" cy="893081"/>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B4C3487D-B2F7-4036-AEAC-AA2F4FD72B5C}"/>
                </a:ext>
              </a:extLst>
            </p:cNvPr>
            <p:cNvCxnSpPr/>
            <p:nvPr/>
          </p:nvCxnSpPr>
          <p:spPr>
            <a:xfrm flipV="1">
              <a:off x="6454784" y="4143590"/>
              <a:ext cx="0" cy="893081"/>
            </a:xfrm>
            <a:prstGeom prst="straightConnector1">
              <a:avLst/>
            </a:prstGeom>
            <a:ln w="3810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018E5BB-324D-4799-9635-A6EEE98AAE44}"/>
                </a:ext>
              </a:extLst>
            </p:cNvPr>
            <p:cNvSpPr txBox="1"/>
            <p:nvPr/>
          </p:nvSpPr>
          <p:spPr>
            <a:xfrm>
              <a:off x="6454307" y="4573190"/>
              <a:ext cx="489238" cy="307777"/>
            </a:xfrm>
            <a:prstGeom prst="rect">
              <a:avLst/>
            </a:prstGeom>
            <a:noFill/>
          </p:spPr>
          <p:txBody>
            <a:bodyPr wrap="none" rtlCol="0">
              <a:spAutoFit/>
            </a:bodyPr>
            <a:lstStyle/>
            <a:p>
              <a:pPr algn="ctr"/>
              <a:r>
                <a:rPr lang="en-US" altLang="ko-KR" sz="1400" dirty="0" err="1">
                  <a:solidFill>
                    <a:srgbClr val="66A1FE"/>
                  </a:solidFill>
                  <a:latin typeface="SamsungOne-700" panose="020B0803030303020204" pitchFamily="34" charset="0"/>
                  <a:ea typeface="SamsungOne-700" panose="020B0803030303020204" pitchFamily="34" charset="0"/>
                  <a:cs typeface="Menlo" panose="020B0609030804020204" pitchFamily="49" charset="0"/>
                </a:rPr>
                <a:t>Đọc</a:t>
              </a:r>
              <a:endParaRPr lang="ko-KR" altLang="en-US" sz="1400" dirty="0">
                <a:solidFill>
                  <a:srgbClr val="66A1FE"/>
                </a:solidFill>
                <a:latin typeface="SamsungOne-700" panose="020B0803030303020204" pitchFamily="34" charset="0"/>
                <a:ea typeface="Menlo" panose="020B0609030804020204" pitchFamily="49" charset="0"/>
                <a:cs typeface="Menlo" panose="020B0609030804020204" pitchFamily="49" charset="0"/>
              </a:endParaRPr>
            </a:p>
          </p:txBody>
        </p:sp>
        <p:sp>
          <p:nvSpPr>
            <p:cNvPr id="29" name="TextBox 28">
              <a:extLst>
                <a:ext uri="{FF2B5EF4-FFF2-40B4-BE49-F238E27FC236}">
                  <a16:creationId xmlns:a16="http://schemas.microsoft.com/office/drawing/2014/main" id="{6FF38F51-B731-4CBE-AE0F-B18264E643C7}"/>
                </a:ext>
              </a:extLst>
            </p:cNvPr>
            <p:cNvSpPr txBox="1"/>
            <p:nvPr/>
          </p:nvSpPr>
          <p:spPr>
            <a:xfrm>
              <a:off x="5732662" y="4573190"/>
              <a:ext cx="489238" cy="307777"/>
            </a:xfrm>
            <a:prstGeom prst="rect">
              <a:avLst/>
            </a:prstGeom>
            <a:noFill/>
          </p:spPr>
          <p:txBody>
            <a:bodyPr wrap="none" rtlCol="0">
              <a:spAutoFit/>
            </a:bodyPr>
            <a:lstStyle/>
            <a:p>
              <a:pPr algn="ctr"/>
              <a:r>
                <a:rPr lang="en-US" altLang="ko-KR" sz="1400" dirty="0" err="1">
                  <a:solidFill>
                    <a:srgbClr val="66A1FE"/>
                  </a:solidFill>
                  <a:latin typeface="SamsungOne-700" panose="020B0803030303020204" pitchFamily="34" charset="0"/>
                  <a:ea typeface="SamsungOne-700" panose="020B0803030303020204" pitchFamily="34" charset="0"/>
                  <a:cs typeface="Menlo" panose="020B0609030804020204" pitchFamily="49" charset="0"/>
                </a:rPr>
                <a:t>Đọc</a:t>
              </a:r>
              <a:endParaRPr lang="ko-KR" altLang="en-US" sz="1400" dirty="0">
                <a:solidFill>
                  <a:srgbClr val="66A1FE"/>
                </a:solidFill>
                <a:latin typeface="SamsungOne-700" panose="020B0803030303020204" pitchFamily="34" charset="0"/>
                <a:ea typeface="Menlo" panose="020B0609030804020204" pitchFamily="49" charset="0"/>
                <a:cs typeface="Menlo" panose="020B0609030804020204" pitchFamily="49" charset="0"/>
              </a:endParaRPr>
            </a:p>
          </p:txBody>
        </p:sp>
      </p:grpSp>
    </p:spTree>
    <p:extLst>
      <p:ext uri="{BB962C8B-B14F-4D97-AF65-F5344CB8AC3E}">
        <p14:creationId xmlns:p14="http://schemas.microsoft.com/office/powerpoint/2010/main" val="8885066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Đọc</a:t>
            </a:r>
            <a:r>
              <a:rPr lang="en-US" altLang="ko-KR" dirty="0">
                <a:ea typeface="SamsungOneKorean 400" panose="020B0503030303020204" pitchFamily="50" charset="-127"/>
              </a:rPr>
              <a:t> </a:t>
            </a:r>
            <a:r>
              <a:rPr lang="en-US" altLang="ko-KR" dirty="0" err="1">
                <a:ea typeface="SamsungOneKorean 400" panose="020B0503030303020204" pitchFamily="50" charset="-127"/>
              </a:rPr>
              <a:t>đường</a:t>
            </a:r>
            <a:r>
              <a:rPr lang="en-US" altLang="ko-KR" dirty="0">
                <a:ea typeface="SamsungOneKorean 400" panose="020B0503030303020204" pitchFamily="50" charset="-127"/>
              </a:rPr>
              <a:t> </a:t>
            </a:r>
            <a:r>
              <a:rPr lang="en-US" altLang="ko-KR" dirty="0" err="1">
                <a:ea typeface="SamsungOneKorean 400" panose="020B0503030303020204" pitchFamily="50" charset="-127"/>
              </a:rPr>
              <a:t>dẫn</a:t>
            </a:r>
            <a:r>
              <a:rPr lang="en-US" altLang="ko-KR" dirty="0">
                <a:ea typeface="SamsungOneKorean 400" panose="020B0503030303020204" pitchFamily="50" charset="-127"/>
              </a:rPr>
              <a:t>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Mức độ</a:t>
            </a:r>
            <a:r>
              <a:rPr lang="en-US" altLang="ko-KR" dirty="0"/>
              <a:t> </a:t>
            </a:r>
            <a:r>
              <a:rPr lang="en-US" altLang="ko-KR" dirty="0" err="1"/>
              <a:t>đọc</a:t>
            </a:r>
            <a:r>
              <a:rPr lang="vi-VN" altLang="ko-KR" dirty="0"/>
              <a:t> nhất quán: Số lượng bản sao được truy cập cho các hoạt động đọc nhất quán thành công.</a:t>
            </a:r>
            <a:endParaRPr lang="en-US" altLang="ko-KR" dirty="0"/>
          </a:p>
          <a:p>
            <a:pPr marL="0" indent="0">
              <a:buNone/>
            </a:pPr>
            <a:endParaRPr lang="en-US" altLang="ko-KR" dirty="0">
              <a:solidFill>
                <a:schemeClr val="tx1">
                  <a:lumMod val="75000"/>
                  <a:lumOff val="25000"/>
                </a:schemeClr>
              </a:solidFill>
            </a:endParaRPr>
          </a:p>
          <a:p>
            <a:endParaRPr lang="en-US" altLang="ko-KR" dirty="0">
              <a:solidFill>
                <a:schemeClr val="tx1">
                  <a:lumMod val="75000"/>
                  <a:lumOff val="25000"/>
                </a:schemeClr>
              </a:solidFill>
            </a:endParaRPr>
          </a:p>
          <a:p>
            <a:endParaRPr lang="en-US" altLang="ko-KR" dirty="0">
              <a:solidFill>
                <a:schemeClr val="tx1">
                  <a:lumMod val="75000"/>
                  <a:lumOff val="25000"/>
                </a:schemeClr>
              </a:solidFill>
            </a:endParaRPr>
          </a:p>
          <a:p>
            <a:pPr marL="0" indent="0">
              <a:buNone/>
            </a:pPr>
            <a:endParaRPr lang="en-US" altLang="ko-KR" dirty="0">
              <a:solidFill>
                <a:schemeClr val="tx1">
                  <a:lumMod val="75000"/>
                  <a:lumOff val="25000"/>
                </a:schemeClr>
              </a:solidFill>
            </a:endParaRPr>
          </a:p>
          <a:p>
            <a:r>
              <a:rPr lang="en" altLang="ko-KR" dirty="0">
                <a:solidFill>
                  <a:schemeClr val="tx1">
                    <a:lumMod val="75000"/>
                    <a:lumOff val="25000"/>
                  </a:schemeClr>
                </a:solidFill>
              </a:rPr>
              <a:t>Đọc sửa chữa</a:t>
            </a:r>
          </a:p>
          <a:p>
            <a:pPr lvl="1"/>
            <a:r>
              <a:rPr lang="vi-VN" altLang="ko-KR" dirty="0">
                <a:solidFill>
                  <a:schemeClr val="tx1">
                    <a:lumMod val="75000"/>
                    <a:lumOff val="25000"/>
                  </a:schemeClr>
                </a:solidFill>
              </a:rPr>
              <a:t>Điều phối truy cập nhiều nút cho dữ liệu (nhiều như mức nhất quán)</a:t>
            </a:r>
          </a:p>
          <a:p>
            <a:pPr lvl="1"/>
            <a:r>
              <a:rPr lang="vi-VN" altLang="ko-KR" dirty="0">
                <a:solidFill>
                  <a:schemeClr val="tx1">
                    <a:lumMod val="75000"/>
                    <a:lumOff val="25000"/>
                  </a:schemeClr>
                </a:solidFill>
              </a:rPr>
              <a:t>Bản sao nhanh nhất trả về dữ liệu để kiểm tra tính nhất quán thông qua so sánh bộ nhớ.</a:t>
            </a:r>
          </a:p>
          <a:p>
            <a:pPr lvl="1"/>
            <a:r>
              <a:rPr lang="vi-VN" altLang="ko-KR" dirty="0">
                <a:solidFill>
                  <a:schemeClr val="tx1">
                    <a:lumMod val="75000"/>
                    <a:lumOff val="25000"/>
                  </a:schemeClr>
                </a:solidFill>
              </a:rPr>
              <a:t>Điều phối kiểm tra tất cả các bản sao còn lại trong nền</a:t>
            </a:r>
          </a:p>
          <a:p>
            <a:pPr lvl="1"/>
            <a:r>
              <a:rPr lang="vi-VN" altLang="ko-KR" dirty="0">
                <a:solidFill>
                  <a:schemeClr val="tx1">
                    <a:lumMod val="75000"/>
                    <a:lumOff val="25000"/>
                  </a:schemeClr>
                </a:solidFill>
              </a:rPr>
              <a:t>Cập nhật cho các bản sao không nhất quán</a:t>
            </a:r>
            <a:endParaRPr lang="ko-KR" altLang="en-US" dirty="0"/>
          </a:p>
        </p:txBody>
      </p:sp>
      <p:grpSp>
        <p:nvGrpSpPr>
          <p:cNvPr id="8" name="그룹 7">
            <a:extLst>
              <a:ext uri="{FF2B5EF4-FFF2-40B4-BE49-F238E27FC236}">
                <a16:creationId xmlns:a16="http://schemas.microsoft.com/office/drawing/2014/main" id="{242C8ED2-CB2F-4D97-9E45-52980064C93E}"/>
              </a:ext>
            </a:extLst>
          </p:cNvPr>
          <p:cNvGrpSpPr/>
          <p:nvPr/>
        </p:nvGrpSpPr>
        <p:grpSpPr>
          <a:xfrm>
            <a:off x="896832" y="2639576"/>
            <a:ext cx="8074607" cy="880199"/>
            <a:chOff x="764592" y="4362714"/>
            <a:chExt cx="8074607" cy="880199"/>
          </a:xfrm>
        </p:grpSpPr>
        <p:sp>
          <p:nvSpPr>
            <p:cNvPr id="9" name="갈매기형 수장 1">
              <a:extLst>
                <a:ext uri="{FF2B5EF4-FFF2-40B4-BE49-F238E27FC236}">
                  <a16:creationId xmlns:a16="http://schemas.microsoft.com/office/drawing/2014/main" id="{F25870BD-4F06-4E8E-9B43-E904AB0B8D4E}"/>
                </a:ext>
              </a:extLst>
            </p:cNvPr>
            <p:cNvSpPr/>
            <p:nvPr/>
          </p:nvSpPr>
          <p:spPr>
            <a:xfrm>
              <a:off x="764592" y="4362714"/>
              <a:ext cx="1112035" cy="880199"/>
            </a:xfrm>
            <a:prstGeom prst="chevron">
              <a:avLst>
                <a:gd name="adj" fmla="val 16779"/>
              </a:avLst>
            </a:prstGeom>
            <a:solidFill>
              <a:srgbClr val="1F45B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0" name="갈매기형 수장 9">
              <a:extLst>
                <a:ext uri="{FF2B5EF4-FFF2-40B4-BE49-F238E27FC236}">
                  <a16:creationId xmlns:a16="http://schemas.microsoft.com/office/drawing/2014/main" id="{DC49E7A4-0F81-4046-98AB-0B0BBC62C305}"/>
                </a:ext>
              </a:extLst>
            </p:cNvPr>
            <p:cNvSpPr/>
            <p:nvPr/>
          </p:nvSpPr>
          <p:spPr>
            <a:xfrm>
              <a:off x="1759245" y="4362714"/>
              <a:ext cx="1112035" cy="880199"/>
            </a:xfrm>
            <a:prstGeom prst="chevron">
              <a:avLst>
                <a:gd name="adj" fmla="val 16779"/>
              </a:avLst>
            </a:prstGeom>
            <a:solidFill>
              <a:srgbClr val="244FD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1" name="갈매기형 수장 10">
              <a:extLst>
                <a:ext uri="{FF2B5EF4-FFF2-40B4-BE49-F238E27FC236}">
                  <a16:creationId xmlns:a16="http://schemas.microsoft.com/office/drawing/2014/main" id="{16BE89FC-B4D3-45BB-AC23-CEB4AAED83AF}"/>
                </a:ext>
              </a:extLst>
            </p:cNvPr>
            <p:cNvSpPr/>
            <p:nvPr/>
          </p:nvSpPr>
          <p:spPr>
            <a:xfrm>
              <a:off x="2753898" y="4362714"/>
              <a:ext cx="1112035" cy="880199"/>
            </a:xfrm>
            <a:prstGeom prst="chevron">
              <a:avLst>
                <a:gd name="adj" fmla="val 16779"/>
              </a:avLst>
            </a:prstGeom>
            <a:solidFill>
              <a:srgbClr val="335BD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2" name="갈매기형 수장 11">
              <a:extLst>
                <a:ext uri="{FF2B5EF4-FFF2-40B4-BE49-F238E27FC236}">
                  <a16:creationId xmlns:a16="http://schemas.microsoft.com/office/drawing/2014/main" id="{C6242BD3-1ECD-48A8-AC1E-1C095E4C6F74}"/>
                </a:ext>
              </a:extLst>
            </p:cNvPr>
            <p:cNvSpPr/>
            <p:nvPr/>
          </p:nvSpPr>
          <p:spPr>
            <a:xfrm>
              <a:off x="3748551" y="4362714"/>
              <a:ext cx="1112035" cy="880199"/>
            </a:xfrm>
            <a:prstGeom prst="chevron">
              <a:avLst>
                <a:gd name="adj" fmla="val 16779"/>
              </a:avLst>
            </a:prstGeom>
            <a:solidFill>
              <a:srgbClr val="5778E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3" name="갈매기형 수장 12">
              <a:extLst>
                <a:ext uri="{FF2B5EF4-FFF2-40B4-BE49-F238E27FC236}">
                  <a16:creationId xmlns:a16="http://schemas.microsoft.com/office/drawing/2014/main" id="{49A2563F-0172-41D1-B172-B40C11B646C3}"/>
                </a:ext>
              </a:extLst>
            </p:cNvPr>
            <p:cNvSpPr/>
            <p:nvPr/>
          </p:nvSpPr>
          <p:spPr>
            <a:xfrm>
              <a:off x="4743204" y="4362714"/>
              <a:ext cx="1112035" cy="880199"/>
            </a:xfrm>
            <a:prstGeom prst="chevron">
              <a:avLst>
                <a:gd name="adj" fmla="val 16779"/>
              </a:avLst>
            </a:prstGeom>
            <a:solidFill>
              <a:srgbClr val="6886E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sp>
          <p:nvSpPr>
            <p:cNvPr id="14" name="갈매기형 수장 13">
              <a:extLst>
                <a:ext uri="{FF2B5EF4-FFF2-40B4-BE49-F238E27FC236}">
                  <a16:creationId xmlns:a16="http://schemas.microsoft.com/office/drawing/2014/main" id="{63A65170-A5FE-432C-8B08-67365636FF9C}"/>
                </a:ext>
              </a:extLst>
            </p:cNvPr>
            <p:cNvSpPr/>
            <p:nvPr/>
          </p:nvSpPr>
          <p:spPr>
            <a:xfrm>
              <a:off x="5737857" y="4362714"/>
              <a:ext cx="1112035" cy="880199"/>
            </a:xfrm>
            <a:prstGeom prst="chevron">
              <a:avLst>
                <a:gd name="adj" fmla="val 16779"/>
              </a:avLst>
            </a:prstGeom>
            <a:solidFill>
              <a:srgbClr val="829BE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5" name="갈매기형 수장 14">
              <a:extLst>
                <a:ext uri="{FF2B5EF4-FFF2-40B4-BE49-F238E27FC236}">
                  <a16:creationId xmlns:a16="http://schemas.microsoft.com/office/drawing/2014/main" id="{64F58D29-E412-4281-B23B-998642C3D0FA}"/>
                </a:ext>
              </a:extLst>
            </p:cNvPr>
            <p:cNvSpPr/>
            <p:nvPr/>
          </p:nvSpPr>
          <p:spPr>
            <a:xfrm>
              <a:off x="6732510" y="4362714"/>
              <a:ext cx="1112035" cy="880199"/>
            </a:xfrm>
            <a:prstGeom prst="chevron">
              <a:avLst>
                <a:gd name="adj" fmla="val 16779"/>
              </a:avLst>
            </a:prstGeom>
            <a:solidFill>
              <a:srgbClr val="9CB0E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6" name="갈매기형 수장 15">
              <a:extLst>
                <a:ext uri="{FF2B5EF4-FFF2-40B4-BE49-F238E27FC236}">
                  <a16:creationId xmlns:a16="http://schemas.microsoft.com/office/drawing/2014/main" id="{AFF29132-B589-4491-9384-138070A344B9}"/>
                </a:ext>
              </a:extLst>
            </p:cNvPr>
            <p:cNvSpPr/>
            <p:nvPr/>
          </p:nvSpPr>
          <p:spPr>
            <a:xfrm>
              <a:off x="7727164" y="4362714"/>
              <a:ext cx="1112035" cy="880199"/>
            </a:xfrm>
            <a:prstGeom prst="chevron">
              <a:avLst>
                <a:gd name="adj" fmla="val 16779"/>
              </a:avLst>
            </a:prstGeom>
            <a:solidFill>
              <a:srgbClr val="B7C5F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7" name="TextBox 16">
              <a:extLst>
                <a:ext uri="{FF2B5EF4-FFF2-40B4-BE49-F238E27FC236}">
                  <a16:creationId xmlns:a16="http://schemas.microsoft.com/office/drawing/2014/main" id="{E14F2550-CDA6-42E5-B0C3-2AFC994D8625}"/>
                </a:ext>
              </a:extLst>
            </p:cNvPr>
            <p:cNvSpPr txBox="1"/>
            <p:nvPr/>
          </p:nvSpPr>
          <p:spPr>
            <a:xfrm>
              <a:off x="909782" y="4644361"/>
              <a:ext cx="843501" cy="338554"/>
            </a:xfrm>
            <a:prstGeom prst="rect">
              <a:avLst/>
            </a:prstGeom>
            <a:noFill/>
          </p:spPr>
          <p:txBody>
            <a:bodyPr wrap="none" rtlCol="0">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BẤT KỲ</a:t>
              </a:r>
              <a:endParaRPr lang="ko-KR" altLang="en-US" sz="16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18" name="TextBox 17">
              <a:extLst>
                <a:ext uri="{FF2B5EF4-FFF2-40B4-BE49-F238E27FC236}">
                  <a16:creationId xmlns:a16="http://schemas.microsoft.com/office/drawing/2014/main" id="{03753002-4272-4A4B-93D9-9B2C47EB4EB5}"/>
                </a:ext>
              </a:extLst>
            </p:cNvPr>
            <p:cNvSpPr txBox="1"/>
            <p:nvPr/>
          </p:nvSpPr>
          <p:spPr>
            <a:xfrm>
              <a:off x="2030385" y="4644361"/>
              <a:ext cx="604654" cy="338554"/>
            </a:xfrm>
            <a:prstGeom prst="rect">
              <a:avLst/>
            </a:prstGeom>
            <a:noFill/>
          </p:spPr>
          <p:txBody>
            <a:bodyPr wrap="none" rtlCol="0">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MỘT</a:t>
              </a:r>
              <a:endParaRPr lang="ko-KR" altLang="en-US" sz="16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19" name="TextBox 18">
              <a:extLst>
                <a:ext uri="{FF2B5EF4-FFF2-40B4-BE49-F238E27FC236}">
                  <a16:creationId xmlns:a16="http://schemas.microsoft.com/office/drawing/2014/main" id="{57BBDD30-EB63-4169-941A-BDF40E3AD067}"/>
                </a:ext>
              </a:extLst>
            </p:cNvPr>
            <p:cNvSpPr txBox="1"/>
            <p:nvPr/>
          </p:nvSpPr>
          <p:spPr>
            <a:xfrm>
              <a:off x="3113151" y="4644361"/>
              <a:ext cx="518092" cy="338554"/>
            </a:xfrm>
            <a:prstGeom prst="rect">
              <a:avLst/>
            </a:prstGeom>
            <a:noFill/>
          </p:spPr>
          <p:txBody>
            <a:bodyPr wrap="none" rtlCol="0">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HAI</a:t>
              </a:r>
              <a:endParaRPr lang="ko-KR" altLang="en-US" sz="16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20" name="TextBox 19">
              <a:extLst>
                <a:ext uri="{FF2B5EF4-FFF2-40B4-BE49-F238E27FC236}">
                  <a16:creationId xmlns:a16="http://schemas.microsoft.com/office/drawing/2014/main" id="{D93FA998-884B-45E5-AD81-9AA13771428D}"/>
                </a:ext>
              </a:extLst>
            </p:cNvPr>
            <p:cNvSpPr txBox="1"/>
            <p:nvPr/>
          </p:nvSpPr>
          <p:spPr>
            <a:xfrm>
              <a:off x="4128258" y="4644361"/>
              <a:ext cx="449162" cy="338554"/>
            </a:xfrm>
            <a:prstGeom prst="rect">
              <a:avLst/>
            </a:prstGeom>
            <a:noFill/>
          </p:spPr>
          <p:txBody>
            <a:bodyPr wrap="none" rtlCol="0">
              <a:spAutoFit/>
            </a:bodyP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BA</a:t>
              </a:r>
              <a:endParaRPr lang="ko-KR" altLang="en-US" sz="16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21" name="TextBox 20">
              <a:extLst>
                <a:ext uri="{FF2B5EF4-FFF2-40B4-BE49-F238E27FC236}">
                  <a16:creationId xmlns:a16="http://schemas.microsoft.com/office/drawing/2014/main" id="{F73BC7A0-655C-4620-8BD8-1B058544A4A3}"/>
                </a:ext>
              </a:extLst>
            </p:cNvPr>
            <p:cNvSpPr txBox="1"/>
            <p:nvPr/>
          </p:nvSpPr>
          <p:spPr>
            <a:xfrm>
              <a:off x="4905275" y="4660994"/>
              <a:ext cx="934871" cy="307777"/>
            </a:xfrm>
            <a:prstGeom prst="rect">
              <a:avLst/>
            </a:prstGeom>
            <a:noFill/>
          </p:spPr>
          <p:txBody>
            <a:bodyPr wrap="none" rtlCol="0">
              <a:spAutoFit/>
            </a:bodyPr>
            <a:lstStyle/>
            <a:p>
              <a:pPr algn="ct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QUORUM</a:t>
              </a:r>
              <a:endParaRPr lang="ko-KR" altLang="en-US" sz="1400" dirty="0">
                <a:solidFill>
                  <a:schemeClr val="bg1"/>
                </a:solidFill>
                <a:latin typeface="SamsungOne-700" panose="020B0803030303020204" pitchFamily="34" charset="0"/>
                <a:ea typeface="김제시체M" panose="02030504000101010101" pitchFamily="18" charset="-127"/>
                <a:cs typeface="Menlo" panose="020B0609030804020204" pitchFamily="49" charset="0"/>
              </a:endParaRPr>
            </a:p>
          </p:txBody>
        </p:sp>
        <p:sp>
          <p:nvSpPr>
            <p:cNvPr id="22" name="TextBox 21">
              <a:extLst>
                <a:ext uri="{FF2B5EF4-FFF2-40B4-BE49-F238E27FC236}">
                  <a16:creationId xmlns:a16="http://schemas.microsoft.com/office/drawing/2014/main" id="{7A6EF531-FDE9-430C-94C4-A65F2281D1E2}"/>
                </a:ext>
              </a:extLst>
            </p:cNvPr>
            <p:cNvSpPr txBox="1"/>
            <p:nvPr/>
          </p:nvSpPr>
          <p:spPr>
            <a:xfrm>
              <a:off x="5866307" y="4549311"/>
              <a:ext cx="934871" cy="523220"/>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LOCAL_</a:t>
              </a: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QUORUM</a:t>
              </a:r>
            </a:p>
          </p:txBody>
        </p:sp>
        <p:sp>
          <p:nvSpPr>
            <p:cNvPr id="23" name="TextBox 22">
              <a:extLst>
                <a:ext uri="{FF2B5EF4-FFF2-40B4-BE49-F238E27FC236}">
                  <a16:creationId xmlns:a16="http://schemas.microsoft.com/office/drawing/2014/main" id="{21CCFF2D-6B13-4A9C-B99A-282A6593E5B8}"/>
                </a:ext>
              </a:extLst>
            </p:cNvPr>
            <p:cNvSpPr txBox="1"/>
            <p:nvPr/>
          </p:nvSpPr>
          <p:spPr>
            <a:xfrm>
              <a:off x="6866564" y="4549311"/>
              <a:ext cx="934871" cy="523220"/>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EACH_</a:t>
              </a: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QUORUM</a:t>
              </a:r>
            </a:p>
          </p:txBody>
        </p:sp>
        <p:sp>
          <p:nvSpPr>
            <p:cNvPr id="24" name="TextBox 23">
              <a:extLst>
                <a:ext uri="{FF2B5EF4-FFF2-40B4-BE49-F238E27FC236}">
                  <a16:creationId xmlns:a16="http://schemas.microsoft.com/office/drawing/2014/main" id="{F547830C-4F35-4EBF-A974-14D7A3F30A9B}"/>
                </a:ext>
              </a:extLst>
            </p:cNvPr>
            <p:cNvSpPr txBox="1"/>
            <p:nvPr/>
          </p:nvSpPr>
          <p:spPr>
            <a:xfrm>
              <a:off x="7938407" y="4644361"/>
              <a:ext cx="829073" cy="338554"/>
            </a:xfrm>
            <a:prstGeom prst="rect">
              <a:avLst/>
            </a:prstGeom>
            <a:noFill/>
          </p:spPr>
          <p:txBody>
            <a:bodyPr wrap="none" rtlCol="0">
              <a:spAutoFit/>
            </a:bodyPr>
            <a:lstStyle/>
            <a:p>
              <a:pPr algn="ct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TẤT CẢ</a:t>
              </a:r>
              <a:endParaRPr lang="ko-KR" altLang="en-US" sz="1600" dirty="0">
                <a:solidFill>
                  <a:srgbClr val="1F45BC"/>
                </a:solidFill>
                <a:latin typeface="SamsungOne-700" panose="020B0803030303020204" pitchFamily="34" charset="0"/>
                <a:ea typeface="김제시체M" panose="02030504000101010101" pitchFamily="18" charset="-127"/>
                <a:cs typeface="Menlo" panose="020B0609030804020204" pitchFamily="49" charset="0"/>
              </a:endParaRPr>
            </a:p>
          </p:txBody>
        </p:sp>
      </p:grpSp>
    </p:spTree>
    <p:extLst>
      <p:ext uri="{BB962C8B-B14F-4D97-AF65-F5344CB8AC3E}">
        <p14:creationId xmlns:p14="http://schemas.microsoft.com/office/powerpoint/2010/main" val="4146542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Xóa</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a:t>Tombstone</a:t>
            </a:r>
          </a:p>
          <a:p>
            <a:pPr lvl="1"/>
            <a:r>
              <a:rPr lang="vi-VN" altLang="ko-KR" dirty="0"/>
              <a:t>Điểm đánh dấu của hàng cho biết cột đã xóa</a:t>
            </a:r>
          </a:p>
          <a:p>
            <a:pPr lvl="1"/>
            <a:r>
              <a:rPr lang="vi-VN" altLang="ko-KR" dirty="0"/>
              <a:t>Các cột được đánh dấu không bị xóa ngay lập tức mà bị xóa khi SSTable được nén theo thời gian.</a:t>
            </a:r>
          </a:p>
          <a:p>
            <a:pPr lvl="1"/>
            <a:r>
              <a:rPr lang="vi-VN" altLang="ko-KR" dirty="0"/>
              <a:t>Tác dụng phụ xảy ra (một nút phục hồi sau khi bị lỗi)</a:t>
            </a:r>
            <a:endParaRPr lang="en-US" altLang="ko-KR" dirty="0"/>
          </a:p>
          <a:p>
            <a:r>
              <a:rPr lang="en-US" altLang="ko-KR" dirty="0" err="1"/>
              <a:t>Đầm</a:t>
            </a:r>
            <a:r>
              <a:rPr lang="en-US" altLang="ko-KR" dirty="0"/>
              <a:t> </a:t>
            </a:r>
            <a:r>
              <a:rPr lang="en-US" altLang="ko-KR" dirty="0" err="1"/>
              <a:t>nén</a:t>
            </a:r>
            <a:endParaRPr lang="en-US" altLang="ko-KR" dirty="0"/>
          </a:p>
          <a:p>
            <a:pPr lvl="1"/>
            <a:r>
              <a:rPr lang="vi-VN" altLang="ko-KR" dirty="0"/>
              <a:t>Hợp nhất và sắp xếp SSTable để tạo SSTable mới</a:t>
            </a:r>
          </a:p>
          <a:p>
            <a:pPr lvl="1"/>
            <a:r>
              <a:rPr lang="vi-VN" altLang="ko-KR" dirty="0"/>
              <a:t>Giảm số lượng tìm kiếm cần thiết để giải phóng dung lượng và cải thiện hiệu suất</a:t>
            </a:r>
          </a:p>
          <a:p>
            <a:pPr lvl="1"/>
            <a:r>
              <a:rPr lang="vi-VN" altLang="ko-KR" dirty="0"/>
              <a:t>Hợp nhất khóa, hợp nhất cột, xóa bia mộ, tạo chỉ mục mới</a:t>
            </a:r>
            <a:endParaRPr lang="ko-KR" altLang="en-US" dirty="0"/>
          </a:p>
        </p:txBody>
      </p:sp>
      <p:grpSp>
        <p:nvGrpSpPr>
          <p:cNvPr id="8" name="그룹 7">
            <a:extLst>
              <a:ext uri="{FF2B5EF4-FFF2-40B4-BE49-F238E27FC236}">
                <a16:creationId xmlns:a16="http://schemas.microsoft.com/office/drawing/2014/main" id="{D1AEFB44-CB90-4FA2-8183-6321084B4181}"/>
              </a:ext>
            </a:extLst>
          </p:cNvPr>
          <p:cNvGrpSpPr/>
          <p:nvPr/>
        </p:nvGrpSpPr>
        <p:grpSpPr>
          <a:xfrm>
            <a:off x="1866025" y="4731873"/>
            <a:ext cx="6040167" cy="1545392"/>
            <a:chOff x="1866025" y="4792833"/>
            <a:chExt cx="6040167" cy="1545392"/>
          </a:xfrm>
        </p:grpSpPr>
        <p:grpSp>
          <p:nvGrpSpPr>
            <p:cNvPr id="9" name="그룹 8">
              <a:extLst>
                <a:ext uri="{FF2B5EF4-FFF2-40B4-BE49-F238E27FC236}">
                  <a16:creationId xmlns:a16="http://schemas.microsoft.com/office/drawing/2014/main" id="{4A383DF4-D01A-43E3-9792-3E36A82651F9}"/>
                </a:ext>
              </a:extLst>
            </p:cNvPr>
            <p:cNvGrpSpPr/>
            <p:nvPr/>
          </p:nvGrpSpPr>
          <p:grpSpPr>
            <a:xfrm>
              <a:off x="5383631" y="5218932"/>
              <a:ext cx="1128236" cy="519811"/>
              <a:chOff x="4578909" y="5261186"/>
              <a:chExt cx="1235421" cy="569194"/>
            </a:xfrm>
          </p:grpSpPr>
          <p:sp>
            <p:nvSpPr>
              <p:cNvPr id="35" name="오른쪽 화살표 3">
                <a:extLst>
                  <a:ext uri="{FF2B5EF4-FFF2-40B4-BE49-F238E27FC236}">
                    <a16:creationId xmlns:a16="http://schemas.microsoft.com/office/drawing/2014/main" id="{8C913A54-B004-4E59-B31A-76D2CEFE91A7}"/>
                  </a:ext>
                </a:extLst>
              </p:cNvPr>
              <p:cNvSpPr/>
              <p:nvPr/>
            </p:nvSpPr>
            <p:spPr>
              <a:xfrm>
                <a:off x="4578909" y="5261186"/>
                <a:ext cx="1235421" cy="569194"/>
              </a:xfrm>
              <a:prstGeom prst="rightArrow">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latin typeface="SamsungOne-700" panose="020B0803030303020204" pitchFamily="34" charset="0"/>
                  <a:ea typeface="Menlo" panose="020B0609030804020204" pitchFamily="49" charset="0"/>
                  <a:cs typeface="Menlo" panose="020B0609030804020204" pitchFamily="49" charset="0"/>
                </a:endParaRPr>
              </a:p>
            </p:txBody>
          </p:sp>
          <p:sp>
            <p:nvSpPr>
              <p:cNvPr id="36" name="TextBox 35">
                <a:extLst>
                  <a:ext uri="{FF2B5EF4-FFF2-40B4-BE49-F238E27FC236}">
                    <a16:creationId xmlns:a16="http://schemas.microsoft.com/office/drawing/2014/main" id="{BEBDAC96-2615-4DBF-BD4C-13FEAC430183}"/>
                  </a:ext>
                </a:extLst>
              </p:cNvPr>
              <p:cNvSpPr txBox="1"/>
              <p:nvPr/>
            </p:nvSpPr>
            <p:spPr>
              <a:xfrm>
                <a:off x="4681030" y="5383550"/>
                <a:ext cx="978048" cy="337016"/>
              </a:xfrm>
              <a:prstGeom prst="rect">
                <a:avLst/>
              </a:prstGeom>
              <a:noFill/>
            </p:spPr>
            <p:txBody>
              <a:bodyPr wrap="none" rtlCol="0">
                <a:sp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Đầm</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nén</a:t>
                </a:r>
                <a:endParaRPr lang="ko-KR" altLang="en-US" sz="1400" dirty="0">
                  <a:solidFill>
                    <a:schemeClr val="bg1"/>
                  </a:solidFill>
                  <a:latin typeface="SamsungOne-700" panose="020B0803030303020204" pitchFamily="34" charset="0"/>
                  <a:ea typeface="Menlo" panose="020B0609030804020204" pitchFamily="49" charset="0"/>
                  <a:cs typeface="Menlo" panose="020B0609030804020204" pitchFamily="49" charset="0"/>
                </a:endParaRPr>
              </a:p>
            </p:txBody>
          </p:sp>
        </p:grpSp>
        <p:sp>
          <p:nvSpPr>
            <p:cNvPr id="10" name="모서리가 둥근 직사각형 8">
              <a:extLst>
                <a:ext uri="{FF2B5EF4-FFF2-40B4-BE49-F238E27FC236}">
                  <a16:creationId xmlns:a16="http://schemas.microsoft.com/office/drawing/2014/main" id="{8A03E613-008E-4F0B-AF6F-EA2BF93E232D}"/>
                </a:ext>
              </a:extLst>
            </p:cNvPr>
            <p:cNvSpPr/>
            <p:nvPr/>
          </p:nvSpPr>
          <p:spPr>
            <a:xfrm>
              <a:off x="1866025" y="4792833"/>
              <a:ext cx="3528628" cy="1417831"/>
            </a:xfrm>
            <a:prstGeom prst="roundRect">
              <a:avLst>
                <a:gd name="adj" fmla="val 8119"/>
              </a:avLst>
            </a:prstGeom>
            <a:solidFill>
              <a:srgbClr val="F2F2F2"/>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chemeClr val="tx1">
                    <a:lumMod val="95000"/>
                    <a:lumOff val="5000"/>
                  </a:schemeClr>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11" name="그룹 10">
              <a:extLst>
                <a:ext uri="{FF2B5EF4-FFF2-40B4-BE49-F238E27FC236}">
                  <a16:creationId xmlns:a16="http://schemas.microsoft.com/office/drawing/2014/main" id="{95CEC886-AE44-4A29-9D37-73DB51AD0816}"/>
                </a:ext>
              </a:extLst>
            </p:cNvPr>
            <p:cNvGrpSpPr/>
            <p:nvPr/>
          </p:nvGrpSpPr>
          <p:grpSpPr>
            <a:xfrm>
              <a:off x="2018589" y="4922394"/>
              <a:ext cx="1010590" cy="910959"/>
              <a:chOff x="2018589" y="4922394"/>
              <a:chExt cx="1010590" cy="910959"/>
            </a:xfrm>
          </p:grpSpPr>
          <p:sp>
            <p:nvSpPr>
              <p:cNvPr id="33" name="Rounded Rectangle 1">
                <a:extLst>
                  <a:ext uri="{FF2B5EF4-FFF2-40B4-BE49-F238E27FC236}">
                    <a16:creationId xmlns:a16="http://schemas.microsoft.com/office/drawing/2014/main" id="{FC345290-37E3-4A90-8045-3F0C3B362B11}"/>
                  </a:ext>
                </a:extLst>
              </p:cNvPr>
              <p:cNvSpPr/>
              <p:nvPr/>
            </p:nvSpPr>
            <p:spPr>
              <a:xfrm>
                <a:off x="2018589" y="4922394"/>
                <a:ext cx="295923" cy="910959"/>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chemeClr val="tx1">
                      <a:lumMod val="95000"/>
                      <a:lumOff val="5000"/>
                    </a:schemeClr>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34" name="Rounded Rectangle 1">
                <a:extLst>
                  <a:ext uri="{FF2B5EF4-FFF2-40B4-BE49-F238E27FC236}">
                    <a16:creationId xmlns:a16="http://schemas.microsoft.com/office/drawing/2014/main" id="{A1252832-17C7-4355-B5BF-812FC62F69AC}"/>
                  </a:ext>
                </a:extLst>
              </p:cNvPr>
              <p:cNvSpPr/>
              <p:nvPr/>
            </p:nvSpPr>
            <p:spPr>
              <a:xfrm>
                <a:off x="2314341" y="4922394"/>
                <a:ext cx="714838" cy="910959"/>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chemeClr val="tx1">
                      <a:lumMod val="95000"/>
                      <a:lumOff val="5000"/>
                    </a:schemeClr>
                  </a:solidFill>
                  <a:latin typeface="SamsungOne-700" panose="020B0803030303020204" pitchFamily="34" charset="0"/>
                  <a:ea typeface="SamsungOne-700" panose="020B0803030303020204" pitchFamily="34" charset="0"/>
                  <a:cs typeface="Menlo" panose="020B0609030804020204" pitchFamily="49" charset="0"/>
                </a:endParaRPr>
              </a:p>
            </p:txBody>
          </p:sp>
        </p:grpSp>
        <p:sp>
          <p:nvSpPr>
            <p:cNvPr id="12" name="TextBox 11">
              <a:extLst>
                <a:ext uri="{FF2B5EF4-FFF2-40B4-BE49-F238E27FC236}">
                  <a16:creationId xmlns:a16="http://schemas.microsoft.com/office/drawing/2014/main" id="{BD72C560-534B-4755-94C8-9BDFAB968992}"/>
                </a:ext>
              </a:extLst>
            </p:cNvPr>
            <p:cNvSpPr txBox="1"/>
            <p:nvPr/>
          </p:nvSpPr>
          <p:spPr>
            <a:xfrm>
              <a:off x="2266108" y="5230805"/>
              <a:ext cx="827471" cy="338554"/>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3" name="TextBox 12">
              <a:extLst>
                <a:ext uri="{FF2B5EF4-FFF2-40B4-BE49-F238E27FC236}">
                  <a16:creationId xmlns:a16="http://schemas.microsoft.com/office/drawing/2014/main" id="{F6ADEF22-8896-4B17-AE06-59ADAD74067A}"/>
                </a:ext>
              </a:extLst>
            </p:cNvPr>
            <p:cNvSpPr txBox="1"/>
            <p:nvPr/>
          </p:nvSpPr>
          <p:spPr>
            <a:xfrm rot="16200000">
              <a:off x="1716367" y="5208596"/>
              <a:ext cx="912429" cy="338554"/>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Chỉ</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mục</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4" name="TextBox 13">
              <a:extLst>
                <a:ext uri="{FF2B5EF4-FFF2-40B4-BE49-F238E27FC236}">
                  <a16:creationId xmlns:a16="http://schemas.microsoft.com/office/drawing/2014/main" id="{E356B397-638A-41EB-866F-44975E54F10D}"/>
                </a:ext>
              </a:extLst>
            </p:cNvPr>
            <p:cNvSpPr txBox="1"/>
            <p:nvPr/>
          </p:nvSpPr>
          <p:spPr>
            <a:xfrm>
              <a:off x="2114494" y="5855695"/>
              <a:ext cx="816250" cy="30777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SSTable</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nvGrpSpPr>
            <p:cNvPr id="15" name="그룹 14">
              <a:extLst>
                <a:ext uri="{FF2B5EF4-FFF2-40B4-BE49-F238E27FC236}">
                  <a16:creationId xmlns:a16="http://schemas.microsoft.com/office/drawing/2014/main" id="{5ACEDADF-C517-4845-A213-F00A2A9DB392}"/>
                </a:ext>
              </a:extLst>
            </p:cNvPr>
            <p:cNvGrpSpPr/>
            <p:nvPr/>
          </p:nvGrpSpPr>
          <p:grpSpPr>
            <a:xfrm>
              <a:off x="3128631" y="4922394"/>
              <a:ext cx="1010590" cy="910959"/>
              <a:chOff x="3128631" y="4922394"/>
              <a:chExt cx="1010590" cy="910959"/>
            </a:xfrm>
          </p:grpSpPr>
          <p:sp>
            <p:nvSpPr>
              <p:cNvPr id="31" name="Rounded Rectangle 1">
                <a:extLst>
                  <a:ext uri="{FF2B5EF4-FFF2-40B4-BE49-F238E27FC236}">
                    <a16:creationId xmlns:a16="http://schemas.microsoft.com/office/drawing/2014/main" id="{4B346A10-E353-41D5-8531-3EE1B0C17209}"/>
                  </a:ext>
                </a:extLst>
              </p:cNvPr>
              <p:cNvSpPr/>
              <p:nvPr/>
            </p:nvSpPr>
            <p:spPr>
              <a:xfrm>
                <a:off x="3128631" y="4922394"/>
                <a:ext cx="295923" cy="910959"/>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chemeClr val="tx1">
                      <a:lumMod val="95000"/>
                      <a:lumOff val="5000"/>
                    </a:schemeClr>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32" name="Rounded Rectangle 1">
                <a:extLst>
                  <a:ext uri="{FF2B5EF4-FFF2-40B4-BE49-F238E27FC236}">
                    <a16:creationId xmlns:a16="http://schemas.microsoft.com/office/drawing/2014/main" id="{36CFFF02-1D32-4F7A-85B8-353E0653708F}"/>
                  </a:ext>
                </a:extLst>
              </p:cNvPr>
              <p:cNvSpPr/>
              <p:nvPr/>
            </p:nvSpPr>
            <p:spPr>
              <a:xfrm>
                <a:off x="3424383" y="4922394"/>
                <a:ext cx="714838" cy="910959"/>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chemeClr val="tx1">
                      <a:lumMod val="95000"/>
                      <a:lumOff val="5000"/>
                    </a:schemeClr>
                  </a:solidFill>
                  <a:latin typeface="SamsungOne-700" panose="020B0803030303020204" pitchFamily="34" charset="0"/>
                  <a:ea typeface="SamsungOne-700" panose="020B0803030303020204" pitchFamily="34" charset="0"/>
                  <a:cs typeface="Menlo" panose="020B0609030804020204" pitchFamily="49" charset="0"/>
                </a:endParaRPr>
              </a:p>
            </p:txBody>
          </p:sp>
        </p:grpSp>
        <p:sp>
          <p:nvSpPr>
            <p:cNvPr id="16" name="TextBox 15">
              <a:extLst>
                <a:ext uri="{FF2B5EF4-FFF2-40B4-BE49-F238E27FC236}">
                  <a16:creationId xmlns:a16="http://schemas.microsoft.com/office/drawing/2014/main" id="{30FE15AB-8E3F-4262-9519-F84B5C5741E7}"/>
                </a:ext>
              </a:extLst>
            </p:cNvPr>
            <p:cNvSpPr txBox="1"/>
            <p:nvPr/>
          </p:nvSpPr>
          <p:spPr>
            <a:xfrm>
              <a:off x="3387541" y="5230805"/>
              <a:ext cx="827471" cy="584775"/>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a:p>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7" name="TextBox 16">
              <a:extLst>
                <a:ext uri="{FF2B5EF4-FFF2-40B4-BE49-F238E27FC236}">
                  <a16:creationId xmlns:a16="http://schemas.microsoft.com/office/drawing/2014/main" id="{9524E9A7-EAAC-4E0E-B0D5-C0AC71E67165}"/>
                </a:ext>
              </a:extLst>
            </p:cNvPr>
            <p:cNvSpPr txBox="1"/>
            <p:nvPr/>
          </p:nvSpPr>
          <p:spPr>
            <a:xfrm rot="16200000">
              <a:off x="2826407" y="5208596"/>
              <a:ext cx="912429" cy="338554"/>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Chỉ</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mục</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8" name="TextBox 17">
              <a:extLst>
                <a:ext uri="{FF2B5EF4-FFF2-40B4-BE49-F238E27FC236}">
                  <a16:creationId xmlns:a16="http://schemas.microsoft.com/office/drawing/2014/main" id="{D66337C4-69C7-45D4-BF58-C5A4A331FE97}"/>
                </a:ext>
              </a:extLst>
            </p:cNvPr>
            <p:cNvSpPr txBox="1"/>
            <p:nvPr/>
          </p:nvSpPr>
          <p:spPr>
            <a:xfrm>
              <a:off x="3224536" y="5855695"/>
              <a:ext cx="816250" cy="30777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SSTable</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nvGrpSpPr>
            <p:cNvPr id="19" name="그룹 18">
              <a:extLst>
                <a:ext uri="{FF2B5EF4-FFF2-40B4-BE49-F238E27FC236}">
                  <a16:creationId xmlns:a16="http://schemas.microsoft.com/office/drawing/2014/main" id="{F234352E-91E6-42CE-87C6-FC5DED76D08F}"/>
                </a:ext>
              </a:extLst>
            </p:cNvPr>
            <p:cNvGrpSpPr/>
            <p:nvPr/>
          </p:nvGrpSpPr>
          <p:grpSpPr>
            <a:xfrm>
              <a:off x="4243338" y="4922394"/>
              <a:ext cx="1010590" cy="910959"/>
              <a:chOff x="4243338" y="4922394"/>
              <a:chExt cx="1010590" cy="910959"/>
            </a:xfrm>
          </p:grpSpPr>
          <p:sp>
            <p:nvSpPr>
              <p:cNvPr id="29" name="Rounded Rectangle 1">
                <a:extLst>
                  <a:ext uri="{FF2B5EF4-FFF2-40B4-BE49-F238E27FC236}">
                    <a16:creationId xmlns:a16="http://schemas.microsoft.com/office/drawing/2014/main" id="{94442DEA-EDF0-4812-B564-AC7674EEA791}"/>
                  </a:ext>
                </a:extLst>
              </p:cNvPr>
              <p:cNvSpPr/>
              <p:nvPr/>
            </p:nvSpPr>
            <p:spPr>
              <a:xfrm>
                <a:off x="4243338" y="4922394"/>
                <a:ext cx="295923" cy="910959"/>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chemeClr val="tx1">
                      <a:lumMod val="95000"/>
                      <a:lumOff val="5000"/>
                    </a:schemeClr>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30" name="Rounded Rectangle 1">
                <a:extLst>
                  <a:ext uri="{FF2B5EF4-FFF2-40B4-BE49-F238E27FC236}">
                    <a16:creationId xmlns:a16="http://schemas.microsoft.com/office/drawing/2014/main" id="{893FC69B-E039-468C-B67B-671CA6153FF4}"/>
                  </a:ext>
                </a:extLst>
              </p:cNvPr>
              <p:cNvSpPr/>
              <p:nvPr/>
            </p:nvSpPr>
            <p:spPr>
              <a:xfrm>
                <a:off x="4539090" y="4922394"/>
                <a:ext cx="714838" cy="910959"/>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chemeClr val="tx1">
                      <a:lumMod val="95000"/>
                      <a:lumOff val="5000"/>
                    </a:schemeClr>
                  </a:solidFill>
                  <a:latin typeface="SamsungOne-700" panose="020B0803030303020204" pitchFamily="34" charset="0"/>
                  <a:ea typeface="SamsungOne-700" panose="020B0803030303020204" pitchFamily="34" charset="0"/>
                  <a:cs typeface="Menlo" panose="020B0609030804020204" pitchFamily="49" charset="0"/>
                </a:endParaRPr>
              </a:p>
            </p:txBody>
          </p:sp>
        </p:grpSp>
        <p:sp>
          <p:nvSpPr>
            <p:cNvPr id="20" name="TextBox 19">
              <a:extLst>
                <a:ext uri="{FF2B5EF4-FFF2-40B4-BE49-F238E27FC236}">
                  <a16:creationId xmlns:a16="http://schemas.microsoft.com/office/drawing/2014/main" id="{446425CC-06B0-47A8-A1D5-588EC405A3ED}"/>
                </a:ext>
              </a:extLst>
            </p:cNvPr>
            <p:cNvSpPr txBox="1"/>
            <p:nvPr/>
          </p:nvSpPr>
          <p:spPr>
            <a:xfrm>
              <a:off x="4491309" y="5230805"/>
              <a:ext cx="827471" cy="584775"/>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a:p>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1" name="TextBox 20">
              <a:extLst>
                <a:ext uri="{FF2B5EF4-FFF2-40B4-BE49-F238E27FC236}">
                  <a16:creationId xmlns:a16="http://schemas.microsoft.com/office/drawing/2014/main" id="{DFC2F3E9-C903-4A8D-9A9A-B68B69096F42}"/>
                </a:ext>
              </a:extLst>
            </p:cNvPr>
            <p:cNvSpPr txBox="1"/>
            <p:nvPr/>
          </p:nvSpPr>
          <p:spPr>
            <a:xfrm rot="16200000">
              <a:off x="3941114" y="5208596"/>
              <a:ext cx="912429" cy="338554"/>
            </a:xfrm>
            <a:prstGeom prst="rect">
              <a:avLst/>
            </a:prstGeom>
            <a:noFill/>
          </p:spPr>
          <p:txBody>
            <a:bodyPr wrap="none" rtlCol="0">
              <a:spAutoFit/>
            </a:bodyPr>
            <a:lstStyle/>
            <a:p>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Chỉ</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mục</a:t>
              </a:r>
              <a:endParaRPr lang="ko-KR" altLang="en-US" sz="16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2" name="TextBox 21">
              <a:extLst>
                <a:ext uri="{FF2B5EF4-FFF2-40B4-BE49-F238E27FC236}">
                  <a16:creationId xmlns:a16="http://schemas.microsoft.com/office/drawing/2014/main" id="{5234028E-399E-47F1-9531-BDB4FF41032D}"/>
                </a:ext>
              </a:extLst>
            </p:cNvPr>
            <p:cNvSpPr txBox="1"/>
            <p:nvPr/>
          </p:nvSpPr>
          <p:spPr>
            <a:xfrm>
              <a:off x="4339243" y="5855695"/>
              <a:ext cx="816250" cy="30777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SSTable</a:t>
              </a:r>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grpSp>
          <p:nvGrpSpPr>
            <p:cNvPr id="23" name="그룹 22">
              <a:extLst>
                <a:ext uri="{FF2B5EF4-FFF2-40B4-BE49-F238E27FC236}">
                  <a16:creationId xmlns:a16="http://schemas.microsoft.com/office/drawing/2014/main" id="{74B3AFFC-4E94-4248-A001-4166024BCA77}"/>
                </a:ext>
              </a:extLst>
            </p:cNvPr>
            <p:cNvGrpSpPr/>
            <p:nvPr/>
          </p:nvGrpSpPr>
          <p:grpSpPr>
            <a:xfrm>
              <a:off x="6565909" y="4797725"/>
              <a:ext cx="1340283" cy="1540500"/>
              <a:chOff x="6527060" y="4859369"/>
              <a:chExt cx="1340283" cy="1540500"/>
            </a:xfrm>
          </p:grpSpPr>
          <p:sp>
            <p:nvSpPr>
              <p:cNvPr id="24" name="Rounded Rectangle 1">
                <a:extLst>
                  <a:ext uri="{FF2B5EF4-FFF2-40B4-BE49-F238E27FC236}">
                    <a16:creationId xmlns:a16="http://schemas.microsoft.com/office/drawing/2014/main" id="{9B168DCA-9EA8-4844-92F1-374D35DD3E7D}"/>
                  </a:ext>
                </a:extLst>
              </p:cNvPr>
              <p:cNvSpPr/>
              <p:nvPr/>
            </p:nvSpPr>
            <p:spPr>
              <a:xfrm>
                <a:off x="6527060" y="4859369"/>
                <a:ext cx="392464" cy="1208150"/>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chemeClr val="tx1">
                      <a:lumMod val="95000"/>
                      <a:lumOff val="5000"/>
                    </a:schemeClr>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25" name="Rounded Rectangle 1">
                <a:extLst>
                  <a:ext uri="{FF2B5EF4-FFF2-40B4-BE49-F238E27FC236}">
                    <a16:creationId xmlns:a16="http://schemas.microsoft.com/office/drawing/2014/main" id="{A20B8DC4-828D-4C25-94BB-FF71BB1D06C1}"/>
                  </a:ext>
                </a:extLst>
              </p:cNvPr>
              <p:cNvSpPr/>
              <p:nvPr/>
            </p:nvSpPr>
            <p:spPr>
              <a:xfrm>
                <a:off x="6919298" y="4859369"/>
                <a:ext cx="948045" cy="1208150"/>
              </a:xfrm>
              <a:prstGeom prst="roundRect">
                <a:avLst>
                  <a:gd name="adj" fmla="val 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sz="1400" dirty="0">
                  <a:solidFill>
                    <a:schemeClr val="tx1">
                      <a:lumMod val="95000"/>
                      <a:lumOff val="5000"/>
                    </a:schemeClr>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26" name="TextBox 25">
                <a:extLst>
                  <a:ext uri="{FF2B5EF4-FFF2-40B4-BE49-F238E27FC236}">
                    <a16:creationId xmlns:a16="http://schemas.microsoft.com/office/drawing/2014/main" id="{B226B58B-BFE7-4C2D-997C-323CA6C50D3E}"/>
                  </a:ext>
                </a:extLst>
              </p:cNvPr>
              <p:cNvSpPr txBox="1"/>
              <p:nvPr/>
            </p:nvSpPr>
            <p:spPr>
              <a:xfrm>
                <a:off x="6958307" y="5296470"/>
                <a:ext cx="867545" cy="353943"/>
              </a:xfrm>
              <a:prstGeom prst="rect">
                <a:avLst/>
              </a:prstGeom>
              <a:noFill/>
            </p:spPr>
            <p:txBody>
              <a:bodyPr wrap="none" rtlCol="0">
                <a:spAutoFit/>
              </a:bodyPr>
              <a:lstStyle/>
              <a:p>
                <a:r>
                  <a:rPr lang="en-US" altLang="ko-KR" sz="17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7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7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7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7" name="TextBox 26">
                <a:extLst>
                  <a:ext uri="{FF2B5EF4-FFF2-40B4-BE49-F238E27FC236}">
                    <a16:creationId xmlns:a16="http://schemas.microsoft.com/office/drawing/2014/main" id="{644213A1-F6A2-43FD-98B6-B1535AA28D02}"/>
                  </a:ext>
                </a:extLst>
              </p:cNvPr>
              <p:cNvSpPr txBox="1"/>
              <p:nvPr/>
            </p:nvSpPr>
            <p:spPr>
              <a:xfrm rot="16200000">
                <a:off x="6264158" y="5296471"/>
                <a:ext cx="957313" cy="353943"/>
              </a:xfrm>
              <a:prstGeom prst="rect">
                <a:avLst/>
              </a:prstGeom>
              <a:noFill/>
            </p:spPr>
            <p:txBody>
              <a:bodyPr wrap="none" rtlCol="0">
                <a:spAutoFit/>
              </a:bodyPr>
              <a:lstStyle/>
              <a:p>
                <a:r>
                  <a:rPr lang="en-US" altLang="ko-KR" sz="17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Chỉ</a:t>
                </a:r>
                <a:r>
                  <a:rPr lang="en-US" altLang="ko-KR" sz="17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7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mục</a:t>
                </a:r>
                <a:endParaRPr lang="ko-KR" altLang="en-US" sz="17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8" name="TextBox 27">
                <a:extLst>
                  <a:ext uri="{FF2B5EF4-FFF2-40B4-BE49-F238E27FC236}">
                    <a16:creationId xmlns:a16="http://schemas.microsoft.com/office/drawing/2014/main" id="{22A559F4-4B8F-40DA-B1E6-4D49C8CA2910}"/>
                  </a:ext>
                </a:extLst>
              </p:cNvPr>
              <p:cNvSpPr txBox="1"/>
              <p:nvPr/>
            </p:nvSpPr>
            <p:spPr>
              <a:xfrm>
                <a:off x="6809419" y="6092092"/>
                <a:ext cx="816250" cy="307777"/>
              </a:xfrm>
              <a:prstGeom prst="rect">
                <a:avLst/>
              </a:prstGeom>
              <a:noFill/>
            </p:spPr>
            <p:txBody>
              <a:bodyPr wrap="non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SSTable</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spTree>
    <p:extLst>
      <p:ext uri="{BB962C8B-B14F-4D97-AF65-F5344CB8AC3E}">
        <p14:creationId xmlns:p14="http://schemas.microsoft.com/office/powerpoint/2010/main" val="2665343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Lưu trữ dữ liệu cột</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grpSp>
        <p:nvGrpSpPr>
          <p:cNvPr id="42" name="그룹 41">
            <a:extLst>
              <a:ext uri="{FF2B5EF4-FFF2-40B4-BE49-F238E27FC236}">
                <a16:creationId xmlns:a16="http://schemas.microsoft.com/office/drawing/2014/main" id="{E8E8E3A0-DD61-4486-B8C7-DF936D55A833}"/>
              </a:ext>
            </a:extLst>
          </p:cNvPr>
          <p:cNvGrpSpPr/>
          <p:nvPr/>
        </p:nvGrpSpPr>
        <p:grpSpPr>
          <a:xfrm>
            <a:off x="714240" y="2812881"/>
            <a:ext cx="2663288" cy="2169254"/>
            <a:chOff x="436259" y="2909999"/>
            <a:chExt cx="2383006" cy="2169254"/>
          </a:xfrm>
        </p:grpSpPr>
        <p:sp>
          <p:nvSpPr>
            <p:cNvPr id="46" name="모서리가 둥근 직사각형 6">
              <a:extLst>
                <a:ext uri="{FF2B5EF4-FFF2-40B4-BE49-F238E27FC236}">
                  <a16:creationId xmlns:a16="http://schemas.microsoft.com/office/drawing/2014/main" id="{CA1B0E7A-5F31-44A5-BC7F-5781502CD4AD}"/>
                </a:ext>
              </a:extLst>
            </p:cNvPr>
            <p:cNvSpPr/>
            <p:nvPr/>
          </p:nvSpPr>
          <p:spPr>
            <a:xfrm>
              <a:off x="436259" y="2909999"/>
              <a:ext cx="2383006" cy="2169254"/>
            </a:xfrm>
            <a:prstGeom prst="roundRect">
              <a:avLst>
                <a:gd name="adj" fmla="val 3860"/>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nvGrpSpPr>
            <p:cNvPr id="47" name="그룹 46">
              <a:extLst>
                <a:ext uri="{FF2B5EF4-FFF2-40B4-BE49-F238E27FC236}">
                  <a16:creationId xmlns:a16="http://schemas.microsoft.com/office/drawing/2014/main" id="{C73761B0-A09C-4DFF-B66B-57240DBBCDE0}"/>
                </a:ext>
              </a:extLst>
            </p:cNvPr>
            <p:cNvGrpSpPr/>
            <p:nvPr/>
          </p:nvGrpSpPr>
          <p:grpSpPr>
            <a:xfrm>
              <a:off x="563433" y="3035619"/>
              <a:ext cx="2121280" cy="1900759"/>
              <a:chOff x="1226493" y="2773314"/>
              <a:chExt cx="2651273" cy="2375656"/>
            </a:xfrm>
          </p:grpSpPr>
          <p:sp>
            <p:nvSpPr>
              <p:cNvPr id="48" name="모서리가 둥근 직사각형 5">
                <a:extLst>
                  <a:ext uri="{FF2B5EF4-FFF2-40B4-BE49-F238E27FC236}">
                    <a16:creationId xmlns:a16="http://schemas.microsoft.com/office/drawing/2014/main" id="{BE0053EE-AF96-4E6B-BC2A-F640ABE161D2}"/>
                  </a:ext>
                </a:extLst>
              </p:cNvPr>
              <p:cNvSpPr/>
              <p:nvPr/>
            </p:nvSpPr>
            <p:spPr>
              <a:xfrm>
                <a:off x="1226493" y="2773314"/>
                <a:ext cx="838057" cy="748469"/>
              </a:xfrm>
              <a:prstGeom prst="roundRect">
                <a:avLst/>
              </a:prstGeom>
              <a:solidFill>
                <a:srgbClr val="3C76C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Tên</a:t>
                </a:r>
                <a:r>
                  <a:rPr lang="en-US" altLang="ko-KR" sz="1400" dirty="0">
                    <a:solidFill>
                      <a:schemeClr val="bg1"/>
                    </a:solidFill>
                    <a:latin typeface="SamsungOne-700" panose="020B0803030303020204" pitchFamily="34" charset="0"/>
                    <a:ea typeface="SamsungOne-700" panose="020B0803030303020204" pitchFamily="34" charset="0"/>
                  </a:rPr>
                  <a:t> 1</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49" name="모서리가 둥근 직사각형 115">
                <a:extLst>
                  <a:ext uri="{FF2B5EF4-FFF2-40B4-BE49-F238E27FC236}">
                    <a16:creationId xmlns:a16="http://schemas.microsoft.com/office/drawing/2014/main" id="{BC2BC7D0-1E22-457C-8B50-AB26DED277CD}"/>
                  </a:ext>
                </a:extLst>
              </p:cNvPr>
              <p:cNvSpPr/>
              <p:nvPr/>
            </p:nvSpPr>
            <p:spPr>
              <a:xfrm>
                <a:off x="1226493" y="3584062"/>
                <a:ext cx="838057" cy="748469"/>
              </a:xfrm>
              <a:prstGeom prst="roundRect">
                <a:avLst/>
              </a:prstGeom>
              <a:solidFill>
                <a:srgbClr val="3C76C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Tên</a:t>
                </a:r>
                <a:r>
                  <a:rPr lang="en-US" altLang="ko-KR" sz="1400" dirty="0">
                    <a:solidFill>
                      <a:schemeClr val="bg1"/>
                    </a:solidFill>
                    <a:latin typeface="SamsungOne-700" panose="020B0803030303020204" pitchFamily="34" charset="0"/>
                    <a:ea typeface="SamsungOne-700" panose="020B0803030303020204" pitchFamily="34" charset="0"/>
                  </a:rPr>
                  <a:t> 2</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50" name="모서리가 둥근 직사각형 116">
                <a:extLst>
                  <a:ext uri="{FF2B5EF4-FFF2-40B4-BE49-F238E27FC236}">
                    <a16:creationId xmlns:a16="http://schemas.microsoft.com/office/drawing/2014/main" id="{D0CC2130-4FD0-4553-AE88-41B532014DDC}"/>
                  </a:ext>
                </a:extLst>
              </p:cNvPr>
              <p:cNvSpPr/>
              <p:nvPr/>
            </p:nvSpPr>
            <p:spPr>
              <a:xfrm>
                <a:off x="1226493" y="4400501"/>
                <a:ext cx="838057" cy="748469"/>
              </a:xfrm>
              <a:prstGeom prst="roundRect">
                <a:avLst/>
              </a:prstGeom>
              <a:solidFill>
                <a:srgbClr val="3C76C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Tên</a:t>
                </a:r>
                <a:r>
                  <a:rPr lang="en-US" altLang="ko-KR" sz="1400" dirty="0">
                    <a:solidFill>
                      <a:schemeClr val="bg1"/>
                    </a:solidFill>
                    <a:latin typeface="SamsungOne-700" panose="020B0803030303020204" pitchFamily="34" charset="0"/>
                    <a:ea typeface="SamsungOne-700" panose="020B0803030303020204" pitchFamily="34" charset="0"/>
                  </a:rPr>
                  <a:t> 3</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51" name="모서리가 둥근 직사각형 118">
                <a:extLst>
                  <a:ext uri="{FF2B5EF4-FFF2-40B4-BE49-F238E27FC236}">
                    <a16:creationId xmlns:a16="http://schemas.microsoft.com/office/drawing/2014/main" id="{4763EDA9-C6AD-4B45-A10C-8BFCFE585C07}"/>
                  </a:ext>
                </a:extLst>
              </p:cNvPr>
              <p:cNvSpPr/>
              <p:nvPr/>
            </p:nvSpPr>
            <p:spPr>
              <a:xfrm>
                <a:off x="2131905" y="2773314"/>
                <a:ext cx="838057" cy="748469"/>
              </a:xfrm>
              <a:prstGeom prst="roundRect">
                <a:avLst/>
              </a:prstGeom>
              <a:solidFill>
                <a:srgbClr val="759FCB"/>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Tuổi</a:t>
                </a:r>
                <a:r>
                  <a:rPr lang="en-US" altLang="ko-KR" sz="1400" dirty="0">
                    <a:solidFill>
                      <a:schemeClr val="bg1"/>
                    </a:solidFill>
                    <a:latin typeface="SamsungOne-700" panose="020B0803030303020204" pitchFamily="34" charset="0"/>
                    <a:ea typeface="SamsungOne-700" panose="020B0803030303020204" pitchFamily="34" charset="0"/>
                  </a:rPr>
                  <a:t> 1</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52" name="모서리가 둥근 직사각형 119">
                <a:extLst>
                  <a:ext uri="{FF2B5EF4-FFF2-40B4-BE49-F238E27FC236}">
                    <a16:creationId xmlns:a16="http://schemas.microsoft.com/office/drawing/2014/main" id="{05568F2E-C2F4-4201-9C91-1B1F7068B8E2}"/>
                  </a:ext>
                </a:extLst>
              </p:cNvPr>
              <p:cNvSpPr/>
              <p:nvPr/>
            </p:nvSpPr>
            <p:spPr>
              <a:xfrm>
                <a:off x="2131905" y="3584062"/>
                <a:ext cx="838057" cy="748469"/>
              </a:xfrm>
              <a:prstGeom prst="roundRect">
                <a:avLst/>
              </a:prstGeom>
              <a:solidFill>
                <a:srgbClr val="759FCB"/>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Tuổi</a:t>
                </a:r>
                <a:r>
                  <a:rPr lang="en-US" altLang="ko-KR" sz="1400" dirty="0">
                    <a:solidFill>
                      <a:schemeClr val="bg1"/>
                    </a:solidFill>
                    <a:latin typeface="SamsungOne-700" panose="020B0803030303020204" pitchFamily="34" charset="0"/>
                    <a:ea typeface="SamsungOne-700" panose="020B0803030303020204" pitchFamily="34" charset="0"/>
                  </a:rPr>
                  <a:t> 2</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53" name="모서리가 둥근 직사각형 120">
                <a:extLst>
                  <a:ext uri="{FF2B5EF4-FFF2-40B4-BE49-F238E27FC236}">
                    <a16:creationId xmlns:a16="http://schemas.microsoft.com/office/drawing/2014/main" id="{5332B956-9C39-4B47-8A6B-C0AE8479023D}"/>
                  </a:ext>
                </a:extLst>
              </p:cNvPr>
              <p:cNvSpPr/>
              <p:nvPr/>
            </p:nvSpPr>
            <p:spPr>
              <a:xfrm>
                <a:off x="2131905" y="4400501"/>
                <a:ext cx="838057" cy="748469"/>
              </a:xfrm>
              <a:prstGeom prst="roundRect">
                <a:avLst/>
              </a:prstGeom>
              <a:solidFill>
                <a:srgbClr val="759FCB"/>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Tuổi</a:t>
                </a:r>
                <a:r>
                  <a:rPr lang="en-US" altLang="ko-KR" sz="1400" dirty="0">
                    <a:solidFill>
                      <a:schemeClr val="bg1"/>
                    </a:solidFill>
                    <a:latin typeface="SamsungOne-700" panose="020B0803030303020204" pitchFamily="34" charset="0"/>
                    <a:ea typeface="SamsungOne-700" panose="020B0803030303020204" pitchFamily="34" charset="0"/>
                  </a:rPr>
                  <a:t> 3</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54" name="모서리가 둥근 직사각형 122">
                <a:extLst>
                  <a:ext uri="{FF2B5EF4-FFF2-40B4-BE49-F238E27FC236}">
                    <a16:creationId xmlns:a16="http://schemas.microsoft.com/office/drawing/2014/main" id="{C94DB41A-3EE9-4D0E-A7AD-B69642D604C2}"/>
                  </a:ext>
                </a:extLst>
              </p:cNvPr>
              <p:cNvSpPr/>
              <p:nvPr/>
            </p:nvSpPr>
            <p:spPr>
              <a:xfrm>
                <a:off x="3039710" y="2773314"/>
                <a:ext cx="838056" cy="748469"/>
              </a:xfrm>
              <a:prstGeom prst="roundRect">
                <a:avLst/>
              </a:prstGeom>
              <a:solidFill>
                <a:srgbClr val="4057C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Năm</a:t>
                </a:r>
                <a:r>
                  <a:rPr lang="en-US" altLang="ko-KR" sz="1400" dirty="0">
                    <a:solidFill>
                      <a:schemeClr val="bg1"/>
                    </a:solidFill>
                    <a:latin typeface="SamsungOne-700" panose="020B0803030303020204" pitchFamily="34" charset="0"/>
                    <a:ea typeface="SamsungOne-700" panose="020B0803030303020204" pitchFamily="34" charset="0"/>
                  </a:rPr>
                  <a:t> 1</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55" name="모서리가 둥근 직사각형 123">
                <a:extLst>
                  <a:ext uri="{FF2B5EF4-FFF2-40B4-BE49-F238E27FC236}">
                    <a16:creationId xmlns:a16="http://schemas.microsoft.com/office/drawing/2014/main" id="{D6304C17-7FF3-4324-BC8C-959559978B43}"/>
                  </a:ext>
                </a:extLst>
              </p:cNvPr>
              <p:cNvSpPr/>
              <p:nvPr/>
            </p:nvSpPr>
            <p:spPr>
              <a:xfrm>
                <a:off x="3039710" y="3584062"/>
                <a:ext cx="838056" cy="748469"/>
              </a:xfrm>
              <a:prstGeom prst="roundRect">
                <a:avLst/>
              </a:prstGeom>
              <a:solidFill>
                <a:srgbClr val="4057C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Năm</a:t>
                </a:r>
                <a:r>
                  <a:rPr lang="en-US" altLang="ko-KR" sz="1400" dirty="0">
                    <a:solidFill>
                      <a:schemeClr val="bg1"/>
                    </a:solidFill>
                    <a:latin typeface="SamsungOne-700" panose="020B0803030303020204" pitchFamily="34" charset="0"/>
                    <a:ea typeface="SamsungOne-700" panose="020B0803030303020204" pitchFamily="34" charset="0"/>
                  </a:rPr>
                  <a:t> 2</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56" name="모서리가 둥근 직사각형 124">
                <a:extLst>
                  <a:ext uri="{FF2B5EF4-FFF2-40B4-BE49-F238E27FC236}">
                    <a16:creationId xmlns:a16="http://schemas.microsoft.com/office/drawing/2014/main" id="{7D6DAB09-A9F3-4B46-B160-A43916476EB6}"/>
                  </a:ext>
                </a:extLst>
              </p:cNvPr>
              <p:cNvSpPr/>
              <p:nvPr/>
            </p:nvSpPr>
            <p:spPr>
              <a:xfrm>
                <a:off x="3039709" y="4400501"/>
                <a:ext cx="838056" cy="748469"/>
              </a:xfrm>
              <a:prstGeom prst="roundRect">
                <a:avLst/>
              </a:prstGeom>
              <a:solidFill>
                <a:srgbClr val="4057C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Năm</a:t>
                </a:r>
                <a:r>
                  <a:rPr lang="en-US" altLang="ko-KR" sz="1400" dirty="0">
                    <a:solidFill>
                      <a:schemeClr val="bg1"/>
                    </a:solidFill>
                    <a:latin typeface="SamsungOne-700" panose="020B0803030303020204" pitchFamily="34" charset="0"/>
                    <a:ea typeface="SamsungOne-700" panose="020B0803030303020204" pitchFamily="34" charset="0"/>
                  </a:rPr>
                  <a:t> 3</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grpSp>
      </p:grpSp>
      <p:grpSp>
        <p:nvGrpSpPr>
          <p:cNvPr id="57" name="그룹 56">
            <a:extLst>
              <a:ext uri="{FF2B5EF4-FFF2-40B4-BE49-F238E27FC236}">
                <a16:creationId xmlns:a16="http://schemas.microsoft.com/office/drawing/2014/main" id="{2EA467E1-EA7F-4D97-9E9C-29B9D0212F88}"/>
              </a:ext>
            </a:extLst>
          </p:cNvPr>
          <p:cNvGrpSpPr/>
          <p:nvPr/>
        </p:nvGrpSpPr>
        <p:grpSpPr>
          <a:xfrm>
            <a:off x="3547036" y="3189582"/>
            <a:ext cx="5785364" cy="555721"/>
            <a:chOff x="3278002" y="3034876"/>
            <a:chExt cx="6189848" cy="555721"/>
          </a:xfrm>
        </p:grpSpPr>
        <p:sp>
          <p:nvSpPr>
            <p:cNvPr id="58" name="직사각형 57">
              <a:extLst>
                <a:ext uri="{FF2B5EF4-FFF2-40B4-BE49-F238E27FC236}">
                  <a16:creationId xmlns:a16="http://schemas.microsoft.com/office/drawing/2014/main" id="{EE337BC7-0360-4BF2-892A-A402C1395B42}"/>
                </a:ext>
              </a:extLst>
            </p:cNvPr>
            <p:cNvSpPr/>
            <p:nvPr/>
          </p:nvSpPr>
          <p:spPr>
            <a:xfrm>
              <a:off x="3390900" y="3179386"/>
              <a:ext cx="5934075" cy="266700"/>
            </a:xfrm>
            <a:prstGeom prst="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9" name="모서리가 둥근 직사각형 132">
              <a:extLst>
                <a:ext uri="{FF2B5EF4-FFF2-40B4-BE49-F238E27FC236}">
                  <a16:creationId xmlns:a16="http://schemas.microsoft.com/office/drawing/2014/main" id="{6190C159-7C87-4768-AD41-CE2EDC672807}"/>
                </a:ext>
              </a:extLst>
            </p:cNvPr>
            <p:cNvSpPr/>
            <p:nvPr/>
          </p:nvSpPr>
          <p:spPr>
            <a:xfrm>
              <a:off x="3278002" y="3034876"/>
              <a:ext cx="622239" cy="555721"/>
            </a:xfrm>
            <a:prstGeom prst="roundRect">
              <a:avLst/>
            </a:prstGeom>
            <a:solidFill>
              <a:srgbClr val="3C76C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Tên</a:t>
              </a:r>
              <a:r>
                <a:rPr lang="en-US" altLang="ko-KR" sz="1200" dirty="0">
                  <a:solidFill>
                    <a:schemeClr val="bg1"/>
                  </a:solidFill>
                  <a:latin typeface="SamsungOne-700" panose="020B0803030303020204" pitchFamily="34" charset="0"/>
                  <a:ea typeface="SamsungOne-700" panose="020B0803030303020204" pitchFamily="34" charset="0"/>
                </a:rPr>
                <a:t> 1</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60" name="모서리가 둥근 직사각형 135">
              <a:extLst>
                <a:ext uri="{FF2B5EF4-FFF2-40B4-BE49-F238E27FC236}">
                  <a16:creationId xmlns:a16="http://schemas.microsoft.com/office/drawing/2014/main" id="{C9F4727A-EBCB-4D24-B37E-46F19D21CABD}"/>
                </a:ext>
              </a:extLst>
            </p:cNvPr>
            <p:cNvSpPr/>
            <p:nvPr/>
          </p:nvSpPr>
          <p:spPr>
            <a:xfrm>
              <a:off x="3976005" y="3034876"/>
              <a:ext cx="622239" cy="555721"/>
            </a:xfrm>
            <a:prstGeom prst="roundRect">
              <a:avLst/>
            </a:prstGeom>
            <a:solidFill>
              <a:srgbClr val="759FCB"/>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Tuổi</a:t>
              </a:r>
              <a:r>
                <a:rPr lang="en-US" altLang="ko-KR" sz="1200" dirty="0">
                  <a:solidFill>
                    <a:schemeClr val="bg1"/>
                  </a:solidFill>
                  <a:latin typeface="SamsungOne-700" panose="020B0803030303020204" pitchFamily="34" charset="0"/>
                  <a:ea typeface="SamsungOne-700" panose="020B0803030303020204" pitchFamily="34" charset="0"/>
                </a:rPr>
                <a:t> 1</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61" name="모서리가 둥근 직사각형 138">
              <a:extLst>
                <a:ext uri="{FF2B5EF4-FFF2-40B4-BE49-F238E27FC236}">
                  <a16:creationId xmlns:a16="http://schemas.microsoft.com/office/drawing/2014/main" id="{0CEC548A-19C0-43CE-8A79-360F7A871B1B}"/>
                </a:ext>
              </a:extLst>
            </p:cNvPr>
            <p:cNvSpPr/>
            <p:nvPr/>
          </p:nvSpPr>
          <p:spPr>
            <a:xfrm>
              <a:off x="4676362" y="3034876"/>
              <a:ext cx="622239" cy="555721"/>
            </a:xfrm>
            <a:prstGeom prst="roundRect">
              <a:avLst/>
            </a:prstGeom>
            <a:solidFill>
              <a:srgbClr val="4057C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Năm</a:t>
              </a:r>
              <a:r>
                <a:rPr lang="en-US" altLang="ko-KR" sz="1200" dirty="0">
                  <a:solidFill>
                    <a:schemeClr val="bg1"/>
                  </a:solidFill>
                  <a:latin typeface="SamsungOne-700" panose="020B0803030303020204" pitchFamily="34" charset="0"/>
                  <a:ea typeface="SamsungOne-700" panose="020B0803030303020204" pitchFamily="34" charset="0"/>
                </a:rPr>
                <a:t> 1</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62" name="모서리가 둥근 직사각형 144">
              <a:extLst>
                <a:ext uri="{FF2B5EF4-FFF2-40B4-BE49-F238E27FC236}">
                  <a16:creationId xmlns:a16="http://schemas.microsoft.com/office/drawing/2014/main" id="{233C61FE-107B-4056-A9CB-7325FCFB1E2D}"/>
                </a:ext>
              </a:extLst>
            </p:cNvPr>
            <p:cNvSpPr/>
            <p:nvPr/>
          </p:nvSpPr>
          <p:spPr>
            <a:xfrm>
              <a:off x="5373168" y="3034876"/>
              <a:ext cx="622239" cy="555721"/>
            </a:xfrm>
            <a:prstGeom prst="roundRect">
              <a:avLst/>
            </a:prstGeom>
            <a:solidFill>
              <a:srgbClr val="3C76C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Tên</a:t>
              </a:r>
              <a:r>
                <a:rPr lang="en-US" altLang="ko-KR" sz="1200" dirty="0">
                  <a:solidFill>
                    <a:schemeClr val="bg1"/>
                  </a:solidFill>
                  <a:latin typeface="SamsungOne-700" panose="020B0803030303020204" pitchFamily="34" charset="0"/>
                  <a:ea typeface="SamsungOne-700" panose="020B0803030303020204" pitchFamily="34" charset="0"/>
                </a:rPr>
                <a:t> 2</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63" name="모서리가 둥근 직사각형 145">
              <a:extLst>
                <a:ext uri="{FF2B5EF4-FFF2-40B4-BE49-F238E27FC236}">
                  <a16:creationId xmlns:a16="http://schemas.microsoft.com/office/drawing/2014/main" id="{B37882F4-C16E-4074-AE95-421537C55C58}"/>
                </a:ext>
              </a:extLst>
            </p:cNvPr>
            <p:cNvSpPr/>
            <p:nvPr/>
          </p:nvSpPr>
          <p:spPr>
            <a:xfrm>
              <a:off x="6069308" y="3034876"/>
              <a:ext cx="622239" cy="555721"/>
            </a:xfrm>
            <a:prstGeom prst="roundRect">
              <a:avLst/>
            </a:prstGeom>
            <a:solidFill>
              <a:srgbClr val="759FCB"/>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Tuổi</a:t>
              </a:r>
              <a:r>
                <a:rPr lang="en-US" altLang="ko-KR" sz="1200" dirty="0">
                  <a:solidFill>
                    <a:schemeClr val="bg1"/>
                  </a:solidFill>
                  <a:latin typeface="SamsungOne-700" panose="020B0803030303020204" pitchFamily="34" charset="0"/>
                  <a:ea typeface="SamsungOne-700" panose="020B0803030303020204" pitchFamily="34" charset="0"/>
                </a:rPr>
                <a:t> 2</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64" name="모서리가 둥근 직사각형 146">
              <a:extLst>
                <a:ext uri="{FF2B5EF4-FFF2-40B4-BE49-F238E27FC236}">
                  <a16:creationId xmlns:a16="http://schemas.microsoft.com/office/drawing/2014/main" id="{7130D655-91F6-4A1F-B26F-D4F79E1E922D}"/>
                </a:ext>
              </a:extLst>
            </p:cNvPr>
            <p:cNvSpPr/>
            <p:nvPr/>
          </p:nvSpPr>
          <p:spPr>
            <a:xfrm>
              <a:off x="6765448" y="3034876"/>
              <a:ext cx="622239" cy="555721"/>
            </a:xfrm>
            <a:prstGeom prst="roundRect">
              <a:avLst/>
            </a:prstGeom>
            <a:solidFill>
              <a:srgbClr val="4057C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Năm</a:t>
              </a:r>
              <a:r>
                <a:rPr lang="en-US" altLang="ko-KR" sz="1200" dirty="0">
                  <a:solidFill>
                    <a:schemeClr val="bg1"/>
                  </a:solidFill>
                  <a:latin typeface="SamsungOne-700" panose="020B0803030303020204" pitchFamily="34" charset="0"/>
                  <a:ea typeface="SamsungOne-700" panose="020B0803030303020204" pitchFamily="34" charset="0"/>
                </a:rPr>
                <a:t> 2</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65" name="모서리가 둥근 직사각형 147">
              <a:extLst>
                <a:ext uri="{FF2B5EF4-FFF2-40B4-BE49-F238E27FC236}">
                  <a16:creationId xmlns:a16="http://schemas.microsoft.com/office/drawing/2014/main" id="{563E93DA-01B1-4201-8278-9394DC89ED99}"/>
                </a:ext>
              </a:extLst>
            </p:cNvPr>
            <p:cNvSpPr/>
            <p:nvPr/>
          </p:nvSpPr>
          <p:spPr>
            <a:xfrm>
              <a:off x="7459868" y="3034876"/>
              <a:ext cx="622239" cy="555721"/>
            </a:xfrm>
            <a:prstGeom prst="roundRect">
              <a:avLst/>
            </a:prstGeom>
            <a:solidFill>
              <a:srgbClr val="3C76C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Tên</a:t>
              </a:r>
              <a:r>
                <a:rPr lang="en-US" altLang="ko-KR" sz="1200" dirty="0">
                  <a:solidFill>
                    <a:schemeClr val="bg1"/>
                  </a:solidFill>
                  <a:latin typeface="SamsungOne-700" panose="020B0803030303020204" pitchFamily="34" charset="0"/>
                  <a:ea typeface="SamsungOne-700" panose="020B0803030303020204" pitchFamily="34" charset="0"/>
                </a:rPr>
                <a:t> 3</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66" name="모서리가 둥근 직사각형 148">
              <a:extLst>
                <a:ext uri="{FF2B5EF4-FFF2-40B4-BE49-F238E27FC236}">
                  <a16:creationId xmlns:a16="http://schemas.microsoft.com/office/drawing/2014/main" id="{90255C5F-F3A0-4CB7-B569-D8A566208067}"/>
                </a:ext>
              </a:extLst>
            </p:cNvPr>
            <p:cNvSpPr/>
            <p:nvPr/>
          </p:nvSpPr>
          <p:spPr>
            <a:xfrm>
              <a:off x="8154288" y="3034876"/>
              <a:ext cx="622239" cy="555721"/>
            </a:xfrm>
            <a:prstGeom prst="roundRect">
              <a:avLst/>
            </a:prstGeom>
            <a:solidFill>
              <a:srgbClr val="759FCB"/>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Tuổi</a:t>
              </a:r>
              <a:r>
                <a:rPr lang="en-US" altLang="ko-KR" sz="1200" dirty="0">
                  <a:solidFill>
                    <a:schemeClr val="bg1"/>
                  </a:solidFill>
                  <a:latin typeface="SamsungOne-700" panose="020B0803030303020204" pitchFamily="34" charset="0"/>
                  <a:ea typeface="SamsungOne-700" panose="020B0803030303020204" pitchFamily="34" charset="0"/>
                </a:rPr>
                <a:t> 3</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67" name="모서리가 둥근 직사각형 149">
              <a:extLst>
                <a:ext uri="{FF2B5EF4-FFF2-40B4-BE49-F238E27FC236}">
                  <a16:creationId xmlns:a16="http://schemas.microsoft.com/office/drawing/2014/main" id="{1CEF693D-6438-4893-817B-6F4C7B856856}"/>
                </a:ext>
              </a:extLst>
            </p:cNvPr>
            <p:cNvSpPr/>
            <p:nvPr/>
          </p:nvSpPr>
          <p:spPr>
            <a:xfrm>
              <a:off x="8845611" y="3034876"/>
              <a:ext cx="622239" cy="555721"/>
            </a:xfrm>
            <a:prstGeom prst="roundRect">
              <a:avLst/>
            </a:prstGeom>
            <a:solidFill>
              <a:srgbClr val="4057C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Năm</a:t>
              </a:r>
              <a:r>
                <a:rPr lang="en-US" altLang="ko-KR" sz="1200" dirty="0">
                  <a:solidFill>
                    <a:schemeClr val="bg1"/>
                  </a:solidFill>
                  <a:latin typeface="SamsungOne-700" panose="020B0803030303020204" pitchFamily="34" charset="0"/>
                  <a:ea typeface="SamsungOne-700" panose="020B0803030303020204" pitchFamily="34" charset="0"/>
                </a:rPr>
                <a:t> 3</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grpSp>
      <p:grpSp>
        <p:nvGrpSpPr>
          <p:cNvPr id="68" name="그룹 67">
            <a:extLst>
              <a:ext uri="{FF2B5EF4-FFF2-40B4-BE49-F238E27FC236}">
                <a16:creationId xmlns:a16="http://schemas.microsoft.com/office/drawing/2014/main" id="{A092D219-CE9F-412A-BF4E-6EDD567C3824}"/>
              </a:ext>
            </a:extLst>
          </p:cNvPr>
          <p:cNvGrpSpPr/>
          <p:nvPr/>
        </p:nvGrpSpPr>
        <p:grpSpPr>
          <a:xfrm>
            <a:off x="3547035" y="4387950"/>
            <a:ext cx="5785365" cy="555721"/>
            <a:chOff x="3278001" y="3995119"/>
            <a:chExt cx="6189849" cy="555721"/>
          </a:xfrm>
        </p:grpSpPr>
        <p:sp>
          <p:nvSpPr>
            <p:cNvPr id="69" name="직사각형 68">
              <a:extLst>
                <a:ext uri="{FF2B5EF4-FFF2-40B4-BE49-F238E27FC236}">
                  <a16:creationId xmlns:a16="http://schemas.microsoft.com/office/drawing/2014/main" id="{C8739887-07BA-4421-9484-E4E943E3025A}"/>
                </a:ext>
              </a:extLst>
            </p:cNvPr>
            <p:cNvSpPr/>
            <p:nvPr/>
          </p:nvSpPr>
          <p:spPr>
            <a:xfrm>
              <a:off x="3413389" y="4139629"/>
              <a:ext cx="5934075" cy="266700"/>
            </a:xfrm>
            <a:prstGeom prst="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0" name="모서리가 둥근 직사각형 153">
              <a:extLst>
                <a:ext uri="{FF2B5EF4-FFF2-40B4-BE49-F238E27FC236}">
                  <a16:creationId xmlns:a16="http://schemas.microsoft.com/office/drawing/2014/main" id="{662488DF-CC7A-4B4A-AADD-BB549E7D68AC}"/>
                </a:ext>
              </a:extLst>
            </p:cNvPr>
            <p:cNvSpPr/>
            <p:nvPr/>
          </p:nvSpPr>
          <p:spPr>
            <a:xfrm>
              <a:off x="3278001" y="3995119"/>
              <a:ext cx="622239" cy="555721"/>
            </a:xfrm>
            <a:prstGeom prst="roundRect">
              <a:avLst/>
            </a:prstGeom>
            <a:solidFill>
              <a:srgbClr val="3C76C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Tên</a:t>
              </a:r>
              <a:r>
                <a:rPr lang="en-US" altLang="ko-KR" sz="1200" dirty="0">
                  <a:solidFill>
                    <a:schemeClr val="bg1"/>
                  </a:solidFill>
                  <a:latin typeface="SamsungOne-700" panose="020B0803030303020204" pitchFamily="34" charset="0"/>
                  <a:ea typeface="SamsungOne-700" panose="020B0803030303020204" pitchFamily="34" charset="0"/>
                </a:rPr>
                <a:t> 1</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71" name="모서리가 둥근 직사각형 156">
              <a:extLst>
                <a:ext uri="{FF2B5EF4-FFF2-40B4-BE49-F238E27FC236}">
                  <a16:creationId xmlns:a16="http://schemas.microsoft.com/office/drawing/2014/main" id="{2AB6B1B2-91DF-402F-84DB-766080854FD5}"/>
                </a:ext>
              </a:extLst>
            </p:cNvPr>
            <p:cNvSpPr/>
            <p:nvPr/>
          </p:nvSpPr>
          <p:spPr>
            <a:xfrm>
              <a:off x="3976005" y="3995119"/>
              <a:ext cx="622239" cy="555721"/>
            </a:xfrm>
            <a:prstGeom prst="roundRect">
              <a:avLst/>
            </a:prstGeom>
            <a:solidFill>
              <a:srgbClr val="3C76C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Tên</a:t>
              </a:r>
              <a:r>
                <a:rPr lang="en-US" altLang="ko-KR" sz="1200" dirty="0">
                  <a:solidFill>
                    <a:schemeClr val="bg1"/>
                  </a:solidFill>
                  <a:latin typeface="SamsungOne-700" panose="020B0803030303020204" pitchFamily="34" charset="0"/>
                  <a:ea typeface="SamsungOne-700" panose="020B0803030303020204" pitchFamily="34" charset="0"/>
                </a:rPr>
                <a:t> 2</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72" name="모서리가 둥근 직사각형 157">
              <a:extLst>
                <a:ext uri="{FF2B5EF4-FFF2-40B4-BE49-F238E27FC236}">
                  <a16:creationId xmlns:a16="http://schemas.microsoft.com/office/drawing/2014/main" id="{4F381994-798A-4E4D-8E93-330EAA2491C2}"/>
                </a:ext>
              </a:extLst>
            </p:cNvPr>
            <p:cNvSpPr/>
            <p:nvPr/>
          </p:nvSpPr>
          <p:spPr>
            <a:xfrm>
              <a:off x="4674009" y="3995119"/>
              <a:ext cx="622239" cy="555721"/>
            </a:xfrm>
            <a:prstGeom prst="roundRect">
              <a:avLst/>
            </a:prstGeom>
            <a:solidFill>
              <a:srgbClr val="3C76C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Tên</a:t>
              </a:r>
              <a:r>
                <a:rPr lang="en-US" altLang="ko-KR" sz="1200" dirty="0">
                  <a:solidFill>
                    <a:schemeClr val="bg1"/>
                  </a:solidFill>
                  <a:latin typeface="SamsungOne-700" panose="020B0803030303020204" pitchFamily="34" charset="0"/>
                  <a:ea typeface="SamsungOne-700" panose="020B0803030303020204" pitchFamily="34" charset="0"/>
                </a:rPr>
                <a:t> 3</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73" name="모서리가 둥근 직사각형 158">
              <a:extLst>
                <a:ext uri="{FF2B5EF4-FFF2-40B4-BE49-F238E27FC236}">
                  <a16:creationId xmlns:a16="http://schemas.microsoft.com/office/drawing/2014/main" id="{C6226438-A51A-47FF-B9DE-E7DEDA490FD3}"/>
                </a:ext>
              </a:extLst>
            </p:cNvPr>
            <p:cNvSpPr/>
            <p:nvPr/>
          </p:nvSpPr>
          <p:spPr>
            <a:xfrm>
              <a:off x="5373168" y="3995119"/>
              <a:ext cx="622239" cy="555721"/>
            </a:xfrm>
            <a:prstGeom prst="roundRect">
              <a:avLst/>
            </a:prstGeom>
            <a:solidFill>
              <a:srgbClr val="759FCB"/>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Tuổi</a:t>
              </a:r>
              <a:r>
                <a:rPr lang="en-US" altLang="ko-KR" sz="1200" dirty="0">
                  <a:solidFill>
                    <a:schemeClr val="bg1"/>
                  </a:solidFill>
                  <a:latin typeface="SamsungOne-700" panose="020B0803030303020204" pitchFamily="34" charset="0"/>
                  <a:ea typeface="SamsungOne-700" panose="020B0803030303020204" pitchFamily="34" charset="0"/>
                </a:rPr>
                <a:t> 1</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74" name="모서리가 둥근 직사각형 161">
              <a:extLst>
                <a:ext uri="{FF2B5EF4-FFF2-40B4-BE49-F238E27FC236}">
                  <a16:creationId xmlns:a16="http://schemas.microsoft.com/office/drawing/2014/main" id="{2BD523D8-A3F2-4EB7-A2E0-6F395960C69E}"/>
                </a:ext>
              </a:extLst>
            </p:cNvPr>
            <p:cNvSpPr/>
            <p:nvPr/>
          </p:nvSpPr>
          <p:spPr>
            <a:xfrm>
              <a:off x="6069308" y="3995119"/>
              <a:ext cx="622239" cy="555721"/>
            </a:xfrm>
            <a:prstGeom prst="roundRect">
              <a:avLst/>
            </a:prstGeom>
            <a:solidFill>
              <a:srgbClr val="759FCB"/>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Tuổi</a:t>
              </a:r>
              <a:r>
                <a:rPr lang="en-US" altLang="ko-KR" sz="1200" dirty="0">
                  <a:solidFill>
                    <a:schemeClr val="bg1"/>
                  </a:solidFill>
                  <a:latin typeface="SamsungOne-700" panose="020B0803030303020204" pitchFamily="34" charset="0"/>
                  <a:ea typeface="SamsungOne-700" panose="020B0803030303020204" pitchFamily="34" charset="0"/>
                </a:rPr>
                <a:t> 2</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75" name="모서리가 둥근 직사각형 162">
              <a:extLst>
                <a:ext uri="{FF2B5EF4-FFF2-40B4-BE49-F238E27FC236}">
                  <a16:creationId xmlns:a16="http://schemas.microsoft.com/office/drawing/2014/main" id="{8B23032D-54B9-43E1-A5CD-422C5041DF67}"/>
                </a:ext>
              </a:extLst>
            </p:cNvPr>
            <p:cNvSpPr/>
            <p:nvPr/>
          </p:nvSpPr>
          <p:spPr>
            <a:xfrm>
              <a:off x="6765448" y="3995119"/>
              <a:ext cx="622239" cy="555721"/>
            </a:xfrm>
            <a:prstGeom prst="roundRect">
              <a:avLst/>
            </a:prstGeom>
            <a:solidFill>
              <a:srgbClr val="759FCB"/>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Tuổi</a:t>
              </a:r>
              <a:r>
                <a:rPr lang="en-US" altLang="ko-KR" sz="1200" dirty="0">
                  <a:solidFill>
                    <a:schemeClr val="bg1"/>
                  </a:solidFill>
                  <a:latin typeface="SamsungOne-700" panose="020B0803030303020204" pitchFamily="34" charset="0"/>
                  <a:ea typeface="SamsungOne-700" panose="020B0803030303020204" pitchFamily="34" charset="0"/>
                </a:rPr>
                <a:t> 3</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76" name="모서리가 둥근 직사각형 163">
              <a:extLst>
                <a:ext uri="{FF2B5EF4-FFF2-40B4-BE49-F238E27FC236}">
                  <a16:creationId xmlns:a16="http://schemas.microsoft.com/office/drawing/2014/main" id="{514A3D06-342D-4306-B306-1BB98539A6E9}"/>
                </a:ext>
              </a:extLst>
            </p:cNvPr>
            <p:cNvSpPr/>
            <p:nvPr/>
          </p:nvSpPr>
          <p:spPr>
            <a:xfrm>
              <a:off x="7459501" y="3995119"/>
              <a:ext cx="622239" cy="555721"/>
            </a:xfrm>
            <a:prstGeom prst="roundRect">
              <a:avLst/>
            </a:prstGeom>
            <a:solidFill>
              <a:srgbClr val="4057C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Năm</a:t>
              </a:r>
              <a:r>
                <a:rPr lang="en-US" altLang="ko-KR" sz="1200" dirty="0">
                  <a:solidFill>
                    <a:schemeClr val="bg1"/>
                  </a:solidFill>
                  <a:latin typeface="SamsungOne-700" panose="020B0803030303020204" pitchFamily="34" charset="0"/>
                  <a:ea typeface="SamsungOne-700" panose="020B0803030303020204" pitchFamily="34" charset="0"/>
                </a:rPr>
                <a:t> 1</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77" name="모서리가 둥근 직사각형 164">
              <a:extLst>
                <a:ext uri="{FF2B5EF4-FFF2-40B4-BE49-F238E27FC236}">
                  <a16:creationId xmlns:a16="http://schemas.microsoft.com/office/drawing/2014/main" id="{27A44149-7BD7-42CA-A6CF-3DCD3F7C4B53}"/>
                </a:ext>
              </a:extLst>
            </p:cNvPr>
            <p:cNvSpPr/>
            <p:nvPr/>
          </p:nvSpPr>
          <p:spPr>
            <a:xfrm>
              <a:off x="8154288" y="3995119"/>
              <a:ext cx="622239" cy="555721"/>
            </a:xfrm>
            <a:prstGeom prst="roundRect">
              <a:avLst/>
            </a:prstGeom>
            <a:solidFill>
              <a:srgbClr val="4057C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Năm</a:t>
              </a:r>
              <a:r>
                <a:rPr lang="en-US" altLang="ko-KR" sz="1200" dirty="0">
                  <a:solidFill>
                    <a:schemeClr val="bg1"/>
                  </a:solidFill>
                  <a:latin typeface="SamsungOne-700" panose="020B0803030303020204" pitchFamily="34" charset="0"/>
                  <a:ea typeface="SamsungOne-700" panose="020B0803030303020204" pitchFamily="34" charset="0"/>
                </a:rPr>
                <a:t> 2</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sp>
          <p:nvSpPr>
            <p:cNvPr id="78" name="모서리가 둥근 직사각형 165">
              <a:extLst>
                <a:ext uri="{FF2B5EF4-FFF2-40B4-BE49-F238E27FC236}">
                  <a16:creationId xmlns:a16="http://schemas.microsoft.com/office/drawing/2014/main" id="{304871A6-B9FE-47AE-9802-0428D06041D5}"/>
                </a:ext>
              </a:extLst>
            </p:cNvPr>
            <p:cNvSpPr/>
            <p:nvPr/>
          </p:nvSpPr>
          <p:spPr>
            <a:xfrm>
              <a:off x="8845611" y="3995119"/>
              <a:ext cx="622239" cy="555721"/>
            </a:xfrm>
            <a:prstGeom prst="roundRect">
              <a:avLst/>
            </a:prstGeom>
            <a:solidFill>
              <a:srgbClr val="4057C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bg1"/>
                  </a:solidFill>
                  <a:latin typeface="SamsungOne-700" panose="020B0803030303020204" pitchFamily="34" charset="0"/>
                  <a:ea typeface="SamsungOne-700" panose="020B0803030303020204" pitchFamily="34" charset="0"/>
                </a:rPr>
                <a:t>Năm</a:t>
              </a:r>
              <a:r>
                <a:rPr lang="en-US" altLang="ko-KR" sz="1200" dirty="0">
                  <a:solidFill>
                    <a:schemeClr val="bg1"/>
                  </a:solidFill>
                  <a:latin typeface="SamsungOne-700" panose="020B0803030303020204" pitchFamily="34" charset="0"/>
                  <a:ea typeface="SamsungOne-700" panose="020B0803030303020204" pitchFamily="34" charset="0"/>
                </a:rPr>
                <a:t> 3</a:t>
              </a:r>
              <a:endParaRPr lang="ko-KR" altLang="en-US" sz="1200" dirty="0">
                <a:solidFill>
                  <a:schemeClr val="bg1"/>
                </a:solidFill>
                <a:latin typeface="SamsungOne-700" panose="020B0803030303020204" pitchFamily="34" charset="0"/>
                <a:ea typeface="SamsungOneKorean 400" panose="020B0503030303020204" pitchFamily="50" charset="-127"/>
              </a:endParaRPr>
            </a:p>
          </p:txBody>
        </p:sp>
      </p:grpSp>
      <p:sp>
        <p:nvSpPr>
          <p:cNvPr id="79" name="TextBox 78">
            <a:extLst>
              <a:ext uri="{FF2B5EF4-FFF2-40B4-BE49-F238E27FC236}">
                <a16:creationId xmlns:a16="http://schemas.microsoft.com/office/drawing/2014/main" id="{F2F58649-CCE9-45DD-8F0F-2FC76418E9F1}"/>
              </a:ext>
            </a:extLst>
          </p:cNvPr>
          <p:cNvSpPr txBox="1"/>
          <p:nvPr/>
        </p:nvSpPr>
        <p:spPr>
          <a:xfrm>
            <a:off x="3469190" y="2812881"/>
            <a:ext cx="2618299" cy="307777"/>
          </a:xfrm>
          <a:prstGeom prst="rect">
            <a:avLst/>
          </a:prstGeom>
          <a:noFill/>
        </p:spPr>
        <p:txBody>
          <a:bodyPr wrap="square" rtlCol="0">
            <a:spAutoFit/>
          </a:bodyPr>
          <a:lstStyle/>
          <a:p>
            <a:r>
              <a:rPr lang="vi-VN" sz="1400" dirty="0">
                <a:solidFill>
                  <a:srgbClr val="1F45BC"/>
                </a:solidFill>
                <a:latin typeface="SamsungOne-700" panose="020B0803030303020204" pitchFamily="34" charset="0"/>
                <a:ea typeface="SamsungOne-700" panose="020B0803030303020204" pitchFamily="34" charset="0"/>
              </a:rPr>
              <a:t>Lưu trữ theo hàng</a:t>
            </a:r>
            <a:endParaRPr lang="en-US" sz="1400" dirty="0">
              <a:solidFill>
                <a:srgbClr val="1F45BC"/>
              </a:solidFill>
              <a:latin typeface="SamsungOne-700" panose="020B0803030303020204" pitchFamily="34" charset="0"/>
              <a:ea typeface="SamsungOne-700" panose="020B0803030303020204" pitchFamily="34" charset="0"/>
            </a:endParaRPr>
          </a:p>
        </p:txBody>
      </p:sp>
      <p:sp>
        <p:nvSpPr>
          <p:cNvPr id="80" name="TextBox 79">
            <a:extLst>
              <a:ext uri="{FF2B5EF4-FFF2-40B4-BE49-F238E27FC236}">
                <a16:creationId xmlns:a16="http://schemas.microsoft.com/office/drawing/2014/main" id="{948E640C-7CA4-4C3D-9BC2-A59D4D60611E}"/>
              </a:ext>
            </a:extLst>
          </p:cNvPr>
          <p:cNvSpPr txBox="1"/>
          <p:nvPr/>
        </p:nvSpPr>
        <p:spPr>
          <a:xfrm>
            <a:off x="3524773" y="4017715"/>
            <a:ext cx="4826001" cy="307777"/>
          </a:xfrm>
          <a:prstGeom prst="rect">
            <a:avLst/>
          </a:prstGeom>
          <a:noFill/>
        </p:spPr>
        <p:txBody>
          <a:bodyPr wrap="square" rtlCol="0">
            <a:spAutoFit/>
          </a:bodyPr>
          <a:lstStyle/>
          <a:p>
            <a:r>
              <a:rPr lang="en-US" sz="1400" dirty="0" err="1">
                <a:solidFill>
                  <a:srgbClr val="1F45BC"/>
                </a:solidFill>
                <a:latin typeface="SamsungOne-700" panose="020B0803030303020204" pitchFamily="34" charset="0"/>
                <a:ea typeface="SamsungOne-700" panose="020B0803030303020204" pitchFamily="34" charset="0"/>
              </a:rPr>
              <a:t>Lưu</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trữ</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theo</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cột</a:t>
            </a:r>
            <a:endParaRPr lang="en-US" sz="1400" dirty="0">
              <a:solidFill>
                <a:srgbClr val="1F45BC"/>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22697854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a:ea typeface="SamsungOneKorean 400" panose="020B0503030303020204" pitchFamily="50" charset="-127"/>
              </a:rPr>
              <a:t>CQL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a:t>CQL(Cassandra Query Language): </a:t>
            </a:r>
            <a:r>
              <a:rPr lang="en-US" altLang="ko-KR" dirty="0" err="1"/>
              <a:t>Ngôn</a:t>
            </a:r>
            <a:r>
              <a:rPr lang="en-US" altLang="ko-KR" dirty="0"/>
              <a:t> </a:t>
            </a:r>
            <a:r>
              <a:rPr lang="en-US" altLang="ko-KR" dirty="0" err="1"/>
              <a:t>ngữ</a:t>
            </a:r>
            <a:r>
              <a:rPr lang="en-US" altLang="ko-KR" dirty="0"/>
              <a:t> </a:t>
            </a:r>
            <a:r>
              <a:rPr lang="en-US" altLang="ko-KR" dirty="0" err="1"/>
              <a:t>truy</a:t>
            </a:r>
            <a:r>
              <a:rPr lang="en-US" altLang="ko-KR" dirty="0"/>
              <a:t> </a:t>
            </a:r>
            <a:r>
              <a:rPr lang="en-US" altLang="ko-KR" dirty="0" err="1"/>
              <a:t>vấn</a:t>
            </a:r>
            <a:r>
              <a:rPr lang="en-US" altLang="ko-KR" dirty="0"/>
              <a:t> Cassandra</a:t>
            </a:r>
          </a:p>
          <a:p>
            <a:pPr lvl="1"/>
            <a:r>
              <a:rPr lang="vi-VN" altLang="ko-KR" dirty="0">
                <a:solidFill>
                  <a:schemeClr val="tx1">
                    <a:lumMod val="75000"/>
                    <a:lumOff val="25000"/>
                  </a:schemeClr>
                </a:solidFill>
              </a:rPr>
              <a:t>CQL là ngôn ngữ cơ bản tận dụng cơ sở dữ liệu Cassandra và tương tự như SQL tiêu chuẩn.</a:t>
            </a:r>
          </a:p>
          <a:p>
            <a:pPr lvl="1"/>
            <a:r>
              <a:rPr lang="vi-VN" altLang="ko-KR" dirty="0">
                <a:solidFill>
                  <a:schemeClr val="tx1">
                    <a:lumMod val="75000"/>
                    <a:lumOff val="25000"/>
                  </a:schemeClr>
                </a:solidFill>
              </a:rPr>
              <a:t>Thực hiện các thao tác CRUD bằng trình bao CQL (cqlsh)</a:t>
            </a:r>
          </a:p>
          <a:p>
            <a:pPr lvl="1"/>
            <a:r>
              <a:rPr lang="vi-VN" altLang="ko-KR" dirty="0">
                <a:solidFill>
                  <a:schemeClr val="tx1">
                    <a:lumMod val="75000"/>
                    <a:lumOff val="25000"/>
                  </a:schemeClr>
                </a:solidFill>
              </a:rPr>
              <a:t>Các lệnh kết thúc bằng dấu chấm phẩy (;) để phân tách nhiều lệnh.</a:t>
            </a:r>
          </a:p>
          <a:p>
            <a:pPr lvl="1"/>
            <a:r>
              <a:rPr lang="vi-VN" altLang="ko-KR" dirty="0">
                <a:solidFill>
                  <a:schemeClr val="tx1">
                    <a:lumMod val="75000"/>
                    <a:lumOff val="25000"/>
                  </a:schemeClr>
                </a:solidFill>
              </a:rPr>
              <a:t>Định danh (tên) được sử dụng để xác định không gian phím, bảng, cột và các đối tượng khác.</a:t>
            </a:r>
          </a:p>
          <a:p>
            <a:pPr lvl="1"/>
            <a:r>
              <a:rPr lang="vi-VN" altLang="ko-KR" dirty="0">
                <a:solidFill>
                  <a:schemeClr val="tx1">
                    <a:lumMod val="75000"/>
                    <a:lumOff val="25000"/>
                  </a:schemeClr>
                </a:solidFill>
              </a:rPr>
              <a:t>Tên bắt đầu bằng một bảng chữ cái</a:t>
            </a:r>
          </a:p>
          <a:p>
            <a:pPr lvl="1"/>
            <a:r>
              <a:rPr lang="vi-VN" altLang="ko-KR" dirty="0">
                <a:solidFill>
                  <a:schemeClr val="tx1">
                    <a:lumMod val="75000"/>
                    <a:lumOff val="25000"/>
                  </a:schemeClr>
                </a:solidFill>
              </a:rPr>
              <a:t>Từ khóa CHỌN và Với không phân biệt chữ hoa chữ thường</a:t>
            </a:r>
          </a:p>
          <a:p>
            <a:pPr lvl="1"/>
            <a:r>
              <a:rPr lang="vi-VN" altLang="ko-KR" dirty="0">
                <a:solidFill>
                  <a:schemeClr val="tx1">
                    <a:lumMod val="75000"/>
                    <a:lumOff val="25000"/>
                  </a:schemeClr>
                </a:solidFill>
              </a:rPr>
              <a:t>( " ) - một mã định danh được trích dẫn được xác định bằng cách đặt các ký tự tùy ý trong dấu ngoặc kép.</a:t>
            </a:r>
            <a:endParaRPr lang="ko-KR" altLang="en-US" dirty="0"/>
          </a:p>
        </p:txBody>
      </p:sp>
    </p:spTree>
    <p:extLst>
      <p:ext uri="{BB962C8B-B14F-4D97-AF65-F5344CB8AC3E}">
        <p14:creationId xmlns:p14="http://schemas.microsoft.com/office/powerpoint/2010/main" val="20608115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kumimoji="1" lang="en-US" altLang="ko-KR" dirty="0" err="1">
                <a:ea typeface="SamsungOneKorean 400" panose="020B0503030303020204" pitchFamily="50" charset="-127"/>
              </a:rPr>
              <a:t>Các</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loại</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dữ</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a:t>Cassandra </a:t>
            </a:r>
            <a:r>
              <a:rPr lang="en-US" altLang="ko-KR" dirty="0" err="1"/>
              <a:t>hỗ</a:t>
            </a:r>
            <a:r>
              <a:rPr lang="en-US" altLang="ko-KR" dirty="0"/>
              <a:t> </a:t>
            </a:r>
            <a:r>
              <a:rPr lang="en-US" altLang="ko-KR" dirty="0" err="1"/>
              <a:t>trợ</a:t>
            </a:r>
            <a:r>
              <a:rPr lang="en-US" altLang="ko-KR" dirty="0"/>
              <a:t> </a:t>
            </a:r>
            <a:r>
              <a:rPr lang="en-US" altLang="ko-KR" dirty="0" err="1"/>
              <a:t>nhiều</a:t>
            </a:r>
            <a:r>
              <a:rPr lang="en-US" altLang="ko-KR" dirty="0"/>
              <a:t> </a:t>
            </a:r>
            <a:r>
              <a:rPr lang="en-US" altLang="ko-KR" dirty="0" err="1"/>
              <a:t>loại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khác</a:t>
            </a:r>
            <a:r>
              <a:rPr lang="en-US" altLang="ko-KR" dirty="0"/>
              <a:t> </a:t>
            </a:r>
            <a:r>
              <a:rPr lang="en-US" altLang="ko-KR" dirty="0" err="1"/>
              <a:t>nhau</a:t>
            </a:r>
            <a:endParaRPr lang="en-US" altLang="ko-KR" dirty="0"/>
          </a:p>
          <a:p>
            <a:pPr lvl="1"/>
            <a:r>
              <a:rPr lang="vi-VN" altLang="ko-KR" dirty="0"/>
              <a:t>Loại tích hợp</a:t>
            </a:r>
          </a:p>
          <a:p>
            <a:pPr lvl="1"/>
            <a:r>
              <a:rPr lang="vi-VN" altLang="ko-KR" dirty="0"/>
              <a:t>Loại bộ sưu tập</a:t>
            </a:r>
          </a:p>
          <a:p>
            <a:pPr lvl="1"/>
            <a:r>
              <a:rPr lang="vi-VN" altLang="ko-KR" dirty="0"/>
              <a:t>Loại do người dùng xác định</a:t>
            </a:r>
          </a:p>
          <a:p>
            <a:pPr lvl="1"/>
            <a:r>
              <a:rPr lang="en-US" altLang="ko-KR" dirty="0"/>
              <a:t>L</a:t>
            </a:r>
            <a:r>
              <a:rPr lang="vi-VN" altLang="ko-KR" dirty="0"/>
              <a:t>oại tuple</a:t>
            </a:r>
          </a:p>
          <a:p>
            <a:pPr lvl="1"/>
            <a:r>
              <a:rPr lang="en-US" altLang="ko-KR" dirty="0"/>
              <a:t>L</a:t>
            </a:r>
            <a:r>
              <a:rPr lang="vi-VN" altLang="ko-KR" dirty="0"/>
              <a:t>oại tùy chỉnh</a:t>
            </a:r>
            <a:endParaRPr lang="ko-KR" altLang="en-US" dirty="0"/>
          </a:p>
        </p:txBody>
      </p:sp>
    </p:spTree>
    <p:extLst>
      <p:ext uri="{BB962C8B-B14F-4D97-AF65-F5344CB8AC3E}">
        <p14:creationId xmlns:p14="http://schemas.microsoft.com/office/powerpoint/2010/main" val="12552830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Kiểu</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tích</a:t>
            </a:r>
            <a:r>
              <a:rPr lang="en-US" altLang="ko-KR" dirty="0">
                <a:ea typeface="SamsungOneKorean 400" panose="020B0503030303020204" pitchFamily="50" charset="-127"/>
              </a:rPr>
              <a:t> </a:t>
            </a:r>
            <a:r>
              <a:rPr lang="en-US" altLang="ko-KR" dirty="0" err="1">
                <a:ea typeface="SamsungOneKorean 400" panose="020B0503030303020204" pitchFamily="50" charset="-127"/>
              </a:rPr>
              <a:t>hợp</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graphicFrame>
        <p:nvGraphicFramePr>
          <p:cNvPr id="7" name="표 6">
            <a:extLst>
              <a:ext uri="{FF2B5EF4-FFF2-40B4-BE49-F238E27FC236}">
                <a16:creationId xmlns:a16="http://schemas.microsoft.com/office/drawing/2014/main" id="{E0AE450E-7CD1-40E6-AF2A-1560060739B4}"/>
              </a:ext>
            </a:extLst>
          </p:cNvPr>
          <p:cNvGraphicFramePr>
            <a:graphicFrameLocks noGrp="1"/>
          </p:cNvGraphicFramePr>
          <p:nvPr>
            <p:extLst>
              <p:ext uri="{D42A27DB-BD31-4B8C-83A1-F6EECF244321}">
                <p14:modId xmlns:p14="http://schemas.microsoft.com/office/powerpoint/2010/main" val="1900609527"/>
              </p:ext>
            </p:extLst>
          </p:nvPr>
        </p:nvGraphicFramePr>
        <p:xfrm>
          <a:off x="532894" y="2233613"/>
          <a:ext cx="8812719" cy="3511431"/>
        </p:xfrm>
        <a:graphic>
          <a:graphicData uri="http://schemas.openxmlformats.org/drawingml/2006/table">
            <a:tbl>
              <a:tblPr/>
              <a:tblGrid>
                <a:gridCol w="1277596">
                  <a:extLst>
                    <a:ext uri="{9D8B030D-6E8A-4147-A177-3AD203B41FA5}">
                      <a16:colId xmlns:a16="http://schemas.microsoft.com/office/drawing/2014/main" val="394888715"/>
                    </a:ext>
                  </a:extLst>
                </a:gridCol>
                <a:gridCol w="3784652">
                  <a:extLst>
                    <a:ext uri="{9D8B030D-6E8A-4147-A177-3AD203B41FA5}">
                      <a16:colId xmlns:a16="http://schemas.microsoft.com/office/drawing/2014/main" val="148328333"/>
                    </a:ext>
                  </a:extLst>
                </a:gridCol>
                <a:gridCol w="3750471">
                  <a:extLst>
                    <a:ext uri="{9D8B030D-6E8A-4147-A177-3AD203B41FA5}">
                      <a16:colId xmlns:a16="http://schemas.microsoft.com/office/drawing/2014/main" val="1506301799"/>
                    </a:ext>
                  </a:extLst>
                </a:gridCol>
              </a:tblGrid>
              <a:tr h="321787">
                <a:tc>
                  <a:txBody>
                    <a:bodyPr/>
                    <a:lstStyle/>
                    <a:p>
                      <a:pPr marL="0" algn="ctr"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Loại</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72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en-US" altLang="ko-KR" sz="14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Dữ</a:t>
                      </a:r>
                      <a:r>
                        <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liệu</a:t>
                      </a:r>
                      <a:endParaRPr lang="ko-KR" altLang="en-US" sz="1400" b="0" kern="1200" dirty="0">
                        <a:solidFill>
                          <a:schemeClr val="tx1"/>
                        </a:solidFill>
                        <a:latin typeface="SamsungOne-700" panose="020B0803030303020204" pitchFamily="34" charset="0"/>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844083" rtl="0" eaLnBrk="1" latinLnBrk="1" hangingPunct="1"/>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44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334348">
                <a:tc>
                  <a:txBody>
                    <a:bodyPr/>
                    <a:lstStyle/>
                    <a:p>
                      <a:pPr algn="ctr" fontAlgn="t"/>
                      <a:r>
                        <a:rPr lang="en-US" sz="1300" dirty="0">
                          <a:solidFill>
                            <a:schemeClr val="tx1"/>
                          </a:solidFill>
                          <a:effectLst/>
                          <a:latin typeface="SamsungOne-400" panose="020B0503030303020204" pitchFamily="34" charset="0"/>
                          <a:ea typeface="SamsungOne-400" panose="020B0503030303020204" pitchFamily="34" charset="0"/>
                        </a:rPr>
                        <a:t>Boolean</a:t>
                      </a:r>
                    </a:p>
                  </a:txBody>
                  <a:tcPr marL="72000" marR="72000" marT="20721" marB="20721"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Đúng</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sai</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Sử</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dụng</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một</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trong</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T/F</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334348">
                <a:tc>
                  <a:txBody>
                    <a:body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Blob</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844083" rtl="0" eaLnBrk="1" fontAlgn="t" latinLnBrk="1" hangingPunct="1">
                        <a:lnSpc>
                          <a:spcPct val="100000"/>
                        </a:lnSpc>
                        <a:spcBef>
                          <a:spcPts val="0"/>
                        </a:spcBef>
                        <a:spcAft>
                          <a:spcPts val="0"/>
                        </a:spcAft>
                        <a:buClrTx/>
                        <a:buSzTx/>
                        <a:buFontTx/>
                        <a:buNone/>
                        <a:tabLst/>
                        <a:defRPr/>
                      </a:pPr>
                      <a:r>
                        <a:rPr lang="vi-VN" altLang="ko-KR" sz="1300" kern="1200" dirty="0">
                          <a:solidFill>
                            <a:schemeClr val="tx1"/>
                          </a:solidFill>
                          <a:effectLst/>
                          <a:latin typeface="SamsungOne-400" panose="020B0503030303020204" pitchFamily="34" charset="0"/>
                          <a:ea typeface="SamsungOne-700" panose="020B0803030303020204" pitchFamily="34" charset="0"/>
                          <a:cs typeface="+mn-cs"/>
                        </a:rPr>
                        <a:t>Các đối tượng lớn nhị phân</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vi-VN" altLang="ko-KR" sz="1300" kern="1200" dirty="0">
                          <a:solidFill>
                            <a:schemeClr val="tx1"/>
                          </a:solidFill>
                          <a:effectLst/>
                          <a:latin typeface="SamsungOne-400" panose="020B0503030303020204" pitchFamily="34" charset="0"/>
                          <a:ea typeface="SamsungOne-700" panose="020B0803030303020204" pitchFamily="34" charset="0"/>
                          <a:cs typeface="+mn-cs"/>
                        </a:rPr>
                        <a:t>được viết bằng hệ thập lục phân</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334348">
                <a:tc>
                  <a:txBody>
                    <a:body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ASCII</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65(A), 97(a)..</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Chuỗi</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US-ASCII</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66317198"/>
                  </a:ext>
                </a:extLst>
              </a:tr>
              <a:tr h="334348">
                <a:tc>
                  <a:txBody>
                    <a:body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Bigint</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-2^32 ~ 2^32</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Chỉ</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số</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nguyên</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64 bit</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514860">
                <a:tc>
                  <a:txBody>
                    <a:body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Counter</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1, 2, 3....</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Giá</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trị</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bộ</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đếm</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tăng</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giảm</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số</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nguyên</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64 bit)</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r h="334348">
                <a:tc>
                  <a:txBody>
                    <a:body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Timestamp</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2020-01-03 01:02:00+0000</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Ngày</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và</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giờ</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với</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mili</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giây</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+0000(GMT)</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206992"/>
                  </a:ext>
                </a:extLst>
              </a:tr>
              <a:tr h="334348">
                <a:tc>
                  <a:txBody>
                    <a:body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Double</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-2^32 ~ 2^32</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Tất</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cả</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các</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số</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thực</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64 bit</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2376675"/>
                  </a:ext>
                </a:extLst>
              </a:tr>
              <a:tr h="334348">
                <a:tc>
                  <a:txBody>
                    <a:body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Int</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-2^16 ~ 2^16</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số</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nguyên</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4673852"/>
                  </a:ext>
                </a:extLst>
              </a:tr>
              <a:tr h="334348">
                <a:tc>
                  <a:txBody>
                    <a:body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varchar</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Chuỗi</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Chuỗi</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mã</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hóa</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UTF8</a:t>
                      </a:r>
                      <a:endParaRPr lang="ko-KR" altLang="en-US" sz="1300" kern="1200" dirty="0">
                        <a:solidFill>
                          <a:schemeClr val="tx1"/>
                        </a:solidFill>
                        <a:effectLst/>
                        <a:latin typeface="SamsungOne-400" panose="020B0503030303020204" pitchFamily="34" charset="0"/>
                        <a:ea typeface="SamsungOneKorean 400" panose="020B0503030303020204" pitchFamily="50" charset="-127"/>
                        <a:cs typeface="+mn-cs"/>
                      </a:endParaRPr>
                    </a:p>
                  </a:txBody>
                  <a:tcPr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3519909"/>
                  </a:ext>
                </a:extLst>
              </a:tr>
            </a:tbl>
          </a:graphicData>
        </a:graphic>
      </p:graphicFrame>
    </p:spTree>
    <p:extLst>
      <p:ext uri="{BB962C8B-B14F-4D97-AF65-F5344CB8AC3E}">
        <p14:creationId xmlns:p14="http://schemas.microsoft.com/office/powerpoint/2010/main" val="6877483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thu</a:t>
            </a:r>
            <a:r>
              <a:rPr lang="en-US" altLang="ko-KR" dirty="0">
                <a:ea typeface="SamsungOneKorean 400" panose="020B0503030303020204" pitchFamily="50" charset="-127"/>
              </a:rPr>
              <a:t> </a:t>
            </a:r>
            <a:r>
              <a:rPr lang="en-US" altLang="ko-KR" dirty="0" err="1">
                <a:ea typeface="SamsungOneKorean 400" panose="020B0503030303020204" pitchFamily="50" charset="-127"/>
              </a:rPr>
              <a:t>thập</a:t>
            </a:r>
            <a:r>
              <a:rPr lang="en-US" altLang="ko-KR" dirty="0">
                <a:ea typeface="SamsungOneKorean 400" panose="020B0503030303020204" pitchFamily="50" charset="-127"/>
              </a:rPr>
              <a:t> (1/3)</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err="1"/>
              <a:t>Ánh</a:t>
            </a:r>
            <a:r>
              <a:rPr lang="en-US" altLang="ko-KR" dirty="0"/>
              <a:t> </a:t>
            </a:r>
            <a:r>
              <a:rPr lang="en-US" altLang="ko-KR" dirty="0" err="1"/>
              <a:t>xạ</a:t>
            </a:r>
            <a:r>
              <a:rPr lang="en-US" altLang="ko-KR" dirty="0"/>
              <a:t> (Map)</a:t>
            </a:r>
          </a:p>
          <a:p>
            <a:pPr lvl="1"/>
            <a:r>
              <a:rPr lang="vi-VN" altLang="ko-KR" dirty="0"/>
              <a:t>Một bộ sưu tập các cặp khóa-giá trị được sắp xếp theo thứ tự</a:t>
            </a:r>
          </a:p>
          <a:p>
            <a:pPr lvl="1"/>
            <a:r>
              <a:rPr lang="vi-VN" altLang="ko-KR" dirty="0"/>
              <a:t>Lưu khóa trong Tên và Giá trị trong Giá trị</a:t>
            </a:r>
            <a:endParaRPr lang="en-US" altLang="ko-KR" dirty="0"/>
          </a:p>
          <a:p>
            <a:r>
              <a:rPr lang="en-US" altLang="ko-KR" dirty="0" err="1"/>
              <a:t>Tập</a:t>
            </a:r>
            <a:r>
              <a:rPr lang="en-US" altLang="ko-KR" dirty="0"/>
              <a:t> </a:t>
            </a:r>
            <a:r>
              <a:rPr lang="en-US" altLang="ko-KR" dirty="0" err="1"/>
              <a:t>hợp</a:t>
            </a:r>
            <a:r>
              <a:rPr lang="en-US" altLang="ko-KR" dirty="0"/>
              <a:t> (Set)</a:t>
            </a:r>
          </a:p>
          <a:p>
            <a:pPr lvl="1"/>
            <a:r>
              <a:rPr lang="en-US" altLang="ko-KR" dirty="0"/>
              <a:t>T</a:t>
            </a:r>
            <a:r>
              <a:rPr lang="vi-VN" altLang="ko-KR" dirty="0"/>
              <a:t>ập hợp một hoặc nhiều phần tử được sắp xếp không chồng chéo</a:t>
            </a:r>
            <a:endParaRPr lang="en-US" altLang="ko-KR" dirty="0"/>
          </a:p>
          <a:p>
            <a:r>
              <a:rPr lang="en-US" altLang="ko-KR" dirty="0" err="1"/>
              <a:t>Danh</a:t>
            </a:r>
            <a:r>
              <a:rPr lang="en-US" altLang="ko-KR" dirty="0"/>
              <a:t> </a:t>
            </a:r>
            <a:r>
              <a:rPr lang="en-US" altLang="ko-KR" dirty="0" err="1"/>
              <a:t>sách</a:t>
            </a:r>
            <a:r>
              <a:rPr lang="en-US" altLang="ko-KR" dirty="0"/>
              <a:t> (List)</a:t>
            </a:r>
          </a:p>
          <a:p>
            <a:pPr lvl="1"/>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phần</a:t>
            </a:r>
            <a:r>
              <a:rPr lang="en-US" altLang="ko-KR" dirty="0"/>
              <a:t> </a:t>
            </a:r>
            <a:r>
              <a:rPr lang="en-US" altLang="ko-KR" dirty="0" err="1"/>
              <a:t>tử</a:t>
            </a:r>
            <a:r>
              <a:rPr lang="en-US" altLang="ko-KR" dirty="0"/>
              <a:t> </a:t>
            </a:r>
            <a:r>
              <a:rPr lang="en-US" altLang="ko-KR" dirty="0" err="1"/>
              <a:t>cho</a:t>
            </a:r>
            <a:r>
              <a:rPr lang="en-US" altLang="ko-KR" dirty="0"/>
              <a:t> </a:t>
            </a:r>
            <a:r>
              <a:rPr lang="en-US" altLang="ko-KR" dirty="0" err="1"/>
              <a:t>phép</a:t>
            </a:r>
            <a:r>
              <a:rPr lang="en-US" altLang="ko-KR" dirty="0"/>
              <a:t> </a:t>
            </a:r>
            <a:r>
              <a:rPr lang="en-US" altLang="ko-KR" dirty="0" err="1"/>
              <a:t>một</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chồng</a:t>
            </a:r>
            <a:r>
              <a:rPr lang="en-US" altLang="ko-KR" dirty="0"/>
              <a:t> </a:t>
            </a:r>
            <a:r>
              <a:rPr lang="en-US" altLang="ko-KR" dirty="0" err="1"/>
              <a:t>lên</a:t>
            </a:r>
            <a:r>
              <a:rPr lang="en-US" altLang="ko-KR" dirty="0"/>
              <a:t> </a:t>
            </a:r>
            <a:r>
              <a:rPr lang="en-US" altLang="ko-KR" dirty="0" err="1"/>
              <a:t>nhau</a:t>
            </a:r>
            <a:r>
              <a:rPr lang="en-US" altLang="ko-KR" dirty="0"/>
              <a:t> </a:t>
            </a:r>
            <a:r>
              <a:rPr lang="en-US" altLang="ko-KR" dirty="0" err="1"/>
              <a:t>và</a:t>
            </a:r>
            <a:r>
              <a:rPr lang="en-US" altLang="ko-KR" dirty="0"/>
              <a:t> </a:t>
            </a:r>
            <a:r>
              <a:rPr lang="en-US" altLang="ko-KR" dirty="0" err="1"/>
              <a:t>sắp</a:t>
            </a:r>
            <a:r>
              <a:rPr lang="en-US" altLang="ko-KR" dirty="0"/>
              <a:t> </a:t>
            </a:r>
            <a:r>
              <a:rPr lang="en-US" altLang="ko-KR" dirty="0" err="1"/>
              <a:t>xếp</a:t>
            </a:r>
            <a:r>
              <a:rPr lang="en-US" altLang="ko-KR" dirty="0"/>
              <a:t> </a:t>
            </a:r>
            <a:r>
              <a:rPr lang="en-US" altLang="ko-KR" dirty="0" err="1"/>
              <a:t>theo</a:t>
            </a:r>
            <a:r>
              <a:rPr lang="en-US" altLang="ko-KR" dirty="0"/>
              <a:t> </a:t>
            </a:r>
            <a:r>
              <a:rPr lang="en-US" altLang="ko-KR" dirty="0" err="1"/>
              <a:t>thứ</a:t>
            </a:r>
            <a:r>
              <a:rPr lang="en-US" altLang="ko-KR" dirty="0"/>
              <a:t> </a:t>
            </a:r>
            <a:r>
              <a:rPr lang="en-US" altLang="ko-KR" dirty="0" err="1"/>
              <a:t>tự</a:t>
            </a:r>
            <a:endParaRPr lang="ko-KR" altLang="en-US" dirty="0"/>
          </a:p>
        </p:txBody>
      </p:sp>
      <p:grpSp>
        <p:nvGrpSpPr>
          <p:cNvPr id="8" name="그룹 7">
            <a:extLst>
              <a:ext uri="{FF2B5EF4-FFF2-40B4-BE49-F238E27FC236}">
                <a16:creationId xmlns:a16="http://schemas.microsoft.com/office/drawing/2014/main" id="{D1225D0A-EDEA-4F54-ADD2-C3A53F6CCFD9}"/>
              </a:ext>
            </a:extLst>
          </p:cNvPr>
          <p:cNvGrpSpPr/>
          <p:nvPr/>
        </p:nvGrpSpPr>
        <p:grpSpPr>
          <a:xfrm>
            <a:off x="5369395" y="4350450"/>
            <a:ext cx="3671995" cy="1829550"/>
            <a:chOff x="5369395" y="4396170"/>
            <a:chExt cx="3671995" cy="1829550"/>
          </a:xfrm>
        </p:grpSpPr>
        <p:grpSp>
          <p:nvGrpSpPr>
            <p:cNvPr id="9" name="그룹 8">
              <a:extLst>
                <a:ext uri="{FF2B5EF4-FFF2-40B4-BE49-F238E27FC236}">
                  <a16:creationId xmlns:a16="http://schemas.microsoft.com/office/drawing/2014/main" id="{F68F3CE5-E58D-443F-BFAB-D1D1284D2C4F}"/>
                </a:ext>
              </a:extLst>
            </p:cNvPr>
            <p:cNvGrpSpPr/>
            <p:nvPr/>
          </p:nvGrpSpPr>
          <p:grpSpPr>
            <a:xfrm>
              <a:off x="5369395" y="5325620"/>
              <a:ext cx="1003800" cy="900100"/>
              <a:chOff x="5369395" y="5325620"/>
              <a:chExt cx="1003800" cy="900100"/>
            </a:xfrm>
          </p:grpSpPr>
          <p:sp>
            <p:nvSpPr>
              <p:cNvPr id="20" name="타원 19">
                <a:extLst>
                  <a:ext uri="{FF2B5EF4-FFF2-40B4-BE49-F238E27FC236}">
                    <a16:creationId xmlns:a16="http://schemas.microsoft.com/office/drawing/2014/main" id="{E3148161-9CF3-48AE-9FD7-0154708B5F51}"/>
                  </a:ext>
                </a:extLst>
              </p:cNvPr>
              <p:cNvSpPr/>
              <p:nvPr/>
            </p:nvSpPr>
            <p:spPr>
              <a:xfrm>
                <a:off x="5421245" y="5325620"/>
                <a:ext cx="900100" cy="900100"/>
              </a:xfrm>
              <a:prstGeom prst="ellipse">
                <a:avLst/>
              </a:prstGeom>
              <a:solidFill>
                <a:srgbClr val="D9D9D9"/>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1" name="TextBox 20">
                <a:extLst>
                  <a:ext uri="{FF2B5EF4-FFF2-40B4-BE49-F238E27FC236}">
                    <a16:creationId xmlns:a16="http://schemas.microsoft.com/office/drawing/2014/main" id="{62EEC44C-88D4-4CDD-BF5A-7D44E40680BE}"/>
                  </a:ext>
                </a:extLst>
              </p:cNvPr>
              <p:cNvSpPr txBox="1"/>
              <p:nvPr/>
            </p:nvSpPr>
            <p:spPr>
              <a:xfrm>
                <a:off x="5369395" y="5611326"/>
                <a:ext cx="1003800" cy="307777"/>
              </a:xfrm>
              <a:prstGeom prst="rect">
                <a:avLst/>
              </a:prstGeom>
              <a:noFill/>
            </p:spPr>
            <p:txBody>
              <a:bodyPr wrap="non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Danh</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sách</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0" name="그룹 9">
              <a:extLst>
                <a:ext uri="{FF2B5EF4-FFF2-40B4-BE49-F238E27FC236}">
                  <a16:creationId xmlns:a16="http://schemas.microsoft.com/office/drawing/2014/main" id="{E245BD66-A6BF-4082-9D6C-D6A5A1BBCFC7}"/>
                </a:ext>
              </a:extLst>
            </p:cNvPr>
            <p:cNvGrpSpPr/>
            <p:nvPr/>
          </p:nvGrpSpPr>
          <p:grpSpPr>
            <a:xfrm>
              <a:off x="8141290" y="5325620"/>
              <a:ext cx="900100" cy="900100"/>
              <a:chOff x="8141290" y="5325620"/>
              <a:chExt cx="900100" cy="900100"/>
            </a:xfrm>
          </p:grpSpPr>
          <p:sp>
            <p:nvSpPr>
              <p:cNvPr id="18" name="타원 17">
                <a:extLst>
                  <a:ext uri="{FF2B5EF4-FFF2-40B4-BE49-F238E27FC236}">
                    <a16:creationId xmlns:a16="http://schemas.microsoft.com/office/drawing/2014/main" id="{1A427278-CFDE-4023-A292-EC2F7A734A2A}"/>
                  </a:ext>
                </a:extLst>
              </p:cNvPr>
              <p:cNvSpPr/>
              <p:nvPr/>
            </p:nvSpPr>
            <p:spPr>
              <a:xfrm>
                <a:off x="8141290" y="5325620"/>
                <a:ext cx="900100" cy="900100"/>
              </a:xfrm>
              <a:prstGeom prst="ellipse">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9" name="TextBox 18">
                <a:extLst>
                  <a:ext uri="{FF2B5EF4-FFF2-40B4-BE49-F238E27FC236}">
                    <a16:creationId xmlns:a16="http://schemas.microsoft.com/office/drawing/2014/main" id="{55A33756-7565-4CBB-855F-B6EF74000952}"/>
                  </a:ext>
                </a:extLst>
              </p:cNvPr>
              <p:cNvSpPr txBox="1"/>
              <p:nvPr/>
            </p:nvSpPr>
            <p:spPr>
              <a:xfrm>
                <a:off x="8186391" y="5605651"/>
                <a:ext cx="811440" cy="307777"/>
              </a:xfrm>
              <a:prstGeom prst="rect">
                <a:avLst/>
              </a:prstGeom>
              <a:noFill/>
            </p:spPr>
            <p:txBody>
              <a:bodyPr wrap="non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Tập</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hợp</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1" name="그룹 10">
              <a:extLst>
                <a:ext uri="{FF2B5EF4-FFF2-40B4-BE49-F238E27FC236}">
                  <a16:creationId xmlns:a16="http://schemas.microsoft.com/office/drawing/2014/main" id="{E8266E56-10BC-4860-9EAC-9FD595A9409C}"/>
                </a:ext>
              </a:extLst>
            </p:cNvPr>
            <p:cNvGrpSpPr/>
            <p:nvPr/>
          </p:nvGrpSpPr>
          <p:grpSpPr>
            <a:xfrm>
              <a:off x="6780859" y="5325620"/>
              <a:ext cx="900100" cy="900100"/>
              <a:chOff x="6779683" y="5325620"/>
              <a:chExt cx="900100" cy="900100"/>
            </a:xfrm>
          </p:grpSpPr>
          <p:sp>
            <p:nvSpPr>
              <p:cNvPr id="16" name="타원 15">
                <a:extLst>
                  <a:ext uri="{FF2B5EF4-FFF2-40B4-BE49-F238E27FC236}">
                    <a16:creationId xmlns:a16="http://schemas.microsoft.com/office/drawing/2014/main" id="{3FD04D0B-0551-493F-ACED-5783F609314A}"/>
                  </a:ext>
                </a:extLst>
              </p:cNvPr>
              <p:cNvSpPr/>
              <p:nvPr/>
            </p:nvSpPr>
            <p:spPr>
              <a:xfrm>
                <a:off x="6779683" y="5325620"/>
                <a:ext cx="900100" cy="900100"/>
              </a:xfrm>
              <a:prstGeom prst="ellipse">
                <a:avLst/>
              </a:prstGeom>
              <a:solidFill>
                <a:srgbClr val="9CC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TextBox 16">
                <a:extLst>
                  <a:ext uri="{FF2B5EF4-FFF2-40B4-BE49-F238E27FC236}">
                    <a16:creationId xmlns:a16="http://schemas.microsoft.com/office/drawing/2014/main" id="{A31EFC28-2DF2-49EB-985A-BAA0FE7E6024}"/>
                  </a:ext>
                </a:extLst>
              </p:cNvPr>
              <p:cNvSpPr txBox="1"/>
              <p:nvPr/>
            </p:nvSpPr>
            <p:spPr>
              <a:xfrm>
                <a:off x="6866492" y="5605652"/>
                <a:ext cx="726481" cy="307777"/>
              </a:xfrm>
              <a:prstGeom prst="rect">
                <a:avLst/>
              </a:prstGeom>
              <a:noFill/>
            </p:spPr>
            <p:txBody>
              <a:bodyPr wrap="non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Ánh</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xạ</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12" name="모서리가 둥근 직사각형 60">
              <a:extLst>
                <a:ext uri="{FF2B5EF4-FFF2-40B4-BE49-F238E27FC236}">
                  <a16:creationId xmlns:a16="http://schemas.microsoft.com/office/drawing/2014/main" id="{5ED47D09-0EDB-4EC0-9B26-57625F90E887}"/>
                </a:ext>
              </a:extLst>
            </p:cNvPr>
            <p:cNvSpPr/>
            <p:nvPr/>
          </p:nvSpPr>
          <p:spPr>
            <a:xfrm>
              <a:off x="6275428" y="4396170"/>
              <a:ext cx="1910963" cy="3077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Loại</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thu</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thập</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13" name="직선 연결선 12">
              <a:extLst>
                <a:ext uri="{FF2B5EF4-FFF2-40B4-BE49-F238E27FC236}">
                  <a16:creationId xmlns:a16="http://schemas.microsoft.com/office/drawing/2014/main" id="{E2A41437-F502-4BF2-B4A0-267628FE6321}"/>
                </a:ext>
              </a:extLst>
            </p:cNvPr>
            <p:cNvCxnSpPr>
              <a:stCxn id="12" idx="2"/>
              <a:endCxn id="16" idx="0"/>
            </p:cNvCxnSpPr>
            <p:nvPr/>
          </p:nvCxnSpPr>
          <p:spPr>
            <a:xfrm flipH="1">
              <a:off x="7230909" y="4703947"/>
              <a:ext cx="1" cy="621673"/>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4" name="꺾인 연결선 71">
              <a:extLst>
                <a:ext uri="{FF2B5EF4-FFF2-40B4-BE49-F238E27FC236}">
                  <a16:creationId xmlns:a16="http://schemas.microsoft.com/office/drawing/2014/main" id="{979C276F-DC3B-4903-94D6-BC657285E3EE}"/>
                </a:ext>
              </a:extLst>
            </p:cNvPr>
            <p:cNvCxnSpPr>
              <a:endCxn id="20" idx="7"/>
            </p:cNvCxnSpPr>
            <p:nvPr/>
          </p:nvCxnSpPr>
          <p:spPr>
            <a:xfrm rot="5400000">
              <a:off x="6090045" y="4803431"/>
              <a:ext cx="753490" cy="554523"/>
            </a:xfrm>
            <a:prstGeom prst="bentConnector3">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5" name="꺾인 연결선 74">
              <a:extLst>
                <a:ext uri="{FF2B5EF4-FFF2-40B4-BE49-F238E27FC236}">
                  <a16:creationId xmlns:a16="http://schemas.microsoft.com/office/drawing/2014/main" id="{CB5B837F-8506-4A65-B252-84CE7D34D87E}"/>
                </a:ext>
              </a:extLst>
            </p:cNvPr>
            <p:cNvCxnSpPr>
              <a:endCxn id="18" idx="1"/>
            </p:cNvCxnSpPr>
            <p:nvPr/>
          </p:nvCxnSpPr>
          <p:spPr>
            <a:xfrm rot="16200000" flipH="1">
              <a:off x="7605594" y="4789924"/>
              <a:ext cx="753490" cy="581536"/>
            </a:xfrm>
            <a:prstGeom prst="bentConnector3">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0218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thu</a:t>
            </a:r>
            <a:r>
              <a:rPr lang="en-US" altLang="ko-KR" dirty="0">
                <a:ea typeface="SamsungOneKorean 400" panose="020B0503030303020204" pitchFamily="50" charset="-127"/>
              </a:rPr>
              <a:t> </a:t>
            </a:r>
            <a:r>
              <a:rPr lang="en-US" altLang="ko-KR" dirty="0" err="1">
                <a:ea typeface="SamsungOneKorean 400" panose="020B0503030303020204" pitchFamily="50" charset="-127"/>
              </a:rPr>
              <a:t>thập</a:t>
            </a:r>
            <a:r>
              <a:rPr lang="en-US" altLang="ko-KR" dirty="0">
                <a:ea typeface="SamsungOneKorean 400" panose="020B0503030303020204" pitchFamily="50" charset="-127"/>
              </a:rPr>
              <a:t> (2/3)</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err="1"/>
              <a:t>Ánh</a:t>
            </a:r>
            <a:r>
              <a:rPr lang="en-US" altLang="ko-KR" dirty="0"/>
              <a:t> </a:t>
            </a:r>
            <a:r>
              <a:rPr lang="en-US" altLang="ko-KR" dirty="0" err="1"/>
              <a:t>xạ</a:t>
            </a:r>
            <a:endParaRPr lang="en-US" altLang="ko-KR" dirty="0"/>
          </a:p>
          <a:p>
            <a:endParaRPr lang="ko-KR" altLang="en-US" dirty="0"/>
          </a:p>
        </p:txBody>
      </p:sp>
      <p:sp>
        <p:nvSpPr>
          <p:cNvPr id="10" name="TextBox 9">
            <a:extLst>
              <a:ext uri="{FF2B5EF4-FFF2-40B4-BE49-F238E27FC236}">
                <a16:creationId xmlns:a16="http://schemas.microsoft.com/office/drawing/2014/main" id="{70EA07D0-CB67-4D74-8AA4-BFA7833F424E}"/>
              </a:ext>
            </a:extLst>
          </p:cNvPr>
          <p:cNvSpPr txBox="1"/>
          <p:nvPr/>
        </p:nvSpPr>
        <p:spPr>
          <a:xfrm>
            <a:off x="712142" y="2528888"/>
            <a:ext cx="7812000" cy="342386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Create table ucol1 (</a:t>
            </a:r>
          </a:p>
          <a:p>
            <a:r>
              <a:rPr lang="en-US" altLang="ko-KR" sz="1600" dirty="0">
                <a:latin typeface="SamsungOne-400" panose="020B0503030303020204" pitchFamily="34" charset="0"/>
                <a:ea typeface="SamsungOne-400" panose="020B0503030303020204" pitchFamily="34" charset="0"/>
              </a:rPr>
              <a:t>	id 	integer PRIMARY KEY,</a:t>
            </a:r>
          </a:p>
          <a:p>
            <a:r>
              <a:rPr lang="en-US" altLang="ko-KR" sz="1600" dirty="0">
                <a:latin typeface="SamsungOne-400" panose="020B0503030303020204" pitchFamily="34" charset="0"/>
                <a:ea typeface="SamsungOne-400" panose="020B0503030303020204" pitchFamily="34" charset="0"/>
              </a:rPr>
              <a:t>	name 	varchar,</a:t>
            </a:r>
          </a:p>
          <a:p>
            <a:r>
              <a:rPr lang="en-US" altLang="ko-KR" sz="1600" dirty="0">
                <a:latin typeface="SamsungOne-400" panose="020B0503030303020204" pitchFamily="34" charset="0"/>
                <a:ea typeface="SamsungOne-400" panose="020B0503030303020204" pitchFamily="34" charset="0"/>
              </a:rPr>
              <a:t>	items 	</a:t>
            </a:r>
            <a:r>
              <a:rPr lang="en-US" altLang="ko-KR" sz="1600" dirty="0">
                <a:solidFill>
                  <a:srgbClr val="00B050"/>
                </a:solidFill>
                <a:latin typeface="SamsungOne-400" panose="020B0503030303020204" pitchFamily="34" charset="0"/>
                <a:ea typeface="SamsungOne-400" panose="020B0503030303020204" pitchFamily="34" charset="0"/>
              </a:rPr>
              <a:t>map&lt;text, text&gt;</a:t>
            </a:r>
          </a:p>
          <a:p>
            <a:r>
              <a:rPr lang="en-US" altLang="ko-KR" sz="1600" dirty="0">
                <a:latin typeface="SamsungOne-400" panose="020B0503030303020204" pitchFamily="34" charset="0"/>
                <a:ea typeface="SamsungOne-400" panose="020B0503030303020204" pitchFamily="34" charset="0"/>
              </a:rPr>
              <a:t>);</a:t>
            </a:r>
          </a:p>
          <a:p>
            <a:endParaRPr lang="en-US" altLang="ko-KR" sz="1600" dirty="0">
              <a:latin typeface="SamsungOne-400" panose="020B0503030303020204" pitchFamily="34" charset="0"/>
              <a:ea typeface="SamsungOne-400" panose="020B0503030303020204" pitchFamily="34" charset="0"/>
            </a:endParaRPr>
          </a:p>
          <a:p>
            <a:r>
              <a:rPr lang="en-US" altLang="ko-KR" sz="1600" dirty="0">
                <a:latin typeface="SamsungOne-400" panose="020B0503030303020204" pitchFamily="34" charset="0"/>
                <a:ea typeface="SamsungOne-400" panose="020B0503030303020204" pitchFamily="34" charset="0"/>
              </a:rPr>
              <a:t>Insert into ucol1 (id, name, items)</a:t>
            </a:r>
          </a:p>
          <a:p>
            <a:r>
              <a:rPr lang="en-US" altLang="ko-KR" sz="1600" dirty="0">
                <a:latin typeface="SamsungOne-400" panose="020B0503030303020204" pitchFamily="34" charset="0"/>
                <a:ea typeface="SamsungOne-400" panose="020B0503030303020204" pitchFamily="34" charset="0"/>
              </a:rPr>
              <a:t>	values(1,’Jason Jeong’, </a:t>
            </a:r>
            <a:r>
              <a:rPr lang="en-US" altLang="ko-KR" sz="1600" dirty="0">
                <a:solidFill>
                  <a:srgbClr val="00B050"/>
                </a:solidFill>
                <a:latin typeface="SamsungOne-400" panose="020B0503030303020204" pitchFamily="34" charset="0"/>
                <a:ea typeface="SamsungOne-400" panose="020B0503030303020204" pitchFamily="34" charset="0"/>
              </a:rPr>
              <a:t>{‘color’ : ‘blue’, ‘movie’ : ‘star wars’}</a:t>
            </a:r>
            <a:r>
              <a:rPr lang="en-US" altLang="ko-KR" sz="1600" dirty="0">
                <a:latin typeface="SamsungOne-400" panose="020B0503030303020204" pitchFamily="34" charset="0"/>
                <a:ea typeface="SamsungOne-400" panose="020B0503030303020204" pitchFamily="34" charset="0"/>
              </a:rPr>
              <a:t>);</a:t>
            </a:r>
          </a:p>
          <a:p>
            <a:endParaRPr lang="en-US" altLang="ko-KR" sz="1600" dirty="0">
              <a:latin typeface="SamsungOne-400" panose="020B0503030303020204" pitchFamily="34" charset="0"/>
              <a:ea typeface="SamsungOne-400" panose="020B0503030303020204" pitchFamily="34" charset="0"/>
            </a:endParaRPr>
          </a:p>
          <a:p>
            <a:r>
              <a:rPr lang="en-US" altLang="ko-KR" sz="1600" dirty="0">
                <a:latin typeface="SamsungOne-400" panose="020B0503030303020204" pitchFamily="34" charset="0"/>
                <a:ea typeface="SamsungOne-400" panose="020B0503030303020204" pitchFamily="34" charset="0"/>
              </a:rPr>
              <a:t>Update ucol1 set items = </a:t>
            </a:r>
            <a:r>
              <a:rPr lang="en-US" altLang="ko-KR" sz="1600" dirty="0">
                <a:solidFill>
                  <a:srgbClr val="00B050"/>
                </a:solidFill>
                <a:latin typeface="SamsungOne-400" panose="020B0503030303020204" pitchFamily="34" charset="0"/>
                <a:ea typeface="SamsungOne-400" panose="020B0503030303020204" pitchFamily="34" charset="0"/>
              </a:rPr>
              <a:t>{‘color’ : ‘green’}</a:t>
            </a:r>
          </a:p>
          <a:p>
            <a:r>
              <a:rPr lang="en-US" altLang="ko-KR" sz="1600" dirty="0">
                <a:latin typeface="SamsungOne-400" panose="020B0503030303020204" pitchFamily="34" charset="0"/>
                <a:ea typeface="SamsungOne-400" panose="020B0503030303020204" pitchFamily="34" charset="0"/>
              </a:rPr>
              <a:t>	where id = 1;</a:t>
            </a:r>
          </a:p>
          <a:p>
            <a:r>
              <a:rPr lang="en-US" altLang="ko-KR" sz="1600" dirty="0">
                <a:latin typeface="SamsungOne-400" panose="020B0503030303020204" pitchFamily="34" charset="0"/>
                <a:ea typeface="SamsungOne-400" panose="020B0503030303020204" pitchFamily="34" charset="0"/>
              </a:rPr>
              <a:t>Update ucol1 set items[‘fruit’] = ‘apple’ where </a:t>
            </a:r>
          </a:p>
          <a:p>
            <a:r>
              <a:rPr lang="en-US" altLang="ko-KR" sz="1600" dirty="0">
                <a:latin typeface="SamsungOne-400" panose="020B0503030303020204" pitchFamily="34" charset="0"/>
                <a:ea typeface="SamsungOne-400" panose="020B0503030303020204" pitchFamily="34" charset="0"/>
              </a:rPr>
              <a:t>	id = 1;</a:t>
            </a:r>
          </a:p>
        </p:txBody>
      </p:sp>
    </p:spTree>
    <p:extLst>
      <p:ext uri="{BB962C8B-B14F-4D97-AF65-F5344CB8AC3E}">
        <p14:creationId xmlns:p14="http://schemas.microsoft.com/office/powerpoint/2010/main" val="26212588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thu</a:t>
            </a:r>
            <a:r>
              <a:rPr lang="en-US" altLang="ko-KR" dirty="0">
                <a:ea typeface="SamsungOneKorean 400" panose="020B0503030303020204" pitchFamily="50" charset="-127"/>
              </a:rPr>
              <a:t> </a:t>
            </a:r>
            <a:r>
              <a:rPr lang="en-US" altLang="ko-KR" dirty="0" err="1">
                <a:ea typeface="SamsungOneKorean 400" panose="020B0503030303020204" pitchFamily="50" charset="-127"/>
              </a:rPr>
              <a:t>thập</a:t>
            </a:r>
            <a:r>
              <a:rPr lang="en-US" altLang="ko-KR" dirty="0">
                <a:ea typeface="SamsungOneKorean 400" panose="020B0503030303020204" pitchFamily="50" charset="-127"/>
              </a:rPr>
              <a:t> (3/3)</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err="1"/>
              <a:t>Tập</a:t>
            </a:r>
            <a:r>
              <a:rPr lang="en-US" altLang="ko-KR" dirty="0"/>
              <a:t> </a:t>
            </a:r>
            <a:r>
              <a:rPr lang="en-US" altLang="ko-KR" dirty="0" err="1"/>
              <a:t>hợp</a:t>
            </a:r>
            <a:endParaRPr lang="ko-KR" altLang="en-US" dirty="0"/>
          </a:p>
        </p:txBody>
      </p:sp>
      <p:sp>
        <p:nvSpPr>
          <p:cNvPr id="9" name="TextBox 8">
            <a:extLst>
              <a:ext uri="{FF2B5EF4-FFF2-40B4-BE49-F238E27FC236}">
                <a16:creationId xmlns:a16="http://schemas.microsoft.com/office/drawing/2014/main" id="{EF22BD97-A357-4222-8A2F-261089871F31}"/>
              </a:ext>
            </a:extLst>
          </p:cNvPr>
          <p:cNvSpPr txBox="1"/>
          <p:nvPr/>
        </p:nvSpPr>
        <p:spPr>
          <a:xfrm>
            <a:off x="697117" y="2528889"/>
            <a:ext cx="7812000" cy="370014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Create table img1 (</a:t>
            </a:r>
          </a:p>
          <a:p>
            <a:r>
              <a:rPr lang="en-US" altLang="ko-KR" sz="1600" dirty="0">
                <a:latin typeface="SamsungOne-400" panose="020B0503030303020204" pitchFamily="34" charset="0"/>
                <a:ea typeface="SamsungOne-400" panose="020B0503030303020204" pitchFamily="34" charset="0"/>
              </a:rPr>
              <a:t>	id 	integer PRIMARY KEY,</a:t>
            </a:r>
          </a:p>
          <a:p>
            <a:r>
              <a:rPr lang="en-US" altLang="ko-KR" sz="1600" dirty="0">
                <a:latin typeface="SamsungOne-400" panose="020B0503030303020204" pitchFamily="34" charset="0"/>
                <a:ea typeface="SamsungOne-400" panose="020B0503030303020204" pitchFamily="34" charset="0"/>
              </a:rPr>
              <a:t>	title 	varchar,</a:t>
            </a:r>
          </a:p>
          <a:p>
            <a:r>
              <a:rPr lang="en-US" altLang="ko-KR" sz="1600" dirty="0">
                <a:latin typeface="SamsungOne-400" panose="020B0503030303020204" pitchFamily="34" charset="0"/>
                <a:ea typeface="SamsungOne-400" panose="020B0503030303020204" pitchFamily="34" charset="0"/>
              </a:rPr>
              <a:t>	tags 	</a:t>
            </a:r>
            <a:r>
              <a:rPr lang="en-US" altLang="ko-KR" sz="1600" dirty="0">
                <a:solidFill>
                  <a:srgbClr val="00B050"/>
                </a:solidFill>
                <a:latin typeface="SamsungOne-400" panose="020B0503030303020204" pitchFamily="34" charset="0"/>
                <a:ea typeface="SamsungOne-400" panose="020B0503030303020204" pitchFamily="34" charset="0"/>
              </a:rPr>
              <a:t>set&lt;text&gt;</a:t>
            </a:r>
          </a:p>
          <a:p>
            <a:r>
              <a:rPr lang="en-US" altLang="ko-KR" sz="1600" dirty="0">
                <a:latin typeface="SamsungOne-400" panose="020B0503030303020204" pitchFamily="34" charset="0"/>
                <a:ea typeface="SamsungOne-400" panose="020B0503030303020204" pitchFamily="34" charset="0"/>
              </a:rPr>
              <a:t>);</a:t>
            </a:r>
          </a:p>
          <a:p>
            <a:endParaRPr lang="en-US" altLang="ko-KR" sz="1600" dirty="0">
              <a:latin typeface="SamsungOne-400" panose="020B0503030303020204" pitchFamily="34" charset="0"/>
              <a:ea typeface="SamsungOne-400" panose="020B0503030303020204" pitchFamily="34" charset="0"/>
            </a:endParaRPr>
          </a:p>
          <a:p>
            <a:r>
              <a:rPr lang="en-US" altLang="ko-KR" sz="1600" dirty="0">
                <a:latin typeface="SamsungOne-400" panose="020B0503030303020204" pitchFamily="34" charset="0"/>
                <a:ea typeface="SamsungOne-400" panose="020B0503030303020204" pitchFamily="34" charset="0"/>
              </a:rPr>
              <a:t>Insert into img1 (id, title, tags)</a:t>
            </a:r>
          </a:p>
          <a:p>
            <a:r>
              <a:rPr lang="en-US" altLang="ko-KR" sz="1600" dirty="0">
                <a:latin typeface="SamsungOne-400" panose="020B0503030303020204" pitchFamily="34" charset="0"/>
                <a:ea typeface="SamsungOne-400" panose="020B0503030303020204" pitchFamily="34" charset="0"/>
              </a:rPr>
              <a:t>	values(1,’Dog’,</a:t>
            </a:r>
            <a:r>
              <a:rPr lang="en-US" altLang="ko-KR" sz="1600" dirty="0">
                <a:solidFill>
                  <a:srgbClr val="00B050"/>
                </a:solidFill>
                <a:latin typeface="SamsungOne-400" panose="020B0503030303020204" pitchFamily="34" charset="0"/>
                <a:ea typeface="SamsungOne-400" panose="020B0503030303020204" pitchFamily="34" charset="0"/>
              </a:rPr>
              <a:t>{‘black’, ‘pet’, ‘smile’}</a:t>
            </a:r>
            <a:r>
              <a:rPr lang="en-US" altLang="ko-KR" sz="1600" dirty="0">
                <a:latin typeface="SamsungOne-400" panose="020B0503030303020204" pitchFamily="34" charset="0"/>
                <a:ea typeface="SamsungOne-400" panose="020B0503030303020204" pitchFamily="34" charset="0"/>
              </a:rPr>
              <a:t>);</a:t>
            </a:r>
          </a:p>
          <a:p>
            <a:endParaRPr lang="en-US" altLang="ko-KR" sz="1600" dirty="0">
              <a:latin typeface="SamsungOne-400" panose="020B0503030303020204" pitchFamily="34" charset="0"/>
              <a:ea typeface="SamsungOne-400" panose="020B0503030303020204" pitchFamily="34" charset="0"/>
            </a:endParaRPr>
          </a:p>
          <a:p>
            <a:r>
              <a:rPr lang="en-US" altLang="ko-KR" sz="1600" dirty="0">
                <a:latin typeface="SamsungOne-400" panose="020B0503030303020204" pitchFamily="34" charset="0"/>
                <a:ea typeface="SamsungOne-400" panose="020B0503030303020204" pitchFamily="34" charset="0"/>
              </a:rPr>
              <a:t>Update img1 set tags = </a:t>
            </a:r>
            <a:r>
              <a:rPr lang="en-US" altLang="ko-KR" sz="1600" dirty="0">
                <a:solidFill>
                  <a:srgbClr val="00B050"/>
                </a:solidFill>
                <a:latin typeface="SamsungOne-400" panose="020B0503030303020204" pitchFamily="34" charset="0"/>
                <a:ea typeface="SamsungOne-400" panose="020B0503030303020204" pitchFamily="34" charset="0"/>
              </a:rPr>
              <a:t>{‘white’, ’pet’, ’cute’}</a:t>
            </a:r>
          </a:p>
          <a:p>
            <a:r>
              <a:rPr lang="en-US" altLang="ko-KR" sz="1600" dirty="0">
                <a:latin typeface="SamsungOne-400" panose="020B0503030303020204" pitchFamily="34" charset="0"/>
                <a:ea typeface="SamsungOne-400" panose="020B0503030303020204" pitchFamily="34" charset="0"/>
              </a:rPr>
              <a:t>	where id = 1;</a:t>
            </a:r>
          </a:p>
          <a:p>
            <a:r>
              <a:rPr lang="en-US" altLang="ko-KR" sz="1600" dirty="0">
                <a:latin typeface="SamsungOne-400" panose="020B0503030303020204" pitchFamily="34" charset="0"/>
                <a:ea typeface="SamsungOne-400" panose="020B0503030303020204" pitchFamily="34" charset="0"/>
              </a:rPr>
              <a:t>Update img1 set </a:t>
            </a:r>
            <a:r>
              <a:rPr lang="en-US" altLang="ko-KR" sz="1600" dirty="0">
                <a:solidFill>
                  <a:srgbClr val="00B050"/>
                </a:solidFill>
                <a:latin typeface="SamsungOne-400" panose="020B0503030303020204" pitchFamily="34" charset="0"/>
                <a:ea typeface="SamsungOne-400" panose="020B0503030303020204" pitchFamily="34" charset="0"/>
              </a:rPr>
              <a:t>tags = tags + {‘gray’, ‘small’}</a:t>
            </a:r>
            <a:r>
              <a:rPr lang="en-US" altLang="ko-KR" sz="1600" dirty="0">
                <a:latin typeface="SamsungOne-400" panose="020B0503030303020204" pitchFamily="34" charset="0"/>
                <a:ea typeface="SamsungOne-400" panose="020B0503030303020204" pitchFamily="34" charset="0"/>
              </a:rPr>
              <a:t> </a:t>
            </a:r>
          </a:p>
          <a:p>
            <a:r>
              <a:rPr lang="en-US" altLang="ko-KR" sz="1600" dirty="0">
                <a:latin typeface="SamsungOne-400" panose="020B0503030303020204" pitchFamily="34" charset="0"/>
                <a:ea typeface="SamsungOne-400" panose="020B0503030303020204" pitchFamily="34" charset="0"/>
              </a:rPr>
              <a:t>	where id = 1;</a:t>
            </a:r>
          </a:p>
          <a:p>
            <a:r>
              <a:rPr lang="en-US" altLang="ko-KR" sz="1600" dirty="0">
                <a:latin typeface="SamsungOne-400" panose="020B0503030303020204" pitchFamily="34" charset="0"/>
                <a:ea typeface="SamsungOne-400" panose="020B0503030303020204" pitchFamily="34" charset="0"/>
              </a:rPr>
              <a:t>Update img1 set </a:t>
            </a:r>
            <a:r>
              <a:rPr lang="en-US" altLang="ko-KR" sz="1600" dirty="0">
                <a:solidFill>
                  <a:srgbClr val="00B050"/>
                </a:solidFill>
                <a:latin typeface="SamsungOne-400" panose="020B0503030303020204" pitchFamily="34" charset="0"/>
                <a:ea typeface="SamsungOne-400" panose="020B0503030303020204" pitchFamily="34" charset="0"/>
              </a:rPr>
              <a:t>tags = tags - {‘small’}</a:t>
            </a:r>
            <a:r>
              <a:rPr lang="en-US" altLang="ko-KR" sz="1600" dirty="0">
                <a:latin typeface="SamsungOne-400" panose="020B0503030303020204" pitchFamily="34" charset="0"/>
                <a:ea typeface="SamsungOne-400" panose="020B0503030303020204" pitchFamily="34" charset="0"/>
              </a:rPr>
              <a:t> </a:t>
            </a:r>
          </a:p>
          <a:p>
            <a:r>
              <a:rPr lang="en-US" altLang="ko-KR" sz="1600" dirty="0">
                <a:latin typeface="SamsungOne-400" panose="020B0503030303020204" pitchFamily="34" charset="0"/>
                <a:ea typeface="SamsungOne-400" panose="020B0503030303020204" pitchFamily="34" charset="0"/>
              </a:rPr>
              <a:t>	where id = 1;</a:t>
            </a:r>
          </a:p>
        </p:txBody>
      </p:sp>
    </p:spTree>
    <p:extLst>
      <p:ext uri="{BB962C8B-B14F-4D97-AF65-F5344CB8AC3E}">
        <p14:creationId xmlns:p14="http://schemas.microsoft.com/office/powerpoint/2010/main" val="17601844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vi-VN" altLang="ko-KR" sz="2800" dirty="0">
                <a:ea typeface="SamsungOneKorean 400" panose="020B0503030303020204" pitchFamily="50" charset="-127"/>
              </a:rPr>
              <a:t>Kiểu dữ liệu do người dùng xác định (UDT) (1/2)</a:t>
            </a:r>
            <a:endParaRPr lang="ko-KR" altLang="en-US" sz="2800"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Kiểu dữ liệu do người dùng xác định</a:t>
            </a:r>
            <a:endParaRPr lang="en-US" altLang="ko-KR" dirty="0"/>
          </a:p>
          <a:p>
            <a:pPr marL="0" indent="0">
              <a:buNone/>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marL="0" indent="0">
              <a:buNone/>
            </a:pPr>
            <a:endParaRPr lang="en-US" altLang="ko-KR" dirty="0"/>
          </a:p>
          <a:p>
            <a:r>
              <a:rPr lang="en-US" altLang="ko-KR" dirty="0"/>
              <a:t>Create  type statement </a:t>
            </a:r>
          </a:p>
          <a:p>
            <a:endParaRPr lang="en-US" altLang="ko-KR" dirty="0"/>
          </a:p>
          <a:p>
            <a:endParaRPr lang="ko-KR" altLang="en-US" dirty="0"/>
          </a:p>
        </p:txBody>
      </p:sp>
      <p:grpSp>
        <p:nvGrpSpPr>
          <p:cNvPr id="9" name="그룹 8">
            <a:extLst>
              <a:ext uri="{FF2B5EF4-FFF2-40B4-BE49-F238E27FC236}">
                <a16:creationId xmlns:a16="http://schemas.microsoft.com/office/drawing/2014/main" id="{DBD31BFA-CCBE-4B32-AB50-8E9AC2BC8D12}"/>
              </a:ext>
            </a:extLst>
          </p:cNvPr>
          <p:cNvGrpSpPr/>
          <p:nvPr/>
        </p:nvGrpSpPr>
        <p:grpSpPr>
          <a:xfrm>
            <a:off x="1271697" y="2820552"/>
            <a:ext cx="7251916" cy="1396826"/>
            <a:chOff x="1271697" y="2936664"/>
            <a:chExt cx="7251916" cy="1396826"/>
          </a:xfrm>
        </p:grpSpPr>
        <p:sp>
          <p:nvSpPr>
            <p:cNvPr id="10" name="이등변 삼각형 128">
              <a:extLst>
                <a:ext uri="{FF2B5EF4-FFF2-40B4-BE49-F238E27FC236}">
                  <a16:creationId xmlns:a16="http://schemas.microsoft.com/office/drawing/2014/main" id="{C586C341-0CBA-4DF8-B642-F1C8F663FC85}"/>
                </a:ext>
              </a:extLst>
            </p:cNvPr>
            <p:cNvSpPr/>
            <p:nvPr/>
          </p:nvSpPr>
          <p:spPr>
            <a:xfrm rot="744925" flipH="1">
              <a:off x="4417024" y="3143253"/>
              <a:ext cx="1033155" cy="975494"/>
            </a:xfrm>
            <a:custGeom>
              <a:avLst/>
              <a:gdLst>
                <a:gd name="connsiteX0" fmla="*/ 0 w 994574"/>
                <a:gd name="connsiteY0" fmla="*/ 540910 h 540910"/>
                <a:gd name="connsiteX1" fmla="*/ 994574 w 994574"/>
                <a:gd name="connsiteY1" fmla="*/ 0 h 540910"/>
                <a:gd name="connsiteX2" fmla="*/ 994574 w 994574"/>
                <a:gd name="connsiteY2" fmla="*/ 540910 h 540910"/>
                <a:gd name="connsiteX3" fmla="*/ 0 w 994574"/>
                <a:gd name="connsiteY3" fmla="*/ 540910 h 540910"/>
                <a:gd name="connsiteX0" fmla="*/ 0 w 1032674"/>
                <a:gd name="connsiteY0" fmla="*/ 855235 h 855235"/>
                <a:gd name="connsiteX1" fmla="*/ 1032674 w 1032674"/>
                <a:gd name="connsiteY1" fmla="*/ 0 h 855235"/>
                <a:gd name="connsiteX2" fmla="*/ 1032674 w 1032674"/>
                <a:gd name="connsiteY2" fmla="*/ 540910 h 855235"/>
                <a:gd name="connsiteX3" fmla="*/ 0 w 1032674"/>
                <a:gd name="connsiteY3" fmla="*/ 855235 h 855235"/>
                <a:gd name="connsiteX0" fmla="*/ 0 w 1032674"/>
                <a:gd name="connsiteY0" fmla="*/ 712360 h 712360"/>
                <a:gd name="connsiteX1" fmla="*/ 794549 w 1032674"/>
                <a:gd name="connsiteY1" fmla="*/ 0 h 712360"/>
                <a:gd name="connsiteX2" fmla="*/ 1032674 w 1032674"/>
                <a:gd name="connsiteY2" fmla="*/ 398035 h 712360"/>
                <a:gd name="connsiteX3" fmla="*/ 0 w 1032674"/>
                <a:gd name="connsiteY3" fmla="*/ 712360 h 712360"/>
                <a:gd name="connsiteX0" fmla="*/ 0 w 813599"/>
                <a:gd name="connsiteY0" fmla="*/ 940960 h 940960"/>
                <a:gd name="connsiteX1" fmla="*/ 575474 w 813599"/>
                <a:gd name="connsiteY1" fmla="*/ 0 h 940960"/>
                <a:gd name="connsiteX2" fmla="*/ 813599 w 813599"/>
                <a:gd name="connsiteY2" fmla="*/ 398035 h 940960"/>
                <a:gd name="connsiteX3" fmla="*/ 0 w 813599"/>
                <a:gd name="connsiteY3" fmla="*/ 940960 h 940960"/>
                <a:gd name="connsiteX0" fmla="*/ 0 w 813599"/>
                <a:gd name="connsiteY0" fmla="*/ 1009540 h 1009540"/>
                <a:gd name="connsiteX1" fmla="*/ 590714 w 813599"/>
                <a:gd name="connsiteY1" fmla="*/ 0 h 1009540"/>
                <a:gd name="connsiteX2" fmla="*/ 813599 w 813599"/>
                <a:gd name="connsiteY2" fmla="*/ 466615 h 1009540"/>
                <a:gd name="connsiteX3" fmla="*/ 0 w 813599"/>
                <a:gd name="connsiteY3" fmla="*/ 1009540 h 1009540"/>
                <a:gd name="connsiteX0" fmla="*/ 0 w 813599"/>
                <a:gd name="connsiteY0" fmla="*/ 1113505 h 1113505"/>
                <a:gd name="connsiteX1" fmla="*/ 656772 w 813599"/>
                <a:gd name="connsiteY1" fmla="*/ 1 h 1113505"/>
                <a:gd name="connsiteX2" fmla="*/ 813599 w 813599"/>
                <a:gd name="connsiteY2" fmla="*/ 570580 h 1113505"/>
                <a:gd name="connsiteX3" fmla="*/ 0 w 813599"/>
                <a:gd name="connsiteY3" fmla="*/ 1113505 h 1113505"/>
                <a:gd name="connsiteX0" fmla="*/ 0 w 827545"/>
                <a:gd name="connsiteY0" fmla="*/ 1113504 h 1113504"/>
                <a:gd name="connsiteX1" fmla="*/ 656772 w 827545"/>
                <a:gd name="connsiteY1" fmla="*/ 0 h 1113504"/>
                <a:gd name="connsiteX2" fmla="*/ 827545 w 827545"/>
                <a:gd name="connsiteY2" fmla="*/ 601673 h 1113504"/>
                <a:gd name="connsiteX3" fmla="*/ 0 w 827545"/>
                <a:gd name="connsiteY3" fmla="*/ 1113504 h 1113504"/>
              </a:gdLst>
              <a:ahLst/>
              <a:cxnLst>
                <a:cxn ang="0">
                  <a:pos x="connsiteX0" y="connsiteY0"/>
                </a:cxn>
                <a:cxn ang="0">
                  <a:pos x="connsiteX1" y="connsiteY1"/>
                </a:cxn>
                <a:cxn ang="0">
                  <a:pos x="connsiteX2" y="connsiteY2"/>
                </a:cxn>
                <a:cxn ang="0">
                  <a:pos x="connsiteX3" y="connsiteY3"/>
                </a:cxn>
              </a:cxnLst>
              <a:rect l="l" t="t" r="r" b="b"/>
              <a:pathLst>
                <a:path w="827545" h="1113504">
                  <a:moveTo>
                    <a:pt x="0" y="1113504"/>
                  </a:moveTo>
                  <a:lnTo>
                    <a:pt x="656772" y="0"/>
                  </a:lnTo>
                  <a:lnTo>
                    <a:pt x="827545" y="601673"/>
                  </a:lnTo>
                  <a:lnTo>
                    <a:pt x="0" y="1113504"/>
                  </a:lnTo>
                  <a:close/>
                </a:path>
              </a:pathLst>
            </a:cu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 name="이등변 삼각형 128">
              <a:extLst>
                <a:ext uri="{FF2B5EF4-FFF2-40B4-BE49-F238E27FC236}">
                  <a16:creationId xmlns:a16="http://schemas.microsoft.com/office/drawing/2014/main" id="{0258CFC2-50C5-428F-B211-FB01CFE82B8C}"/>
                </a:ext>
              </a:extLst>
            </p:cNvPr>
            <p:cNvSpPr/>
            <p:nvPr/>
          </p:nvSpPr>
          <p:spPr>
            <a:xfrm rot="10800000">
              <a:off x="6315567" y="3179780"/>
              <a:ext cx="813599" cy="1009540"/>
            </a:xfrm>
            <a:custGeom>
              <a:avLst/>
              <a:gdLst>
                <a:gd name="connsiteX0" fmla="*/ 0 w 994574"/>
                <a:gd name="connsiteY0" fmla="*/ 540910 h 540910"/>
                <a:gd name="connsiteX1" fmla="*/ 994574 w 994574"/>
                <a:gd name="connsiteY1" fmla="*/ 0 h 540910"/>
                <a:gd name="connsiteX2" fmla="*/ 994574 w 994574"/>
                <a:gd name="connsiteY2" fmla="*/ 540910 h 540910"/>
                <a:gd name="connsiteX3" fmla="*/ 0 w 994574"/>
                <a:gd name="connsiteY3" fmla="*/ 540910 h 540910"/>
                <a:gd name="connsiteX0" fmla="*/ 0 w 1032674"/>
                <a:gd name="connsiteY0" fmla="*/ 855235 h 855235"/>
                <a:gd name="connsiteX1" fmla="*/ 1032674 w 1032674"/>
                <a:gd name="connsiteY1" fmla="*/ 0 h 855235"/>
                <a:gd name="connsiteX2" fmla="*/ 1032674 w 1032674"/>
                <a:gd name="connsiteY2" fmla="*/ 540910 h 855235"/>
                <a:gd name="connsiteX3" fmla="*/ 0 w 1032674"/>
                <a:gd name="connsiteY3" fmla="*/ 855235 h 855235"/>
                <a:gd name="connsiteX0" fmla="*/ 0 w 1032674"/>
                <a:gd name="connsiteY0" fmla="*/ 712360 h 712360"/>
                <a:gd name="connsiteX1" fmla="*/ 794549 w 1032674"/>
                <a:gd name="connsiteY1" fmla="*/ 0 h 712360"/>
                <a:gd name="connsiteX2" fmla="*/ 1032674 w 1032674"/>
                <a:gd name="connsiteY2" fmla="*/ 398035 h 712360"/>
                <a:gd name="connsiteX3" fmla="*/ 0 w 1032674"/>
                <a:gd name="connsiteY3" fmla="*/ 712360 h 712360"/>
                <a:gd name="connsiteX0" fmla="*/ 0 w 813599"/>
                <a:gd name="connsiteY0" fmla="*/ 940960 h 940960"/>
                <a:gd name="connsiteX1" fmla="*/ 575474 w 813599"/>
                <a:gd name="connsiteY1" fmla="*/ 0 h 940960"/>
                <a:gd name="connsiteX2" fmla="*/ 813599 w 813599"/>
                <a:gd name="connsiteY2" fmla="*/ 398035 h 940960"/>
                <a:gd name="connsiteX3" fmla="*/ 0 w 813599"/>
                <a:gd name="connsiteY3" fmla="*/ 940960 h 940960"/>
                <a:gd name="connsiteX0" fmla="*/ 0 w 813599"/>
                <a:gd name="connsiteY0" fmla="*/ 1009540 h 1009540"/>
                <a:gd name="connsiteX1" fmla="*/ 590714 w 813599"/>
                <a:gd name="connsiteY1" fmla="*/ 0 h 1009540"/>
                <a:gd name="connsiteX2" fmla="*/ 813599 w 813599"/>
                <a:gd name="connsiteY2" fmla="*/ 466615 h 1009540"/>
                <a:gd name="connsiteX3" fmla="*/ 0 w 813599"/>
                <a:gd name="connsiteY3" fmla="*/ 1009540 h 1009540"/>
              </a:gdLst>
              <a:ahLst/>
              <a:cxnLst>
                <a:cxn ang="0">
                  <a:pos x="connsiteX0" y="connsiteY0"/>
                </a:cxn>
                <a:cxn ang="0">
                  <a:pos x="connsiteX1" y="connsiteY1"/>
                </a:cxn>
                <a:cxn ang="0">
                  <a:pos x="connsiteX2" y="connsiteY2"/>
                </a:cxn>
                <a:cxn ang="0">
                  <a:pos x="connsiteX3" y="connsiteY3"/>
                </a:cxn>
              </a:cxnLst>
              <a:rect l="l" t="t" r="r" b="b"/>
              <a:pathLst>
                <a:path w="813599" h="1009540">
                  <a:moveTo>
                    <a:pt x="0" y="1009540"/>
                  </a:moveTo>
                  <a:lnTo>
                    <a:pt x="590714" y="0"/>
                  </a:lnTo>
                  <a:lnTo>
                    <a:pt x="813599" y="466615"/>
                  </a:lnTo>
                  <a:lnTo>
                    <a:pt x="0" y="100954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이등변 삼각형 128">
              <a:extLst>
                <a:ext uri="{FF2B5EF4-FFF2-40B4-BE49-F238E27FC236}">
                  <a16:creationId xmlns:a16="http://schemas.microsoft.com/office/drawing/2014/main" id="{6E8B2AAF-1028-4F3D-8B83-53EB9A7BA1E4}"/>
                </a:ext>
              </a:extLst>
            </p:cNvPr>
            <p:cNvSpPr/>
            <p:nvPr/>
          </p:nvSpPr>
          <p:spPr>
            <a:xfrm rot="10800000">
              <a:off x="2692572" y="3200562"/>
              <a:ext cx="813599" cy="1009540"/>
            </a:xfrm>
            <a:custGeom>
              <a:avLst/>
              <a:gdLst>
                <a:gd name="connsiteX0" fmla="*/ 0 w 994574"/>
                <a:gd name="connsiteY0" fmla="*/ 540910 h 540910"/>
                <a:gd name="connsiteX1" fmla="*/ 994574 w 994574"/>
                <a:gd name="connsiteY1" fmla="*/ 0 h 540910"/>
                <a:gd name="connsiteX2" fmla="*/ 994574 w 994574"/>
                <a:gd name="connsiteY2" fmla="*/ 540910 h 540910"/>
                <a:gd name="connsiteX3" fmla="*/ 0 w 994574"/>
                <a:gd name="connsiteY3" fmla="*/ 540910 h 540910"/>
                <a:gd name="connsiteX0" fmla="*/ 0 w 1032674"/>
                <a:gd name="connsiteY0" fmla="*/ 855235 h 855235"/>
                <a:gd name="connsiteX1" fmla="*/ 1032674 w 1032674"/>
                <a:gd name="connsiteY1" fmla="*/ 0 h 855235"/>
                <a:gd name="connsiteX2" fmla="*/ 1032674 w 1032674"/>
                <a:gd name="connsiteY2" fmla="*/ 540910 h 855235"/>
                <a:gd name="connsiteX3" fmla="*/ 0 w 1032674"/>
                <a:gd name="connsiteY3" fmla="*/ 855235 h 855235"/>
                <a:gd name="connsiteX0" fmla="*/ 0 w 1032674"/>
                <a:gd name="connsiteY0" fmla="*/ 712360 h 712360"/>
                <a:gd name="connsiteX1" fmla="*/ 794549 w 1032674"/>
                <a:gd name="connsiteY1" fmla="*/ 0 h 712360"/>
                <a:gd name="connsiteX2" fmla="*/ 1032674 w 1032674"/>
                <a:gd name="connsiteY2" fmla="*/ 398035 h 712360"/>
                <a:gd name="connsiteX3" fmla="*/ 0 w 1032674"/>
                <a:gd name="connsiteY3" fmla="*/ 712360 h 712360"/>
                <a:gd name="connsiteX0" fmla="*/ 0 w 813599"/>
                <a:gd name="connsiteY0" fmla="*/ 940960 h 940960"/>
                <a:gd name="connsiteX1" fmla="*/ 575474 w 813599"/>
                <a:gd name="connsiteY1" fmla="*/ 0 h 940960"/>
                <a:gd name="connsiteX2" fmla="*/ 813599 w 813599"/>
                <a:gd name="connsiteY2" fmla="*/ 398035 h 940960"/>
                <a:gd name="connsiteX3" fmla="*/ 0 w 813599"/>
                <a:gd name="connsiteY3" fmla="*/ 940960 h 940960"/>
                <a:gd name="connsiteX0" fmla="*/ 0 w 813599"/>
                <a:gd name="connsiteY0" fmla="*/ 1009540 h 1009540"/>
                <a:gd name="connsiteX1" fmla="*/ 590714 w 813599"/>
                <a:gd name="connsiteY1" fmla="*/ 0 h 1009540"/>
                <a:gd name="connsiteX2" fmla="*/ 813599 w 813599"/>
                <a:gd name="connsiteY2" fmla="*/ 466615 h 1009540"/>
                <a:gd name="connsiteX3" fmla="*/ 0 w 813599"/>
                <a:gd name="connsiteY3" fmla="*/ 1009540 h 1009540"/>
              </a:gdLst>
              <a:ahLst/>
              <a:cxnLst>
                <a:cxn ang="0">
                  <a:pos x="connsiteX0" y="connsiteY0"/>
                </a:cxn>
                <a:cxn ang="0">
                  <a:pos x="connsiteX1" y="connsiteY1"/>
                </a:cxn>
                <a:cxn ang="0">
                  <a:pos x="connsiteX2" y="connsiteY2"/>
                </a:cxn>
                <a:cxn ang="0">
                  <a:pos x="connsiteX3" y="connsiteY3"/>
                </a:cxn>
              </a:cxnLst>
              <a:rect l="l" t="t" r="r" b="b"/>
              <a:pathLst>
                <a:path w="813599" h="1009540">
                  <a:moveTo>
                    <a:pt x="0" y="1009540"/>
                  </a:moveTo>
                  <a:lnTo>
                    <a:pt x="590714" y="0"/>
                  </a:lnTo>
                  <a:lnTo>
                    <a:pt x="813599" y="466615"/>
                  </a:lnTo>
                  <a:lnTo>
                    <a:pt x="0" y="1009540"/>
                  </a:lnTo>
                  <a:close/>
                </a:path>
              </a:pathLst>
            </a:custGeom>
            <a:solidFill>
              <a:srgbClr val="9CC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3" name="그룹 12">
              <a:extLst>
                <a:ext uri="{FF2B5EF4-FFF2-40B4-BE49-F238E27FC236}">
                  <a16:creationId xmlns:a16="http://schemas.microsoft.com/office/drawing/2014/main" id="{9C4522A6-1A5D-4059-A17E-3BA02105390A}"/>
                </a:ext>
              </a:extLst>
            </p:cNvPr>
            <p:cNvGrpSpPr/>
            <p:nvPr/>
          </p:nvGrpSpPr>
          <p:grpSpPr>
            <a:xfrm>
              <a:off x="1271697" y="3684550"/>
              <a:ext cx="1671564" cy="648940"/>
              <a:chOff x="1474897" y="3684550"/>
              <a:chExt cx="1671564" cy="648940"/>
            </a:xfrm>
          </p:grpSpPr>
          <p:sp>
            <p:nvSpPr>
              <p:cNvPr id="26" name="모서리가 둥근 직사각형 4">
                <a:extLst>
                  <a:ext uri="{FF2B5EF4-FFF2-40B4-BE49-F238E27FC236}">
                    <a16:creationId xmlns:a16="http://schemas.microsoft.com/office/drawing/2014/main" id="{176EF002-CAEC-425B-9DA9-E57D3435B786}"/>
                  </a:ext>
                </a:extLst>
              </p:cNvPr>
              <p:cNvSpPr/>
              <p:nvPr/>
            </p:nvSpPr>
            <p:spPr>
              <a:xfrm>
                <a:off x="1614746" y="3713794"/>
                <a:ext cx="1531715" cy="615853"/>
              </a:xfrm>
              <a:prstGeom prst="roundRect">
                <a:avLst>
                  <a:gd name="adj" fmla="val 35565"/>
                </a:avLst>
              </a:prstGeom>
              <a:solidFill>
                <a:srgbClr val="9CC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Tạo</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7" name="타원 26">
                <a:extLst>
                  <a:ext uri="{FF2B5EF4-FFF2-40B4-BE49-F238E27FC236}">
                    <a16:creationId xmlns:a16="http://schemas.microsoft.com/office/drawing/2014/main" id="{6DA6D76C-4B7D-4E45-B56C-B7A86003070E}"/>
                  </a:ext>
                </a:extLst>
              </p:cNvPr>
              <p:cNvSpPr/>
              <p:nvPr/>
            </p:nvSpPr>
            <p:spPr>
              <a:xfrm>
                <a:off x="1474897" y="3684550"/>
                <a:ext cx="648940" cy="648940"/>
              </a:xfrm>
              <a:prstGeom prst="ellipse">
                <a:avLst/>
              </a:prstGeom>
              <a:solidFill>
                <a:schemeClr val="bg1"/>
              </a:solidFill>
              <a:ln w="57150">
                <a:solidFill>
                  <a:srgbClr val="9CC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a typeface="SamsungOneKorean 400" panose="020B0503030303020204" pitchFamily="50" charset="-127"/>
                </a:endParaRPr>
              </a:p>
            </p:txBody>
          </p:sp>
          <p:sp>
            <p:nvSpPr>
              <p:cNvPr id="28" name="TextBox 27">
                <a:extLst>
                  <a:ext uri="{FF2B5EF4-FFF2-40B4-BE49-F238E27FC236}">
                    <a16:creationId xmlns:a16="http://schemas.microsoft.com/office/drawing/2014/main" id="{BDDBFEEF-F9EC-496C-B878-1182FB701F05}"/>
                  </a:ext>
                </a:extLst>
              </p:cNvPr>
              <p:cNvSpPr txBox="1"/>
              <p:nvPr/>
            </p:nvSpPr>
            <p:spPr>
              <a:xfrm>
                <a:off x="1565876" y="3808965"/>
                <a:ext cx="458780" cy="400110"/>
              </a:xfrm>
              <a:prstGeom prst="rect">
                <a:avLst/>
              </a:prstGeom>
              <a:noFill/>
            </p:spPr>
            <p:txBody>
              <a:bodyPr wrap="none" rtlCol="0">
                <a:spAutoFit/>
              </a:bodyPr>
              <a:lstStyle/>
              <a:p>
                <a:pPr algn="ctr"/>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01</a:t>
                </a:r>
                <a:endParaRPr lang="ko-KR" altLang="en-US" sz="2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4" name="그룹 13">
              <a:extLst>
                <a:ext uri="{FF2B5EF4-FFF2-40B4-BE49-F238E27FC236}">
                  <a16:creationId xmlns:a16="http://schemas.microsoft.com/office/drawing/2014/main" id="{B598904C-EB69-4187-9BA4-0AB06A3A9883}"/>
                </a:ext>
              </a:extLst>
            </p:cNvPr>
            <p:cNvGrpSpPr/>
            <p:nvPr/>
          </p:nvGrpSpPr>
          <p:grpSpPr>
            <a:xfrm>
              <a:off x="4885420" y="3684550"/>
              <a:ext cx="1671564" cy="648940"/>
              <a:chOff x="4812850" y="3699153"/>
              <a:chExt cx="1671564" cy="648940"/>
            </a:xfrm>
          </p:grpSpPr>
          <p:sp>
            <p:nvSpPr>
              <p:cNvPr id="23" name="모서리가 둥근 직사각형 109">
                <a:extLst>
                  <a:ext uri="{FF2B5EF4-FFF2-40B4-BE49-F238E27FC236}">
                    <a16:creationId xmlns:a16="http://schemas.microsoft.com/office/drawing/2014/main" id="{906DBF32-8569-4741-BC55-B21A37DEEE85}"/>
                  </a:ext>
                </a:extLst>
              </p:cNvPr>
              <p:cNvSpPr/>
              <p:nvPr/>
            </p:nvSpPr>
            <p:spPr>
              <a:xfrm>
                <a:off x="4952699" y="3728397"/>
                <a:ext cx="1531715" cy="615853"/>
              </a:xfrm>
              <a:prstGeom prst="roundRect">
                <a:avLst>
                  <a:gd name="adj" fmla="val 35565"/>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rPr>
                  <a:t>Bỏ</a:t>
                </a:r>
                <a:endParaRPr lang="ko-KR" altLang="en-US" dirty="0">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endParaRPr>
              </a:p>
            </p:txBody>
          </p:sp>
          <p:sp>
            <p:nvSpPr>
              <p:cNvPr id="24" name="타원 23">
                <a:extLst>
                  <a:ext uri="{FF2B5EF4-FFF2-40B4-BE49-F238E27FC236}">
                    <a16:creationId xmlns:a16="http://schemas.microsoft.com/office/drawing/2014/main" id="{7FEECCCA-9288-43D3-BAD0-48FD5EB66046}"/>
                  </a:ext>
                </a:extLst>
              </p:cNvPr>
              <p:cNvSpPr/>
              <p:nvPr/>
            </p:nvSpPr>
            <p:spPr>
              <a:xfrm>
                <a:off x="4812850" y="3699153"/>
                <a:ext cx="648940" cy="648940"/>
              </a:xfrm>
              <a:prstGeom prst="ellipse">
                <a:avLst/>
              </a:prstGeom>
              <a:solidFill>
                <a:schemeClr val="bg1"/>
              </a:solid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5" name="TextBox 24">
                <a:extLst>
                  <a:ext uri="{FF2B5EF4-FFF2-40B4-BE49-F238E27FC236}">
                    <a16:creationId xmlns:a16="http://schemas.microsoft.com/office/drawing/2014/main" id="{D17A7A93-2F3E-4559-BFB9-9478E017FFA9}"/>
                  </a:ext>
                </a:extLst>
              </p:cNvPr>
              <p:cNvSpPr txBox="1"/>
              <p:nvPr/>
            </p:nvSpPr>
            <p:spPr>
              <a:xfrm>
                <a:off x="4892609" y="3823568"/>
                <a:ext cx="481222" cy="400110"/>
              </a:xfrm>
              <a:prstGeom prst="rect">
                <a:avLst/>
              </a:prstGeom>
              <a:noFill/>
            </p:spPr>
            <p:txBody>
              <a:bodyPr wrap="none" rtlCol="0">
                <a:spAutoFit/>
              </a:bodyPr>
              <a:lstStyle/>
              <a:p>
                <a:pPr algn="ctr"/>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03</a:t>
                </a:r>
                <a:endParaRPr lang="ko-KR" altLang="en-US" sz="2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5" name="그룹 14">
              <a:extLst>
                <a:ext uri="{FF2B5EF4-FFF2-40B4-BE49-F238E27FC236}">
                  <a16:creationId xmlns:a16="http://schemas.microsoft.com/office/drawing/2014/main" id="{9BC1B2F4-8FB1-4BAF-B77E-619B974739C8}"/>
                </a:ext>
              </a:extLst>
            </p:cNvPr>
            <p:cNvGrpSpPr/>
            <p:nvPr/>
          </p:nvGrpSpPr>
          <p:grpSpPr>
            <a:xfrm>
              <a:off x="3087205" y="2936664"/>
              <a:ext cx="1671564" cy="648940"/>
              <a:chOff x="3014635" y="2938644"/>
              <a:chExt cx="1671564" cy="648940"/>
            </a:xfrm>
          </p:grpSpPr>
          <p:sp>
            <p:nvSpPr>
              <p:cNvPr id="20" name="모서리가 둥근 직사각형 105">
                <a:extLst>
                  <a:ext uri="{FF2B5EF4-FFF2-40B4-BE49-F238E27FC236}">
                    <a16:creationId xmlns:a16="http://schemas.microsoft.com/office/drawing/2014/main" id="{0DCFFB88-381F-4101-A6C4-C2097E724CC4}"/>
                  </a:ext>
                </a:extLst>
              </p:cNvPr>
              <p:cNvSpPr/>
              <p:nvPr/>
            </p:nvSpPr>
            <p:spPr>
              <a:xfrm>
                <a:off x="3154484" y="2967888"/>
                <a:ext cx="1531715" cy="615853"/>
              </a:xfrm>
              <a:prstGeom prst="roundRect">
                <a:avLst>
                  <a:gd name="adj" fmla="val 35565"/>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rPr>
                  <a:t>Thay</a:t>
                </a:r>
                <a:r>
                  <a:rPr lang="en-US" altLang="ko-KR" dirty="0">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rPr>
                  <a:t> </a:t>
                </a:r>
                <a:r>
                  <a:rPr lang="en-US" altLang="ko-KR" dirty="0" err="1">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rPr>
                  <a:t>đổi</a:t>
                </a:r>
                <a:endParaRPr lang="ko-KR" altLang="en-US" dirty="0">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endParaRPr>
              </a:p>
            </p:txBody>
          </p:sp>
          <p:sp>
            <p:nvSpPr>
              <p:cNvPr id="21" name="타원 20">
                <a:extLst>
                  <a:ext uri="{FF2B5EF4-FFF2-40B4-BE49-F238E27FC236}">
                    <a16:creationId xmlns:a16="http://schemas.microsoft.com/office/drawing/2014/main" id="{B1752F5B-909E-4EE7-884D-807B66D04097}"/>
                  </a:ext>
                </a:extLst>
              </p:cNvPr>
              <p:cNvSpPr/>
              <p:nvPr/>
            </p:nvSpPr>
            <p:spPr>
              <a:xfrm>
                <a:off x="3014635" y="2938644"/>
                <a:ext cx="648940" cy="648940"/>
              </a:xfrm>
              <a:prstGeom prst="ellipse">
                <a:avLst/>
              </a:prstGeom>
              <a:solidFill>
                <a:schemeClr val="bg1"/>
              </a:solidFill>
              <a:ln w="5715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2" name="TextBox 21">
                <a:extLst>
                  <a:ext uri="{FF2B5EF4-FFF2-40B4-BE49-F238E27FC236}">
                    <a16:creationId xmlns:a16="http://schemas.microsoft.com/office/drawing/2014/main" id="{5C99C286-9CBF-4408-A066-67E459464C8C}"/>
                  </a:ext>
                </a:extLst>
              </p:cNvPr>
              <p:cNvSpPr txBox="1"/>
              <p:nvPr/>
            </p:nvSpPr>
            <p:spPr>
              <a:xfrm>
                <a:off x="3098401" y="3063059"/>
                <a:ext cx="473206" cy="400110"/>
              </a:xfrm>
              <a:prstGeom prst="rect">
                <a:avLst/>
              </a:prstGeom>
              <a:noFill/>
            </p:spPr>
            <p:txBody>
              <a:bodyPr wrap="none" rtlCol="0">
                <a:spAutoFit/>
              </a:bodyPr>
              <a:lstStyle/>
              <a:p>
                <a:pPr algn="ctr"/>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02</a:t>
                </a:r>
                <a:endParaRPr lang="ko-KR" altLang="en-US" sz="2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6" name="그룹 15">
              <a:extLst>
                <a:ext uri="{FF2B5EF4-FFF2-40B4-BE49-F238E27FC236}">
                  <a16:creationId xmlns:a16="http://schemas.microsoft.com/office/drawing/2014/main" id="{535E07DF-4AC7-4F97-9A05-42BFB177BE10}"/>
                </a:ext>
              </a:extLst>
            </p:cNvPr>
            <p:cNvGrpSpPr/>
            <p:nvPr/>
          </p:nvGrpSpPr>
          <p:grpSpPr>
            <a:xfrm>
              <a:off x="6572536" y="2936664"/>
              <a:ext cx="1951077" cy="648940"/>
              <a:chOff x="6623336" y="2936664"/>
              <a:chExt cx="1951077" cy="648940"/>
            </a:xfrm>
          </p:grpSpPr>
          <p:sp>
            <p:nvSpPr>
              <p:cNvPr id="17" name="모서리가 둥근 직사각형 113">
                <a:extLst>
                  <a:ext uri="{FF2B5EF4-FFF2-40B4-BE49-F238E27FC236}">
                    <a16:creationId xmlns:a16="http://schemas.microsoft.com/office/drawing/2014/main" id="{DBE723B6-A215-4BA3-8D2B-65D97F496F11}"/>
                  </a:ext>
                </a:extLst>
              </p:cNvPr>
              <p:cNvSpPr/>
              <p:nvPr/>
            </p:nvSpPr>
            <p:spPr>
              <a:xfrm>
                <a:off x="6763185" y="2965908"/>
                <a:ext cx="1811228" cy="615853"/>
              </a:xfrm>
              <a:prstGeom prst="roundRect">
                <a:avLst>
                  <a:gd name="adj" fmla="val 35565"/>
                </a:avLst>
              </a:prstGeom>
              <a:solidFill>
                <a:srgbClr val="829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rPr>
                  <a:t>    </a:t>
                </a:r>
                <a:r>
                  <a:rPr lang="en-US" altLang="ko-KR" dirty="0" err="1">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rPr>
                  <a:t>Mô</a:t>
                </a:r>
                <a:r>
                  <a:rPr lang="en-US" altLang="ko-KR" dirty="0">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rPr>
                  <a:t> </a:t>
                </a:r>
                <a:r>
                  <a:rPr lang="en-US" altLang="ko-KR" dirty="0" err="1">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rPr>
                  <a:t>tả</a:t>
                </a:r>
                <a:endParaRPr lang="ko-KR" altLang="en-US" dirty="0">
                  <a:solidFill>
                    <a:srgbClr val="1F45BC"/>
                  </a:solidFill>
                  <a:latin typeface="SamsungOneKorean 400" panose="020B0503030303020204" pitchFamily="50" charset="-127"/>
                  <a:ea typeface="SamsungOneKorean 400" panose="020B0503030303020204" pitchFamily="50" charset="-127"/>
                  <a:cs typeface="Menlo" panose="020B0609030804020204" pitchFamily="49" charset="0"/>
                </a:endParaRPr>
              </a:p>
            </p:txBody>
          </p:sp>
          <p:sp>
            <p:nvSpPr>
              <p:cNvPr id="18" name="타원 17">
                <a:extLst>
                  <a:ext uri="{FF2B5EF4-FFF2-40B4-BE49-F238E27FC236}">
                    <a16:creationId xmlns:a16="http://schemas.microsoft.com/office/drawing/2014/main" id="{393ABFBC-D94B-4832-97ED-4A2C7E34CAEA}"/>
                  </a:ext>
                </a:extLst>
              </p:cNvPr>
              <p:cNvSpPr/>
              <p:nvPr/>
            </p:nvSpPr>
            <p:spPr>
              <a:xfrm>
                <a:off x="6623336" y="2936664"/>
                <a:ext cx="648940" cy="648940"/>
              </a:xfrm>
              <a:prstGeom prst="ellipse">
                <a:avLst/>
              </a:prstGeom>
              <a:solidFill>
                <a:schemeClr val="bg1"/>
              </a:solidFill>
              <a:ln w="57150">
                <a:solidFill>
                  <a:srgbClr val="829B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9" name="TextBox 18">
                <a:extLst>
                  <a:ext uri="{FF2B5EF4-FFF2-40B4-BE49-F238E27FC236}">
                    <a16:creationId xmlns:a16="http://schemas.microsoft.com/office/drawing/2014/main" id="{E1D89D32-39B2-4884-865B-405E34F3E78F}"/>
                  </a:ext>
                </a:extLst>
              </p:cNvPr>
              <p:cNvSpPr txBox="1"/>
              <p:nvPr/>
            </p:nvSpPr>
            <p:spPr>
              <a:xfrm>
                <a:off x="6700690" y="3061079"/>
                <a:ext cx="486031" cy="400110"/>
              </a:xfrm>
              <a:prstGeom prst="rect">
                <a:avLst/>
              </a:prstGeom>
              <a:noFill/>
            </p:spPr>
            <p:txBody>
              <a:bodyPr wrap="none" rtlCol="0">
                <a:spAutoFit/>
              </a:bodyPr>
              <a:lstStyle/>
              <a:p>
                <a:pPr algn="ctr"/>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04</a:t>
                </a:r>
                <a:endParaRPr lang="ko-KR" altLang="en-US" sz="2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sp>
        <p:nvSpPr>
          <p:cNvPr id="29" name="TextBox 28">
            <a:extLst>
              <a:ext uri="{FF2B5EF4-FFF2-40B4-BE49-F238E27FC236}">
                <a16:creationId xmlns:a16="http://schemas.microsoft.com/office/drawing/2014/main" id="{C1E25D18-AB79-4EC7-8209-BAD48BE222B8}"/>
              </a:ext>
            </a:extLst>
          </p:cNvPr>
          <p:cNvSpPr txBox="1"/>
          <p:nvPr/>
        </p:nvSpPr>
        <p:spPr>
          <a:xfrm>
            <a:off x="697117" y="5333049"/>
            <a:ext cx="7812000" cy="91440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rPr>
              <a:t>create_type_statement ::= </a:t>
            </a:r>
            <a:r>
              <a:rPr lang="en-US" altLang="ko-KR" dirty="0">
                <a:solidFill>
                  <a:srgbClr val="00B050"/>
                </a:solidFill>
                <a:latin typeface="SamsungOne-400" panose="020B0503030303020204" pitchFamily="34" charset="0"/>
                <a:ea typeface="SamsungOne-400" panose="020B0503030303020204" pitchFamily="34" charset="0"/>
              </a:rPr>
              <a:t>CREATE TYPE</a:t>
            </a:r>
            <a:r>
              <a:rPr lang="en-US" altLang="ko-KR" dirty="0">
                <a:latin typeface="SamsungOne-400" panose="020B0503030303020204" pitchFamily="34" charset="0"/>
                <a:ea typeface="SamsungOne-400" panose="020B0503030303020204" pitchFamily="34" charset="0"/>
              </a:rPr>
              <a:t> [ IF NOT EXISTS ] udt_name</a:t>
            </a:r>
          </a:p>
          <a:p>
            <a:r>
              <a:rPr lang="en-US" altLang="ko-KR" dirty="0">
                <a:latin typeface="SamsungOne-400" panose="020B0503030303020204" pitchFamily="34" charset="0"/>
                <a:ea typeface="SamsungOne-400" panose="020B0503030303020204" pitchFamily="34" charset="0"/>
              </a:rPr>
              <a:t> '(' field_definition ( ',' field_definition )* ')’ </a:t>
            </a:r>
          </a:p>
          <a:p>
            <a:r>
              <a:rPr lang="en-US" altLang="ko-KR" dirty="0">
                <a:latin typeface="SamsungOne-400" panose="020B0503030303020204" pitchFamily="34" charset="0"/>
                <a:ea typeface="SamsungOne-400" panose="020B0503030303020204" pitchFamily="34" charset="0"/>
              </a:rPr>
              <a:t>field_definition ::= identifier cql_type</a:t>
            </a:r>
          </a:p>
        </p:txBody>
      </p:sp>
    </p:spTree>
    <p:extLst>
      <p:ext uri="{BB962C8B-B14F-4D97-AF65-F5344CB8AC3E}">
        <p14:creationId xmlns:p14="http://schemas.microsoft.com/office/powerpoint/2010/main" val="9159353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vi-VN" altLang="ko-KR" sz="2800" dirty="0">
                <a:ea typeface="SamsungOneKorean 400" panose="020B0503030303020204" pitchFamily="50" charset="-127"/>
              </a:rPr>
              <a:t>Kiểu dữ liệu do người dùng xác định (UDT) (2/2)</a:t>
            </a:r>
            <a:endParaRPr lang="ko-KR" altLang="en-US" sz="2800"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a:solidFill>
                  <a:schemeClr val="tx1"/>
                </a:solidFill>
              </a:rPr>
              <a:t>Alter_type_statement</a:t>
            </a:r>
          </a:p>
          <a:p>
            <a:endParaRPr lang="en-US" altLang="ko-KR" dirty="0"/>
          </a:p>
          <a:p>
            <a:endParaRPr lang="en-US" altLang="ko-KR" dirty="0"/>
          </a:p>
          <a:p>
            <a:endParaRPr lang="en-US" altLang="ko-KR" dirty="0"/>
          </a:p>
          <a:p>
            <a:r>
              <a:rPr lang="en-US" altLang="ko-KR" dirty="0">
                <a:solidFill>
                  <a:schemeClr val="tx1"/>
                </a:solidFill>
              </a:rPr>
              <a:t>Drop_type_statement</a:t>
            </a:r>
          </a:p>
          <a:p>
            <a:endParaRPr lang="en-US" altLang="ko-KR" dirty="0"/>
          </a:p>
          <a:p>
            <a:endParaRPr lang="en-US" altLang="ko-KR" dirty="0"/>
          </a:p>
          <a:p>
            <a:endParaRPr lang="en-US" altLang="ko-KR" dirty="0"/>
          </a:p>
          <a:p>
            <a:r>
              <a:rPr lang="en-US" altLang="ko-KR" dirty="0">
                <a:solidFill>
                  <a:schemeClr val="tx1"/>
                </a:solidFill>
              </a:rPr>
              <a:t>Describe_type_statement</a:t>
            </a:r>
          </a:p>
          <a:p>
            <a:endParaRPr lang="en-US" altLang="ko-KR" dirty="0"/>
          </a:p>
          <a:p>
            <a:endParaRPr lang="ko-KR" altLang="en-US" dirty="0"/>
          </a:p>
        </p:txBody>
      </p:sp>
      <p:sp>
        <p:nvSpPr>
          <p:cNvPr id="12" name="TextBox 11">
            <a:extLst>
              <a:ext uri="{FF2B5EF4-FFF2-40B4-BE49-F238E27FC236}">
                <a16:creationId xmlns:a16="http://schemas.microsoft.com/office/drawing/2014/main" id="{962AF056-908D-4175-8696-280285BBAD0B}"/>
              </a:ext>
            </a:extLst>
          </p:cNvPr>
          <p:cNvSpPr txBox="1"/>
          <p:nvPr/>
        </p:nvSpPr>
        <p:spPr>
          <a:xfrm>
            <a:off x="697117" y="2574609"/>
            <a:ext cx="7812000" cy="91440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alter_type_statement ::= </a:t>
            </a:r>
            <a:r>
              <a:rPr lang="en-US" altLang="ko-KR" sz="1600" dirty="0">
                <a:solidFill>
                  <a:srgbClr val="00B050"/>
                </a:solidFill>
                <a:latin typeface="SamsungOne-400" panose="020B0503030303020204" pitchFamily="34" charset="0"/>
                <a:ea typeface="SamsungOne-400" panose="020B0503030303020204" pitchFamily="34" charset="0"/>
              </a:rPr>
              <a:t>ALTER TYPE </a:t>
            </a:r>
            <a:r>
              <a:rPr lang="en-US" altLang="ko-KR" sz="1600" dirty="0">
                <a:latin typeface="SamsungOne-400" panose="020B0503030303020204" pitchFamily="34" charset="0"/>
                <a:ea typeface="SamsungOne-400" panose="020B0503030303020204" pitchFamily="34" charset="0"/>
              </a:rPr>
              <a:t>udt_name alter_type_modification </a:t>
            </a:r>
          </a:p>
          <a:p>
            <a:r>
              <a:rPr lang="en-US" altLang="ko-KR" sz="1600" dirty="0">
                <a:latin typeface="SamsungOne-400" panose="020B0503030303020204" pitchFamily="34" charset="0"/>
                <a:ea typeface="SamsungOne-400" panose="020B0503030303020204" pitchFamily="34" charset="0"/>
              </a:rPr>
              <a:t>alter_type_modification ::= </a:t>
            </a:r>
            <a:r>
              <a:rPr lang="en-US" altLang="ko-KR" sz="1600" dirty="0">
                <a:solidFill>
                  <a:srgbClr val="00B050"/>
                </a:solidFill>
                <a:latin typeface="SamsungOne-400" panose="020B0503030303020204" pitchFamily="34" charset="0"/>
                <a:ea typeface="SamsungOne-400" panose="020B0503030303020204" pitchFamily="34" charset="0"/>
              </a:rPr>
              <a:t>ADD</a:t>
            </a:r>
            <a:r>
              <a:rPr lang="en-US" altLang="ko-KR" sz="1600" dirty="0">
                <a:latin typeface="SamsungOne-400" panose="020B0503030303020204" pitchFamily="34" charset="0"/>
                <a:ea typeface="SamsungOne-400" panose="020B0503030303020204" pitchFamily="34" charset="0"/>
              </a:rPr>
              <a:t> field_definition | </a:t>
            </a:r>
          </a:p>
          <a:p>
            <a:r>
              <a:rPr lang="en-US" altLang="ko-KR" sz="1600" dirty="0">
                <a:latin typeface="SamsungOne-400" panose="020B0503030303020204" pitchFamily="34" charset="0"/>
                <a:ea typeface="SamsungOne-400" panose="020B0503030303020204" pitchFamily="34" charset="0"/>
              </a:rPr>
              <a:t>	</a:t>
            </a:r>
            <a:r>
              <a:rPr lang="en-US" altLang="ko-KR" sz="1600" dirty="0">
                <a:solidFill>
                  <a:srgbClr val="00B050"/>
                </a:solidFill>
                <a:latin typeface="SamsungOne-400" panose="020B0503030303020204" pitchFamily="34" charset="0"/>
                <a:ea typeface="SamsungOne-400" panose="020B0503030303020204" pitchFamily="34" charset="0"/>
              </a:rPr>
              <a:t>RENAME</a:t>
            </a:r>
            <a:r>
              <a:rPr lang="en-US" altLang="ko-KR" sz="1600" dirty="0">
                <a:latin typeface="SamsungOne-400" panose="020B0503030303020204" pitchFamily="34" charset="0"/>
                <a:ea typeface="SamsungOne-400" panose="020B0503030303020204" pitchFamily="34" charset="0"/>
              </a:rPr>
              <a:t> identifier </a:t>
            </a:r>
            <a:r>
              <a:rPr lang="en-US" altLang="ko-KR" sz="1600" dirty="0">
                <a:solidFill>
                  <a:srgbClr val="00B050"/>
                </a:solidFill>
                <a:latin typeface="SamsungOne-400" panose="020B0503030303020204" pitchFamily="34" charset="0"/>
                <a:ea typeface="SamsungOne-400" panose="020B0503030303020204" pitchFamily="34" charset="0"/>
              </a:rPr>
              <a:t>TO</a:t>
            </a:r>
            <a:r>
              <a:rPr lang="en-US" altLang="ko-KR" sz="1600" dirty="0">
                <a:latin typeface="SamsungOne-400" panose="020B0503030303020204" pitchFamily="34" charset="0"/>
                <a:ea typeface="SamsungOne-400" panose="020B0503030303020204" pitchFamily="34" charset="0"/>
              </a:rPr>
              <a:t> identifier ( identifier TO identifier )*</a:t>
            </a:r>
          </a:p>
        </p:txBody>
      </p:sp>
      <p:sp>
        <p:nvSpPr>
          <p:cNvPr id="13" name="TextBox 12">
            <a:extLst>
              <a:ext uri="{FF2B5EF4-FFF2-40B4-BE49-F238E27FC236}">
                <a16:creationId xmlns:a16="http://schemas.microsoft.com/office/drawing/2014/main" id="{DE18CF4F-8981-4BF4-ABFB-527C170072ED}"/>
              </a:ext>
            </a:extLst>
          </p:cNvPr>
          <p:cNvSpPr txBox="1"/>
          <p:nvPr/>
        </p:nvSpPr>
        <p:spPr>
          <a:xfrm>
            <a:off x="697117" y="3986708"/>
            <a:ext cx="7812000" cy="91440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drop_type_statement ::= </a:t>
            </a:r>
            <a:r>
              <a:rPr lang="en-US" altLang="ko-KR" sz="1600" dirty="0">
                <a:solidFill>
                  <a:srgbClr val="00B050"/>
                </a:solidFill>
                <a:latin typeface="SamsungOne-400" panose="020B0503030303020204" pitchFamily="34" charset="0"/>
                <a:ea typeface="SamsungOne-400" panose="020B0503030303020204" pitchFamily="34" charset="0"/>
              </a:rPr>
              <a:t>DROP TYPE </a:t>
            </a:r>
            <a:r>
              <a:rPr lang="en-US" altLang="ko-KR" sz="1600" dirty="0">
                <a:latin typeface="SamsungOne-400" panose="020B0503030303020204" pitchFamily="34" charset="0"/>
                <a:ea typeface="SamsungOne-400" panose="020B0503030303020204" pitchFamily="34" charset="0"/>
              </a:rPr>
              <a:t>[ IF EXISTS ] udt_name</a:t>
            </a:r>
          </a:p>
        </p:txBody>
      </p:sp>
      <p:sp>
        <p:nvSpPr>
          <p:cNvPr id="14" name="TextBox 13">
            <a:extLst>
              <a:ext uri="{FF2B5EF4-FFF2-40B4-BE49-F238E27FC236}">
                <a16:creationId xmlns:a16="http://schemas.microsoft.com/office/drawing/2014/main" id="{105F64F5-3078-4673-A0CF-7313AF6933D6}"/>
              </a:ext>
            </a:extLst>
          </p:cNvPr>
          <p:cNvSpPr txBox="1"/>
          <p:nvPr/>
        </p:nvSpPr>
        <p:spPr>
          <a:xfrm>
            <a:off x="697117" y="5350188"/>
            <a:ext cx="7812000" cy="914401"/>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describe_type_statement ::= </a:t>
            </a:r>
            <a:r>
              <a:rPr lang="en-US" altLang="ko-KR" sz="1600" dirty="0">
                <a:solidFill>
                  <a:srgbClr val="00B050"/>
                </a:solidFill>
                <a:latin typeface="SamsungOne-400" panose="020B0503030303020204" pitchFamily="34" charset="0"/>
                <a:ea typeface="SamsungOne-400" panose="020B0503030303020204" pitchFamily="34" charset="0"/>
              </a:rPr>
              <a:t>DESCRIBE TYPE </a:t>
            </a:r>
            <a:r>
              <a:rPr lang="en-US" altLang="ko-KR" sz="1600" dirty="0">
                <a:latin typeface="SamsungOne-400" panose="020B0503030303020204" pitchFamily="34" charset="0"/>
                <a:ea typeface="SamsungOne-400" panose="020B0503030303020204" pitchFamily="34" charset="0"/>
              </a:rPr>
              <a:t>udt_name</a:t>
            </a:r>
          </a:p>
        </p:txBody>
      </p:sp>
    </p:spTree>
    <p:extLst>
      <p:ext uri="{BB962C8B-B14F-4D97-AF65-F5344CB8AC3E}">
        <p14:creationId xmlns:p14="http://schemas.microsoft.com/office/powerpoint/2010/main" val="6286712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kumimoji="1" lang="en-US" altLang="ko-KR" dirty="0" err="1">
                <a:ea typeface="SamsungOneKorean 400" panose="020B0503030303020204" pitchFamily="50" charset="-127"/>
              </a:rPr>
              <a:t>Khóa</a:t>
            </a:r>
            <a:r>
              <a:rPr kumimoji="1" lang="en-US" altLang="ko-KR" dirty="0">
                <a:ea typeface="SamsungOneKorean 400" panose="020B0503030303020204" pitchFamily="50" charset="-127"/>
              </a:rPr>
              <a:t> CQL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err="1"/>
              <a:t>Khóa</a:t>
            </a:r>
            <a:r>
              <a:rPr lang="en-US" altLang="ko-KR" dirty="0"/>
              <a:t> </a:t>
            </a:r>
            <a:r>
              <a:rPr lang="en-US" altLang="ko-KR" dirty="0" err="1"/>
              <a:t>phân</a:t>
            </a:r>
            <a:r>
              <a:rPr lang="en-US" altLang="ko-KR" dirty="0"/>
              <a:t> </a:t>
            </a:r>
            <a:r>
              <a:rPr lang="en-US" altLang="ko-KR" dirty="0" err="1"/>
              <a:t>vùng</a:t>
            </a:r>
            <a:endParaRPr lang="en-US" altLang="ko-KR" dirty="0"/>
          </a:p>
          <a:p>
            <a:pPr lvl="1"/>
            <a:r>
              <a:rPr lang="vi-VN" altLang="ko-KR" dirty="0"/>
              <a:t>Khóa duy nhất để lưu trữ dữ liệu phân tán</a:t>
            </a:r>
          </a:p>
          <a:p>
            <a:pPr lvl="1"/>
            <a:r>
              <a:rPr lang="vi-VN" altLang="ko-KR" dirty="0"/>
              <a:t>Khi soạn một bảng, một hoặc nhiều bảng phải được chỉ định và một số bảng có thể được chỉ định.</a:t>
            </a:r>
          </a:p>
          <a:p>
            <a:pPr lvl="1"/>
            <a:r>
              <a:rPr lang="vi-VN" altLang="ko-KR" dirty="0"/>
              <a:t>Giá trị trong một cột = khóa hàng</a:t>
            </a:r>
          </a:p>
          <a:p>
            <a:pPr lvl="1"/>
            <a:r>
              <a:rPr lang="vi-VN" altLang="ko-KR" dirty="0"/>
              <a:t>Kết hợp các giá trị cột tổng hợp (giá trị:giá trị) với “:” = hàng</a:t>
            </a:r>
            <a:r>
              <a:rPr lang="en-US" altLang="ko-KR" dirty="0"/>
              <a:t> </a:t>
            </a:r>
            <a:r>
              <a:rPr lang="en-US" altLang="ko-KR" dirty="0" err="1"/>
              <a:t>phím</a:t>
            </a:r>
            <a:endParaRPr lang="ko-KR" altLang="en-US" dirty="0"/>
          </a:p>
        </p:txBody>
      </p:sp>
      <p:grpSp>
        <p:nvGrpSpPr>
          <p:cNvPr id="8" name="그룹 7">
            <a:extLst>
              <a:ext uri="{FF2B5EF4-FFF2-40B4-BE49-F238E27FC236}">
                <a16:creationId xmlns:a16="http://schemas.microsoft.com/office/drawing/2014/main" id="{A1FD40E2-9145-4076-AF04-61515DADCCDF}"/>
              </a:ext>
            </a:extLst>
          </p:cNvPr>
          <p:cNvGrpSpPr/>
          <p:nvPr/>
        </p:nvGrpSpPr>
        <p:grpSpPr>
          <a:xfrm>
            <a:off x="2002006" y="3429000"/>
            <a:ext cx="6009792" cy="3135678"/>
            <a:chOff x="1994219" y="3538305"/>
            <a:chExt cx="6009792" cy="3135678"/>
          </a:xfrm>
        </p:grpSpPr>
        <p:sp>
          <p:nvSpPr>
            <p:cNvPr id="9" name="원호 57">
              <a:extLst>
                <a:ext uri="{FF2B5EF4-FFF2-40B4-BE49-F238E27FC236}">
                  <a16:creationId xmlns:a16="http://schemas.microsoft.com/office/drawing/2014/main" id="{5A4E2C7C-86F1-4764-A9F7-DC119DC7D681}"/>
                </a:ext>
              </a:extLst>
            </p:cNvPr>
            <p:cNvSpPr/>
            <p:nvPr/>
          </p:nvSpPr>
          <p:spPr>
            <a:xfrm rot="20150072">
              <a:off x="3138344" y="5309193"/>
              <a:ext cx="4427328" cy="567800"/>
            </a:xfrm>
            <a:prstGeom prst="arc">
              <a:avLst>
                <a:gd name="adj1" fmla="val 13525325"/>
                <a:gd name="adj2" fmla="val 21420541"/>
              </a:avLst>
            </a:prstGeom>
            <a:ln w="28575">
              <a:solidFill>
                <a:srgbClr val="AFCD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dirty="0">
                <a:solidFill>
                  <a:srgbClr val="1F45BC"/>
                </a:solidFill>
                <a:latin typeface="SamsungOne-700" panose="020B0803030303020204" pitchFamily="34" charset="0"/>
                <a:ea typeface="SamsungOneKorean 400" panose="020B0503030303020204" pitchFamily="50" charset="-127"/>
              </a:endParaRPr>
            </a:p>
          </p:txBody>
        </p:sp>
        <p:sp>
          <p:nvSpPr>
            <p:cNvPr id="10" name="원호 59">
              <a:extLst>
                <a:ext uri="{FF2B5EF4-FFF2-40B4-BE49-F238E27FC236}">
                  <a16:creationId xmlns:a16="http://schemas.microsoft.com/office/drawing/2014/main" id="{6750B05C-5D1F-4A6A-855B-95F246450B5F}"/>
                </a:ext>
              </a:extLst>
            </p:cNvPr>
            <p:cNvSpPr/>
            <p:nvPr/>
          </p:nvSpPr>
          <p:spPr>
            <a:xfrm rot="18442720">
              <a:off x="3948212" y="4658022"/>
              <a:ext cx="3135678" cy="896244"/>
            </a:xfrm>
            <a:prstGeom prst="arc">
              <a:avLst>
                <a:gd name="adj1" fmla="val 14197966"/>
                <a:gd name="adj2" fmla="val 59546"/>
              </a:avLst>
            </a:prstGeom>
            <a:ln w="28575">
              <a:solidFill>
                <a:srgbClr val="AFCD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dirty="0">
                <a:solidFill>
                  <a:srgbClr val="1F45BC"/>
                </a:solidFill>
                <a:latin typeface="SamsungOne-700" panose="020B0803030303020204" pitchFamily="34" charset="0"/>
                <a:ea typeface="SamsungOneKorean 400" panose="020B0503030303020204" pitchFamily="50" charset="-127"/>
              </a:endParaRPr>
            </a:p>
          </p:txBody>
        </p:sp>
        <p:sp>
          <p:nvSpPr>
            <p:cNvPr id="11" name="타원 10">
              <a:extLst>
                <a:ext uri="{FF2B5EF4-FFF2-40B4-BE49-F238E27FC236}">
                  <a16:creationId xmlns:a16="http://schemas.microsoft.com/office/drawing/2014/main" id="{996A6948-ECCF-4BCC-B99A-05F53BABB01A}"/>
                </a:ext>
              </a:extLst>
            </p:cNvPr>
            <p:cNvSpPr/>
            <p:nvPr/>
          </p:nvSpPr>
          <p:spPr>
            <a:xfrm>
              <a:off x="5806472" y="4180410"/>
              <a:ext cx="1753276" cy="1753277"/>
            </a:xfrm>
            <a:prstGeom prst="ellipse">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71463" latinLnBrk="0"/>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2" name="TextBox 11">
              <a:extLst>
                <a:ext uri="{FF2B5EF4-FFF2-40B4-BE49-F238E27FC236}">
                  <a16:creationId xmlns:a16="http://schemas.microsoft.com/office/drawing/2014/main" id="{23939F42-0E0C-4006-AEAB-87CBC680130B}"/>
                </a:ext>
              </a:extLst>
            </p:cNvPr>
            <p:cNvSpPr txBox="1"/>
            <p:nvPr/>
          </p:nvSpPr>
          <p:spPr>
            <a:xfrm>
              <a:off x="3141751" y="3923688"/>
              <a:ext cx="380232" cy="246221"/>
            </a:xfrm>
            <a:prstGeom prst="rect">
              <a:avLst/>
            </a:prstGeom>
            <a:noFill/>
            <a:ln>
              <a:noFill/>
            </a:ln>
          </p:spPr>
          <p:txBody>
            <a:bodyPr wrap="non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TextBox 12">
              <a:extLst>
                <a:ext uri="{FF2B5EF4-FFF2-40B4-BE49-F238E27FC236}">
                  <a16:creationId xmlns:a16="http://schemas.microsoft.com/office/drawing/2014/main" id="{08203C70-B12F-4FB1-9ABA-BCA2F6E66127}"/>
                </a:ext>
              </a:extLst>
            </p:cNvPr>
            <p:cNvSpPr txBox="1"/>
            <p:nvPr/>
          </p:nvSpPr>
          <p:spPr>
            <a:xfrm rot="16200000">
              <a:off x="1874314" y="4319955"/>
              <a:ext cx="486031" cy="246221"/>
            </a:xfrm>
            <a:prstGeom prst="rect">
              <a:avLst/>
            </a:prstGeom>
            <a:noFill/>
            <a:ln>
              <a:noFill/>
            </a:ln>
          </p:spPr>
          <p:txBody>
            <a:bodyPr wrap="non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Hàng</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4" name="TextBox 13">
              <a:extLst>
                <a:ext uri="{FF2B5EF4-FFF2-40B4-BE49-F238E27FC236}">
                  <a16:creationId xmlns:a16="http://schemas.microsoft.com/office/drawing/2014/main" id="{7A1D33CB-FBC6-4B95-B4C1-89880E9D1A1F}"/>
                </a:ext>
              </a:extLst>
            </p:cNvPr>
            <p:cNvSpPr txBox="1"/>
            <p:nvPr/>
          </p:nvSpPr>
          <p:spPr>
            <a:xfrm>
              <a:off x="2203502" y="3811592"/>
              <a:ext cx="782587" cy="400110"/>
            </a:xfrm>
            <a:prstGeom prst="rect">
              <a:avLst/>
            </a:prstGeom>
            <a:noFill/>
            <a:ln>
              <a:noFill/>
            </a:ln>
          </p:spPr>
          <p:txBody>
            <a:bodyPr wrap="non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Khóa</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p>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phân</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vùng</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15" name="직선 화살표 연결선 14">
              <a:extLst>
                <a:ext uri="{FF2B5EF4-FFF2-40B4-BE49-F238E27FC236}">
                  <a16:creationId xmlns:a16="http://schemas.microsoft.com/office/drawing/2014/main" id="{6AFC4CAA-C734-4B31-8BB2-1732137AF551}"/>
                </a:ext>
              </a:extLst>
            </p:cNvPr>
            <p:cNvCxnSpPr/>
            <p:nvPr/>
          </p:nvCxnSpPr>
          <p:spPr>
            <a:xfrm>
              <a:off x="3739836" y="4069820"/>
              <a:ext cx="1243246"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3566A3B8-2A07-4997-9365-7065D6C332F2}"/>
                </a:ext>
              </a:extLst>
            </p:cNvPr>
            <p:cNvCxnSpPr/>
            <p:nvPr/>
          </p:nvCxnSpPr>
          <p:spPr>
            <a:xfrm>
              <a:off x="2114152" y="4719431"/>
              <a:ext cx="0" cy="1385283"/>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7" name="원호 55">
              <a:extLst>
                <a:ext uri="{FF2B5EF4-FFF2-40B4-BE49-F238E27FC236}">
                  <a16:creationId xmlns:a16="http://schemas.microsoft.com/office/drawing/2014/main" id="{48E2CFE8-0A98-46E4-BCE3-7FDCFF96229B}"/>
                </a:ext>
              </a:extLst>
            </p:cNvPr>
            <p:cNvSpPr/>
            <p:nvPr/>
          </p:nvSpPr>
          <p:spPr>
            <a:xfrm>
              <a:off x="4700686" y="4370652"/>
              <a:ext cx="828187" cy="399128"/>
            </a:xfrm>
            <a:prstGeom prst="arc">
              <a:avLst>
                <a:gd name="adj1" fmla="val 14168675"/>
                <a:gd name="adj2" fmla="val 21557442"/>
              </a:avLst>
            </a:prstGeom>
            <a:ln w="28575">
              <a:solidFill>
                <a:srgbClr val="AFCD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dirty="0">
                <a:solidFill>
                  <a:srgbClr val="1F45BC"/>
                </a:solidFill>
                <a:latin typeface="SamsungOne-700" panose="020B0803030303020204" pitchFamily="34" charset="0"/>
                <a:ea typeface="SamsungOneKorean 400" panose="020B0503030303020204" pitchFamily="50" charset="-127"/>
              </a:endParaRPr>
            </a:p>
          </p:txBody>
        </p:sp>
        <p:sp>
          <p:nvSpPr>
            <p:cNvPr id="18" name="원호 56">
              <a:extLst>
                <a:ext uri="{FF2B5EF4-FFF2-40B4-BE49-F238E27FC236}">
                  <a16:creationId xmlns:a16="http://schemas.microsoft.com/office/drawing/2014/main" id="{61CC479B-41C5-48E4-9475-E4F186C940D1}"/>
                </a:ext>
              </a:extLst>
            </p:cNvPr>
            <p:cNvSpPr/>
            <p:nvPr/>
          </p:nvSpPr>
          <p:spPr>
            <a:xfrm rot="1896922">
              <a:off x="4137367" y="4949200"/>
              <a:ext cx="1857987" cy="567800"/>
            </a:xfrm>
            <a:prstGeom prst="arc">
              <a:avLst>
                <a:gd name="adj1" fmla="val 13525325"/>
                <a:gd name="adj2" fmla="val 21136682"/>
              </a:avLst>
            </a:prstGeom>
            <a:ln w="28575">
              <a:solidFill>
                <a:srgbClr val="AFCD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dirty="0">
                <a:solidFill>
                  <a:srgbClr val="1F45BC"/>
                </a:solidFill>
                <a:latin typeface="SamsungOne-700" panose="020B0803030303020204" pitchFamily="34" charset="0"/>
                <a:ea typeface="SamsungOneKorean 400" panose="020B0503030303020204" pitchFamily="50" charset="-127"/>
              </a:endParaRPr>
            </a:p>
          </p:txBody>
        </p:sp>
        <p:grpSp>
          <p:nvGrpSpPr>
            <p:cNvPr id="19" name="그룹 18">
              <a:extLst>
                <a:ext uri="{FF2B5EF4-FFF2-40B4-BE49-F238E27FC236}">
                  <a16:creationId xmlns:a16="http://schemas.microsoft.com/office/drawing/2014/main" id="{0A2F67BE-5137-4C4B-AB71-57FCC2B458D4}"/>
                </a:ext>
              </a:extLst>
            </p:cNvPr>
            <p:cNvGrpSpPr/>
            <p:nvPr/>
          </p:nvGrpSpPr>
          <p:grpSpPr>
            <a:xfrm>
              <a:off x="5362860" y="3821308"/>
              <a:ext cx="2641151" cy="2392428"/>
              <a:chOff x="5362860" y="3821308"/>
              <a:chExt cx="2641151" cy="2392428"/>
            </a:xfrm>
          </p:grpSpPr>
          <p:sp>
            <p:nvSpPr>
              <p:cNvPr id="41" name="타원 40">
                <a:extLst>
                  <a:ext uri="{FF2B5EF4-FFF2-40B4-BE49-F238E27FC236}">
                    <a16:creationId xmlns:a16="http://schemas.microsoft.com/office/drawing/2014/main" id="{6ECA76B8-B1C8-44E5-864F-6DC8A8E0311A}"/>
                  </a:ext>
                </a:extLst>
              </p:cNvPr>
              <p:cNvSpPr/>
              <p:nvPr/>
            </p:nvSpPr>
            <p:spPr>
              <a:xfrm>
                <a:off x="6286946" y="3821308"/>
                <a:ext cx="751182" cy="751182"/>
              </a:xfrm>
              <a:prstGeom prst="ellipse">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71463" latinLnBrk="0"/>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2" name="타원 41">
                <a:extLst>
                  <a:ext uri="{FF2B5EF4-FFF2-40B4-BE49-F238E27FC236}">
                    <a16:creationId xmlns:a16="http://schemas.microsoft.com/office/drawing/2014/main" id="{114F49AD-F2D0-4EAF-926A-653B782B261D}"/>
                  </a:ext>
                </a:extLst>
              </p:cNvPr>
              <p:cNvSpPr/>
              <p:nvPr/>
            </p:nvSpPr>
            <p:spPr>
              <a:xfrm>
                <a:off x="5435678" y="4447842"/>
                <a:ext cx="751182" cy="751182"/>
              </a:xfrm>
              <a:prstGeom prst="ellipse">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71463" latinLnBrk="0"/>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3" name="타원 42">
                <a:extLst>
                  <a:ext uri="{FF2B5EF4-FFF2-40B4-BE49-F238E27FC236}">
                    <a16:creationId xmlns:a16="http://schemas.microsoft.com/office/drawing/2014/main" id="{9320DCF2-348C-4068-A678-3A30D2B3323A}"/>
                  </a:ext>
                </a:extLst>
              </p:cNvPr>
              <p:cNvSpPr/>
              <p:nvPr/>
            </p:nvSpPr>
            <p:spPr>
              <a:xfrm>
                <a:off x="7145025" y="4447842"/>
                <a:ext cx="751182" cy="751182"/>
              </a:xfrm>
              <a:prstGeom prst="ellipse">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71463" latinLnBrk="0"/>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4" name="타원 43">
                <a:extLst>
                  <a:ext uri="{FF2B5EF4-FFF2-40B4-BE49-F238E27FC236}">
                    <a16:creationId xmlns:a16="http://schemas.microsoft.com/office/drawing/2014/main" id="{8866517E-B581-4749-A37D-7A100E9ED8A5}"/>
                  </a:ext>
                </a:extLst>
              </p:cNvPr>
              <p:cNvSpPr/>
              <p:nvPr/>
            </p:nvSpPr>
            <p:spPr>
              <a:xfrm>
                <a:off x="5776185" y="5462554"/>
                <a:ext cx="751182" cy="751182"/>
              </a:xfrm>
              <a:prstGeom prst="ellipse">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71463" latinLnBrk="0"/>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5" name="타원 44">
                <a:extLst>
                  <a:ext uri="{FF2B5EF4-FFF2-40B4-BE49-F238E27FC236}">
                    <a16:creationId xmlns:a16="http://schemas.microsoft.com/office/drawing/2014/main" id="{B57EC42A-D38C-4EEA-A56B-45BBBFC51E08}"/>
                  </a:ext>
                </a:extLst>
              </p:cNvPr>
              <p:cNvSpPr/>
              <p:nvPr/>
            </p:nvSpPr>
            <p:spPr>
              <a:xfrm>
                <a:off x="6824948" y="5462554"/>
                <a:ext cx="751182" cy="751182"/>
              </a:xfrm>
              <a:prstGeom prst="ellipse">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71463" latinLnBrk="0"/>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46" name="그룹 45">
                <a:extLst>
                  <a:ext uri="{FF2B5EF4-FFF2-40B4-BE49-F238E27FC236}">
                    <a16:creationId xmlns:a16="http://schemas.microsoft.com/office/drawing/2014/main" id="{6C71EA98-9FD4-467E-981A-51BEFACFBC8A}"/>
                  </a:ext>
                </a:extLst>
              </p:cNvPr>
              <p:cNvGrpSpPr/>
              <p:nvPr/>
            </p:nvGrpSpPr>
            <p:grpSpPr>
              <a:xfrm>
                <a:off x="5362860" y="3964258"/>
                <a:ext cx="2641151" cy="2214641"/>
                <a:chOff x="5362860" y="3964258"/>
                <a:chExt cx="2641151" cy="2214641"/>
              </a:xfrm>
            </p:grpSpPr>
            <p:sp>
              <p:nvSpPr>
                <p:cNvPr id="47" name="TextBox 46">
                  <a:extLst>
                    <a:ext uri="{FF2B5EF4-FFF2-40B4-BE49-F238E27FC236}">
                      <a16:creationId xmlns:a16="http://schemas.microsoft.com/office/drawing/2014/main" id="{CE2F3F36-F2E5-4D97-B8B4-505E39D95419}"/>
                    </a:ext>
                  </a:extLst>
                </p:cNvPr>
                <p:cNvSpPr txBox="1"/>
                <p:nvPr/>
              </p:nvSpPr>
              <p:spPr>
                <a:xfrm>
                  <a:off x="6194818" y="3964258"/>
                  <a:ext cx="945888" cy="553998"/>
                </a:xfrm>
                <a:prstGeom prst="rect">
                  <a:avLst/>
                </a:prstGeom>
                <a:noFill/>
                <a:ln>
                  <a:noFill/>
                </a:ln>
              </p:spPr>
              <p:txBody>
                <a:bodyPr wrap="squar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Phạm</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vi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mã</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thông</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báo</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p>
                <a:p>
                  <a:pPr algn="ct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81-100</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8" name="TextBox 47">
                  <a:extLst>
                    <a:ext uri="{FF2B5EF4-FFF2-40B4-BE49-F238E27FC236}">
                      <a16:creationId xmlns:a16="http://schemas.microsoft.com/office/drawing/2014/main" id="{5FB79591-1428-44E8-AFCD-8E0512194E8B}"/>
                    </a:ext>
                  </a:extLst>
                </p:cNvPr>
                <p:cNvSpPr txBox="1"/>
                <p:nvPr/>
              </p:nvSpPr>
              <p:spPr>
                <a:xfrm>
                  <a:off x="5362860" y="4588669"/>
                  <a:ext cx="896818" cy="553998"/>
                </a:xfrm>
                <a:prstGeom prst="rect">
                  <a:avLst/>
                </a:prstGeom>
                <a:noFill/>
                <a:ln>
                  <a:noFill/>
                </a:ln>
              </p:spPr>
              <p:txBody>
                <a:bodyPr wrap="squar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Phạm</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vi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mã</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thông</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báo</a:t>
                  </a:r>
                  <a:endPar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62-80</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9" name="TextBox 48">
                  <a:extLst>
                    <a:ext uri="{FF2B5EF4-FFF2-40B4-BE49-F238E27FC236}">
                      <a16:creationId xmlns:a16="http://schemas.microsoft.com/office/drawing/2014/main" id="{3D6EFC00-5687-4A3A-B235-E9A94805B747}"/>
                    </a:ext>
                  </a:extLst>
                </p:cNvPr>
                <p:cNvSpPr txBox="1"/>
                <p:nvPr/>
              </p:nvSpPr>
              <p:spPr>
                <a:xfrm>
                  <a:off x="5635227" y="5624901"/>
                  <a:ext cx="1040353" cy="553998"/>
                </a:xfrm>
                <a:prstGeom prst="rect">
                  <a:avLst/>
                </a:prstGeom>
                <a:noFill/>
                <a:ln>
                  <a:noFill/>
                </a:ln>
              </p:spPr>
              <p:txBody>
                <a:bodyPr wrap="squar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Phạm</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vi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mã</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thông</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báo</a:t>
                  </a:r>
                  <a:endPar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41-60</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50" name="TextBox 49">
                  <a:extLst>
                    <a:ext uri="{FF2B5EF4-FFF2-40B4-BE49-F238E27FC236}">
                      <a16:creationId xmlns:a16="http://schemas.microsoft.com/office/drawing/2014/main" id="{AA7C53CF-C534-4DAE-8F07-9F6CE77F8CAA}"/>
                    </a:ext>
                  </a:extLst>
                </p:cNvPr>
                <p:cNvSpPr txBox="1"/>
                <p:nvPr/>
              </p:nvSpPr>
              <p:spPr>
                <a:xfrm>
                  <a:off x="6692472" y="5622289"/>
                  <a:ext cx="1019740" cy="553998"/>
                </a:xfrm>
                <a:prstGeom prst="rect">
                  <a:avLst/>
                </a:prstGeom>
                <a:noFill/>
                <a:ln>
                  <a:noFill/>
                </a:ln>
              </p:spPr>
              <p:txBody>
                <a:bodyPr wrap="squar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Phạm</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vi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mã</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thông</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báo</a:t>
                  </a:r>
                  <a:endPar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21-40</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51" name="TextBox 50">
                  <a:extLst>
                    <a:ext uri="{FF2B5EF4-FFF2-40B4-BE49-F238E27FC236}">
                      <a16:creationId xmlns:a16="http://schemas.microsoft.com/office/drawing/2014/main" id="{654BEACB-FEDB-47D2-A901-3C167E44299E}"/>
                    </a:ext>
                  </a:extLst>
                </p:cNvPr>
                <p:cNvSpPr txBox="1"/>
                <p:nvPr/>
              </p:nvSpPr>
              <p:spPr>
                <a:xfrm>
                  <a:off x="7049417" y="4618321"/>
                  <a:ext cx="954594" cy="553998"/>
                </a:xfrm>
                <a:prstGeom prst="rect">
                  <a:avLst/>
                </a:prstGeom>
                <a:noFill/>
                <a:ln>
                  <a:noFill/>
                </a:ln>
              </p:spPr>
              <p:txBody>
                <a:bodyPr wrap="squar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Phạm</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vi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mã</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thông</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báo</a:t>
                  </a:r>
                  <a:endPar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1-20</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52" name="TextBox 51">
                  <a:extLst>
                    <a:ext uri="{FF2B5EF4-FFF2-40B4-BE49-F238E27FC236}">
                      <a16:creationId xmlns:a16="http://schemas.microsoft.com/office/drawing/2014/main" id="{E53AAF0F-6165-4FC7-AA26-DB990C35CE8C}"/>
                    </a:ext>
                  </a:extLst>
                </p:cNvPr>
                <p:cNvSpPr txBox="1"/>
                <p:nvPr/>
              </p:nvSpPr>
              <p:spPr>
                <a:xfrm>
                  <a:off x="6144024" y="4884611"/>
                  <a:ext cx="1063112" cy="246221"/>
                </a:xfrm>
                <a:prstGeom prst="rect">
                  <a:avLst/>
                </a:prstGeom>
                <a:noFill/>
                <a:ln>
                  <a:noFill/>
                </a:ln>
              </p:spPr>
              <p:txBody>
                <a:bodyPr wrap="non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Cụm</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Cassandra</a:t>
                  </a:r>
                </a:p>
              </p:txBody>
            </p:sp>
          </p:grpSp>
        </p:grpSp>
        <p:grpSp>
          <p:nvGrpSpPr>
            <p:cNvPr id="20" name="그룹 19">
              <a:extLst>
                <a:ext uri="{FF2B5EF4-FFF2-40B4-BE49-F238E27FC236}">
                  <a16:creationId xmlns:a16="http://schemas.microsoft.com/office/drawing/2014/main" id="{3C8E9C8D-9305-4521-823A-F7876C05B952}"/>
                </a:ext>
              </a:extLst>
            </p:cNvPr>
            <p:cNvGrpSpPr/>
            <p:nvPr/>
          </p:nvGrpSpPr>
          <p:grpSpPr>
            <a:xfrm>
              <a:off x="2269247" y="4180410"/>
              <a:ext cx="2713835" cy="1956897"/>
              <a:chOff x="1307468" y="3817702"/>
              <a:chExt cx="3795700" cy="2737011"/>
            </a:xfrm>
          </p:grpSpPr>
          <p:sp>
            <p:nvSpPr>
              <p:cNvPr id="21" name="모서리가 둥근 직사각형 35">
                <a:extLst>
                  <a:ext uri="{FF2B5EF4-FFF2-40B4-BE49-F238E27FC236}">
                    <a16:creationId xmlns:a16="http://schemas.microsoft.com/office/drawing/2014/main" id="{C134BD7C-2D10-4E96-AEC5-ABD997A53D87}"/>
                  </a:ext>
                </a:extLst>
              </p:cNvPr>
              <p:cNvSpPr/>
              <p:nvPr/>
            </p:nvSpPr>
            <p:spPr>
              <a:xfrm>
                <a:off x="1307468" y="3817702"/>
                <a:ext cx="900100" cy="504056"/>
              </a:xfrm>
              <a:prstGeom prst="roundRect">
                <a:avLst>
                  <a:gd name="adj" fmla="val 7219"/>
                </a:avLst>
              </a:prstGeom>
              <a:solidFill>
                <a:srgbClr val="9CC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73</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2" name="모서리가 둥근 직사각형 36">
                <a:extLst>
                  <a:ext uri="{FF2B5EF4-FFF2-40B4-BE49-F238E27FC236}">
                    <a16:creationId xmlns:a16="http://schemas.microsoft.com/office/drawing/2014/main" id="{B99051D6-AC0E-4E5D-A62D-93102FB820E6}"/>
                  </a:ext>
                </a:extLst>
              </p:cNvPr>
              <p:cNvSpPr/>
              <p:nvPr/>
            </p:nvSpPr>
            <p:spPr>
              <a:xfrm>
                <a:off x="1307468" y="4375941"/>
                <a:ext cx="900100" cy="504056"/>
              </a:xfrm>
              <a:prstGeom prst="roundRect">
                <a:avLst>
                  <a:gd name="adj" fmla="val 7219"/>
                </a:avLst>
              </a:prstGeom>
              <a:solidFill>
                <a:srgbClr val="9CC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44</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3" name="모서리가 둥근 직사각형 37">
                <a:extLst>
                  <a:ext uri="{FF2B5EF4-FFF2-40B4-BE49-F238E27FC236}">
                    <a16:creationId xmlns:a16="http://schemas.microsoft.com/office/drawing/2014/main" id="{002E73EF-1003-4634-A8CD-5A02B1D2D187}"/>
                  </a:ext>
                </a:extLst>
              </p:cNvPr>
              <p:cNvSpPr/>
              <p:nvPr/>
            </p:nvSpPr>
            <p:spPr>
              <a:xfrm>
                <a:off x="1307468" y="4934180"/>
                <a:ext cx="900100" cy="504056"/>
              </a:xfrm>
              <a:prstGeom prst="roundRect">
                <a:avLst>
                  <a:gd name="adj" fmla="val 7219"/>
                </a:avLst>
              </a:prstGeom>
              <a:solidFill>
                <a:srgbClr val="9CC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97</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4" name="모서리가 둥근 직사각형 38">
                <a:extLst>
                  <a:ext uri="{FF2B5EF4-FFF2-40B4-BE49-F238E27FC236}">
                    <a16:creationId xmlns:a16="http://schemas.microsoft.com/office/drawing/2014/main" id="{65F65379-D63C-4073-ACB2-DFA734770F10}"/>
                  </a:ext>
                </a:extLst>
              </p:cNvPr>
              <p:cNvSpPr/>
              <p:nvPr/>
            </p:nvSpPr>
            <p:spPr>
              <a:xfrm>
                <a:off x="1307468" y="5492419"/>
                <a:ext cx="900100" cy="504056"/>
              </a:xfrm>
              <a:prstGeom prst="roundRect">
                <a:avLst>
                  <a:gd name="adj" fmla="val 7219"/>
                </a:avLst>
              </a:prstGeom>
              <a:solidFill>
                <a:srgbClr val="9CC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7</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5" name="모서리가 둥근 직사각형 39">
                <a:extLst>
                  <a:ext uri="{FF2B5EF4-FFF2-40B4-BE49-F238E27FC236}">
                    <a16:creationId xmlns:a16="http://schemas.microsoft.com/office/drawing/2014/main" id="{755EEDAE-C87D-4B2D-A844-6A65A26AA2E6}"/>
                  </a:ext>
                </a:extLst>
              </p:cNvPr>
              <p:cNvSpPr/>
              <p:nvPr/>
            </p:nvSpPr>
            <p:spPr>
              <a:xfrm>
                <a:off x="1307468" y="6050657"/>
                <a:ext cx="900100" cy="504056"/>
              </a:xfrm>
              <a:prstGeom prst="roundRect">
                <a:avLst>
                  <a:gd name="adj" fmla="val 7219"/>
                </a:avLst>
              </a:prstGeom>
              <a:solidFill>
                <a:srgbClr val="9CC1FE"/>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28</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6" name="모서리가 둥근 직사각형 40">
                <a:extLst>
                  <a:ext uri="{FF2B5EF4-FFF2-40B4-BE49-F238E27FC236}">
                    <a16:creationId xmlns:a16="http://schemas.microsoft.com/office/drawing/2014/main" id="{175F8AB0-8D57-48F9-B77A-31EAF2FD006F}"/>
                  </a:ext>
                </a:extLst>
              </p:cNvPr>
              <p:cNvSpPr/>
              <p:nvPr/>
            </p:nvSpPr>
            <p:spPr>
              <a:xfrm>
                <a:off x="2279018" y="3817702"/>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27" name="모서리가 둥근 직사각형 41">
                <a:extLst>
                  <a:ext uri="{FF2B5EF4-FFF2-40B4-BE49-F238E27FC236}">
                    <a16:creationId xmlns:a16="http://schemas.microsoft.com/office/drawing/2014/main" id="{3FB6FFF4-C99C-4BD8-B4B1-1302D87395BF}"/>
                  </a:ext>
                </a:extLst>
              </p:cNvPr>
              <p:cNvSpPr/>
              <p:nvPr/>
            </p:nvSpPr>
            <p:spPr>
              <a:xfrm>
                <a:off x="2279018" y="4375941"/>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28" name="모서리가 둥근 직사각형 42">
                <a:extLst>
                  <a:ext uri="{FF2B5EF4-FFF2-40B4-BE49-F238E27FC236}">
                    <a16:creationId xmlns:a16="http://schemas.microsoft.com/office/drawing/2014/main" id="{2EBA362F-9D9F-4394-9E21-0E5CEEB68F1F}"/>
                  </a:ext>
                </a:extLst>
              </p:cNvPr>
              <p:cNvSpPr/>
              <p:nvPr/>
            </p:nvSpPr>
            <p:spPr>
              <a:xfrm>
                <a:off x="2279018" y="4934180"/>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29" name="모서리가 둥근 직사각형 43">
                <a:extLst>
                  <a:ext uri="{FF2B5EF4-FFF2-40B4-BE49-F238E27FC236}">
                    <a16:creationId xmlns:a16="http://schemas.microsoft.com/office/drawing/2014/main" id="{87DD312C-D938-4A4B-A3A5-5256C2F12878}"/>
                  </a:ext>
                </a:extLst>
              </p:cNvPr>
              <p:cNvSpPr/>
              <p:nvPr/>
            </p:nvSpPr>
            <p:spPr>
              <a:xfrm>
                <a:off x="2279018" y="5492419"/>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0" name="모서리가 둥근 직사각형 44">
                <a:extLst>
                  <a:ext uri="{FF2B5EF4-FFF2-40B4-BE49-F238E27FC236}">
                    <a16:creationId xmlns:a16="http://schemas.microsoft.com/office/drawing/2014/main" id="{F37240C4-80C3-4C00-9A6C-3A6C7AC09E55}"/>
                  </a:ext>
                </a:extLst>
              </p:cNvPr>
              <p:cNvSpPr/>
              <p:nvPr/>
            </p:nvSpPr>
            <p:spPr>
              <a:xfrm>
                <a:off x="2279018" y="6050657"/>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1" name="모서리가 둥근 직사각형 45">
                <a:extLst>
                  <a:ext uri="{FF2B5EF4-FFF2-40B4-BE49-F238E27FC236}">
                    <a16:creationId xmlns:a16="http://schemas.microsoft.com/office/drawing/2014/main" id="{16880606-85BA-490F-87AD-6A7A3B1C78B1}"/>
                  </a:ext>
                </a:extLst>
              </p:cNvPr>
              <p:cNvSpPr/>
              <p:nvPr/>
            </p:nvSpPr>
            <p:spPr>
              <a:xfrm>
                <a:off x="3241043" y="3817702"/>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2" name="모서리가 둥근 직사각형 46">
                <a:extLst>
                  <a:ext uri="{FF2B5EF4-FFF2-40B4-BE49-F238E27FC236}">
                    <a16:creationId xmlns:a16="http://schemas.microsoft.com/office/drawing/2014/main" id="{00E47002-0B28-4759-8ADE-5F85BC741DD5}"/>
                  </a:ext>
                </a:extLst>
              </p:cNvPr>
              <p:cNvSpPr/>
              <p:nvPr/>
            </p:nvSpPr>
            <p:spPr>
              <a:xfrm>
                <a:off x="3241043" y="4375941"/>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3" name="모서리가 둥근 직사각형 47">
                <a:extLst>
                  <a:ext uri="{FF2B5EF4-FFF2-40B4-BE49-F238E27FC236}">
                    <a16:creationId xmlns:a16="http://schemas.microsoft.com/office/drawing/2014/main" id="{E0E28B10-ED1B-476D-9D6A-F9F168097A8D}"/>
                  </a:ext>
                </a:extLst>
              </p:cNvPr>
              <p:cNvSpPr/>
              <p:nvPr/>
            </p:nvSpPr>
            <p:spPr>
              <a:xfrm>
                <a:off x="3241043" y="4934180"/>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4" name="모서리가 둥근 직사각형 48">
                <a:extLst>
                  <a:ext uri="{FF2B5EF4-FFF2-40B4-BE49-F238E27FC236}">
                    <a16:creationId xmlns:a16="http://schemas.microsoft.com/office/drawing/2014/main" id="{7A451DE1-BACA-4D7E-8E03-D55E94363CBC}"/>
                  </a:ext>
                </a:extLst>
              </p:cNvPr>
              <p:cNvSpPr/>
              <p:nvPr/>
            </p:nvSpPr>
            <p:spPr>
              <a:xfrm>
                <a:off x="3241043" y="5492419"/>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5" name="모서리가 둥근 직사각형 49">
                <a:extLst>
                  <a:ext uri="{FF2B5EF4-FFF2-40B4-BE49-F238E27FC236}">
                    <a16:creationId xmlns:a16="http://schemas.microsoft.com/office/drawing/2014/main" id="{D6C201FC-19B5-4417-94D1-7F6A7779F458}"/>
                  </a:ext>
                </a:extLst>
              </p:cNvPr>
              <p:cNvSpPr/>
              <p:nvPr/>
            </p:nvSpPr>
            <p:spPr>
              <a:xfrm>
                <a:off x="3241043" y="6050657"/>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6" name="모서리가 둥근 직사각형 50">
                <a:extLst>
                  <a:ext uri="{FF2B5EF4-FFF2-40B4-BE49-F238E27FC236}">
                    <a16:creationId xmlns:a16="http://schemas.microsoft.com/office/drawing/2014/main" id="{C2D7D9CD-03AF-4A13-AE3B-3F3B9FBB1C32}"/>
                  </a:ext>
                </a:extLst>
              </p:cNvPr>
              <p:cNvSpPr/>
              <p:nvPr/>
            </p:nvSpPr>
            <p:spPr>
              <a:xfrm>
                <a:off x="4203068" y="3817702"/>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7" name="모서리가 둥근 직사각형 51">
                <a:extLst>
                  <a:ext uri="{FF2B5EF4-FFF2-40B4-BE49-F238E27FC236}">
                    <a16:creationId xmlns:a16="http://schemas.microsoft.com/office/drawing/2014/main" id="{224A4DFF-3FCB-4666-A3FA-E0F7C56CD05A}"/>
                  </a:ext>
                </a:extLst>
              </p:cNvPr>
              <p:cNvSpPr/>
              <p:nvPr/>
            </p:nvSpPr>
            <p:spPr>
              <a:xfrm>
                <a:off x="4203068" y="4375941"/>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8" name="모서리가 둥근 직사각형 52">
                <a:extLst>
                  <a:ext uri="{FF2B5EF4-FFF2-40B4-BE49-F238E27FC236}">
                    <a16:creationId xmlns:a16="http://schemas.microsoft.com/office/drawing/2014/main" id="{C678BB8E-B952-41EF-95B2-199F3A874310}"/>
                  </a:ext>
                </a:extLst>
              </p:cNvPr>
              <p:cNvSpPr/>
              <p:nvPr/>
            </p:nvSpPr>
            <p:spPr>
              <a:xfrm>
                <a:off x="4203068" y="4934180"/>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39" name="모서리가 둥근 직사각형 53">
                <a:extLst>
                  <a:ext uri="{FF2B5EF4-FFF2-40B4-BE49-F238E27FC236}">
                    <a16:creationId xmlns:a16="http://schemas.microsoft.com/office/drawing/2014/main" id="{FECA8231-71CC-4D9A-B749-B1129E9D3406}"/>
                  </a:ext>
                </a:extLst>
              </p:cNvPr>
              <p:cNvSpPr/>
              <p:nvPr/>
            </p:nvSpPr>
            <p:spPr>
              <a:xfrm>
                <a:off x="4203068" y="5492419"/>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sp>
            <p:nvSpPr>
              <p:cNvPr id="40" name="모서리가 둥근 직사각형 54">
                <a:extLst>
                  <a:ext uri="{FF2B5EF4-FFF2-40B4-BE49-F238E27FC236}">
                    <a16:creationId xmlns:a16="http://schemas.microsoft.com/office/drawing/2014/main" id="{36F4BF31-A8A2-4D03-8F59-F8C11F0DEA1F}"/>
                  </a:ext>
                </a:extLst>
              </p:cNvPr>
              <p:cNvSpPr/>
              <p:nvPr/>
            </p:nvSpPr>
            <p:spPr>
              <a:xfrm>
                <a:off x="4203068" y="6050657"/>
                <a:ext cx="900100" cy="504056"/>
              </a:xfrm>
              <a:prstGeom prst="roundRect">
                <a:avLst>
                  <a:gd name="adj" fmla="val 7219"/>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288"/>
                  </a:spcBef>
                </a:pPr>
                <a:endParaRPr lang="ko-KR" altLang="en-US" sz="1100" dirty="0">
                  <a:solidFill>
                    <a:srgbClr val="1F45BC"/>
                  </a:solidFill>
                  <a:latin typeface="SamsungOne-700" panose="020B0803030303020204" pitchFamily="34" charset="0"/>
                  <a:ea typeface="나눔스퀘어" panose="020B0600000101010101" pitchFamily="50" charset="-127"/>
                </a:endParaRPr>
              </a:p>
            </p:txBody>
          </p:sp>
        </p:grpSp>
      </p:grpSp>
    </p:spTree>
    <p:extLst>
      <p:ext uri="{BB962C8B-B14F-4D97-AF65-F5344CB8AC3E}">
        <p14:creationId xmlns:p14="http://schemas.microsoft.com/office/powerpoint/2010/main" val="1359333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kumimoji="1" lang="en-US" altLang="ko-KR" dirty="0" err="1">
                <a:ea typeface="SamsungOneKorean 400" panose="020B0503030303020204" pitchFamily="50" charset="-127"/>
              </a:rPr>
              <a:t>Khóa</a:t>
            </a:r>
            <a:r>
              <a:rPr kumimoji="1" lang="en-US" altLang="ko-KR" dirty="0">
                <a:ea typeface="SamsungOneKorean 400" panose="020B0503030303020204" pitchFamily="50" charset="-127"/>
              </a:rPr>
              <a:t> CQL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err="1"/>
              <a:t>Khóa</a:t>
            </a:r>
            <a:r>
              <a:rPr lang="en-US" altLang="ko-KR" dirty="0"/>
              <a:t> </a:t>
            </a:r>
            <a:r>
              <a:rPr lang="en-US" altLang="ko-KR" dirty="0" err="1"/>
              <a:t>cụm</a:t>
            </a:r>
            <a:endParaRPr lang="en-US" altLang="ko-KR" dirty="0"/>
          </a:p>
          <a:p>
            <a:pPr lvl="1"/>
            <a:r>
              <a:rPr lang="en-US" altLang="ko-KR" dirty="0" err="1"/>
              <a:t>Một</a:t>
            </a:r>
            <a:r>
              <a:rPr lang="en-US" altLang="ko-KR" dirty="0"/>
              <a:t> </a:t>
            </a:r>
            <a:r>
              <a:rPr lang="en-US" altLang="ko-KR" dirty="0" err="1"/>
              <a:t>khóa</a:t>
            </a:r>
            <a:r>
              <a:rPr lang="en-US" altLang="ko-KR" dirty="0"/>
              <a:t> </a:t>
            </a:r>
            <a:r>
              <a:rPr lang="en-US" altLang="ko-KR" dirty="0" err="1"/>
              <a:t>để</a:t>
            </a:r>
            <a:r>
              <a:rPr lang="en-US" altLang="ko-KR" dirty="0"/>
              <a:t> </a:t>
            </a:r>
            <a:r>
              <a:rPr lang="en-US" altLang="ko-KR" dirty="0" err="1"/>
              <a:t>sắp</a:t>
            </a:r>
            <a:r>
              <a:rPr lang="en-US" altLang="ko-KR" dirty="0"/>
              <a:t> </a:t>
            </a:r>
            <a:r>
              <a:rPr lang="en-US" altLang="ko-KR" dirty="0" err="1"/>
              <a:t>xếp</a:t>
            </a:r>
            <a:r>
              <a:rPr lang="en-US" altLang="ko-KR" dirty="0"/>
              <a:t> </a:t>
            </a:r>
            <a:r>
              <a:rPr lang="en-US" altLang="ko-KR" dirty="0" err="1"/>
              <a:t>các</a:t>
            </a:r>
            <a:r>
              <a:rPr lang="en-US" altLang="ko-KR" dirty="0"/>
              <a:t> </a:t>
            </a:r>
            <a:r>
              <a:rPr lang="en-US" altLang="ko-KR" dirty="0" err="1"/>
              <a:t>cột</a:t>
            </a:r>
            <a:r>
              <a:rPr lang="en-US" altLang="ko-KR" dirty="0"/>
              <a:t> </a:t>
            </a:r>
            <a:r>
              <a:rPr lang="en-US" altLang="ko-KR" dirty="0" err="1"/>
              <a:t>thuộc</a:t>
            </a:r>
            <a:r>
              <a:rPr lang="en-US" altLang="ko-KR" dirty="0"/>
              <a:t> </a:t>
            </a:r>
            <a:r>
              <a:rPr lang="en-US" altLang="ko-KR" dirty="0" err="1"/>
              <a:t>một</a:t>
            </a:r>
            <a:r>
              <a:rPr lang="en-US" altLang="ko-KR" dirty="0"/>
              <a:t> </a:t>
            </a:r>
            <a:r>
              <a:rPr lang="en-US" altLang="ko-KR" dirty="0" err="1"/>
              <a:t>hàng</a:t>
            </a:r>
            <a:endParaRPr lang="en-US" altLang="ko-KR" dirty="0"/>
          </a:p>
          <a:p>
            <a:r>
              <a:rPr lang="en-US" altLang="ko-KR" dirty="0" err="1"/>
              <a:t>Khóa</a:t>
            </a:r>
            <a:r>
              <a:rPr lang="en-US" altLang="ko-KR" dirty="0"/>
              <a:t> </a:t>
            </a:r>
            <a:r>
              <a:rPr lang="en-US" altLang="ko-KR" dirty="0" err="1"/>
              <a:t>chính</a:t>
            </a:r>
            <a:endParaRPr lang="en-US" altLang="ko-KR" dirty="0"/>
          </a:p>
          <a:p>
            <a:pPr lvl="1"/>
            <a:r>
              <a:rPr lang="en-US" altLang="ko-KR" dirty="0" err="1"/>
              <a:t>Một</a:t>
            </a:r>
            <a:r>
              <a:rPr lang="en-US" altLang="ko-KR" dirty="0"/>
              <a:t> </a:t>
            </a:r>
            <a:r>
              <a:rPr lang="en-US" altLang="ko-KR" dirty="0" err="1"/>
              <a:t>cột</a:t>
            </a:r>
            <a:r>
              <a:rPr lang="en-US" altLang="ko-KR" dirty="0"/>
              <a:t> </a:t>
            </a:r>
            <a:r>
              <a:rPr lang="en-US" altLang="ko-KR" dirty="0" err="1"/>
              <a:t>hoặc</a:t>
            </a:r>
            <a:r>
              <a:rPr lang="en-US" altLang="ko-KR" dirty="0"/>
              <a:t> </a:t>
            </a:r>
            <a:r>
              <a:rPr lang="en-US" altLang="ko-KR" dirty="0" err="1"/>
              <a:t>nhóm</a:t>
            </a:r>
            <a:r>
              <a:rPr lang="en-US" altLang="ko-KR" dirty="0"/>
              <a:t> </a:t>
            </a:r>
            <a:r>
              <a:rPr lang="en-US" altLang="ko-KR" dirty="0" err="1"/>
              <a:t>cột</a:t>
            </a:r>
            <a:r>
              <a:rPr lang="en-US" altLang="ko-KR" dirty="0"/>
              <a:t> </a:t>
            </a:r>
            <a:r>
              <a:rPr lang="en-US" altLang="ko-KR" dirty="0" err="1"/>
              <a:t>xác</a:t>
            </a:r>
            <a:r>
              <a:rPr lang="en-US" altLang="ko-KR" dirty="0"/>
              <a:t> </a:t>
            </a:r>
            <a:r>
              <a:rPr lang="en-US" altLang="ko-KR" dirty="0" err="1"/>
              <a:t>định</a:t>
            </a:r>
            <a:r>
              <a:rPr lang="en-US" altLang="ko-KR" dirty="0"/>
              <a:t> </a:t>
            </a:r>
            <a:r>
              <a:rPr lang="en-US" altLang="ko-KR" dirty="0" err="1"/>
              <a:t>duy</a:t>
            </a:r>
            <a:r>
              <a:rPr lang="en-US" altLang="ko-KR" dirty="0"/>
              <a:t> </a:t>
            </a:r>
            <a:r>
              <a:rPr lang="en-US" altLang="ko-KR" dirty="0" err="1"/>
              <a:t>nhất</a:t>
            </a:r>
            <a:r>
              <a:rPr lang="en-US" altLang="ko-KR" dirty="0"/>
              <a:t> </a:t>
            </a:r>
            <a:r>
              <a:rPr lang="en-US" altLang="ko-KR" dirty="0" err="1"/>
              <a:t>một</a:t>
            </a:r>
            <a:r>
              <a:rPr lang="en-US" altLang="ko-KR" dirty="0"/>
              <a:t> </a:t>
            </a:r>
            <a:r>
              <a:rPr lang="en-US" altLang="ko-KR" dirty="0" err="1"/>
              <a:t>hàng</a:t>
            </a:r>
            <a:r>
              <a:rPr lang="en-US" altLang="ko-KR" dirty="0"/>
              <a:t> </a:t>
            </a:r>
            <a:r>
              <a:rPr lang="en-US" altLang="ko-KR" dirty="0" err="1"/>
              <a:t>trong</a:t>
            </a:r>
            <a:r>
              <a:rPr lang="en-US" altLang="ko-KR" dirty="0"/>
              <a:t> </a:t>
            </a:r>
            <a:r>
              <a:rPr lang="en-US" altLang="ko-KR" dirty="0" err="1"/>
              <a:t>bảng</a:t>
            </a:r>
            <a:endParaRPr lang="en-US" altLang="ko-KR" dirty="0"/>
          </a:p>
          <a:p>
            <a:pPr lvl="1"/>
            <a:r>
              <a:rPr lang="en-US" altLang="ko-KR" dirty="0" err="1"/>
              <a:t>Khóa</a:t>
            </a:r>
            <a:r>
              <a:rPr lang="en-US" altLang="ko-KR" dirty="0"/>
              <a:t> </a:t>
            </a:r>
            <a:r>
              <a:rPr lang="en-US" altLang="ko-KR" dirty="0" err="1"/>
              <a:t>phân</a:t>
            </a:r>
            <a:r>
              <a:rPr lang="en-US" altLang="ko-KR" dirty="0"/>
              <a:t> </a:t>
            </a:r>
            <a:r>
              <a:rPr lang="en-US" altLang="ko-KR" dirty="0" err="1"/>
              <a:t>vùng</a:t>
            </a:r>
            <a:r>
              <a:rPr lang="en-US" altLang="ko-KR" dirty="0"/>
              <a:t> + </a:t>
            </a:r>
            <a:r>
              <a:rPr lang="en-US" altLang="ko-KR" dirty="0" err="1"/>
              <a:t>khóa</a:t>
            </a:r>
            <a:r>
              <a:rPr lang="en-US" altLang="ko-KR" dirty="0"/>
              <a:t> </a:t>
            </a:r>
            <a:r>
              <a:rPr lang="en-US" altLang="ko-KR" dirty="0" err="1"/>
              <a:t>cụm</a:t>
            </a:r>
            <a:endParaRPr lang="en-US" altLang="ko-KR" dirty="0"/>
          </a:p>
          <a:p>
            <a:pPr lvl="1"/>
            <a:r>
              <a:rPr lang="en-US" altLang="ko-KR" dirty="0"/>
              <a:t>PK(</a:t>
            </a:r>
            <a:r>
              <a:rPr lang="en-US" altLang="ko-KR" dirty="0" err="1"/>
              <a:t>a,b,c</a:t>
            </a:r>
            <a:r>
              <a:rPr lang="en-US" altLang="ko-KR" dirty="0"/>
              <a:t>) =&gt; a / </a:t>
            </a:r>
            <a:r>
              <a:rPr lang="en-US" altLang="ko-KR" dirty="0" err="1"/>
              <a:t>bc</a:t>
            </a:r>
            <a:endParaRPr lang="en-US" altLang="ko-KR" dirty="0"/>
          </a:p>
          <a:p>
            <a:pPr lvl="1"/>
            <a:r>
              <a:rPr lang="en-US" altLang="ko-KR" dirty="0"/>
              <a:t>PK((</a:t>
            </a:r>
            <a:r>
              <a:rPr lang="en-US" altLang="ko-KR" dirty="0" err="1"/>
              <a:t>a,b</a:t>
            </a:r>
            <a:r>
              <a:rPr lang="en-US" altLang="ko-KR" dirty="0"/>
              <a:t>),c) =&gt; a:b / c</a:t>
            </a:r>
          </a:p>
          <a:p>
            <a:r>
              <a:rPr lang="en-US" altLang="ko-KR" dirty="0" err="1"/>
              <a:t>Khóa</a:t>
            </a:r>
            <a:r>
              <a:rPr lang="en-US" altLang="ko-KR" dirty="0"/>
              <a:t> </a:t>
            </a:r>
            <a:r>
              <a:rPr lang="en-US" altLang="ko-KR" dirty="0" err="1"/>
              <a:t>tổng</a:t>
            </a:r>
            <a:r>
              <a:rPr lang="en-US" altLang="ko-KR" dirty="0"/>
              <a:t> </a:t>
            </a:r>
            <a:r>
              <a:rPr lang="en-US" altLang="ko-KR" dirty="0" err="1"/>
              <a:t>hợp</a:t>
            </a:r>
            <a:r>
              <a:rPr lang="en-US" altLang="ko-KR" dirty="0"/>
              <a:t> (</a:t>
            </a:r>
            <a:r>
              <a:rPr lang="en-US" altLang="ko-KR" dirty="0" err="1"/>
              <a:t>khóa</a:t>
            </a:r>
            <a:r>
              <a:rPr lang="en-US" altLang="ko-KR" dirty="0"/>
              <a:t> </a:t>
            </a:r>
            <a:r>
              <a:rPr lang="en-US" altLang="ko-KR" dirty="0" err="1"/>
              <a:t>ghép</a:t>
            </a:r>
            <a:r>
              <a:rPr lang="en-US" altLang="ko-KR" dirty="0"/>
              <a:t>)</a:t>
            </a:r>
          </a:p>
          <a:p>
            <a:pPr lvl="1"/>
            <a:r>
              <a:rPr lang="en-US" altLang="ko-KR" dirty="0" err="1"/>
              <a:t>Khóa</a:t>
            </a:r>
            <a:r>
              <a:rPr lang="en-US" altLang="ko-KR" dirty="0"/>
              <a:t> </a:t>
            </a:r>
            <a:r>
              <a:rPr lang="en-US" altLang="ko-KR" dirty="0" err="1"/>
              <a:t>chính</a:t>
            </a:r>
            <a:r>
              <a:rPr lang="en-US" altLang="ko-KR" dirty="0"/>
              <a:t> </a:t>
            </a:r>
            <a:r>
              <a:rPr lang="en-US" altLang="ko-KR" dirty="0" err="1"/>
              <a:t>bao</a:t>
            </a:r>
            <a:r>
              <a:rPr lang="en-US" altLang="ko-KR" dirty="0"/>
              <a:t> </a:t>
            </a:r>
            <a:r>
              <a:rPr lang="en-US" altLang="ko-KR" dirty="0" err="1"/>
              <a:t>gồm</a:t>
            </a:r>
            <a:r>
              <a:rPr lang="en-US" altLang="ko-KR" dirty="0"/>
              <a:t> </a:t>
            </a:r>
            <a:r>
              <a:rPr lang="en-US" altLang="ko-KR" dirty="0" err="1"/>
              <a:t>hai</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cột</a:t>
            </a:r>
            <a:r>
              <a:rPr lang="en-US" altLang="ko-KR" dirty="0"/>
              <a:t> CQL</a:t>
            </a:r>
          </a:p>
          <a:p>
            <a:r>
              <a:rPr lang="en-US" altLang="ko-KR" dirty="0" err="1"/>
              <a:t>Khóa</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tổng</a:t>
            </a:r>
            <a:r>
              <a:rPr lang="en-US" altLang="ko-KR" dirty="0"/>
              <a:t> </a:t>
            </a:r>
            <a:r>
              <a:rPr lang="en-US" altLang="ko-KR" dirty="0" err="1"/>
              <a:t>hợp</a:t>
            </a:r>
            <a:endParaRPr lang="en-US" altLang="ko-KR" dirty="0"/>
          </a:p>
          <a:p>
            <a:pPr lvl="1"/>
            <a:r>
              <a:rPr lang="en-US" altLang="ko-KR" dirty="0" err="1"/>
              <a:t>Khóa</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bao</a:t>
            </a:r>
            <a:r>
              <a:rPr lang="en-US" altLang="ko-KR" dirty="0"/>
              <a:t> </a:t>
            </a:r>
            <a:r>
              <a:rPr lang="en-US" altLang="ko-KR" dirty="0" err="1"/>
              <a:t>gồm</a:t>
            </a:r>
            <a:r>
              <a:rPr lang="en-US" altLang="ko-KR" dirty="0"/>
              <a:t> </a:t>
            </a:r>
            <a:r>
              <a:rPr lang="en-US" altLang="ko-KR" dirty="0" err="1"/>
              <a:t>hai</a:t>
            </a:r>
            <a:r>
              <a:rPr lang="en-US" altLang="ko-KR" dirty="0"/>
              <a:t> </a:t>
            </a:r>
            <a:r>
              <a:rPr lang="en-US" altLang="ko-KR" dirty="0" err="1"/>
              <a:t>hoặc</a:t>
            </a:r>
            <a:r>
              <a:rPr lang="en-US" altLang="ko-KR" dirty="0"/>
              <a:t> </a:t>
            </a:r>
            <a:r>
              <a:rPr lang="en-US" altLang="ko-KR" dirty="0" err="1"/>
              <a:t>nhiều</a:t>
            </a:r>
            <a:r>
              <a:rPr lang="en-US" altLang="ko-KR" dirty="0"/>
              <a:t> </a:t>
            </a:r>
            <a:r>
              <a:rPr lang="en-US" altLang="ko-KR" dirty="0" err="1"/>
              <a:t>cột</a:t>
            </a:r>
            <a:r>
              <a:rPr lang="en-US" altLang="ko-KR" dirty="0"/>
              <a:t> CQL</a:t>
            </a:r>
            <a:endParaRPr lang="ko-KR" altLang="en-US" dirty="0"/>
          </a:p>
        </p:txBody>
      </p:sp>
    </p:spTree>
    <p:extLst>
      <p:ext uri="{BB962C8B-B14F-4D97-AF65-F5344CB8AC3E}">
        <p14:creationId xmlns:p14="http://schemas.microsoft.com/office/powerpoint/2010/main" val="3119542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Bảng</a:t>
            </a:r>
            <a:r>
              <a:rPr lang="en-US" altLang="ko-KR" dirty="0">
                <a:ea typeface="SamsungOneKorean 400" panose="020B0503030303020204" pitchFamily="50" charset="-127"/>
              </a:rPr>
              <a:t> (tables) </a:t>
            </a:r>
            <a:r>
              <a:rPr lang="en-US" altLang="ko-KR" dirty="0" err="1">
                <a:ea typeface="SamsungOneKorean 400" panose="020B0503030303020204" pitchFamily="50" charset="-127"/>
              </a:rPr>
              <a:t>và</a:t>
            </a:r>
            <a:r>
              <a:rPr lang="en-US" altLang="ko-KR" dirty="0">
                <a:ea typeface="SamsungOneKorean 400" panose="020B0503030303020204" pitchFamily="50" charset="-127"/>
              </a:rPr>
              <a:t> </a:t>
            </a:r>
            <a:r>
              <a:rPr lang="en-US" altLang="ko-KR" dirty="0" err="1">
                <a:ea typeface="SamsungOneKorean 400" panose="020B0503030303020204" pitchFamily="50" charset="-127"/>
              </a:rPr>
              <a:t>máy</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bảng</a:t>
            </a:r>
            <a:r>
              <a:rPr lang="en-US" altLang="ko-KR" dirty="0">
                <a:ea typeface="SamsungOneKorean 400" panose="020B0503030303020204" pitchFamily="50" charset="-127"/>
              </a:rPr>
              <a:t> (tablets)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5436716" cy="914400"/>
          </a:xfrm>
        </p:spPr>
        <p:txBody>
          <a:bodyPr/>
          <a:lstStyle/>
          <a:p>
            <a:r>
              <a:rPr lang="en-US" altLang="ko-KR" dirty="0" err="1"/>
              <a:t>Mỗi</a:t>
            </a:r>
            <a:r>
              <a:rPr lang="en-US" altLang="ko-KR" dirty="0"/>
              <a:t> </a:t>
            </a:r>
            <a:r>
              <a:rPr lang="en-US" altLang="ko-KR" dirty="0" err="1"/>
              <a:t>bảng</a:t>
            </a:r>
            <a:r>
              <a:rPr lang="en-US" altLang="ko-KR" dirty="0"/>
              <a:t> </a:t>
            </a:r>
            <a:r>
              <a:rPr lang="en-US" altLang="ko-KR" dirty="0" err="1"/>
              <a:t>phải</a:t>
            </a:r>
            <a:r>
              <a:rPr lang="en-US" altLang="ko-KR" dirty="0"/>
              <a:t> </a:t>
            </a:r>
            <a:r>
              <a:rPr lang="en-US" altLang="ko-KR" dirty="0" err="1"/>
              <a:t>có</a:t>
            </a:r>
            <a:r>
              <a:rPr lang="en-US" altLang="ko-KR" dirty="0"/>
              <a:t> </a:t>
            </a:r>
            <a:r>
              <a:rPr lang="en-US" altLang="ko-KR" dirty="0" err="1"/>
              <a:t>một</a:t>
            </a:r>
            <a:r>
              <a:rPr lang="en-US" altLang="ko-KR" dirty="0"/>
              <a:t> KHÓA CHÍNH</a:t>
            </a:r>
          </a:p>
          <a:p>
            <a:pPr lvl="1">
              <a:spcBef>
                <a:spcPts val="300"/>
              </a:spcBef>
            </a:pPr>
            <a:r>
              <a:rPr lang="vi-VN" altLang="ko-KR" dirty="0"/>
              <a:t>Cột đơn như mã định danh duy nhất hoặc khóa ghép phức tạp</a:t>
            </a:r>
            <a:endParaRPr lang="en-US" altLang="ko-KR" dirty="0"/>
          </a:p>
          <a:p>
            <a:r>
              <a:rPr lang="vi-VN" altLang="ko-KR" dirty="0"/>
              <a:t>Một bảng được chia thành các phân đoạn được gọi là </a:t>
            </a:r>
            <a:r>
              <a:rPr lang="en-US" altLang="ko-KR" dirty="0"/>
              <a:t>tablet</a:t>
            </a:r>
          </a:p>
          <a:p>
            <a:pPr lvl="1">
              <a:spcBef>
                <a:spcPts val="300"/>
              </a:spcBef>
            </a:pPr>
            <a:r>
              <a:rPr lang="vi-VN" altLang="ko-KR" dirty="0"/>
              <a:t>Bảng được phân chia theo chiều ngang thành các </a:t>
            </a:r>
            <a:r>
              <a:rPr lang="en-US" altLang="ko-KR" dirty="0"/>
              <a:t>tablet</a:t>
            </a:r>
            <a:endParaRPr lang="vi-VN" altLang="ko-KR" dirty="0"/>
          </a:p>
          <a:p>
            <a:pPr lvl="1">
              <a:spcBef>
                <a:spcPts val="300"/>
              </a:spcBef>
            </a:pPr>
            <a:r>
              <a:rPr lang="en-US" altLang="ko-KR" dirty="0"/>
              <a:t>Tablet </a:t>
            </a:r>
            <a:r>
              <a:rPr lang="vi-VN" altLang="ko-KR" dirty="0"/>
              <a:t>là một phần liền kề của bảng</a:t>
            </a:r>
            <a:endParaRPr lang="en-US" altLang="ko-KR" dirty="0"/>
          </a:p>
          <a:p>
            <a:r>
              <a:rPr lang="vi-VN" altLang="ko-KR" dirty="0"/>
              <a:t>Các hàng được gán cho </a:t>
            </a:r>
            <a:r>
              <a:rPr lang="en-US" altLang="ko-KR" dirty="0"/>
              <a:t>tablet </a:t>
            </a:r>
            <a:r>
              <a:rPr lang="vi-VN" altLang="ko-KR" dirty="0"/>
              <a:t>dựa trên chiến lược phân vùng</a:t>
            </a:r>
            <a:endParaRPr lang="en-US" altLang="ko-KR" dirty="0"/>
          </a:p>
          <a:p>
            <a:pPr lvl="1">
              <a:spcBef>
                <a:spcPts val="300"/>
              </a:spcBef>
            </a:pPr>
            <a:r>
              <a:rPr lang="vi-VN" altLang="ko-KR" dirty="0"/>
              <a:t>Được phân vùng dựa trên một hoặc nhiều khóa phân vùng</a:t>
            </a:r>
          </a:p>
          <a:p>
            <a:pPr lvl="1">
              <a:spcBef>
                <a:spcPts val="300"/>
              </a:spcBef>
            </a:pPr>
            <a:r>
              <a:rPr lang="vi-VN" altLang="ko-KR" dirty="0"/>
              <a:t>Cột khóa phân vùng phải là một trong các cột khóa chính</a:t>
            </a:r>
          </a:p>
          <a:p>
            <a:pPr lvl="1">
              <a:spcBef>
                <a:spcPts val="300"/>
              </a:spcBef>
            </a:pPr>
            <a:r>
              <a:rPr lang="vi-VN" altLang="ko-KR" dirty="0"/>
              <a:t>Mặc định là không có phân vùng</a:t>
            </a:r>
            <a:endParaRPr lang="en-US" altLang="ko-KR" dirty="0"/>
          </a:p>
          <a:p>
            <a:r>
              <a:rPr lang="vi-VN" altLang="ko-KR" dirty="0"/>
              <a:t>Mục tiêu của chiến lược phân vùng là phân phối các lần đọc và ghi giữa các máy chủ </a:t>
            </a:r>
            <a:r>
              <a:rPr lang="en-US" altLang="ko-KR" dirty="0"/>
              <a:t>tablet</a:t>
            </a:r>
            <a:endParaRPr lang="vi-VN" altLang="ko-KR" dirty="0"/>
          </a:p>
          <a:p>
            <a:r>
              <a:rPr lang="en-US" altLang="ko-KR" dirty="0"/>
              <a:t>Tablet </a:t>
            </a:r>
            <a:r>
              <a:rPr lang="vi-VN" altLang="ko-KR" dirty="0"/>
              <a:t>được lưu trữ trên đĩa cục bộ</a:t>
            </a:r>
            <a:endParaRPr lang="en-US" altLang="ko-KR" dirty="0"/>
          </a:p>
          <a:p>
            <a:pPr lvl="1">
              <a:spcBef>
                <a:spcPts val="300"/>
              </a:spcBef>
            </a:pPr>
            <a:r>
              <a:rPr lang="en-US" altLang="ko-KR" dirty="0" err="1"/>
              <a:t>Không</a:t>
            </a:r>
            <a:r>
              <a:rPr lang="en-US" altLang="ko-KR" dirty="0"/>
              <a:t> </a:t>
            </a:r>
            <a:r>
              <a:rPr lang="en-US" altLang="ko-KR" dirty="0" err="1"/>
              <a:t>phải</a:t>
            </a:r>
            <a:r>
              <a:rPr lang="en-US" altLang="ko-KR" dirty="0"/>
              <a:t> HDFS</a:t>
            </a:r>
            <a:endParaRPr lang="ko-KR" altLang="en-US" dirty="0"/>
          </a:p>
        </p:txBody>
      </p:sp>
      <p:grpSp>
        <p:nvGrpSpPr>
          <p:cNvPr id="29" name="그룹 28">
            <a:extLst>
              <a:ext uri="{FF2B5EF4-FFF2-40B4-BE49-F238E27FC236}">
                <a16:creationId xmlns:a16="http://schemas.microsoft.com/office/drawing/2014/main" id="{0F808A11-D343-4BCE-99EE-20011C412AF5}"/>
              </a:ext>
            </a:extLst>
          </p:cNvPr>
          <p:cNvGrpSpPr/>
          <p:nvPr/>
        </p:nvGrpSpPr>
        <p:grpSpPr>
          <a:xfrm>
            <a:off x="5755064" y="2129213"/>
            <a:ext cx="3859264" cy="2599574"/>
            <a:chOff x="5664005" y="2569234"/>
            <a:chExt cx="3859264" cy="2599574"/>
          </a:xfrm>
        </p:grpSpPr>
        <p:grpSp>
          <p:nvGrpSpPr>
            <p:cNvPr id="40" name="그룹 39">
              <a:extLst>
                <a:ext uri="{FF2B5EF4-FFF2-40B4-BE49-F238E27FC236}">
                  <a16:creationId xmlns:a16="http://schemas.microsoft.com/office/drawing/2014/main" id="{7BB361BC-5235-4426-8DB2-5292C92E11E6}"/>
                </a:ext>
              </a:extLst>
            </p:cNvPr>
            <p:cNvGrpSpPr/>
            <p:nvPr/>
          </p:nvGrpSpPr>
          <p:grpSpPr>
            <a:xfrm>
              <a:off x="5664005" y="3847085"/>
              <a:ext cx="3859264" cy="1321723"/>
              <a:chOff x="7905603" y="4779929"/>
              <a:chExt cx="3859264" cy="1321723"/>
            </a:xfrm>
          </p:grpSpPr>
          <p:sp>
            <p:nvSpPr>
              <p:cNvPr id="47" name="모서리가 둥근 직사각형 10">
                <a:extLst>
                  <a:ext uri="{FF2B5EF4-FFF2-40B4-BE49-F238E27FC236}">
                    <a16:creationId xmlns:a16="http://schemas.microsoft.com/office/drawing/2014/main" id="{CD9B758E-D7C5-49A5-9327-8EC14F31A27F}"/>
                  </a:ext>
                </a:extLst>
              </p:cNvPr>
              <p:cNvSpPr/>
              <p:nvPr/>
            </p:nvSpPr>
            <p:spPr>
              <a:xfrm>
                <a:off x="7905603" y="4779929"/>
                <a:ext cx="1175780" cy="1321723"/>
              </a:xfrm>
              <a:prstGeom prst="roundRect">
                <a:avLst>
                  <a:gd name="adj" fmla="val 10953"/>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Máy</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chủ</a:t>
                </a:r>
                <a:r>
                  <a:rPr lang="en-US" altLang="ko-KR" sz="1400" dirty="0">
                    <a:solidFill>
                      <a:srgbClr val="1F45BC"/>
                    </a:solidFill>
                    <a:latin typeface="SamsungOne-700" panose="020B0803030303020204" pitchFamily="34" charset="0"/>
                    <a:ea typeface="SamsungOne-700" panose="020B0803030303020204" pitchFamily="34" charset="0"/>
                  </a:rPr>
                  <a:t> Tablet A</a:t>
                </a:r>
              </a:p>
              <a:p>
                <a:pPr algn="ctr"/>
                <a:endParaRPr lang="en-US" altLang="ko-KR" sz="1400" dirty="0">
                  <a:solidFill>
                    <a:srgbClr val="1F45BC"/>
                  </a:solidFill>
                  <a:latin typeface="SamsungOne-700" panose="020B0803030303020204" pitchFamily="34" charset="0"/>
                  <a:ea typeface="SamsungOne-700" panose="020B0803030303020204" pitchFamily="34" charset="0"/>
                </a:endParaRPr>
              </a:p>
              <a:p>
                <a:pPr algn="ctr"/>
                <a:endParaRPr lang="en-US" altLang="ko-KR" sz="1400" dirty="0">
                  <a:solidFill>
                    <a:srgbClr val="1F45BC"/>
                  </a:solidFill>
                  <a:latin typeface="SamsungOne-700" panose="020B0803030303020204" pitchFamily="34" charset="0"/>
                  <a:ea typeface="SamsungOne-700" panose="020B0803030303020204" pitchFamily="34" charset="0"/>
                </a:endParaRPr>
              </a:p>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48" name="모서리가 둥근 직사각형 12">
                <a:extLst>
                  <a:ext uri="{FF2B5EF4-FFF2-40B4-BE49-F238E27FC236}">
                    <a16:creationId xmlns:a16="http://schemas.microsoft.com/office/drawing/2014/main" id="{0DAAFB5A-A7E6-4ACE-AD03-20091673A4BE}"/>
                  </a:ext>
                </a:extLst>
              </p:cNvPr>
              <p:cNvSpPr/>
              <p:nvPr/>
            </p:nvSpPr>
            <p:spPr>
              <a:xfrm>
                <a:off x="7987399" y="5396837"/>
                <a:ext cx="1012187" cy="575680"/>
              </a:xfrm>
              <a:prstGeom prst="roundRect">
                <a:avLst>
                  <a:gd name="adj" fmla="val 10953"/>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Tablet 1</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0-99</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63" name="모서리가 둥근 직사각형 10">
                <a:extLst>
                  <a:ext uri="{FF2B5EF4-FFF2-40B4-BE49-F238E27FC236}">
                    <a16:creationId xmlns:a16="http://schemas.microsoft.com/office/drawing/2014/main" id="{90688568-FC1F-45E1-810A-0728F16B0235}"/>
                  </a:ext>
                </a:extLst>
              </p:cNvPr>
              <p:cNvSpPr/>
              <p:nvPr/>
            </p:nvSpPr>
            <p:spPr>
              <a:xfrm>
                <a:off x="9249449" y="4779929"/>
                <a:ext cx="1175780" cy="1321723"/>
              </a:xfrm>
              <a:prstGeom prst="roundRect">
                <a:avLst>
                  <a:gd name="adj" fmla="val 10953"/>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Máy</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chủ</a:t>
                </a:r>
                <a:r>
                  <a:rPr lang="en-US" altLang="ko-KR" sz="1400" dirty="0">
                    <a:solidFill>
                      <a:srgbClr val="1F45BC"/>
                    </a:solidFill>
                    <a:latin typeface="SamsungOne-700" panose="020B0803030303020204" pitchFamily="34" charset="0"/>
                    <a:ea typeface="SamsungOne-700" panose="020B0803030303020204" pitchFamily="34" charset="0"/>
                  </a:rPr>
                  <a:t> Tablet B</a:t>
                </a:r>
              </a:p>
              <a:p>
                <a:pPr algn="ctr"/>
                <a:endParaRPr lang="en-US" altLang="ko-KR" sz="1400" dirty="0">
                  <a:solidFill>
                    <a:srgbClr val="1F45BC"/>
                  </a:solidFill>
                  <a:latin typeface="SamsungOne-700" panose="020B0803030303020204" pitchFamily="34" charset="0"/>
                  <a:ea typeface="SamsungOne-700" panose="020B0803030303020204" pitchFamily="34" charset="0"/>
                </a:endParaRPr>
              </a:p>
              <a:p>
                <a:pPr algn="ctr"/>
                <a:endParaRPr lang="en-US" altLang="ko-KR" sz="1400" dirty="0">
                  <a:solidFill>
                    <a:srgbClr val="1F45BC"/>
                  </a:solidFill>
                  <a:latin typeface="SamsungOne-700" panose="020B0803030303020204" pitchFamily="34" charset="0"/>
                  <a:ea typeface="SamsungOne-700" panose="020B0803030303020204" pitchFamily="34" charset="0"/>
                </a:endParaRPr>
              </a:p>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64" name="모서리가 둥근 직사각형 12">
                <a:extLst>
                  <a:ext uri="{FF2B5EF4-FFF2-40B4-BE49-F238E27FC236}">
                    <a16:creationId xmlns:a16="http://schemas.microsoft.com/office/drawing/2014/main" id="{B12CF817-B508-4F71-8660-2F3A1D23AF36}"/>
                  </a:ext>
                </a:extLst>
              </p:cNvPr>
              <p:cNvSpPr/>
              <p:nvPr/>
            </p:nvSpPr>
            <p:spPr>
              <a:xfrm>
                <a:off x="9331245" y="5396837"/>
                <a:ext cx="1012187" cy="575680"/>
              </a:xfrm>
              <a:prstGeom prst="roundRect">
                <a:avLst>
                  <a:gd name="adj" fmla="val 10953"/>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Tablet 2</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100-199</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65" name="모서리가 둥근 직사각형 10">
                <a:extLst>
                  <a:ext uri="{FF2B5EF4-FFF2-40B4-BE49-F238E27FC236}">
                    <a16:creationId xmlns:a16="http://schemas.microsoft.com/office/drawing/2014/main" id="{8206B62F-9F52-41C9-8E1C-495391CC2604}"/>
                  </a:ext>
                </a:extLst>
              </p:cNvPr>
              <p:cNvSpPr/>
              <p:nvPr/>
            </p:nvSpPr>
            <p:spPr>
              <a:xfrm>
                <a:off x="10589087" y="4779929"/>
                <a:ext cx="1175780" cy="1321723"/>
              </a:xfrm>
              <a:prstGeom prst="roundRect">
                <a:avLst>
                  <a:gd name="adj" fmla="val 10953"/>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Máy</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chủ</a:t>
                </a:r>
                <a:r>
                  <a:rPr lang="en-US" altLang="ko-KR" sz="1400" dirty="0">
                    <a:solidFill>
                      <a:srgbClr val="1F45BC"/>
                    </a:solidFill>
                    <a:latin typeface="SamsungOne-700" panose="020B0803030303020204" pitchFamily="34" charset="0"/>
                    <a:ea typeface="SamsungOne-700" panose="020B0803030303020204" pitchFamily="34" charset="0"/>
                  </a:rPr>
                  <a:t> Tablet C</a:t>
                </a:r>
              </a:p>
              <a:p>
                <a:pPr algn="ctr"/>
                <a:endParaRPr lang="en-US" altLang="ko-KR" sz="1400" dirty="0">
                  <a:solidFill>
                    <a:srgbClr val="1F45BC"/>
                  </a:solidFill>
                  <a:latin typeface="SamsungOne-700" panose="020B0803030303020204" pitchFamily="34" charset="0"/>
                  <a:ea typeface="SamsungOne-700" panose="020B0803030303020204" pitchFamily="34" charset="0"/>
                </a:endParaRPr>
              </a:p>
              <a:p>
                <a:pPr algn="ctr"/>
                <a:endParaRPr lang="en-US" altLang="ko-KR" sz="1400" dirty="0">
                  <a:solidFill>
                    <a:srgbClr val="1F45BC"/>
                  </a:solidFill>
                  <a:latin typeface="SamsungOne-700" panose="020B0803030303020204" pitchFamily="34" charset="0"/>
                  <a:ea typeface="SamsungOne-700" panose="020B0803030303020204" pitchFamily="34" charset="0"/>
                </a:endParaRPr>
              </a:p>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66" name="모서리가 둥근 직사각형 12">
                <a:extLst>
                  <a:ext uri="{FF2B5EF4-FFF2-40B4-BE49-F238E27FC236}">
                    <a16:creationId xmlns:a16="http://schemas.microsoft.com/office/drawing/2014/main" id="{21ED0011-1866-4FE9-8E88-CA68C141091D}"/>
                  </a:ext>
                </a:extLst>
              </p:cNvPr>
              <p:cNvSpPr/>
              <p:nvPr/>
            </p:nvSpPr>
            <p:spPr>
              <a:xfrm>
                <a:off x="10670883" y="5396837"/>
                <a:ext cx="1012187" cy="575680"/>
              </a:xfrm>
              <a:prstGeom prst="roundRect">
                <a:avLst>
                  <a:gd name="adj" fmla="val 10953"/>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Tablet 3</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200-299</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grpSp>
          <p:nvGrpSpPr>
            <p:cNvPr id="31" name="그룹 30">
              <a:extLst>
                <a:ext uri="{FF2B5EF4-FFF2-40B4-BE49-F238E27FC236}">
                  <a16:creationId xmlns:a16="http://schemas.microsoft.com/office/drawing/2014/main" id="{739565AA-C56F-44A4-9E3F-2B6A167E5839}"/>
                </a:ext>
              </a:extLst>
            </p:cNvPr>
            <p:cNvGrpSpPr/>
            <p:nvPr/>
          </p:nvGrpSpPr>
          <p:grpSpPr>
            <a:xfrm>
              <a:off x="6364473" y="2569234"/>
              <a:ext cx="2477450" cy="1014115"/>
              <a:chOff x="6364473" y="2569234"/>
              <a:chExt cx="2477450" cy="1014115"/>
            </a:xfrm>
          </p:grpSpPr>
          <p:grpSp>
            <p:nvGrpSpPr>
              <p:cNvPr id="35" name="그룹 34">
                <a:extLst>
                  <a:ext uri="{FF2B5EF4-FFF2-40B4-BE49-F238E27FC236}">
                    <a16:creationId xmlns:a16="http://schemas.microsoft.com/office/drawing/2014/main" id="{510A1F66-6771-4519-92E5-DB1CE5E95240}"/>
                  </a:ext>
                </a:extLst>
              </p:cNvPr>
              <p:cNvGrpSpPr/>
              <p:nvPr/>
            </p:nvGrpSpPr>
            <p:grpSpPr>
              <a:xfrm>
                <a:off x="6364473" y="2920377"/>
                <a:ext cx="2477450" cy="662972"/>
                <a:chOff x="9460763" y="2821208"/>
                <a:chExt cx="2778548" cy="801278"/>
              </a:xfrm>
              <a:solidFill>
                <a:schemeClr val="bg1"/>
              </a:solidFill>
            </p:grpSpPr>
            <p:sp>
              <p:nvSpPr>
                <p:cNvPr id="39" name="이중 물결 38">
                  <a:extLst>
                    <a:ext uri="{FF2B5EF4-FFF2-40B4-BE49-F238E27FC236}">
                      <a16:creationId xmlns:a16="http://schemas.microsoft.com/office/drawing/2014/main" id="{5366969B-D93B-4AF8-8349-1E2565E6CF3A}"/>
                    </a:ext>
                  </a:extLst>
                </p:cNvPr>
                <p:cNvSpPr/>
                <p:nvPr/>
              </p:nvSpPr>
              <p:spPr>
                <a:xfrm>
                  <a:off x="9460763" y="2821208"/>
                  <a:ext cx="830036" cy="801278"/>
                </a:xfrm>
                <a:prstGeom prst="doubleWav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0-99</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9" name="이중 물결 48">
                  <a:extLst>
                    <a:ext uri="{FF2B5EF4-FFF2-40B4-BE49-F238E27FC236}">
                      <a16:creationId xmlns:a16="http://schemas.microsoft.com/office/drawing/2014/main" id="{94F379D8-FDEE-4AD7-8707-05532B27D2CF}"/>
                    </a:ext>
                  </a:extLst>
                </p:cNvPr>
                <p:cNvSpPr/>
                <p:nvPr/>
              </p:nvSpPr>
              <p:spPr>
                <a:xfrm>
                  <a:off x="10436239" y="2821208"/>
                  <a:ext cx="830036" cy="801278"/>
                </a:xfrm>
                <a:prstGeom prst="doubleWav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100-199</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0" name="이중 물결 49">
                  <a:extLst>
                    <a:ext uri="{FF2B5EF4-FFF2-40B4-BE49-F238E27FC236}">
                      <a16:creationId xmlns:a16="http://schemas.microsoft.com/office/drawing/2014/main" id="{5BA77495-1C16-4E10-A3EA-A9FBC833E7A9}"/>
                    </a:ext>
                  </a:extLst>
                </p:cNvPr>
                <p:cNvSpPr/>
                <p:nvPr/>
              </p:nvSpPr>
              <p:spPr>
                <a:xfrm>
                  <a:off x="11409275" y="2821208"/>
                  <a:ext cx="830036" cy="801278"/>
                </a:xfrm>
                <a:prstGeom prst="doubleWave">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200-299</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grpSp>
          <p:sp>
            <p:nvSpPr>
              <p:cNvPr id="36" name="직사각형 35">
                <a:extLst>
                  <a:ext uri="{FF2B5EF4-FFF2-40B4-BE49-F238E27FC236}">
                    <a16:creationId xmlns:a16="http://schemas.microsoft.com/office/drawing/2014/main" id="{DEE3F2BD-CF41-4596-BF3F-72D96539728B}"/>
                  </a:ext>
                </a:extLst>
              </p:cNvPr>
              <p:cNvSpPr/>
              <p:nvPr/>
            </p:nvSpPr>
            <p:spPr>
              <a:xfrm>
                <a:off x="7324810" y="2569234"/>
                <a:ext cx="596638" cy="307777"/>
              </a:xfrm>
              <a:prstGeom prst="rect">
                <a:avLst/>
              </a:prstGeom>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Bảng</a:t>
                </a:r>
                <a:endParaRPr lang="ko-KR" altLang="en-US" sz="1400" dirty="0">
                  <a:ea typeface="SamsungOneKorean 400" panose="020B0503030303020204" pitchFamily="50" charset="-127"/>
                </a:endParaRPr>
              </a:p>
            </p:txBody>
          </p:sp>
        </p:grpSp>
        <p:cxnSp>
          <p:nvCxnSpPr>
            <p:cNvPr id="32" name="직선 화살표 연결선 31">
              <a:extLst>
                <a:ext uri="{FF2B5EF4-FFF2-40B4-BE49-F238E27FC236}">
                  <a16:creationId xmlns:a16="http://schemas.microsoft.com/office/drawing/2014/main" id="{71E5B76D-8BD8-4075-8F6D-6C4D4108ED2A}"/>
                </a:ext>
              </a:extLst>
            </p:cNvPr>
            <p:cNvCxnSpPr>
              <a:cxnSpLocks/>
              <a:stCxn id="39" idx="2"/>
              <a:endCxn id="47" idx="0"/>
            </p:cNvCxnSpPr>
            <p:nvPr/>
          </p:nvCxnSpPr>
          <p:spPr>
            <a:xfrm flipH="1">
              <a:off x="6251895" y="3541913"/>
              <a:ext cx="482623" cy="30517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86A3572-F918-4E0D-AEA4-69823B02AC14}"/>
                </a:ext>
              </a:extLst>
            </p:cNvPr>
            <p:cNvCxnSpPr>
              <a:cxnSpLocks/>
              <a:stCxn id="49" idx="2"/>
            </p:cNvCxnSpPr>
            <p:nvPr/>
          </p:nvCxnSpPr>
          <p:spPr>
            <a:xfrm>
              <a:off x="7604286" y="3541913"/>
              <a:ext cx="6370" cy="30517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DE4E2FFB-F5EA-4474-ACDE-5176C4FF9BA4}"/>
                </a:ext>
              </a:extLst>
            </p:cNvPr>
            <p:cNvCxnSpPr>
              <a:cxnSpLocks/>
              <a:stCxn id="50" idx="2"/>
              <a:endCxn id="65" idx="0"/>
            </p:cNvCxnSpPr>
            <p:nvPr/>
          </p:nvCxnSpPr>
          <p:spPr>
            <a:xfrm>
              <a:off x="8471879" y="3541913"/>
              <a:ext cx="463500" cy="30517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91805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en-US" dirty="0" err="1"/>
              <a:t>Lệnh</a:t>
            </a:r>
            <a:r>
              <a:rPr lang="en-US" altLang="en-US" dirty="0"/>
              <a:t> </a:t>
            </a:r>
            <a:r>
              <a:rPr lang="en-US" altLang="en-US" dirty="0" err="1"/>
              <a:t>định</a:t>
            </a:r>
            <a:r>
              <a:rPr lang="en-US" altLang="en-US" dirty="0"/>
              <a:t> </a:t>
            </a:r>
            <a:r>
              <a:rPr lang="en-US" altLang="en-US" dirty="0" err="1"/>
              <a:t>nghĩa</a:t>
            </a:r>
            <a:r>
              <a:rPr lang="en-US" altLang="en-US" dirty="0"/>
              <a:t> </a:t>
            </a:r>
            <a:r>
              <a:rPr lang="en-US" altLang="en-US" dirty="0" err="1"/>
              <a:t>dữ</a:t>
            </a:r>
            <a:r>
              <a:rPr lang="en-US" altLang="en-US" dirty="0"/>
              <a:t> </a:t>
            </a:r>
            <a:r>
              <a:rPr lang="en-US" altLang="en-US" dirty="0" err="1"/>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err="1"/>
              <a:t>Xác</a:t>
            </a:r>
            <a:r>
              <a:rPr lang="en-US" altLang="ko-KR" dirty="0"/>
              <a:t> </a:t>
            </a:r>
            <a:r>
              <a:rPr lang="en-US" altLang="ko-KR" dirty="0" err="1"/>
              <a:t>định</a:t>
            </a:r>
            <a:r>
              <a:rPr lang="en-US" altLang="ko-KR" dirty="0"/>
              <a:t> </a:t>
            </a:r>
            <a:r>
              <a:rPr lang="en-US" altLang="ko-KR" dirty="0" err="1"/>
              <a:t>việc</a:t>
            </a:r>
            <a:r>
              <a:rPr lang="en-US" altLang="ko-KR" dirty="0"/>
              <a:t> </a:t>
            </a:r>
            <a:r>
              <a:rPr lang="en-US" altLang="ko-KR" dirty="0" err="1"/>
              <a:t>tạo</a:t>
            </a:r>
            <a:r>
              <a:rPr lang="en-US" altLang="ko-KR" dirty="0"/>
              <a:t>, </a:t>
            </a:r>
            <a:r>
              <a:rPr lang="en-US" altLang="ko-KR" dirty="0" err="1"/>
              <a:t>sửa</a:t>
            </a:r>
            <a:r>
              <a:rPr lang="en-US" altLang="ko-KR" dirty="0"/>
              <a:t> </a:t>
            </a:r>
            <a:r>
              <a:rPr lang="en-US" altLang="ko-KR" dirty="0" err="1"/>
              <a:t>đổi</a:t>
            </a:r>
            <a:r>
              <a:rPr lang="en-US" altLang="ko-KR" dirty="0"/>
              <a:t> </a:t>
            </a:r>
            <a:r>
              <a:rPr lang="en-US" altLang="ko-KR" dirty="0" err="1"/>
              <a:t>và</a:t>
            </a:r>
            <a:r>
              <a:rPr lang="en-US" altLang="ko-KR" dirty="0"/>
              <a:t> </a:t>
            </a:r>
            <a:r>
              <a:rPr lang="en-US" altLang="ko-KR" dirty="0" err="1"/>
              <a:t>xóa</a:t>
            </a:r>
            <a:r>
              <a:rPr lang="en-US" altLang="ko-KR" dirty="0"/>
              <a:t> </a:t>
            </a:r>
            <a:r>
              <a:rPr lang="en-US" altLang="ko-KR" dirty="0" err="1"/>
              <a:t>các</a:t>
            </a:r>
            <a:r>
              <a:rPr lang="en-US" altLang="ko-KR" dirty="0"/>
              <a:t> </a:t>
            </a:r>
            <a:r>
              <a:rPr lang="en-US" altLang="ko-KR" dirty="0" err="1"/>
              <a:t>không</a:t>
            </a:r>
            <a:r>
              <a:rPr lang="en-US" altLang="ko-KR" dirty="0"/>
              <a:t> </a:t>
            </a:r>
            <a:r>
              <a:rPr lang="en-US" altLang="ko-KR" dirty="0" err="1"/>
              <a:t>gian</a:t>
            </a:r>
            <a:r>
              <a:rPr lang="en-US" altLang="ko-KR" dirty="0"/>
              <a:t> </a:t>
            </a:r>
            <a:r>
              <a:rPr lang="en-US" altLang="ko-KR" dirty="0" err="1"/>
              <a:t>phím</a:t>
            </a:r>
            <a:r>
              <a:rPr lang="en-US" altLang="ko-KR" dirty="0"/>
              <a:t> </a:t>
            </a:r>
            <a:r>
              <a:rPr lang="en-US" altLang="ko-KR" dirty="0" err="1"/>
              <a:t>và</a:t>
            </a:r>
            <a:r>
              <a:rPr lang="en-US" altLang="ko-KR" dirty="0"/>
              <a:t> </a:t>
            </a:r>
            <a:r>
              <a:rPr lang="en-US" altLang="ko-KR" dirty="0" err="1"/>
              <a:t>bảng</a:t>
            </a:r>
            <a:endParaRPr lang="en-US" altLang="ko-KR" dirty="0"/>
          </a:p>
          <a:p>
            <a:pPr lvl="1"/>
            <a:r>
              <a:rPr lang="en-US" altLang="ko-KR" dirty="0" err="1"/>
              <a:t>Tạo</a:t>
            </a:r>
            <a:r>
              <a:rPr lang="en-US" altLang="ko-KR" dirty="0"/>
              <a:t> </a:t>
            </a:r>
            <a:r>
              <a:rPr lang="en-US" altLang="ko-KR" dirty="0" err="1"/>
              <a:t>keyspace</a:t>
            </a:r>
            <a:endParaRPr lang="en-US" altLang="ko-KR" dirty="0"/>
          </a:p>
          <a:p>
            <a:pPr lvl="1"/>
            <a:r>
              <a:rPr lang="en-US" altLang="ko-KR" dirty="0" err="1"/>
              <a:t>Sử</a:t>
            </a:r>
            <a:r>
              <a:rPr lang="en-US" altLang="ko-KR" dirty="0"/>
              <a:t> </a:t>
            </a:r>
            <a:r>
              <a:rPr lang="en-US" altLang="ko-KR" dirty="0" err="1"/>
              <a:t>dụng</a:t>
            </a:r>
            <a:endParaRPr lang="en-US" altLang="ko-KR" dirty="0"/>
          </a:p>
          <a:p>
            <a:pPr lvl="1"/>
            <a:r>
              <a:rPr lang="en-US" altLang="ko-KR" dirty="0" err="1"/>
              <a:t>Thay</a:t>
            </a:r>
            <a:r>
              <a:rPr lang="en-US" altLang="ko-KR" dirty="0"/>
              <a:t> </a:t>
            </a:r>
            <a:r>
              <a:rPr lang="en-US" altLang="ko-KR" dirty="0" err="1"/>
              <a:t>đổi</a:t>
            </a:r>
            <a:r>
              <a:rPr lang="en-US" altLang="ko-KR" dirty="0"/>
              <a:t> </a:t>
            </a:r>
            <a:r>
              <a:rPr lang="en-US" altLang="ko-KR" dirty="0" err="1"/>
              <a:t>keyspace</a:t>
            </a:r>
            <a:endParaRPr lang="en-US" altLang="ko-KR" dirty="0"/>
          </a:p>
          <a:p>
            <a:pPr lvl="1"/>
            <a:r>
              <a:rPr lang="en-US" altLang="ko-KR" dirty="0" err="1"/>
              <a:t>Bỏ</a:t>
            </a:r>
            <a:r>
              <a:rPr lang="en-US" altLang="ko-KR" dirty="0"/>
              <a:t> </a:t>
            </a:r>
            <a:r>
              <a:rPr lang="en-US" altLang="ko-KR" dirty="0" err="1"/>
              <a:t>keyspace</a:t>
            </a:r>
            <a:endParaRPr lang="en-US" altLang="ko-KR" dirty="0"/>
          </a:p>
          <a:p>
            <a:pPr lvl="1"/>
            <a:r>
              <a:rPr lang="en-US" altLang="ko-KR" dirty="0" err="1"/>
              <a:t>Tạo</a:t>
            </a:r>
            <a:r>
              <a:rPr lang="en-US" altLang="ko-KR" dirty="0"/>
              <a:t> </a:t>
            </a:r>
            <a:r>
              <a:rPr lang="en-US" altLang="ko-KR" dirty="0" err="1"/>
              <a:t>bảng</a:t>
            </a:r>
            <a:endParaRPr lang="en-US" altLang="ko-KR" dirty="0"/>
          </a:p>
          <a:p>
            <a:pPr lvl="1"/>
            <a:r>
              <a:rPr lang="en-US" altLang="ko-KR" dirty="0" err="1"/>
              <a:t>Thay</a:t>
            </a:r>
            <a:r>
              <a:rPr lang="en-US" altLang="ko-KR" dirty="0"/>
              <a:t> </a:t>
            </a:r>
            <a:r>
              <a:rPr lang="en-US" altLang="ko-KR" dirty="0" err="1"/>
              <a:t>đổi</a:t>
            </a:r>
            <a:r>
              <a:rPr lang="en-US" altLang="ko-KR" dirty="0"/>
              <a:t> </a:t>
            </a:r>
            <a:r>
              <a:rPr lang="en-US" altLang="ko-KR" dirty="0" err="1"/>
              <a:t>bảng</a:t>
            </a:r>
            <a:endParaRPr lang="en-US" altLang="ko-KR" dirty="0"/>
          </a:p>
          <a:p>
            <a:pPr lvl="1"/>
            <a:r>
              <a:rPr lang="en-US" altLang="ko-KR" dirty="0" err="1"/>
              <a:t>Bỏ</a:t>
            </a:r>
            <a:r>
              <a:rPr lang="en-US" altLang="ko-KR" dirty="0"/>
              <a:t> </a:t>
            </a:r>
            <a:r>
              <a:rPr lang="en-US" altLang="ko-KR" dirty="0" err="1"/>
              <a:t>bảng</a:t>
            </a:r>
            <a:endParaRPr lang="en-US" altLang="ko-KR" dirty="0"/>
          </a:p>
          <a:p>
            <a:pPr lvl="1"/>
            <a:r>
              <a:rPr lang="en-US" altLang="ko-KR" dirty="0" err="1"/>
              <a:t>Mô</a:t>
            </a:r>
            <a:r>
              <a:rPr lang="en-US" altLang="ko-KR" dirty="0"/>
              <a:t> </a:t>
            </a:r>
            <a:r>
              <a:rPr lang="en-US" altLang="ko-KR" dirty="0" err="1"/>
              <a:t>tả</a:t>
            </a:r>
            <a:endParaRPr lang="ko-KR" altLang="en-US" dirty="0"/>
          </a:p>
        </p:txBody>
      </p:sp>
      <p:grpSp>
        <p:nvGrpSpPr>
          <p:cNvPr id="8" name="그룹 7">
            <a:extLst>
              <a:ext uri="{FF2B5EF4-FFF2-40B4-BE49-F238E27FC236}">
                <a16:creationId xmlns:a16="http://schemas.microsoft.com/office/drawing/2014/main" id="{A50876BF-0258-44BE-893A-E1DDD36000CC}"/>
              </a:ext>
            </a:extLst>
          </p:cNvPr>
          <p:cNvGrpSpPr/>
          <p:nvPr/>
        </p:nvGrpSpPr>
        <p:grpSpPr>
          <a:xfrm>
            <a:off x="3580829" y="2837529"/>
            <a:ext cx="4289306" cy="3325925"/>
            <a:chOff x="3580829" y="2837529"/>
            <a:chExt cx="4289306" cy="3325925"/>
          </a:xfrm>
        </p:grpSpPr>
        <p:sp>
          <p:nvSpPr>
            <p:cNvPr id="9" name="육각형 3">
              <a:extLst>
                <a:ext uri="{FF2B5EF4-FFF2-40B4-BE49-F238E27FC236}">
                  <a16:creationId xmlns:a16="http://schemas.microsoft.com/office/drawing/2014/main" id="{E9F2D474-BAC7-4CD4-AD66-0E58DF6FC34B}"/>
                </a:ext>
              </a:extLst>
            </p:cNvPr>
            <p:cNvSpPr/>
            <p:nvPr/>
          </p:nvSpPr>
          <p:spPr>
            <a:xfrm>
              <a:off x="3580829" y="3417268"/>
              <a:ext cx="1238578" cy="1067740"/>
            </a:xfrm>
            <a:prstGeom prst="hexagon">
              <a:avLst/>
            </a:prstGeom>
            <a:solidFill>
              <a:srgbClr val="9CC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0" name="TextBox 9">
              <a:extLst>
                <a:ext uri="{FF2B5EF4-FFF2-40B4-BE49-F238E27FC236}">
                  <a16:creationId xmlns:a16="http://schemas.microsoft.com/office/drawing/2014/main" id="{36FBB012-F698-435D-9DC0-29694079C5E9}"/>
                </a:ext>
              </a:extLst>
            </p:cNvPr>
            <p:cNvSpPr txBox="1"/>
            <p:nvPr/>
          </p:nvSpPr>
          <p:spPr>
            <a:xfrm>
              <a:off x="3580829" y="3653567"/>
              <a:ext cx="1238577" cy="523220"/>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Bỏ</a:t>
              </a:r>
              <a:endPar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Keyspace</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1" name="육각형 12">
              <a:extLst>
                <a:ext uri="{FF2B5EF4-FFF2-40B4-BE49-F238E27FC236}">
                  <a16:creationId xmlns:a16="http://schemas.microsoft.com/office/drawing/2014/main" id="{EB1F8B48-4C0A-419A-94D4-173BE0B93EBB}"/>
                </a:ext>
              </a:extLst>
            </p:cNvPr>
            <p:cNvSpPr/>
            <p:nvPr/>
          </p:nvSpPr>
          <p:spPr>
            <a:xfrm>
              <a:off x="4597739" y="2837529"/>
              <a:ext cx="1238578" cy="1067740"/>
            </a:xfrm>
            <a:prstGeom prst="hexagon">
              <a:avLst/>
            </a:prstGeom>
            <a:solidFill>
              <a:srgbClr val="D9D9D9"/>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2" name="TextBox 11">
              <a:extLst>
                <a:ext uri="{FF2B5EF4-FFF2-40B4-BE49-F238E27FC236}">
                  <a16:creationId xmlns:a16="http://schemas.microsoft.com/office/drawing/2014/main" id="{78971E6C-AF43-494B-982E-DAF3B4AB91DE}"/>
                </a:ext>
              </a:extLst>
            </p:cNvPr>
            <p:cNvSpPr txBox="1"/>
            <p:nvPr/>
          </p:nvSpPr>
          <p:spPr>
            <a:xfrm>
              <a:off x="4597739" y="3113566"/>
              <a:ext cx="1238577" cy="523220"/>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Tạo</a:t>
              </a:r>
              <a:endPar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Keyspace</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육각형 16">
              <a:extLst>
                <a:ext uri="{FF2B5EF4-FFF2-40B4-BE49-F238E27FC236}">
                  <a16:creationId xmlns:a16="http://schemas.microsoft.com/office/drawing/2014/main" id="{E65D9F00-9D7D-492E-8775-9716DCF9CE16}"/>
                </a:ext>
              </a:extLst>
            </p:cNvPr>
            <p:cNvSpPr/>
            <p:nvPr/>
          </p:nvSpPr>
          <p:spPr>
            <a:xfrm>
              <a:off x="4597739" y="3959358"/>
              <a:ext cx="1238578" cy="1067740"/>
            </a:xfrm>
            <a:prstGeom prst="hexagon">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4" name="TextBox 13">
              <a:extLst>
                <a:ext uri="{FF2B5EF4-FFF2-40B4-BE49-F238E27FC236}">
                  <a16:creationId xmlns:a16="http://schemas.microsoft.com/office/drawing/2014/main" id="{F010DF70-117D-4C18-9F33-77AC771920CC}"/>
                </a:ext>
              </a:extLst>
            </p:cNvPr>
            <p:cNvSpPr txBox="1"/>
            <p:nvPr/>
          </p:nvSpPr>
          <p:spPr>
            <a:xfrm>
              <a:off x="4597739" y="4345251"/>
              <a:ext cx="1238577"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Tạo</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bảng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5" name="육각형 19">
              <a:extLst>
                <a:ext uri="{FF2B5EF4-FFF2-40B4-BE49-F238E27FC236}">
                  <a16:creationId xmlns:a16="http://schemas.microsoft.com/office/drawing/2014/main" id="{9772B828-7152-4973-BC7C-0030192A1843}"/>
                </a:ext>
              </a:extLst>
            </p:cNvPr>
            <p:cNvSpPr/>
            <p:nvPr/>
          </p:nvSpPr>
          <p:spPr>
            <a:xfrm>
              <a:off x="5614648" y="3394408"/>
              <a:ext cx="1238578" cy="1067740"/>
            </a:xfrm>
            <a:prstGeom prst="hexagon">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6" name="TextBox 15">
              <a:extLst>
                <a:ext uri="{FF2B5EF4-FFF2-40B4-BE49-F238E27FC236}">
                  <a16:creationId xmlns:a16="http://schemas.microsoft.com/office/drawing/2014/main" id="{2184EAA0-95C9-43B5-B373-651758CF0137}"/>
                </a:ext>
              </a:extLst>
            </p:cNvPr>
            <p:cNvSpPr txBox="1"/>
            <p:nvPr/>
          </p:nvSpPr>
          <p:spPr>
            <a:xfrm>
              <a:off x="5614648" y="3771807"/>
              <a:ext cx="1238577"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Sử</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육각형 22">
              <a:extLst>
                <a:ext uri="{FF2B5EF4-FFF2-40B4-BE49-F238E27FC236}">
                  <a16:creationId xmlns:a16="http://schemas.microsoft.com/office/drawing/2014/main" id="{11E4FB36-7C55-46F0-BA26-BC5514D69DDA}"/>
                </a:ext>
              </a:extLst>
            </p:cNvPr>
            <p:cNvSpPr/>
            <p:nvPr/>
          </p:nvSpPr>
          <p:spPr>
            <a:xfrm>
              <a:off x="6631557" y="3959358"/>
              <a:ext cx="1238578" cy="1067740"/>
            </a:xfrm>
            <a:prstGeom prst="hexagon">
              <a:avLst/>
            </a:prstGeom>
            <a:solidFill>
              <a:srgbClr val="D9D9D9"/>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8" name="TextBox 17">
              <a:extLst>
                <a:ext uri="{FF2B5EF4-FFF2-40B4-BE49-F238E27FC236}">
                  <a16:creationId xmlns:a16="http://schemas.microsoft.com/office/drawing/2014/main" id="{24A37E5F-6D6D-4E23-8FCB-8FFC3889B5CF}"/>
                </a:ext>
              </a:extLst>
            </p:cNvPr>
            <p:cNvSpPr txBox="1"/>
            <p:nvPr/>
          </p:nvSpPr>
          <p:spPr>
            <a:xfrm>
              <a:off x="6631557" y="4336757"/>
              <a:ext cx="1238577"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Thay</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đổi</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9" name="육각형 25">
              <a:extLst>
                <a:ext uri="{FF2B5EF4-FFF2-40B4-BE49-F238E27FC236}">
                  <a16:creationId xmlns:a16="http://schemas.microsoft.com/office/drawing/2014/main" id="{621C4FF9-2002-4FF9-A345-86347AE0B593}"/>
                </a:ext>
              </a:extLst>
            </p:cNvPr>
            <p:cNvSpPr/>
            <p:nvPr/>
          </p:nvSpPr>
          <p:spPr>
            <a:xfrm>
              <a:off x="5614648" y="4511394"/>
              <a:ext cx="1238578" cy="1067740"/>
            </a:xfrm>
            <a:prstGeom prst="hexagon">
              <a:avLst/>
            </a:prstGeom>
            <a:solidFill>
              <a:srgbClr val="9CC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0" name="TextBox 19">
              <a:extLst>
                <a:ext uri="{FF2B5EF4-FFF2-40B4-BE49-F238E27FC236}">
                  <a16:creationId xmlns:a16="http://schemas.microsoft.com/office/drawing/2014/main" id="{4889CF1A-C932-425C-967C-478F00BE52B9}"/>
                </a:ext>
              </a:extLst>
            </p:cNvPr>
            <p:cNvSpPr txBox="1"/>
            <p:nvPr/>
          </p:nvSpPr>
          <p:spPr>
            <a:xfrm>
              <a:off x="5614648" y="4888793"/>
              <a:ext cx="1238577"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Mô</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tả</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1" name="육각형 31">
              <a:extLst>
                <a:ext uri="{FF2B5EF4-FFF2-40B4-BE49-F238E27FC236}">
                  <a16:creationId xmlns:a16="http://schemas.microsoft.com/office/drawing/2014/main" id="{27A79BAD-9CE1-4A7F-AC8A-5163728105D6}"/>
                </a:ext>
              </a:extLst>
            </p:cNvPr>
            <p:cNvSpPr/>
            <p:nvPr/>
          </p:nvSpPr>
          <p:spPr>
            <a:xfrm>
              <a:off x="4597739" y="5095714"/>
              <a:ext cx="1238578" cy="1067740"/>
            </a:xfrm>
            <a:prstGeom prst="hexagon">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2" name="TextBox 21">
              <a:extLst>
                <a:ext uri="{FF2B5EF4-FFF2-40B4-BE49-F238E27FC236}">
                  <a16:creationId xmlns:a16="http://schemas.microsoft.com/office/drawing/2014/main" id="{B403F3F1-8328-4DBC-87BC-A161AB64763A}"/>
                </a:ext>
              </a:extLst>
            </p:cNvPr>
            <p:cNvSpPr txBox="1"/>
            <p:nvPr/>
          </p:nvSpPr>
          <p:spPr>
            <a:xfrm>
              <a:off x="4597739" y="5460526"/>
              <a:ext cx="1238577"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Bỏ</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bảng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Tree>
    <p:extLst>
      <p:ext uri="{BB962C8B-B14F-4D97-AF65-F5344CB8AC3E}">
        <p14:creationId xmlns:p14="http://schemas.microsoft.com/office/powerpoint/2010/main" val="3254945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Định</a:t>
            </a:r>
            <a:r>
              <a:rPr lang="en-US" altLang="ko-KR" dirty="0">
                <a:ea typeface="SamsungOneKorean 400" panose="020B0503030303020204" pitchFamily="50" charset="-127"/>
              </a:rPr>
              <a:t> </a:t>
            </a:r>
            <a:r>
              <a:rPr lang="en-US" altLang="ko-KR" dirty="0" err="1">
                <a:ea typeface="SamsungOneKorean 400" panose="020B0503030303020204" pitchFamily="50" charset="-127"/>
              </a:rPr>
              <a:t>nghĩa</a:t>
            </a:r>
            <a:r>
              <a:rPr lang="en-US" altLang="ko-KR" dirty="0">
                <a:ea typeface="SamsungOneKorean 400" panose="020B0503030303020204" pitchFamily="50" charset="-127"/>
              </a:rPr>
              <a:t> </a:t>
            </a:r>
            <a:r>
              <a:rPr lang="en-US" altLang="ko-KR" dirty="0" err="1">
                <a:ea typeface="SamsungOneKorean 400" panose="020B0503030303020204" pitchFamily="50" charset="-127"/>
              </a:rPr>
              <a:t>phổ</a:t>
            </a:r>
            <a:r>
              <a:rPr lang="en-US" altLang="ko-KR" dirty="0">
                <a:ea typeface="SamsungOneKorean 400" panose="020B0503030303020204" pitchFamily="50" charset="-127"/>
              </a:rPr>
              <a:t> </a:t>
            </a:r>
            <a:r>
              <a:rPr lang="en-US" altLang="ko-KR" dirty="0" err="1">
                <a:ea typeface="SamsungOneKorean 400" panose="020B0503030303020204" pitchFamily="50" charset="-127"/>
              </a:rPr>
              <a:t>biến</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err="1"/>
              <a:t>Tên</a:t>
            </a:r>
            <a:r>
              <a:rPr lang="en-US" altLang="ko-KR" dirty="0"/>
              <a:t> </a:t>
            </a:r>
            <a:r>
              <a:rPr lang="en-US" altLang="ko-KR" dirty="0" err="1"/>
              <a:t>bảng</a:t>
            </a:r>
            <a:r>
              <a:rPr lang="en-US" altLang="ko-KR" dirty="0"/>
              <a:t> </a:t>
            </a:r>
            <a:r>
              <a:rPr lang="en-US" altLang="ko-KR" dirty="0" err="1"/>
              <a:t>và</a:t>
            </a:r>
            <a:r>
              <a:rPr lang="en-US" altLang="ko-KR" dirty="0"/>
              <a:t> </a:t>
            </a:r>
            <a:r>
              <a:rPr lang="en-US" altLang="ko-KR" dirty="0" err="1"/>
              <a:t>keyspace</a:t>
            </a:r>
            <a:endParaRPr lang="en-US" altLang="ko-KR" dirty="0"/>
          </a:p>
          <a:p>
            <a:pPr marL="0" indent="0">
              <a:buNone/>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err="1"/>
              <a:t>Tạo</a:t>
            </a:r>
            <a:r>
              <a:rPr lang="en-US" altLang="ko-KR" dirty="0"/>
              <a:t> </a:t>
            </a:r>
            <a:r>
              <a:rPr lang="en-US" altLang="ko-KR" dirty="0" err="1"/>
              <a:t>keyspace</a:t>
            </a:r>
            <a:endParaRPr lang="ko-KR" altLang="en-US" dirty="0"/>
          </a:p>
        </p:txBody>
      </p:sp>
      <p:sp>
        <p:nvSpPr>
          <p:cNvPr id="11" name="TextBox 10">
            <a:extLst>
              <a:ext uri="{FF2B5EF4-FFF2-40B4-BE49-F238E27FC236}">
                <a16:creationId xmlns:a16="http://schemas.microsoft.com/office/drawing/2014/main" id="{9C81AAE7-EFCF-46BF-93B4-B3BF31CDC7B5}"/>
              </a:ext>
            </a:extLst>
          </p:cNvPr>
          <p:cNvSpPr txBox="1"/>
          <p:nvPr/>
        </p:nvSpPr>
        <p:spPr>
          <a:xfrm>
            <a:off x="697117" y="2537031"/>
            <a:ext cx="7812000" cy="186245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keyspace_name ::= </a:t>
            </a:r>
            <a:r>
              <a:rPr lang="en-US" altLang="ko-KR" sz="1600" dirty="0">
                <a:solidFill>
                  <a:srgbClr val="00B050"/>
                </a:solidFill>
                <a:latin typeface="SamsungOne-400" panose="020B0503030303020204" pitchFamily="34" charset="0"/>
                <a:ea typeface="SamsungOne-400" panose="020B0503030303020204" pitchFamily="34" charset="0"/>
              </a:rPr>
              <a:t>name </a:t>
            </a:r>
          </a:p>
          <a:p>
            <a:r>
              <a:rPr lang="en-US" altLang="ko-KR" sz="1600" dirty="0">
                <a:latin typeface="SamsungOne-400" panose="020B0503030303020204" pitchFamily="34" charset="0"/>
                <a:ea typeface="SamsungOne-400" panose="020B0503030303020204" pitchFamily="34" charset="0"/>
              </a:rPr>
              <a:t>table_name ::= [ </a:t>
            </a:r>
            <a:r>
              <a:rPr lang="en-US" altLang="ko-KR" sz="1600" dirty="0">
                <a:solidFill>
                  <a:srgbClr val="00B050"/>
                </a:solidFill>
                <a:latin typeface="SamsungOne-400" panose="020B0503030303020204" pitchFamily="34" charset="0"/>
                <a:ea typeface="SamsungOne-400" panose="020B0503030303020204" pitchFamily="34" charset="0"/>
              </a:rPr>
              <a:t>keyspace_name </a:t>
            </a:r>
            <a:r>
              <a:rPr lang="en-US" altLang="ko-KR" sz="1600" dirty="0">
                <a:latin typeface="SamsungOne-400" panose="020B0503030303020204" pitchFamily="34" charset="0"/>
                <a:ea typeface="SamsungOne-400" panose="020B0503030303020204" pitchFamily="34" charset="0"/>
              </a:rPr>
              <a:t>'.' ] </a:t>
            </a:r>
            <a:r>
              <a:rPr lang="en-US" altLang="ko-KR" sz="1600" dirty="0">
                <a:solidFill>
                  <a:srgbClr val="00B050"/>
                </a:solidFill>
                <a:latin typeface="SamsungOne-400" panose="020B0503030303020204" pitchFamily="34" charset="0"/>
                <a:ea typeface="SamsungOne-400" panose="020B0503030303020204" pitchFamily="34" charset="0"/>
              </a:rPr>
              <a:t>name</a:t>
            </a:r>
            <a:r>
              <a:rPr lang="en-US" altLang="ko-KR" sz="1600" dirty="0">
                <a:latin typeface="SamsungOne-400" panose="020B0503030303020204" pitchFamily="34" charset="0"/>
                <a:ea typeface="SamsungOne-400" panose="020B0503030303020204" pitchFamily="34" charset="0"/>
              </a:rPr>
              <a:t> </a:t>
            </a:r>
          </a:p>
          <a:p>
            <a:r>
              <a:rPr lang="en-US" altLang="ko-KR" sz="1600" dirty="0">
                <a:latin typeface="SamsungOne-400" panose="020B0503030303020204" pitchFamily="34" charset="0"/>
                <a:ea typeface="SamsungOne-400" panose="020B0503030303020204" pitchFamily="34" charset="0"/>
              </a:rPr>
              <a:t>name ::= </a:t>
            </a:r>
            <a:r>
              <a:rPr lang="en-US" altLang="ko-KR" sz="1600" dirty="0">
                <a:solidFill>
                  <a:srgbClr val="00B050"/>
                </a:solidFill>
                <a:latin typeface="SamsungOne-400" panose="020B0503030303020204" pitchFamily="34" charset="0"/>
                <a:ea typeface="SamsungOne-400" panose="020B0503030303020204" pitchFamily="34" charset="0"/>
              </a:rPr>
              <a:t>unquoted_name</a:t>
            </a:r>
            <a:r>
              <a:rPr lang="en-US" altLang="ko-KR" sz="1600" dirty="0">
                <a:latin typeface="SamsungOne-400" panose="020B0503030303020204" pitchFamily="34" charset="0"/>
                <a:ea typeface="SamsungOne-400" panose="020B0503030303020204" pitchFamily="34" charset="0"/>
              </a:rPr>
              <a:t> | </a:t>
            </a:r>
            <a:r>
              <a:rPr lang="en-US" altLang="ko-KR" sz="1600" dirty="0">
                <a:solidFill>
                  <a:srgbClr val="00B050"/>
                </a:solidFill>
                <a:latin typeface="SamsungOne-400" panose="020B0503030303020204" pitchFamily="34" charset="0"/>
                <a:ea typeface="SamsungOne-400" panose="020B0503030303020204" pitchFamily="34" charset="0"/>
              </a:rPr>
              <a:t>quoted_name   </a:t>
            </a:r>
          </a:p>
          <a:p>
            <a:r>
              <a:rPr lang="en-US" altLang="ko-KR" sz="1600" dirty="0">
                <a:latin typeface="SamsungOne-400" panose="020B0503030303020204" pitchFamily="34" charset="0"/>
                <a:ea typeface="SamsungOne-400" panose="020B0503030303020204" pitchFamily="34" charset="0"/>
              </a:rPr>
              <a:t>unquoted_name ::= re('[a-zA-Z_0-9]{1, 48}’) </a:t>
            </a:r>
          </a:p>
          <a:p>
            <a:r>
              <a:rPr lang="en-US" altLang="ko-KR" sz="1600" dirty="0">
                <a:latin typeface="SamsungOne-400" panose="020B0503030303020204" pitchFamily="34" charset="0"/>
                <a:ea typeface="SamsungOne-400" panose="020B0503030303020204" pitchFamily="34" charset="0"/>
              </a:rPr>
              <a:t>quoted_name ::= '"' </a:t>
            </a:r>
            <a:r>
              <a:rPr lang="en-US" altLang="ko-KR" sz="1600" dirty="0">
                <a:solidFill>
                  <a:srgbClr val="00B050"/>
                </a:solidFill>
                <a:latin typeface="SamsungOne-400" panose="020B0503030303020204" pitchFamily="34" charset="0"/>
                <a:ea typeface="SamsungOne-400" panose="020B0503030303020204" pitchFamily="34" charset="0"/>
              </a:rPr>
              <a:t>unquoted_name </a:t>
            </a:r>
            <a:r>
              <a:rPr lang="en-US" altLang="ko-KR" sz="1600" dirty="0">
                <a:latin typeface="SamsungOne-400" panose="020B0503030303020204" pitchFamily="34" charset="0"/>
                <a:ea typeface="SamsungOne-400" panose="020B0503030303020204" pitchFamily="34" charset="0"/>
              </a:rPr>
              <a:t>'"'</a:t>
            </a:r>
          </a:p>
        </p:txBody>
      </p:sp>
      <p:sp>
        <p:nvSpPr>
          <p:cNvPr id="12" name="TextBox 11">
            <a:extLst>
              <a:ext uri="{FF2B5EF4-FFF2-40B4-BE49-F238E27FC236}">
                <a16:creationId xmlns:a16="http://schemas.microsoft.com/office/drawing/2014/main" id="{0E391F22-DF21-427E-BF61-428C387BA84A}"/>
              </a:ext>
            </a:extLst>
          </p:cNvPr>
          <p:cNvSpPr txBox="1"/>
          <p:nvPr/>
        </p:nvSpPr>
        <p:spPr>
          <a:xfrm>
            <a:off x="697117" y="5048191"/>
            <a:ext cx="7812000" cy="97160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CREATE KEYSAPCE [ IF NOT EXISTS ]</a:t>
            </a:r>
          </a:p>
          <a:p>
            <a:r>
              <a:rPr lang="en-US" altLang="ko-KR" sz="1600" dirty="0">
                <a:solidFill>
                  <a:srgbClr val="00B050"/>
                </a:solidFill>
                <a:latin typeface="SamsungOne-400" panose="020B0503030303020204" pitchFamily="34" charset="0"/>
                <a:ea typeface="SamsungOne-400" panose="020B0503030303020204" pitchFamily="34" charset="0"/>
              </a:rPr>
              <a:t>Keyspace_name </a:t>
            </a:r>
            <a:r>
              <a:rPr lang="en-US" altLang="ko-KR" sz="1600" dirty="0">
                <a:latin typeface="SamsungOne-400" panose="020B0503030303020204" pitchFamily="34" charset="0"/>
                <a:ea typeface="SamsungOne-400" panose="020B0503030303020204" pitchFamily="34" charset="0"/>
              </a:rPr>
              <a:t>WITH </a:t>
            </a:r>
            <a:r>
              <a:rPr lang="en-US" altLang="ko-KR" sz="1600" dirty="0">
                <a:solidFill>
                  <a:srgbClr val="00B050"/>
                </a:solidFill>
                <a:latin typeface="SamsungOne-400" panose="020B0503030303020204" pitchFamily="34" charset="0"/>
                <a:ea typeface="SamsungOne-400" panose="020B0503030303020204" pitchFamily="34" charset="0"/>
              </a:rPr>
              <a:t>options</a:t>
            </a:r>
          </a:p>
        </p:txBody>
      </p:sp>
    </p:spTree>
    <p:extLst>
      <p:ext uri="{BB962C8B-B14F-4D97-AF65-F5344CB8AC3E}">
        <p14:creationId xmlns:p14="http://schemas.microsoft.com/office/powerpoint/2010/main" val="2175992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Tạo</a:t>
            </a:r>
            <a:r>
              <a:rPr lang="en-US" altLang="ko-KR" dirty="0">
                <a:ea typeface="SamsungOneKorean 400" panose="020B0503030303020204" pitchFamily="50" charset="-127"/>
              </a:rPr>
              <a:t> </a:t>
            </a:r>
            <a:r>
              <a:rPr lang="en-US" altLang="ko-KR" dirty="0" err="1">
                <a:ea typeface="SamsungOneKorean 400" panose="020B0503030303020204" pitchFamily="50" charset="-127"/>
              </a:rPr>
              <a:t>Keyspace</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a:t>Keyspace ks_test</a:t>
            </a:r>
          </a:p>
          <a:p>
            <a:pPr lvl="1"/>
            <a:r>
              <a:rPr lang="vi-VN" altLang="ko-KR" dirty="0"/>
              <a:t>Chiến lược đơn giản - sử dụng 2 bản sao cho toàn bộ cụm</a:t>
            </a:r>
            <a:endParaRPr lang="en-US" altLang="ko-KR" dirty="0"/>
          </a:p>
          <a:p>
            <a:pPr marL="177800" lvl="1" indent="0">
              <a:buNone/>
            </a:pPr>
            <a:endParaRPr lang="en-US" altLang="ko-KR" dirty="0"/>
          </a:p>
          <a:p>
            <a:endParaRPr lang="en-US" altLang="ko-KR" dirty="0"/>
          </a:p>
          <a:p>
            <a:endParaRPr lang="en-US" altLang="ko-KR" dirty="0"/>
          </a:p>
          <a:p>
            <a:endParaRPr lang="en-US" altLang="ko-KR" dirty="0"/>
          </a:p>
          <a:p>
            <a:r>
              <a:rPr lang="en-US" altLang="ko-KR" dirty="0"/>
              <a:t>Keyspace ks_test2</a:t>
            </a:r>
          </a:p>
          <a:p>
            <a:pPr lvl="1"/>
            <a:r>
              <a:rPr lang="vi-VN" altLang="ko-KR" dirty="0"/>
              <a:t>Xác định số lượng bản sao cho mỗi trung tâm dữ liệu</a:t>
            </a:r>
          </a:p>
          <a:p>
            <a:pPr lvl="1"/>
            <a:r>
              <a:rPr lang="vi-VN" altLang="ko-KR" dirty="0"/>
              <a:t>NetworkTopologyStrategy - 1 cho DC1, 2 cho DC2</a:t>
            </a:r>
            <a:endParaRPr lang="ko-KR" altLang="en-US" dirty="0"/>
          </a:p>
        </p:txBody>
      </p:sp>
      <p:sp>
        <p:nvSpPr>
          <p:cNvPr id="10" name="TextBox 9">
            <a:extLst>
              <a:ext uri="{FF2B5EF4-FFF2-40B4-BE49-F238E27FC236}">
                <a16:creationId xmlns:a16="http://schemas.microsoft.com/office/drawing/2014/main" id="{6A678A7A-CC8A-4C8A-891F-8C31012115E2}"/>
              </a:ext>
            </a:extLst>
          </p:cNvPr>
          <p:cNvSpPr txBox="1"/>
          <p:nvPr/>
        </p:nvSpPr>
        <p:spPr>
          <a:xfrm>
            <a:off x="697117" y="2785574"/>
            <a:ext cx="7812000" cy="99671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rPr>
              <a:t>&gt;Create keyspace ‘ks_test’</a:t>
            </a:r>
          </a:p>
          <a:p>
            <a:r>
              <a:rPr lang="en-US" altLang="ko-KR" dirty="0">
                <a:latin typeface="SamsungOne-400" panose="020B0503030303020204" pitchFamily="34" charset="0"/>
                <a:ea typeface="SamsungOne-400" panose="020B0503030303020204" pitchFamily="34" charset="0"/>
              </a:rPr>
              <a:t> With replication = {‘</a:t>
            </a:r>
            <a:r>
              <a:rPr lang="en-US" altLang="ko-KR" dirty="0">
                <a:solidFill>
                  <a:srgbClr val="00B050"/>
                </a:solidFill>
                <a:latin typeface="SamsungOne-400" panose="020B0503030303020204" pitchFamily="34" charset="0"/>
                <a:ea typeface="SamsungOne-400" panose="020B0503030303020204" pitchFamily="34" charset="0"/>
              </a:rPr>
              <a:t>class’:’SimpleStrategy</a:t>
            </a:r>
            <a:r>
              <a:rPr lang="en-US" altLang="ko-KR" dirty="0">
                <a:latin typeface="SamsungOne-400" panose="020B0503030303020204" pitchFamily="34" charset="0"/>
                <a:ea typeface="SamsungOne-400" panose="020B0503030303020204" pitchFamily="34" charset="0"/>
              </a:rPr>
              <a:t>’,</a:t>
            </a:r>
          </a:p>
          <a:p>
            <a:r>
              <a:rPr lang="en-US" altLang="ko-KR" dirty="0">
                <a:latin typeface="SamsungOne-400" panose="020B0503030303020204" pitchFamily="34" charset="0"/>
                <a:ea typeface="SamsungOne-400" panose="020B0503030303020204" pitchFamily="34" charset="0"/>
              </a:rPr>
              <a:t> ‘replication_factor’ : 2};</a:t>
            </a:r>
          </a:p>
        </p:txBody>
      </p:sp>
      <p:sp>
        <p:nvSpPr>
          <p:cNvPr id="12" name="TextBox 11">
            <a:extLst>
              <a:ext uri="{FF2B5EF4-FFF2-40B4-BE49-F238E27FC236}">
                <a16:creationId xmlns:a16="http://schemas.microsoft.com/office/drawing/2014/main" id="{DACBD20F-B8E1-49DF-87AC-3F1B4F47A04D}"/>
              </a:ext>
            </a:extLst>
          </p:cNvPr>
          <p:cNvSpPr txBox="1"/>
          <p:nvPr/>
        </p:nvSpPr>
        <p:spPr>
          <a:xfrm>
            <a:off x="697117" y="5112080"/>
            <a:ext cx="7812000" cy="99671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dirty="0">
                <a:latin typeface="SamsungOne-400" panose="020B0503030303020204" pitchFamily="34" charset="0"/>
                <a:ea typeface="SamsungOne-400" panose="020B0503030303020204" pitchFamily="34" charset="0"/>
              </a:rPr>
              <a:t>&gt;CREATE KEYSPACE ks_test2 </a:t>
            </a:r>
          </a:p>
          <a:p>
            <a:r>
              <a:rPr lang="en-US" altLang="ko-KR" dirty="0">
                <a:latin typeface="SamsungOne-400" panose="020B0503030303020204" pitchFamily="34" charset="0"/>
                <a:ea typeface="SamsungOne-400" panose="020B0503030303020204" pitchFamily="34" charset="0"/>
              </a:rPr>
              <a:t> WITH replication =   </a:t>
            </a:r>
          </a:p>
          <a:p>
            <a:r>
              <a:rPr lang="en-US" altLang="ko-KR" dirty="0">
                <a:latin typeface="SamsungOne-400" panose="020B0503030303020204" pitchFamily="34" charset="0"/>
                <a:ea typeface="SamsungOne-400" panose="020B0503030303020204" pitchFamily="34" charset="0"/>
              </a:rPr>
              <a:t> {'class’:'</a:t>
            </a:r>
            <a:r>
              <a:rPr lang="en-US" altLang="ko-KR" dirty="0">
                <a:solidFill>
                  <a:srgbClr val="00B050"/>
                </a:solidFill>
                <a:latin typeface="SamsungOne-400" panose="020B0503030303020204" pitchFamily="34" charset="0"/>
                <a:ea typeface="SamsungOne-400" panose="020B0503030303020204" pitchFamily="34" charset="0"/>
              </a:rPr>
              <a:t>NetworkTopologyStrategy</a:t>
            </a:r>
            <a:r>
              <a:rPr lang="en-US" altLang="ko-KR" dirty="0">
                <a:latin typeface="SamsungOne-400" panose="020B0503030303020204" pitchFamily="34" charset="0"/>
                <a:ea typeface="SamsungOne-400" panose="020B0503030303020204" pitchFamily="34" charset="0"/>
              </a:rPr>
              <a:t>’, 'DC1’:  </a:t>
            </a:r>
          </a:p>
          <a:p>
            <a:r>
              <a:rPr lang="en-US" altLang="ko-KR" dirty="0">
                <a:latin typeface="SamsungOne-400" panose="020B0503030303020204" pitchFamily="34" charset="0"/>
                <a:ea typeface="SamsungOne-400" panose="020B0503030303020204" pitchFamily="34" charset="0"/>
              </a:rPr>
              <a:t> '1', 'DC2': '2'}</a:t>
            </a:r>
          </a:p>
        </p:txBody>
      </p:sp>
    </p:spTree>
    <p:extLst>
      <p:ext uri="{BB962C8B-B14F-4D97-AF65-F5344CB8AC3E}">
        <p14:creationId xmlns:p14="http://schemas.microsoft.com/office/powerpoint/2010/main" val="39603732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ko-KR" dirty="0" err="1">
                <a:ea typeface="SamsungOneKorean 400" panose="020B0503030303020204" pitchFamily="50" charset="-127"/>
              </a:rPr>
              <a:t>Tạo</a:t>
            </a:r>
            <a:r>
              <a:rPr lang="en-US" altLang="ko-KR" dirty="0">
                <a:ea typeface="SamsungOneKorean 400" panose="020B0503030303020204" pitchFamily="50" charset="-127"/>
              </a:rPr>
              <a:t> </a:t>
            </a:r>
            <a:r>
              <a:rPr lang="en-US" altLang="ko-KR" dirty="0" err="1">
                <a:ea typeface="SamsungOneKorean 400" panose="020B0503030303020204" pitchFamily="50" charset="-127"/>
              </a:rPr>
              <a:t>bảng</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err="1"/>
              <a:t>Tạo</a:t>
            </a:r>
            <a:r>
              <a:rPr lang="en-US" altLang="ko-KR" dirty="0"/>
              <a:t> </a:t>
            </a:r>
            <a:r>
              <a:rPr lang="en-US" altLang="ko-KR" dirty="0" err="1"/>
              <a:t>bảng</a:t>
            </a:r>
            <a:r>
              <a:rPr lang="en-US" altLang="ko-KR" dirty="0"/>
              <a:t> </a:t>
            </a:r>
            <a:r>
              <a:rPr lang="en-US" altLang="ko-KR" dirty="0" err="1"/>
              <a:t>mới</a:t>
            </a:r>
            <a:endParaRPr lang="en-US" altLang="ko-KR" dirty="0"/>
          </a:p>
          <a:p>
            <a:endParaRPr lang="ko-KR" altLang="en-US" dirty="0"/>
          </a:p>
        </p:txBody>
      </p:sp>
      <p:sp>
        <p:nvSpPr>
          <p:cNvPr id="10" name="TextBox 9">
            <a:extLst>
              <a:ext uri="{FF2B5EF4-FFF2-40B4-BE49-F238E27FC236}">
                <a16:creationId xmlns:a16="http://schemas.microsoft.com/office/drawing/2014/main" id="{A92FA846-D4F6-4121-8C2E-E05CD692B779}"/>
              </a:ext>
            </a:extLst>
          </p:cNvPr>
          <p:cNvSpPr txBox="1"/>
          <p:nvPr/>
        </p:nvSpPr>
        <p:spPr>
          <a:xfrm>
            <a:off x="697117" y="2562860"/>
            <a:ext cx="7812000" cy="36957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200" dirty="0">
                <a:latin typeface="SamsungOne-400" panose="020B0503030303020204" pitchFamily="34" charset="0"/>
                <a:ea typeface="SamsungOne-400" panose="020B0503030303020204" pitchFamily="34" charset="0"/>
              </a:rPr>
              <a:t>create_table_statement ::= CREATE TABLE [ IF NOT EXISTS ] </a:t>
            </a:r>
            <a:r>
              <a:rPr lang="en-US" altLang="ko-KR" sz="1200" dirty="0">
                <a:solidFill>
                  <a:srgbClr val="00B050"/>
                </a:solidFill>
                <a:latin typeface="SamsungOne-400" panose="020B0503030303020204" pitchFamily="34" charset="0"/>
                <a:ea typeface="SamsungOne-400" panose="020B0503030303020204" pitchFamily="34" charset="0"/>
              </a:rPr>
              <a:t>table_name </a:t>
            </a:r>
            <a:r>
              <a:rPr lang="en-US" altLang="ko-KR" sz="1200" dirty="0">
                <a:latin typeface="SamsungOne-400" panose="020B0503030303020204" pitchFamily="34" charset="0"/>
                <a:ea typeface="SamsungOne-400" panose="020B0503030303020204" pitchFamily="34" charset="0"/>
              </a:rPr>
              <a:t>'(‘ </a:t>
            </a:r>
          </a:p>
          <a:p>
            <a:r>
              <a:rPr lang="en-US" altLang="ko-KR" sz="1200" dirty="0">
                <a:latin typeface="SamsungOne-400" panose="020B0503030303020204" pitchFamily="34" charset="0"/>
                <a:ea typeface="SamsungOne-400" panose="020B0503030303020204" pitchFamily="34" charset="0"/>
              </a:rPr>
              <a:t>	</a:t>
            </a:r>
            <a:r>
              <a:rPr lang="en-US" altLang="ko-KR" sz="1200" dirty="0">
                <a:solidFill>
                  <a:srgbClr val="00B050"/>
                </a:solidFill>
                <a:latin typeface="SamsungOne-400" panose="020B0503030303020204" pitchFamily="34" charset="0"/>
                <a:ea typeface="SamsungOne-400" panose="020B0503030303020204" pitchFamily="34" charset="0"/>
              </a:rPr>
              <a:t>column_definition</a:t>
            </a:r>
          </a:p>
          <a:p>
            <a:r>
              <a:rPr lang="en-US" altLang="ko-KR" sz="1200" dirty="0">
                <a:latin typeface="SamsungOne-400" panose="020B0503030303020204" pitchFamily="34" charset="0"/>
                <a:ea typeface="SamsungOne-400" panose="020B0503030303020204" pitchFamily="34" charset="0"/>
              </a:rPr>
              <a:t> 	( ',' </a:t>
            </a:r>
            <a:r>
              <a:rPr lang="en-US" altLang="ko-KR" sz="1200" dirty="0">
                <a:solidFill>
                  <a:srgbClr val="00B050"/>
                </a:solidFill>
                <a:latin typeface="SamsungOne-400" panose="020B0503030303020204" pitchFamily="34" charset="0"/>
                <a:ea typeface="SamsungOne-400" panose="020B0503030303020204" pitchFamily="34" charset="0"/>
              </a:rPr>
              <a:t>column_definition </a:t>
            </a:r>
            <a:r>
              <a:rPr lang="en-US" altLang="ko-KR" sz="1200" dirty="0">
                <a:latin typeface="SamsungOne-400" panose="020B0503030303020204" pitchFamily="34" charset="0"/>
                <a:ea typeface="SamsungOne-400" panose="020B0503030303020204" pitchFamily="34" charset="0"/>
              </a:rPr>
              <a:t>)*</a:t>
            </a:r>
          </a:p>
          <a:p>
            <a:r>
              <a:rPr lang="en-US" altLang="ko-KR" sz="1200" dirty="0">
                <a:latin typeface="SamsungOne-400" panose="020B0503030303020204" pitchFamily="34" charset="0"/>
                <a:ea typeface="SamsungOne-400" panose="020B0503030303020204" pitchFamily="34" charset="0"/>
              </a:rPr>
              <a:t>	[ ',' PRIMARY KEY '(' </a:t>
            </a:r>
            <a:r>
              <a:rPr lang="en-US" altLang="ko-KR" sz="1200" dirty="0">
                <a:solidFill>
                  <a:srgbClr val="00B050"/>
                </a:solidFill>
                <a:latin typeface="SamsungOne-400" panose="020B0503030303020204" pitchFamily="34" charset="0"/>
                <a:ea typeface="SamsungOne-400" panose="020B0503030303020204" pitchFamily="34" charset="0"/>
              </a:rPr>
              <a:t>primary_key </a:t>
            </a:r>
            <a:r>
              <a:rPr lang="en-US" altLang="ko-KR" sz="1200" dirty="0">
                <a:latin typeface="SamsungOne-400" panose="020B0503030303020204" pitchFamily="34" charset="0"/>
                <a:ea typeface="SamsungOne-400" panose="020B0503030303020204" pitchFamily="34" charset="0"/>
              </a:rPr>
              <a:t>')’ ]</a:t>
            </a:r>
          </a:p>
          <a:p>
            <a:r>
              <a:rPr lang="en-US" altLang="ko-KR" sz="1200" dirty="0">
                <a:latin typeface="SamsungOne-400" panose="020B0503030303020204" pitchFamily="34" charset="0"/>
                <a:ea typeface="SamsungOne-400" panose="020B0503030303020204" pitchFamily="34" charset="0"/>
              </a:rPr>
              <a:t>	')' [ WITH </a:t>
            </a:r>
            <a:r>
              <a:rPr lang="en-US" altLang="ko-KR" sz="1200" dirty="0">
                <a:solidFill>
                  <a:srgbClr val="00B050"/>
                </a:solidFill>
                <a:latin typeface="SamsungOne-400" panose="020B0503030303020204" pitchFamily="34" charset="0"/>
                <a:ea typeface="SamsungOne-400" panose="020B0503030303020204" pitchFamily="34" charset="0"/>
              </a:rPr>
              <a:t>table_options </a:t>
            </a:r>
            <a:r>
              <a:rPr lang="en-US" altLang="ko-KR" sz="1200" dirty="0">
                <a:latin typeface="SamsungOne-400" panose="020B0503030303020204" pitchFamily="34" charset="0"/>
                <a:ea typeface="SamsungOne-400" panose="020B0503030303020204" pitchFamily="34" charset="0"/>
              </a:rPr>
              <a:t>]</a:t>
            </a:r>
          </a:p>
          <a:p>
            <a:r>
              <a:rPr lang="en-US" altLang="ko-KR" sz="1200" dirty="0">
                <a:latin typeface="SamsungOne-400" panose="020B0503030303020204" pitchFamily="34" charset="0"/>
                <a:ea typeface="SamsungOne-400" panose="020B0503030303020204" pitchFamily="34" charset="0"/>
              </a:rPr>
              <a:t>column_definition ::= </a:t>
            </a:r>
            <a:r>
              <a:rPr lang="en-US" altLang="ko-KR" sz="1200" dirty="0">
                <a:solidFill>
                  <a:srgbClr val="00B050"/>
                </a:solidFill>
                <a:latin typeface="SamsungOne-400" panose="020B0503030303020204" pitchFamily="34" charset="0"/>
                <a:ea typeface="SamsungOne-400" panose="020B0503030303020204" pitchFamily="34" charset="0"/>
              </a:rPr>
              <a:t>column_name cql_type </a:t>
            </a:r>
          </a:p>
          <a:p>
            <a:r>
              <a:rPr lang="en-US" altLang="ko-KR" sz="1200" dirty="0">
                <a:latin typeface="SamsungOne-400" panose="020B0503030303020204" pitchFamily="34" charset="0"/>
                <a:ea typeface="SamsungOne-400" panose="020B0503030303020204" pitchFamily="34" charset="0"/>
              </a:rPr>
              <a:t>[ STATIC ] [ PRIMARY KEY] </a:t>
            </a:r>
          </a:p>
          <a:p>
            <a:r>
              <a:rPr lang="en-US" altLang="ko-KR" sz="1200" dirty="0">
                <a:latin typeface="SamsungOne-400" panose="020B0503030303020204" pitchFamily="34" charset="0"/>
                <a:ea typeface="SamsungOne-400" panose="020B0503030303020204" pitchFamily="34" charset="0"/>
              </a:rPr>
              <a:t>primary_key ::= </a:t>
            </a:r>
            <a:r>
              <a:rPr lang="en-US" altLang="ko-KR" sz="1200" dirty="0">
                <a:solidFill>
                  <a:srgbClr val="00B050"/>
                </a:solidFill>
                <a:latin typeface="SamsungOne-400" panose="020B0503030303020204" pitchFamily="34" charset="0"/>
                <a:ea typeface="SamsungOne-400" panose="020B0503030303020204" pitchFamily="34" charset="0"/>
              </a:rPr>
              <a:t>partition_key </a:t>
            </a:r>
          </a:p>
          <a:p>
            <a:r>
              <a:rPr lang="en-US" altLang="ko-KR" sz="1200" dirty="0">
                <a:latin typeface="SamsungOne-400" panose="020B0503030303020204" pitchFamily="34" charset="0"/>
                <a:ea typeface="SamsungOne-400" panose="020B0503030303020204" pitchFamily="34" charset="0"/>
              </a:rPr>
              <a:t>	[ ',’ </a:t>
            </a:r>
            <a:r>
              <a:rPr lang="en-US" altLang="ko-KR" sz="1200" dirty="0">
                <a:solidFill>
                  <a:srgbClr val="00B050"/>
                </a:solidFill>
                <a:latin typeface="SamsungOne-400" panose="020B0503030303020204" pitchFamily="34" charset="0"/>
                <a:ea typeface="SamsungOne-400" panose="020B0503030303020204" pitchFamily="34" charset="0"/>
              </a:rPr>
              <a:t>clustering_columns </a:t>
            </a:r>
            <a:r>
              <a:rPr lang="en-US" altLang="ko-KR" sz="1200" dirty="0">
                <a:latin typeface="SamsungOne-400" panose="020B0503030303020204" pitchFamily="34" charset="0"/>
                <a:ea typeface="SamsungOne-400" panose="020B0503030303020204" pitchFamily="34" charset="0"/>
              </a:rPr>
              <a:t>]</a:t>
            </a:r>
          </a:p>
          <a:p>
            <a:r>
              <a:rPr lang="en-US" altLang="ko-KR" sz="1200" dirty="0">
                <a:latin typeface="SamsungOne-400" panose="020B0503030303020204" pitchFamily="34" charset="0"/>
                <a:ea typeface="SamsungOne-400" panose="020B0503030303020204" pitchFamily="34" charset="0"/>
              </a:rPr>
              <a:t>partition_key ::= </a:t>
            </a:r>
            <a:r>
              <a:rPr lang="en-US" altLang="ko-KR" sz="1200" dirty="0">
                <a:solidFill>
                  <a:srgbClr val="00B050"/>
                </a:solidFill>
                <a:latin typeface="SamsungOne-400" panose="020B0503030303020204" pitchFamily="34" charset="0"/>
                <a:ea typeface="SamsungOne-400" panose="020B0503030303020204" pitchFamily="34" charset="0"/>
              </a:rPr>
              <a:t>column_name</a:t>
            </a:r>
          </a:p>
          <a:p>
            <a:r>
              <a:rPr lang="en-US" altLang="ko-KR" sz="1200" dirty="0">
                <a:latin typeface="SamsungOne-400" panose="020B0503030303020204" pitchFamily="34" charset="0"/>
                <a:ea typeface="SamsungOne-400" panose="020B0503030303020204" pitchFamily="34" charset="0"/>
              </a:rPr>
              <a:t>| '(' </a:t>
            </a:r>
            <a:r>
              <a:rPr lang="en-US" altLang="ko-KR" sz="1200" dirty="0">
                <a:solidFill>
                  <a:srgbClr val="00B050"/>
                </a:solidFill>
                <a:latin typeface="SamsungOne-400" panose="020B0503030303020204" pitchFamily="34" charset="0"/>
                <a:ea typeface="SamsungOne-400" panose="020B0503030303020204" pitchFamily="34" charset="0"/>
              </a:rPr>
              <a:t>column_name </a:t>
            </a:r>
            <a:r>
              <a:rPr lang="en-US" altLang="ko-KR" sz="1200" dirty="0">
                <a:latin typeface="SamsungOne-400" panose="020B0503030303020204" pitchFamily="34" charset="0"/>
                <a:ea typeface="SamsungOne-400" panose="020B0503030303020204" pitchFamily="34" charset="0"/>
              </a:rPr>
              <a:t>( ',' </a:t>
            </a:r>
            <a:r>
              <a:rPr lang="en-US" altLang="ko-KR" sz="1200" dirty="0">
                <a:solidFill>
                  <a:srgbClr val="00B050"/>
                </a:solidFill>
                <a:latin typeface="SamsungOne-400" panose="020B0503030303020204" pitchFamily="34" charset="0"/>
                <a:ea typeface="SamsungOne-400" panose="020B0503030303020204" pitchFamily="34" charset="0"/>
              </a:rPr>
              <a:t>column_name </a:t>
            </a:r>
            <a:r>
              <a:rPr lang="en-US" altLang="ko-KR" sz="1200" dirty="0">
                <a:latin typeface="SamsungOne-400" panose="020B0503030303020204" pitchFamily="34" charset="0"/>
                <a:ea typeface="SamsungOne-400" panose="020B0503030303020204" pitchFamily="34" charset="0"/>
              </a:rPr>
              <a:t>)* ')’  </a:t>
            </a:r>
          </a:p>
          <a:p>
            <a:r>
              <a:rPr lang="en-US" altLang="ko-KR" sz="1200" dirty="0">
                <a:latin typeface="SamsungOne-400" panose="020B0503030303020204" pitchFamily="34" charset="0"/>
                <a:ea typeface="SamsungOne-400" panose="020B0503030303020204" pitchFamily="34" charset="0"/>
              </a:rPr>
              <a:t>clustering_columns ::= </a:t>
            </a:r>
            <a:r>
              <a:rPr lang="en-US" altLang="ko-KR" sz="1200" dirty="0">
                <a:solidFill>
                  <a:srgbClr val="00B050"/>
                </a:solidFill>
                <a:latin typeface="SamsungOne-400" panose="020B0503030303020204" pitchFamily="34" charset="0"/>
                <a:ea typeface="SamsungOne-400" panose="020B0503030303020204" pitchFamily="34" charset="0"/>
              </a:rPr>
              <a:t>column_name </a:t>
            </a:r>
            <a:r>
              <a:rPr lang="en-US" altLang="ko-KR" sz="1200" dirty="0">
                <a:latin typeface="SamsungOne-400" panose="020B0503030303020204" pitchFamily="34" charset="0"/>
                <a:ea typeface="SamsungOne-400" panose="020B0503030303020204" pitchFamily="34" charset="0"/>
              </a:rPr>
              <a:t>( ',' </a:t>
            </a:r>
            <a:r>
              <a:rPr lang="en-US" altLang="ko-KR" sz="1200" dirty="0">
                <a:solidFill>
                  <a:srgbClr val="00B050"/>
                </a:solidFill>
                <a:latin typeface="SamsungOne-400" panose="020B0503030303020204" pitchFamily="34" charset="0"/>
                <a:ea typeface="SamsungOne-400" panose="020B0503030303020204" pitchFamily="34" charset="0"/>
              </a:rPr>
              <a:t>column_name </a:t>
            </a:r>
            <a:r>
              <a:rPr lang="en-US" altLang="ko-KR" sz="1200" dirty="0">
                <a:latin typeface="SamsungOne-400" panose="020B0503030303020204" pitchFamily="34" charset="0"/>
                <a:ea typeface="SamsungOne-400" panose="020B0503030303020204" pitchFamily="34" charset="0"/>
              </a:rPr>
              <a:t>)*</a:t>
            </a:r>
          </a:p>
          <a:p>
            <a:r>
              <a:rPr lang="en-US" altLang="ko-KR" sz="1200" dirty="0">
                <a:latin typeface="SamsungOne-400" panose="020B0503030303020204" pitchFamily="34" charset="0"/>
                <a:ea typeface="SamsungOne-400" panose="020B0503030303020204" pitchFamily="34" charset="0"/>
              </a:rPr>
              <a:t>table_options ::= COMPACT STORAGE [ AND </a:t>
            </a:r>
            <a:r>
              <a:rPr lang="en-US" altLang="ko-KR" sz="1200" dirty="0">
                <a:solidFill>
                  <a:srgbClr val="00B050"/>
                </a:solidFill>
                <a:latin typeface="SamsungOne-400" panose="020B0503030303020204" pitchFamily="34" charset="0"/>
                <a:ea typeface="SamsungOne-400" panose="020B0503030303020204" pitchFamily="34" charset="0"/>
              </a:rPr>
              <a:t>table_options </a:t>
            </a:r>
            <a:r>
              <a:rPr lang="en-US" altLang="ko-KR" sz="1200" dirty="0">
                <a:latin typeface="SamsungOne-400" panose="020B0503030303020204" pitchFamily="34" charset="0"/>
                <a:ea typeface="SamsungOne-400" panose="020B0503030303020204" pitchFamily="34" charset="0"/>
              </a:rPr>
              <a:t>] </a:t>
            </a:r>
          </a:p>
          <a:p>
            <a:r>
              <a:rPr lang="en-US" altLang="ko-KR" sz="1200" dirty="0">
                <a:latin typeface="SamsungOne-400" panose="020B0503030303020204" pitchFamily="34" charset="0"/>
                <a:ea typeface="SamsungOne-400" panose="020B0503030303020204" pitchFamily="34" charset="0"/>
              </a:rPr>
              <a:t>	| CLUSTERING ORDER BY '(' </a:t>
            </a:r>
            <a:r>
              <a:rPr lang="en-US" altLang="ko-KR" sz="1200" dirty="0">
                <a:solidFill>
                  <a:srgbClr val="00B050"/>
                </a:solidFill>
                <a:latin typeface="SamsungOne-400" panose="020B0503030303020204" pitchFamily="34" charset="0"/>
                <a:ea typeface="SamsungOne-400" panose="020B0503030303020204" pitchFamily="34" charset="0"/>
              </a:rPr>
              <a:t>clustering_order </a:t>
            </a:r>
            <a:r>
              <a:rPr lang="en-US" altLang="ko-KR" sz="1200" dirty="0">
                <a:latin typeface="SamsungOne-400" panose="020B0503030303020204" pitchFamily="34" charset="0"/>
                <a:ea typeface="SamsungOne-400" panose="020B0503030303020204" pitchFamily="34" charset="0"/>
              </a:rPr>
              <a:t>')’ </a:t>
            </a:r>
          </a:p>
          <a:p>
            <a:r>
              <a:rPr lang="en-US" altLang="ko-KR" sz="1200" dirty="0">
                <a:latin typeface="SamsungOne-400" panose="020B0503030303020204" pitchFamily="34" charset="0"/>
                <a:ea typeface="SamsungOne-400" panose="020B0503030303020204" pitchFamily="34" charset="0"/>
              </a:rPr>
              <a:t>	[ AND </a:t>
            </a:r>
            <a:r>
              <a:rPr lang="en-US" altLang="ko-KR" sz="1200" dirty="0">
                <a:solidFill>
                  <a:srgbClr val="00B050"/>
                </a:solidFill>
                <a:latin typeface="SamsungOne-400" panose="020B0503030303020204" pitchFamily="34" charset="0"/>
                <a:ea typeface="SamsungOne-400" panose="020B0503030303020204" pitchFamily="34" charset="0"/>
              </a:rPr>
              <a:t>table_options </a:t>
            </a:r>
            <a:r>
              <a:rPr lang="en-US" altLang="ko-KR" sz="1200" dirty="0">
                <a:latin typeface="SamsungOne-400" panose="020B0503030303020204" pitchFamily="34" charset="0"/>
                <a:ea typeface="SamsungOne-400" panose="020B0503030303020204" pitchFamily="34" charset="0"/>
              </a:rPr>
              <a:t>] | </a:t>
            </a:r>
            <a:r>
              <a:rPr lang="en-US" altLang="ko-KR" sz="1200" dirty="0">
                <a:solidFill>
                  <a:srgbClr val="00B050"/>
                </a:solidFill>
                <a:latin typeface="SamsungOne-400" panose="020B0503030303020204" pitchFamily="34" charset="0"/>
                <a:ea typeface="SamsungOne-400" panose="020B0503030303020204" pitchFamily="34" charset="0"/>
              </a:rPr>
              <a:t>options </a:t>
            </a:r>
          </a:p>
          <a:p>
            <a:r>
              <a:rPr lang="en-US" altLang="ko-KR" sz="1200" dirty="0">
                <a:latin typeface="SamsungOne-400" panose="020B0503030303020204" pitchFamily="34" charset="0"/>
                <a:ea typeface="SamsungOne-400" panose="020B0503030303020204" pitchFamily="34" charset="0"/>
              </a:rPr>
              <a:t>clustering_order ::= </a:t>
            </a:r>
            <a:r>
              <a:rPr lang="en-US" altLang="ko-KR" sz="1200" dirty="0">
                <a:solidFill>
                  <a:srgbClr val="00B050"/>
                </a:solidFill>
                <a:latin typeface="SamsungOne-400" panose="020B0503030303020204" pitchFamily="34" charset="0"/>
                <a:ea typeface="SamsungOne-400" panose="020B0503030303020204" pitchFamily="34" charset="0"/>
              </a:rPr>
              <a:t>column_name </a:t>
            </a:r>
            <a:r>
              <a:rPr lang="en-US" altLang="ko-KR" sz="1200" dirty="0">
                <a:latin typeface="SamsungOne-400" panose="020B0503030303020204" pitchFamily="34" charset="0"/>
                <a:ea typeface="SamsungOne-400" panose="020B0503030303020204" pitchFamily="34" charset="0"/>
              </a:rPr>
              <a:t>(ASC | DESC) </a:t>
            </a:r>
          </a:p>
          <a:p>
            <a:r>
              <a:rPr lang="en-US" altLang="ko-KR" sz="1200" dirty="0">
                <a:latin typeface="SamsungOne-400" panose="020B0503030303020204" pitchFamily="34" charset="0"/>
                <a:ea typeface="SamsungOne-400" panose="020B0503030303020204" pitchFamily="34" charset="0"/>
              </a:rPr>
              <a:t>	( ',' </a:t>
            </a:r>
            <a:r>
              <a:rPr lang="en-US" altLang="ko-KR" sz="1200" dirty="0">
                <a:solidFill>
                  <a:srgbClr val="00B050"/>
                </a:solidFill>
                <a:latin typeface="SamsungOne-400" panose="020B0503030303020204" pitchFamily="34" charset="0"/>
                <a:ea typeface="SamsungOne-400" panose="020B0503030303020204" pitchFamily="34" charset="0"/>
              </a:rPr>
              <a:t>column_name </a:t>
            </a:r>
            <a:r>
              <a:rPr lang="en-US" altLang="ko-KR" sz="1200" dirty="0">
                <a:latin typeface="SamsungOne-400" panose="020B0503030303020204" pitchFamily="34" charset="0"/>
                <a:ea typeface="SamsungOne-400" panose="020B0503030303020204" pitchFamily="34" charset="0"/>
              </a:rPr>
              <a:t>(ASC | DESC) )*</a:t>
            </a:r>
          </a:p>
        </p:txBody>
      </p:sp>
    </p:spTree>
    <p:extLst>
      <p:ext uri="{BB962C8B-B14F-4D97-AF65-F5344CB8AC3E}">
        <p14:creationId xmlns:p14="http://schemas.microsoft.com/office/powerpoint/2010/main" val="1570537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en-US" altLang="en-US" dirty="0" err="1"/>
              <a:t>Lệnh</a:t>
            </a:r>
            <a:r>
              <a:rPr lang="en-US" altLang="en-US" dirty="0"/>
              <a:t> </a:t>
            </a:r>
            <a:r>
              <a:rPr lang="en-US" altLang="en-US" dirty="0" err="1"/>
              <a:t>thao</a:t>
            </a:r>
            <a:r>
              <a:rPr lang="en-US" altLang="en-US" dirty="0"/>
              <a:t> </a:t>
            </a:r>
            <a:r>
              <a:rPr lang="en-US" altLang="en-US" dirty="0" err="1"/>
              <a:t>tác</a:t>
            </a:r>
            <a:r>
              <a:rPr lang="en-US" altLang="en-US" dirty="0"/>
              <a:t> </a:t>
            </a:r>
            <a:r>
              <a:rPr lang="en-US" altLang="en-US" dirty="0" err="1"/>
              <a:t>dữ</a:t>
            </a:r>
            <a:r>
              <a:rPr lang="en-US" altLang="en-US" dirty="0"/>
              <a:t> </a:t>
            </a:r>
            <a:r>
              <a:rPr lang="en-US" altLang="en-US" dirty="0" err="1"/>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lệnh</a:t>
            </a:r>
            <a:r>
              <a:rPr lang="en-US" altLang="ko-KR" dirty="0"/>
              <a:t> </a:t>
            </a:r>
            <a:r>
              <a:rPr lang="en-US" altLang="ko-KR" dirty="0" err="1"/>
              <a:t>truy</a:t>
            </a:r>
            <a:r>
              <a:rPr lang="en-US" altLang="ko-KR" dirty="0"/>
              <a:t> </a:t>
            </a:r>
            <a:r>
              <a:rPr lang="en-US" altLang="ko-KR" dirty="0" err="1"/>
              <a:t>xuất</a:t>
            </a:r>
            <a:r>
              <a:rPr lang="en-US" altLang="ko-KR" dirty="0"/>
              <a:t>, </a:t>
            </a:r>
            <a:r>
              <a:rPr lang="en-US" altLang="ko-KR" dirty="0" err="1"/>
              <a:t>xóa</a:t>
            </a:r>
            <a:r>
              <a:rPr lang="en-US" altLang="ko-KR" dirty="0"/>
              <a:t>, </a:t>
            </a:r>
            <a:r>
              <a:rPr lang="en-US" altLang="ko-KR" dirty="0" err="1"/>
              <a:t>thêm</a:t>
            </a:r>
            <a:r>
              <a:rPr lang="en-US" altLang="ko-KR" dirty="0"/>
              <a:t>, </a:t>
            </a:r>
            <a:r>
              <a:rPr lang="en-US" altLang="ko-KR" dirty="0" err="1"/>
              <a:t>cập</a:t>
            </a:r>
            <a:r>
              <a:rPr lang="en-US" altLang="ko-KR" dirty="0"/>
              <a:t> </a:t>
            </a:r>
            <a:r>
              <a:rPr lang="en-US" altLang="ko-KR" dirty="0" err="1"/>
              <a:t>nhật</a:t>
            </a:r>
            <a:r>
              <a:rPr lang="en-US" altLang="ko-KR" dirty="0"/>
              <a:t> </a:t>
            </a:r>
            <a:r>
              <a:rPr lang="en-US" altLang="ko-KR" dirty="0" err="1"/>
              <a:t>và</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hàng</a:t>
            </a:r>
            <a:r>
              <a:rPr lang="en-US" altLang="ko-KR" dirty="0"/>
              <a:t> </a:t>
            </a:r>
            <a:r>
              <a:rPr lang="en-US" altLang="ko-KR" dirty="0" err="1"/>
              <a:t>loạt</a:t>
            </a:r>
            <a:endParaRPr lang="en-US" altLang="ko-KR" dirty="0"/>
          </a:p>
        </p:txBody>
      </p:sp>
      <p:grpSp>
        <p:nvGrpSpPr>
          <p:cNvPr id="9" name="그룹 8">
            <a:extLst>
              <a:ext uri="{FF2B5EF4-FFF2-40B4-BE49-F238E27FC236}">
                <a16:creationId xmlns:a16="http://schemas.microsoft.com/office/drawing/2014/main" id="{68DFA6F8-D63E-4C54-A60A-CAAD3971D0C8}"/>
              </a:ext>
            </a:extLst>
          </p:cNvPr>
          <p:cNvGrpSpPr/>
          <p:nvPr/>
        </p:nvGrpSpPr>
        <p:grpSpPr>
          <a:xfrm>
            <a:off x="1104619" y="3794181"/>
            <a:ext cx="7659034" cy="1781684"/>
            <a:chOff x="1229860" y="4107554"/>
            <a:chExt cx="7659034" cy="1781684"/>
          </a:xfrm>
        </p:grpSpPr>
        <p:cxnSp>
          <p:nvCxnSpPr>
            <p:cNvPr id="10" name="직선 연결선 9">
              <a:extLst>
                <a:ext uri="{FF2B5EF4-FFF2-40B4-BE49-F238E27FC236}">
                  <a16:creationId xmlns:a16="http://schemas.microsoft.com/office/drawing/2014/main" id="{F7177AC3-75B4-4B7F-94DC-CC4DE22E61A9}"/>
                </a:ext>
              </a:extLst>
            </p:cNvPr>
            <p:cNvCxnSpPr/>
            <p:nvPr/>
          </p:nvCxnSpPr>
          <p:spPr>
            <a:xfrm>
              <a:off x="1953395" y="4862257"/>
              <a:ext cx="6211295" cy="0"/>
            </a:xfrm>
            <a:prstGeom prst="line">
              <a:avLst/>
            </a:prstGeom>
            <a:ln w="28575">
              <a:solidFill>
                <a:srgbClr val="1F45BC"/>
              </a:solidFill>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A8B91CC6-D5C9-44CD-98E1-08FF6A38FAC0}"/>
                </a:ext>
              </a:extLst>
            </p:cNvPr>
            <p:cNvGrpSpPr/>
            <p:nvPr/>
          </p:nvGrpSpPr>
          <p:grpSpPr>
            <a:xfrm>
              <a:off x="1229860" y="4580155"/>
              <a:ext cx="7659034" cy="1309083"/>
              <a:chOff x="1007731" y="4653790"/>
              <a:chExt cx="8103292" cy="1385016"/>
            </a:xfrm>
          </p:grpSpPr>
          <p:sp>
            <p:nvSpPr>
              <p:cNvPr id="13" name="모서리가 둥근 직사각형 126">
                <a:extLst>
                  <a:ext uri="{FF2B5EF4-FFF2-40B4-BE49-F238E27FC236}">
                    <a16:creationId xmlns:a16="http://schemas.microsoft.com/office/drawing/2014/main" id="{562210FE-EFB0-40E9-A6A2-7DAE1D69B0AD}"/>
                  </a:ext>
                </a:extLst>
              </p:cNvPr>
              <p:cNvSpPr/>
              <p:nvPr/>
            </p:nvSpPr>
            <p:spPr>
              <a:xfrm>
                <a:off x="1007731" y="5113020"/>
                <a:ext cx="1531715" cy="925786"/>
              </a:xfrm>
              <a:prstGeom prst="roundRect">
                <a:avLst>
                  <a:gd name="adj" fmla="val 17681"/>
                </a:avLst>
              </a:prstGeom>
              <a:solidFill>
                <a:srgbClr val="9CC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Lựa</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chọn</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14" name="타원 13">
                <a:extLst>
                  <a:ext uri="{FF2B5EF4-FFF2-40B4-BE49-F238E27FC236}">
                    <a16:creationId xmlns:a16="http://schemas.microsoft.com/office/drawing/2014/main" id="{1884F886-9187-4598-A34C-67C0F9F17D95}"/>
                  </a:ext>
                </a:extLst>
              </p:cNvPr>
              <p:cNvSpPr/>
              <p:nvPr/>
            </p:nvSpPr>
            <p:spPr>
              <a:xfrm>
                <a:off x="1449118" y="4653790"/>
                <a:ext cx="648940" cy="648940"/>
              </a:xfrm>
              <a:prstGeom prst="ellipse">
                <a:avLst/>
              </a:prstGeom>
              <a:solidFill>
                <a:schemeClr val="bg1"/>
              </a:solidFill>
              <a:ln w="57150">
                <a:solidFill>
                  <a:srgbClr val="9CC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700" panose="020B0803030303020204" pitchFamily="34" charset="0"/>
                  <a:ea typeface="SamsungOneKorean 400" panose="020B0503030303020204" pitchFamily="50" charset="-127"/>
                </a:endParaRPr>
              </a:p>
            </p:txBody>
          </p:sp>
          <p:sp>
            <p:nvSpPr>
              <p:cNvPr id="15" name="TextBox 14">
                <a:extLst>
                  <a:ext uri="{FF2B5EF4-FFF2-40B4-BE49-F238E27FC236}">
                    <a16:creationId xmlns:a16="http://schemas.microsoft.com/office/drawing/2014/main" id="{D8E7A9E3-7A7C-4EFC-9193-530D2ACCAF1B}"/>
                  </a:ext>
                </a:extLst>
              </p:cNvPr>
              <p:cNvSpPr txBox="1"/>
              <p:nvPr/>
            </p:nvSpPr>
            <p:spPr>
              <a:xfrm>
                <a:off x="1544956" y="4783892"/>
                <a:ext cx="456559" cy="390755"/>
              </a:xfrm>
              <a:prstGeom prst="rect">
                <a:avLst/>
              </a:prstGeom>
              <a:noFill/>
            </p:spPr>
            <p:txBody>
              <a:bodyPr wrap="none" rtlCol="0">
                <a:spAutoFit/>
              </a:bodyPr>
              <a:lstStyle/>
              <a:p>
                <a:pPr algn="ct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01</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6" name="모서리가 둥근 직사각형 131">
                <a:extLst>
                  <a:ext uri="{FF2B5EF4-FFF2-40B4-BE49-F238E27FC236}">
                    <a16:creationId xmlns:a16="http://schemas.microsoft.com/office/drawing/2014/main" id="{256A814D-A605-4522-AE45-A1D5E6660D8D}"/>
                  </a:ext>
                </a:extLst>
              </p:cNvPr>
              <p:cNvSpPr/>
              <p:nvPr/>
            </p:nvSpPr>
            <p:spPr>
              <a:xfrm>
                <a:off x="2646897" y="5113020"/>
                <a:ext cx="1531715" cy="925786"/>
              </a:xfrm>
              <a:prstGeom prst="roundRect">
                <a:avLst>
                  <a:gd name="adj" fmla="val 1768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Chèn</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타원 16">
                <a:extLst>
                  <a:ext uri="{FF2B5EF4-FFF2-40B4-BE49-F238E27FC236}">
                    <a16:creationId xmlns:a16="http://schemas.microsoft.com/office/drawing/2014/main" id="{BD72B0BB-23CB-4620-862E-8E4282C09E07}"/>
                  </a:ext>
                </a:extLst>
              </p:cNvPr>
              <p:cNvSpPr/>
              <p:nvPr/>
            </p:nvSpPr>
            <p:spPr>
              <a:xfrm>
                <a:off x="3088284" y="4653790"/>
                <a:ext cx="648940" cy="648940"/>
              </a:xfrm>
              <a:prstGeom prst="ellipse">
                <a:avLst/>
              </a:prstGeom>
              <a:solidFill>
                <a:schemeClr val="bg1"/>
              </a:solidFill>
              <a:ln w="5715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700" panose="020B0803030303020204" pitchFamily="34" charset="0"/>
                  <a:ea typeface="SamsungOneKorean 400" panose="020B0503030303020204" pitchFamily="50" charset="-127"/>
                </a:endParaRPr>
              </a:p>
            </p:txBody>
          </p:sp>
          <p:sp>
            <p:nvSpPr>
              <p:cNvPr id="18" name="TextBox 17">
                <a:extLst>
                  <a:ext uri="{FF2B5EF4-FFF2-40B4-BE49-F238E27FC236}">
                    <a16:creationId xmlns:a16="http://schemas.microsoft.com/office/drawing/2014/main" id="{301C2233-53D0-4AE8-A5D6-561FEA4B051A}"/>
                  </a:ext>
                </a:extLst>
              </p:cNvPr>
              <p:cNvSpPr txBox="1"/>
              <p:nvPr/>
            </p:nvSpPr>
            <p:spPr>
              <a:xfrm>
                <a:off x="3176490" y="4783892"/>
                <a:ext cx="471823" cy="390755"/>
              </a:xfrm>
              <a:prstGeom prst="rect">
                <a:avLst/>
              </a:prstGeom>
              <a:noFill/>
            </p:spPr>
            <p:txBody>
              <a:bodyPr wrap="none" rtlCol="0">
                <a:spAutoFit/>
              </a:bodyPr>
              <a:lstStyle/>
              <a:p>
                <a:pPr algn="ct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02</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9" name="모서리가 둥근 직사각형 135">
                <a:extLst>
                  <a:ext uri="{FF2B5EF4-FFF2-40B4-BE49-F238E27FC236}">
                    <a16:creationId xmlns:a16="http://schemas.microsoft.com/office/drawing/2014/main" id="{555B039F-8D61-450A-A934-B648191EF8F1}"/>
                  </a:ext>
                </a:extLst>
              </p:cNvPr>
              <p:cNvSpPr/>
              <p:nvPr/>
            </p:nvSpPr>
            <p:spPr>
              <a:xfrm>
                <a:off x="4289015" y="5113020"/>
                <a:ext cx="1531715" cy="925786"/>
              </a:xfrm>
              <a:prstGeom prst="roundRect">
                <a:avLst>
                  <a:gd name="adj" fmla="val 17681"/>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Cập</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nhật</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0" name="타원 19">
                <a:extLst>
                  <a:ext uri="{FF2B5EF4-FFF2-40B4-BE49-F238E27FC236}">
                    <a16:creationId xmlns:a16="http://schemas.microsoft.com/office/drawing/2014/main" id="{384D7844-FCD3-48AE-9BD5-175D1B862687}"/>
                  </a:ext>
                </a:extLst>
              </p:cNvPr>
              <p:cNvSpPr/>
              <p:nvPr/>
            </p:nvSpPr>
            <p:spPr>
              <a:xfrm>
                <a:off x="4730402" y="4653790"/>
                <a:ext cx="648940" cy="648940"/>
              </a:xfrm>
              <a:prstGeom prst="ellipse">
                <a:avLst/>
              </a:prstGeom>
              <a:solidFill>
                <a:schemeClr val="bg1"/>
              </a:solid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700" panose="020B0803030303020204" pitchFamily="34" charset="0"/>
                  <a:ea typeface="SamsungOneKorean 400" panose="020B0503030303020204" pitchFamily="50" charset="-127"/>
                </a:endParaRPr>
              </a:p>
            </p:txBody>
          </p:sp>
          <p:sp>
            <p:nvSpPr>
              <p:cNvPr id="21" name="TextBox 20">
                <a:extLst>
                  <a:ext uri="{FF2B5EF4-FFF2-40B4-BE49-F238E27FC236}">
                    <a16:creationId xmlns:a16="http://schemas.microsoft.com/office/drawing/2014/main" id="{268F361A-A0CC-4E61-9CC9-FACDE031EED5}"/>
                  </a:ext>
                </a:extLst>
              </p:cNvPr>
              <p:cNvSpPr txBox="1"/>
              <p:nvPr/>
            </p:nvSpPr>
            <p:spPr>
              <a:xfrm>
                <a:off x="4815216" y="4783892"/>
                <a:ext cx="478607" cy="390755"/>
              </a:xfrm>
              <a:prstGeom prst="rect">
                <a:avLst/>
              </a:prstGeom>
              <a:noFill/>
            </p:spPr>
            <p:txBody>
              <a:bodyPr wrap="none" rtlCol="0">
                <a:spAutoFit/>
              </a:bodyPr>
              <a:lstStyle/>
              <a:p>
                <a:pPr algn="ct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03</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2" name="모서리가 둥근 직사각형 139">
                <a:extLst>
                  <a:ext uri="{FF2B5EF4-FFF2-40B4-BE49-F238E27FC236}">
                    <a16:creationId xmlns:a16="http://schemas.microsoft.com/office/drawing/2014/main" id="{74CDC244-FBCF-483F-B6A0-6C9C8EEC4496}"/>
                  </a:ext>
                </a:extLst>
              </p:cNvPr>
              <p:cNvSpPr/>
              <p:nvPr/>
            </p:nvSpPr>
            <p:spPr>
              <a:xfrm>
                <a:off x="5936092" y="5113020"/>
                <a:ext cx="1531715" cy="925786"/>
              </a:xfrm>
              <a:prstGeom prst="roundRect">
                <a:avLst>
                  <a:gd name="adj" fmla="val 17681"/>
                </a:avLst>
              </a:prstGeom>
              <a:solidFill>
                <a:srgbClr val="829B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Xóa</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3" name="타원 22">
                <a:extLst>
                  <a:ext uri="{FF2B5EF4-FFF2-40B4-BE49-F238E27FC236}">
                    <a16:creationId xmlns:a16="http://schemas.microsoft.com/office/drawing/2014/main" id="{5F696F1E-5243-4C65-8979-FEB9301D2611}"/>
                  </a:ext>
                </a:extLst>
              </p:cNvPr>
              <p:cNvSpPr/>
              <p:nvPr/>
            </p:nvSpPr>
            <p:spPr>
              <a:xfrm>
                <a:off x="6377479" y="4653790"/>
                <a:ext cx="648940" cy="648940"/>
              </a:xfrm>
              <a:prstGeom prst="ellipse">
                <a:avLst/>
              </a:prstGeom>
              <a:solidFill>
                <a:schemeClr val="bg1"/>
              </a:solidFill>
              <a:ln w="57150">
                <a:solidFill>
                  <a:srgbClr val="829B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700" panose="020B0803030303020204" pitchFamily="34" charset="0"/>
                  <a:ea typeface="SamsungOneKorean 400" panose="020B0503030303020204" pitchFamily="50" charset="-127"/>
                </a:endParaRPr>
              </a:p>
            </p:txBody>
          </p:sp>
          <p:sp>
            <p:nvSpPr>
              <p:cNvPr id="24" name="TextBox 23">
                <a:extLst>
                  <a:ext uri="{FF2B5EF4-FFF2-40B4-BE49-F238E27FC236}">
                    <a16:creationId xmlns:a16="http://schemas.microsoft.com/office/drawing/2014/main" id="{E79FE8F6-983D-4BB3-B1D4-DCD8F8176D3A}"/>
                  </a:ext>
                </a:extLst>
              </p:cNvPr>
              <p:cNvSpPr txBox="1"/>
              <p:nvPr/>
            </p:nvSpPr>
            <p:spPr>
              <a:xfrm>
                <a:off x="6459750" y="4783892"/>
                <a:ext cx="483695" cy="390755"/>
              </a:xfrm>
              <a:prstGeom prst="rect">
                <a:avLst/>
              </a:prstGeom>
              <a:noFill/>
            </p:spPr>
            <p:txBody>
              <a:bodyPr wrap="none" rtlCol="0">
                <a:spAutoFit/>
              </a:bodyPr>
              <a:lstStyle/>
              <a:p>
                <a:pPr algn="ct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04</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5" name="모서리가 둥근 직사각형 143">
                <a:extLst>
                  <a:ext uri="{FF2B5EF4-FFF2-40B4-BE49-F238E27FC236}">
                    <a16:creationId xmlns:a16="http://schemas.microsoft.com/office/drawing/2014/main" id="{B167F86C-A1B8-444A-82F4-4A4AC85602F4}"/>
                  </a:ext>
                </a:extLst>
              </p:cNvPr>
              <p:cNvSpPr/>
              <p:nvPr/>
            </p:nvSpPr>
            <p:spPr>
              <a:xfrm>
                <a:off x="7579308" y="5113020"/>
                <a:ext cx="1531715" cy="925786"/>
              </a:xfrm>
              <a:prstGeom prst="roundRect">
                <a:avLst>
                  <a:gd name="adj" fmla="val 1768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Hàng</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6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loạt</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6" name="타원 25">
                <a:extLst>
                  <a:ext uri="{FF2B5EF4-FFF2-40B4-BE49-F238E27FC236}">
                    <a16:creationId xmlns:a16="http://schemas.microsoft.com/office/drawing/2014/main" id="{5E8C9235-FC9F-4AAF-AF28-E72DEA8D0484}"/>
                  </a:ext>
                </a:extLst>
              </p:cNvPr>
              <p:cNvSpPr/>
              <p:nvPr/>
            </p:nvSpPr>
            <p:spPr>
              <a:xfrm>
                <a:off x="8020695" y="4653790"/>
                <a:ext cx="648940" cy="648940"/>
              </a:xfrm>
              <a:prstGeom prst="ellipse">
                <a:avLst/>
              </a:prstGeom>
              <a:solidFill>
                <a:schemeClr val="bg1"/>
              </a:solid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700" panose="020B0803030303020204" pitchFamily="34" charset="0"/>
                  <a:ea typeface="SamsungOneKorean 400" panose="020B0503030303020204" pitchFamily="50" charset="-127"/>
                </a:endParaRPr>
              </a:p>
            </p:txBody>
          </p:sp>
          <p:sp>
            <p:nvSpPr>
              <p:cNvPr id="27" name="TextBox 26">
                <a:extLst>
                  <a:ext uri="{FF2B5EF4-FFF2-40B4-BE49-F238E27FC236}">
                    <a16:creationId xmlns:a16="http://schemas.microsoft.com/office/drawing/2014/main" id="{BBE5F884-4DC8-4746-914E-A0A0B5D7C72B}"/>
                  </a:ext>
                </a:extLst>
              </p:cNvPr>
              <p:cNvSpPr txBox="1"/>
              <p:nvPr/>
            </p:nvSpPr>
            <p:spPr>
              <a:xfrm>
                <a:off x="8106357" y="4783892"/>
                <a:ext cx="476911" cy="390755"/>
              </a:xfrm>
              <a:prstGeom prst="rect">
                <a:avLst/>
              </a:prstGeom>
              <a:noFill/>
            </p:spPr>
            <p:txBody>
              <a:bodyPr wrap="none" rtlCol="0">
                <a:spAutoFit/>
              </a:bodyPr>
              <a:lstStyle/>
              <a:p>
                <a:pPr algn="ct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05</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12" name="TextBox 11">
              <a:extLst>
                <a:ext uri="{FF2B5EF4-FFF2-40B4-BE49-F238E27FC236}">
                  <a16:creationId xmlns:a16="http://schemas.microsoft.com/office/drawing/2014/main" id="{117BB78F-B6BE-434B-B81A-0D0DD6583626}"/>
                </a:ext>
              </a:extLst>
            </p:cNvPr>
            <p:cNvSpPr txBox="1"/>
            <p:nvPr/>
          </p:nvSpPr>
          <p:spPr>
            <a:xfrm>
              <a:off x="3957954" y="4107554"/>
              <a:ext cx="2202847" cy="307777"/>
            </a:xfrm>
            <a:prstGeom prst="rect">
              <a:avLst/>
            </a:prstGeom>
            <a:noFill/>
          </p:spPr>
          <p:txBody>
            <a:bodyPr wrap="non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Lệnh</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thao</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tác</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CQL</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Tree>
    <p:extLst>
      <p:ext uri="{BB962C8B-B14F-4D97-AF65-F5344CB8AC3E}">
        <p14:creationId xmlns:p14="http://schemas.microsoft.com/office/powerpoint/2010/main" val="23166232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FA02618-F13B-4425-A627-F8A78D0343E8}"/>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2.3. Cassandra</a:t>
            </a:r>
          </a:p>
        </p:txBody>
      </p:sp>
      <p:sp>
        <p:nvSpPr>
          <p:cNvPr id="5" name="텍스트 개체 틀 4">
            <a:extLst>
              <a:ext uri="{FF2B5EF4-FFF2-40B4-BE49-F238E27FC236}">
                <a16:creationId xmlns:a16="http://schemas.microsoft.com/office/drawing/2014/main" id="{8CC6E97A-73D8-46C6-8F66-9372EE9B8A98}"/>
              </a:ext>
            </a:extLst>
          </p:cNvPr>
          <p:cNvSpPr>
            <a:spLocks noGrp="1"/>
          </p:cNvSpPr>
          <p:nvPr>
            <p:ph type="body" sz="quarter" idx="11"/>
          </p:nvPr>
        </p:nvSpPr>
        <p:spPr/>
        <p:txBody>
          <a:bodyPr/>
          <a:lstStyle/>
          <a:p>
            <a:r>
              <a:rPr lang="vi-VN" altLang="ko-KR" dirty="0">
                <a:ea typeface="SamsungOneKorean 400" panose="020B0503030303020204" pitchFamily="50" charset="-127"/>
              </a:rPr>
              <a:t>Môi trường Cassandra trong bài tập</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A9980020-889B-447A-A08A-84EE6E77478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a:p>
            <a:endParaRPr lang="ko-KR" altLang="en-US" dirty="0">
              <a:ea typeface="SamsungOneKorean 400" panose="020B0503030303020204" pitchFamily="50" charset="-127"/>
              <a:cs typeface="iCiel Samsung Sharp Sans Medium" pitchFamily="2" charset="0"/>
            </a:endParaRPr>
          </a:p>
        </p:txBody>
      </p:sp>
      <p:sp>
        <p:nvSpPr>
          <p:cNvPr id="7" name="텍스트 개체 틀 6">
            <a:extLst>
              <a:ext uri="{FF2B5EF4-FFF2-40B4-BE49-F238E27FC236}">
                <a16:creationId xmlns:a16="http://schemas.microsoft.com/office/drawing/2014/main" id="{9B9B1DFC-2396-4CCC-8BA3-2CC17F02EE7D}"/>
              </a:ext>
            </a:extLst>
          </p:cNvPr>
          <p:cNvSpPr>
            <a:spLocks noGrp="1"/>
          </p:cNvSpPr>
          <p:nvPr>
            <p:ph type="body" sz="quarter" idx="15"/>
          </p:nvPr>
        </p:nvSpPr>
        <p:spPr/>
        <p:txBody>
          <a:bodyPr/>
          <a:lstStyle/>
          <a:p>
            <a:r>
              <a:rPr lang="vi-VN" altLang="ko-KR" dirty="0"/>
              <a:t>Cài đặt và vận hành Cassandra</a:t>
            </a:r>
          </a:p>
          <a:p>
            <a:r>
              <a:rPr lang="vi-VN" altLang="ko-KR" dirty="0"/>
              <a:t>Môi trường phòng thí nghiệm</a:t>
            </a:r>
            <a:endParaRPr lang="ko-KR" altLang="en-US" dirty="0"/>
          </a:p>
          <a:p>
            <a:pPr lvl="1"/>
            <a:r>
              <a:rPr lang="en-US" altLang="ko-KR" dirty="0"/>
              <a:t>http://cassandra.apache.org/doad</a:t>
            </a:r>
          </a:p>
          <a:p>
            <a:pPr lvl="1"/>
            <a:r>
              <a:rPr lang="en-US" altLang="ko-KR" dirty="0" err="1"/>
              <a:t>Phiên</a:t>
            </a:r>
            <a:r>
              <a:rPr lang="en-US" altLang="ko-KR" dirty="0"/>
              <a:t> </a:t>
            </a:r>
            <a:r>
              <a:rPr lang="en-US" altLang="ko-KR" dirty="0" err="1"/>
              <a:t>bản</a:t>
            </a:r>
            <a:r>
              <a:rPr lang="en-US" altLang="ko-KR" dirty="0"/>
              <a:t> </a:t>
            </a:r>
            <a:r>
              <a:rPr lang="en-US" altLang="ko-KR" dirty="0" err="1"/>
              <a:t>mới</a:t>
            </a:r>
            <a:r>
              <a:rPr lang="en-US" altLang="ko-KR" dirty="0"/>
              <a:t> </a:t>
            </a:r>
            <a:r>
              <a:rPr lang="en-US" altLang="ko-KR" dirty="0" err="1"/>
              <a:t>nhất</a:t>
            </a:r>
            <a:r>
              <a:rPr lang="en-US" altLang="ko-KR" dirty="0"/>
              <a:t>: 3.11</a:t>
            </a:r>
          </a:p>
          <a:p>
            <a:pPr lvl="1"/>
            <a:r>
              <a:rPr lang="en-US" altLang="ko-KR" dirty="0"/>
              <a:t>Linux - Centos 6.7, Ubuntu..</a:t>
            </a:r>
          </a:p>
          <a:p>
            <a:pPr lvl="1"/>
            <a:r>
              <a:rPr lang="en-US" altLang="ko-KR" dirty="0" err="1"/>
              <a:t>Trên</a:t>
            </a:r>
            <a:r>
              <a:rPr lang="en-US" altLang="ko-KR" dirty="0"/>
              <a:t> </a:t>
            </a:r>
            <a:r>
              <a:rPr lang="en-US" altLang="ko-KR" dirty="0" err="1"/>
              <a:t>trang</a:t>
            </a:r>
            <a:r>
              <a:rPr lang="en-US" altLang="ko-KR" dirty="0"/>
              <a:t> </a:t>
            </a:r>
            <a:r>
              <a:rPr lang="en-US" altLang="ko-KR" dirty="0" err="1"/>
              <a:t>tải</a:t>
            </a:r>
            <a:r>
              <a:rPr lang="en-US" altLang="ko-KR" dirty="0"/>
              <a:t> </a:t>
            </a:r>
            <a:r>
              <a:rPr lang="en-US" altLang="ko-KR" dirty="0" err="1"/>
              <a:t>xuống</a:t>
            </a:r>
            <a:r>
              <a:rPr lang="en-US" altLang="ko-KR" dirty="0"/>
              <a:t>, </a:t>
            </a:r>
            <a:r>
              <a:rPr lang="en-US" altLang="ko-KR" dirty="0" err="1"/>
              <a:t>hãy</a:t>
            </a:r>
            <a:r>
              <a:rPr lang="en-US" altLang="ko-KR" dirty="0"/>
              <a:t> </a:t>
            </a:r>
            <a:r>
              <a:rPr lang="en-US" altLang="ko-KR" dirty="0" err="1"/>
              <a:t>chọn</a:t>
            </a:r>
            <a:r>
              <a:rPr lang="en-US" altLang="ko-KR" dirty="0"/>
              <a:t> </a:t>
            </a:r>
            <a:r>
              <a:rPr lang="en-US" altLang="ko-KR" dirty="0" err="1"/>
              <a:t>hệ</a:t>
            </a:r>
            <a:r>
              <a:rPr lang="en-US" altLang="ko-KR" dirty="0"/>
              <a:t> </a:t>
            </a:r>
            <a:r>
              <a:rPr lang="en-US" altLang="ko-KR" dirty="0" err="1"/>
              <a:t>điều</a:t>
            </a:r>
            <a:r>
              <a:rPr lang="en-US" altLang="ko-KR" dirty="0"/>
              <a:t> </a:t>
            </a:r>
            <a:r>
              <a:rPr lang="en-US" altLang="ko-KR" dirty="0" err="1"/>
              <a:t>hành</a:t>
            </a:r>
            <a:r>
              <a:rPr lang="en-US" altLang="ko-KR" dirty="0"/>
              <a:t> </a:t>
            </a:r>
            <a:r>
              <a:rPr lang="en-US" altLang="ko-KR" dirty="0" err="1"/>
              <a:t>của</a:t>
            </a:r>
            <a:r>
              <a:rPr lang="en-US" altLang="ko-KR" dirty="0"/>
              <a:t> </a:t>
            </a:r>
            <a:r>
              <a:rPr lang="en-US" altLang="ko-KR" dirty="0" err="1"/>
              <a:t>bạn</a:t>
            </a:r>
            <a:r>
              <a:rPr lang="en-US" altLang="ko-KR" dirty="0"/>
              <a:t> </a:t>
            </a:r>
            <a:r>
              <a:rPr lang="en-US" altLang="ko-KR" dirty="0" err="1"/>
              <a:t>và</a:t>
            </a:r>
            <a:r>
              <a:rPr lang="en-US" altLang="ko-KR" dirty="0"/>
              <a:t> </a:t>
            </a:r>
            <a:r>
              <a:rPr lang="en-US" altLang="ko-KR" dirty="0" err="1"/>
              <a:t>bản</a:t>
            </a:r>
            <a:r>
              <a:rPr lang="en-US" altLang="ko-KR" dirty="0"/>
              <a:t> </a:t>
            </a:r>
            <a:r>
              <a:rPr lang="en-US" altLang="ko-KR" dirty="0" err="1"/>
              <a:t>phân</a:t>
            </a:r>
            <a:r>
              <a:rPr lang="en-US" altLang="ko-KR" dirty="0"/>
              <a:t> </a:t>
            </a:r>
            <a:r>
              <a:rPr lang="en-US" altLang="ko-KR" dirty="0" err="1"/>
              <a:t>phối</a:t>
            </a:r>
            <a:r>
              <a:rPr lang="en-US" altLang="ko-KR" dirty="0"/>
              <a:t> </a:t>
            </a:r>
            <a:r>
              <a:rPr lang="en-US" altLang="ko-KR" dirty="0" err="1"/>
              <a:t>phù</a:t>
            </a:r>
            <a:r>
              <a:rPr lang="en-US" altLang="ko-KR" dirty="0"/>
              <a:t> </a:t>
            </a:r>
            <a:r>
              <a:rPr lang="en-US" altLang="ko-KR" dirty="0" err="1"/>
              <a:t>hợp</a:t>
            </a:r>
            <a:endParaRPr lang="en-US" altLang="ko-KR" dirty="0"/>
          </a:p>
          <a:p>
            <a:pPr lvl="1"/>
            <a:r>
              <a:rPr lang="en-US" altLang="ko-KR" dirty="0" err="1"/>
              <a:t>Yêu</a:t>
            </a:r>
            <a:r>
              <a:rPr lang="en-US" altLang="ko-KR" dirty="0"/>
              <a:t> </a:t>
            </a:r>
            <a:r>
              <a:rPr lang="en-US" altLang="ko-KR" dirty="0" err="1"/>
              <a:t>cầu</a:t>
            </a:r>
            <a:r>
              <a:rPr lang="en-US" altLang="ko-KR" dirty="0"/>
              <a:t> </a:t>
            </a:r>
            <a:r>
              <a:rPr lang="en-US" altLang="ko-KR" dirty="0" err="1"/>
              <a:t>cài</a:t>
            </a:r>
            <a:r>
              <a:rPr lang="en-US" altLang="ko-KR" dirty="0"/>
              <a:t> </a:t>
            </a:r>
            <a:r>
              <a:rPr lang="en-US" altLang="ko-KR" dirty="0" err="1"/>
              <a:t>đặt</a:t>
            </a:r>
            <a:r>
              <a:rPr lang="en-US" altLang="ko-KR" dirty="0"/>
              <a:t> Java</a:t>
            </a:r>
          </a:p>
          <a:p>
            <a:pPr lvl="1"/>
            <a:r>
              <a:rPr lang="en-US" altLang="ko-KR" dirty="0"/>
              <a:t>Python 2.7 </a:t>
            </a:r>
            <a:r>
              <a:rPr lang="en-US" altLang="ko-KR" dirty="0" err="1"/>
              <a:t>để</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Cqlsh</a:t>
            </a:r>
            <a:endParaRPr lang="ko-KR" altLang="en-US" dirty="0"/>
          </a:p>
        </p:txBody>
      </p:sp>
    </p:spTree>
    <p:extLst>
      <p:ext uri="{BB962C8B-B14F-4D97-AF65-F5344CB8AC3E}">
        <p14:creationId xmlns:p14="http://schemas.microsoft.com/office/powerpoint/2010/main" val="31457275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2BDCA87-2192-423B-81CD-FBC745FE055A}"/>
              </a:ext>
            </a:extLst>
          </p:cNvPr>
          <p:cNvSpPr>
            <a:spLocks noGrp="1"/>
          </p:cNvSpPr>
          <p:nvPr>
            <p:ph type="body" sz="quarter" idx="10"/>
          </p:nvPr>
        </p:nvSpPr>
        <p:spPr/>
        <p:txBody>
          <a:bodyPr/>
          <a:lstStyle/>
          <a:p>
            <a:r>
              <a:rPr lang="en-US" altLang="ko-KR" dirty="0">
                <a:ea typeface="SamsungOneKorean 400" panose="020B0503030303020204" pitchFamily="50" charset="-127"/>
              </a:rPr>
              <a:t>NoSQL</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D1967F04-08AC-4496-9913-07EF93306D01}"/>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2.</a:t>
            </a:r>
            <a:endParaRPr lang="ko-KR" altLang="en-US" dirty="0">
              <a:ea typeface="SamsungOneKorean 400" panose="020B0503030303020204" pitchFamily="50" charset="-127"/>
            </a:endParaRPr>
          </a:p>
        </p:txBody>
      </p:sp>
      <p:sp>
        <p:nvSpPr>
          <p:cNvPr id="4" name="직사각형 3">
            <a:extLst>
              <a:ext uri="{FF2B5EF4-FFF2-40B4-BE49-F238E27FC236}">
                <a16:creationId xmlns:a16="http://schemas.microsoft.com/office/drawing/2014/main" id="{EC598B93-94F6-4638-AF98-165F21F4CD08}"/>
              </a:ext>
            </a:extLst>
          </p:cNvPr>
          <p:cNvSpPr/>
          <p:nvPr/>
        </p:nvSpPr>
        <p:spPr>
          <a:xfrm>
            <a:off x="1234524" y="5365711"/>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2.4. MongoDB</a:t>
            </a:r>
          </a:p>
        </p:txBody>
      </p:sp>
      <p:sp>
        <p:nvSpPr>
          <p:cNvPr id="5" name="직사각형 4">
            <a:extLst>
              <a:ext uri="{FF2B5EF4-FFF2-40B4-BE49-F238E27FC236}">
                <a16:creationId xmlns:a16="http://schemas.microsoft.com/office/drawing/2014/main" id="{8603BE8B-EFF3-464E-9C16-77219864609D}"/>
              </a:ext>
            </a:extLst>
          </p:cNvPr>
          <p:cNvSpPr/>
          <p:nvPr/>
        </p:nvSpPr>
        <p:spPr>
          <a:xfrm>
            <a:off x="1051644" y="5364538"/>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6" name="직사각형 5">
            <a:extLst>
              <a:ext uri="{FF2B5EF4-FFF2-40B4-BE49-F238E27FC236}">
                <a16:creationId xmlns:a16="http://schemas.microsoft.com/office/drawing/2014/main" id="{7D634373-8403-4C36-B122-4C4B74C9118D}"/>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2.2. Apache HBase</a:t>
            </a:r>
          </a:p>
        </p:txBody>
      </p:sp>
      <p:sp>
        <p:nvSpPr>
          <p:cNvPr id="7" name="직사각형 6">
            <a:extLst>
              <a:ext uri="{FF2B5EF4-FFF2-40B4-BE49-F238E27FC236}">
                <a16:creationId xmlns:a16="http://schemas.microsoft.com/office/drawing/2014/main" id="{5019DF5B-9B70-42AE-BCC0-A0546A65F469}"/>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grpSp>
        <p:nvGrpSpPr>
          <p:cNvPr id="8" name="Group 2">
            <a:extLst>
              <a:ext uri="{FF2B5EF4-FFF2-40B4-BE49-F238E27FC236}">
                <a16:creationId xmlns:a16="http://schemas.microsoft.com/office/drawing/2014/main" id="{E1D1A915-0808-484B-8939-5FA2A800D40E}"/>
              </a:ext>
            </a:extLst>
          </p:cNvPr>
          <p:cNvGrpSpPr/>
          <p:nvPr/>
        </p:nvGrpSpPr>
        <p:grpSpPr>
          <a:xfrm>
            <a:off x="1051644" y="4064651"/>
            <a:ext cx="5702300" cy="278172"/>
            <a:chOff x="571500" y="5165783"/>
            <a:chExt cx="5702300" cy="278172"/>
          </a:xfrm>
        </p:grpSpPr>
        <p:sp>
          <p:nvSpPr>
            <p:cNvPr id="9" name="직사각형 43">
              <a:extLst>
                <a:ext uri="{FF2B5EF4-FFF2-40B4-BE49-F238E27FC236}">
                  <a16:creationId xmlns:a16="http://schemas.microsoft.com/office/drawing/2014/main" id="{2DCB9340-0233-44E9-BAFD-5D7D8412B4DC}"/>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it-IT" altLang="ko-KR" dirty="0">
                  <a:solidFill>
                    <a:schemeClr val="bg1">
                      <a:lumMod val="65000"/>
                    </a:schemeClr>
                  </a:solidFill>
                  <a:latin typeface="SamsungOne-400" panose="020B0503030303020204" pitchFamily="34" charset="0"/>
                  <a:ea typeface="SamsungOne-400" panose="020B0503030303020204" pitchFamily="34" charset="0"/>
                </a:rPr>
                <a:t>2.1. Tổng quan về NoSQL</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0" name="직사각형 44">
              <a:extLst>
                <a:ext uri="{FF2B5EF4-FFF2-40B4-BE49-F238E27FC236}">
                  <a16:creationId xmlns:a16="http://schemas.microsoft.com/office/drawing/2014/main" id="{1DA093FC-4CD5-4213-9EA6-4A01B80C596F}"/>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grpSp>
      <p:sp>
        <p:nvSpPr>
          <p:cNvPr id="11" name="직사각형 10">
            <a:extLst>
              <a:ext uri="{FF2B5EF4-FFF2-40B4-BE49-F238E27FC236}">
                <a16:creationId xmlns:a16="http://schemas.microsoft.com/office/drawing/2014/main" id="{9F0F72E8-A360-4704-B31B-FF88D094AE5E}"/>
              </a:ext>
            </a:extLst>
          </p:cNvPr>
          <p:cNvSpPr/>
          <p:nvPr/>
        </p:nvSpPr>
        <p:spPr>
          <a:xfrm>
            <a:off x="1234524" y="493156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Cassandra</a:t>
            </a:r>
          </a:p>
        </p:txBody>
      </p:sp>
      <p:sp>
        <p:nvSpPr>
          <p:cNvPr id="12" name="직사각형 11">
            <a:extLst>
              <a:ext uri="{FF2B5EF4-FFF2-40B4-BE49-F238E27FC236}">
                <a16:creationId xmlns:a16="http://schemas.microsoft.com/office/drawing/2014/main" id="{46D5F9CD-635B-47D3-BC67-DA9E39FED1B6}"/>
              </a:ext>
            </a:extLst>
          </p:cNvPr>
          <p:cNvSpPr/>
          <p:nvPr/>
        </p:nvSpPr>
        <p:spPr>
          <a:xfrm>
            <a:off x="1051644" y="493039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Tree>
    <p:extLst>
      <p:ext uri="{BB962C8B-B14F-4D97-AF65-F5344CB8AC3E}">
        <p14:creationId xmlns:p14="http://schemas.microsoft.com/office/powerpoint/2010/main" val="30458324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a:ea typeface="SamsungOneKorean 400" panose="020B0503030303020204" pitchFamily="50" charset="-127"/>
              </a:rPr>
              <a:t>MongoDB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MongoDB là một chương trình cơ sở dữ liệu định hướng tài liệu đa nền tảng. Được phân loại là chương trình cơ sở dữ liệu NoSQL, MongoDB sử dụng các tài liệu giống JSON với lược đồ. MongoDB được phát triển bởi MongoDB Inc.</a:t>
            </a:r>
          </a:p>
          <a:p>
            <a:r>
              <a:rPr lang="vi-VN" altLang="ko-KR" dirty="0"/>
              <a:t>Cơ sở dữ liệu NoSQL hướng tài liệu, viết bằng C++</a:t>
            </a:r>
          </a:p>
          <a:p>
            <a:r>
              <a:rPr lang="vi-VN" altLang="ko-KR" dirty="0"/>
              <a:t>2007.10 Bắt đầu phát triển, chuyển sang mô hình phát triển mã nguồn mở vào năm 2009</a:t>
            </a:r>
          </a:p>
          <a:p>
            <a:r>
              <a:rPr lang="vi-VN" altLang="ko-KR" dirty="0"/>
              <a:t>Được phát triển như một thành phần của sản phẩm PaaS vào thế hệ thứ 10. (MongoDB Inc)</a:t>
            </a:r>
          </a:p>
          <a:p>
            <a:r>
              <a:rPr lang="vi-VN" altLang="ko-KR" dirty="0"/>
              <a:t>mongoDB (từ DB “khổng lồ”) là một cơ sở dữ liệu hiệu suất cao, có thể mở rộng.</a:t>
            </a:r>
            <a:endParaRPr lang="ko-KR" altLang="en-US" dirty="0"/>
          </a:p>
        </p:txBody>
      </p:sp>
      <p:pic>
        <p:nvPicPr>
          <p:cNvPr id="8" name="그림 7">
            <a:extLst>
              <a:ext uri="{FF2B5EF4-FFF2-40B4-BE49-F238E27FC236}">
                <a16:creationId xmlns:a16="http://schemas.microsoft.com/office/drawing/2014/main" id="{99D8EBF2-3DB3-4429-91E4-65AF06ECFF99}"/>
              </a:ext>
            </a:extLst>
          </p:cNvPr>
          <p:cNvPicPr>
            <a:picLocks noChangeAspect="1"/>
          </p:cNvPicPr>
          <p:nvPr/>
        </p:nvPicPr>
        <p:blipFill rotWithShape="1">
          <a:blip r:embed="rId3">
            <a:extLst>
              <a:ext uri="{28A0092B-C50C-407E-A947-70E740481C1C}">
                <a14:useLocalDpi xmlns:a14="http://schemas.microsoft.com/office/drawing/2010/main" val="0"/>
              </a:ext>
            </a:extLst>
          </a:blip>
          <a:srcRect b="24885"/>
          <a:stretch/>
        </p:blipFill>
        <p:spPr>
          <a:xfrm>
            <a:off x="3570737" y="4437063"/>
            <a:ext cx="2726798" cy="1152128"/>
          </a:xfrm>
          <a:prstGeom prst="rect">
            <a:avLst/>
          </a:prstGeom>
        </p:spPr>
      </p:pic>
    </p:spTree>
    <p:extLst>
      <p:ext uri="{BB962C8B-B14F-4D97-AF65-F5344CB8AC3E}">
        <p14:creationId xmlns:p14="http://schemas.microsoft.com/office/powerpoint/2010/main" val="9878761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kumimoji="1" lang="en-US" altLang="ko-KR" dirty="0" err="1">
                <a:ea typeface="SamsungOneKorean 400" panose="020B0503030303020204" pitchFamily="50" charset="-127"/>
              </a:rPr>
              <a:t>Tổng</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quan</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về</a:t>
            </a:r>
            <a:r>
              <a:rPr kumimoji="1" lang="en-US" altLang="ko-KR" dirty="0">
                <a:ea typeface="SamsungOneKorean 400" panose="020B0503030303020204" pitchFamily="50" charset="-127"/>
              </a:rPr>
              <a:t> MongoDB</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Cơ sở dữ liệu tài liệu với cấu trúc lưu trữ dữ liệu kiểu JSON</a:t>
            </a:r>
            <a:endParaRPr lang="en-US" altLang="ko-KR" dirty="0"/>
          </a:p>
          <a:p>
            <a:pPr lvl="1"/>
            <a:r>
              <a:rPr lang="vi-VN" altLang="ko-KR" dirty="0"/>
              <a:t>Lưu trữ dữ liệu ở định dạng giống như được sử dụng trong lập trình</a:t>
            </a:r>
          </a:p>
          <a:p>
            <a:pPr lvl="1"/>
            <a:r>
              <a:rPr lang="vi-VN" altLang="ko-KR" dirty="0"/>
              <a:t>Định dạng BSON (JSON nhị phân)</a:t>
            </a:r>
            <a:endParaRPr lang="en-US" altLang="ko-KR" dirty="0"/>
          </a:p>
          <a:p>
            <a:r>
              <a:rPr lang="en-US" altLang="ko-KR" dirty="0" err="1"/>
              <a:t>Khả</a:t>
            </a:r>
            <a:r>
              <a:rPr lang="en-US" altLang="ko-KR" dirty="0"/>
              <a:t> </a:t>
            </a:r>
            <a:r>
              <a:rPr lang="en-US" altLang="ko-KR" dirty="0" err="1"/>
              <a:t>năng</a:t>
            </a:r>
            <a:r>
              <a:rPr lang="en-US" altLang="ko-KR" dirty="0"/>
              <a:t> </a:t>
            </a:r>
            <a:r>
              <a:rPr lang="en-US" altLang="ko-KR" dirty="0" err="1"/>
              <a:t>mở</a:t>
            </a:r>
            <a:r>
              <a:rPr lang="en-US" altLang="ko-KR" dirty="0"/>
              <a:t> </a:t>
            </a:r>
            <a:r>
              <a:rPr lang="en-US" altLang="ko-KR" dirty="0" err="1"/>
              <a:t>rộng</a:t>
            </a:r>
            <a:r>
              <a:rPr lang="en-US" altLang="ko-KR" dirty="0"/>
              <a:t> </a:t>
            </a:r>
            <a:r>
              <a:rPr lang="en-US" altLang="ko-KR" dirty="0" err="1"/>
              <a:t>dễ</a:t>
            </a:r>
            <a:r>
              <a:rPr lang="en-US" altLang="ko-KR" dirty="0"/>
              <a:t> </a:t>
            </a:r>
            <a:r>
              <a:rPr lang="en-US" altLang="ko-KR" dirty="0" err="1"/>
              <a:t>dàng</a:t>
            </a:r>
            <a:r>
              <a:rPr lang="en-US" altLang="ko-KR" dirty="0"/>
              <a:t> </a:t>
            </a:r>
            <a:r>
              <a:rPr lang="en-US" altLang="ko-KR" dirty="0" err="1"/>
              <a:t>thông</a:t>
            </a:r>
            <a:r>
              <a:rPr lang="en-US" altLang="ko-KR" dirty="0"/>
              <a:t> qua </a:t>
            </a:r>
            <a:r>
              <a:rPr lang="en-US" altLang="ko-KR" dirty="0" err="1"/>
              <a:t>Sharding</a:t>
            </a:r>
            <a:endParaRPr lang="en-US" altLang="ko-KR" dirty="0"/>
          </a:p>
          <a:p>
            <a:r>
              <a:rPr lang="en-US" altLang="ko-KR" dirty="0" err="1"/>
              <a:t>Tính</a:t>
            </a:r>
            <a:r>
              <a:rPr lang="en-US" altLang="ko-KR" dirty="0"/>
              <a:t> </a:t>
            </a:r>
            <a:r>
              <a:rPr lang="en-US" altLang="ko-KR" dirty="0" err="1"/>
              <a:t>khả</a:t>
            </a:r>
            <a:r>
              <a:rPr lang="en-US" altLang="ko-KR" dirty="0"/>
              <a:t> </a:t>
            </a:r>
            <a:r>
              <a:rPr lang="en-US" altLang="ko-KR" dirty="0" err="1"/>
              <a:t>dụng</a:t>
            </a:r>
            <a:r>
              <a:rPr lang="en-US" altLang="ko-KR" dirty="0"/>
              <a:t> </a:t>
            </a:r>
            <a:r>
              <a:rPr lang="en-US" altLang="ko-KR" dirty="0" err="1"/>
              <a:t>cao</a:t>
            </a:r>
            <a:r>
              <a:rPr lang="en-US" altLang="ko-KR" dirty="0"/>
              <a:t> </a:t>
            </a:r>
            <a:r>
              <a:rPr lang="en-US" altLang="ko-KR" dirty="0" err="1"/>
              <a:t>khi</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Bộ</a:t>
            </a:r>
            <a:r>
              <a:rPr lang="en-US" altLang="ko-KR" dirty="0"/>
              <a:t> </a:t>
            </a:r>
            <a:r>
              <a:rPr lang="en-US" altLang="ko-KR" dirty="0" err="1"/>
              <a:t>bản</a:t>
            </a:r>
            <a:r>
              <a:rPr lang="en-US" altLang="ko-KR" dirty="0"/>
              <a:t> </a:t>
            </a:r>
            <a:r>
              <a:rPr lang="en-US" altLang="ko-KR" dirty="0" err="1"/>
              <a:t>sao</a:t>
            </a:r>
            <a:endParaRPr lang="en-US" altLang="ko-KR" dirty="0"/>
          </a:p>
          <a:p>
            <a:r>
              <a:rPr lang="en-US" altLang="ko-KR" dirty="0" err="1"/>
              <a:t>Cung</a:t>
            </a:r>
            <a:r>
              <a:rPr lang="en-US" altLang="ko-KR" dirty="0"/>
              <a:t> </a:t>
            </a:r>
            <a:r>
              <a:rPr lang="en-US" altLang="ko-KR" dirty="0" err="1"/>
              <a:t>cấp</a:t>
            </a:r>
            <a:r>
              <a:rPr lang="en-US" altLang="ko-KR" dirty="0"/>
              <a:t> API </a:t>
            </a:r>
            <a:r>
              <a:rPr lang="en-US" altLang="ko-KR" dirty="0" err="1"/>
              <a:t>bằng</a:t>
            </a:r>
            <a:r>
              <a:rPr lang="en-US" altLang="ko-KR" dirty="0"/>
              <a:t> </a:t>
            </a:r>
            <a:r>
              <a:rPr lang="en-US" altLang="ko-KR" dirty="0" err="1"/>
              <a:t>nhiều</a:t>
            </a:r>
            <a:r>
              <a:rPr lang="en-US" altLang="ko-KR" dirty="0"/>
              <a:t> </a:t>
            </a:r>
            <a:r>
              <a:rPr lang="en-US" altLang="ko-KR" dirty="0" err="1"/>
              <a:t>ngôn</a:t>
            </a:r>
            <a:r>
              <a:rPr lang="en-US" altLang="ko-KR" dirty="0"/>
              <a:t> </a:t>
            </a:r>
            <a:r>
              <a:rPr lang="en-US" altLang="ko-KR" dirty="0" err="1"/>
              <a:t>ngữ</a:t>
            </a:r>
            <a:r>
              <a:rPr lang="en-US" altLang="ko-KR" dirty="0"/>
              <a:t> </a:t>
            </a:r>
            <a:r>
              <a:rPr lang="en-US" altLang="ko-KR" dirty="0" err="1"/>
              <a:t>khác</a:t>
            </a:r>
            <a:r>
              <a:rPr lang="en-US" altLang="ko-KR" dirty="0"/>
              <a:t> </a:t>
            </a:r>
            <a:r>
              <a:rPr lang="en-US" altLang="ko-KR" dirty="0" err="1"/>
              <a:t>nhau</a:t>
            </a:r>
            <a:endParaRPr lang="en-US" altLang="ko-KR" dirty="0"/>
          </a:p>
          <a:p>
            <a:pPr lvl="1"/>
            <a:r>
              <a:rPr lang="en-US" altLang="ko-KR" dirty="0"/>
              <a:t>C, C#, C++, Java, JavaScript, Perl, PHP, Python, Ruby, Scala</a:t>
            </a:r>
          </a:p>
          <a:p>
            <a:r>
              <a:rPr lang="en-US" altLang="ko-KR" dirty="0"/>
              <a:t>Schema-less</a:t>
            </a:r>
          </a:p>
          <a:p>
            <a:pPr lvl="1"/>
            <a:r>
              <a:rPr lang="vi-VN" altLang="ko-KR" dirty="0"/>
              <a:t>Mỗi tài liệu được lưu trữ trong cơ sở dữ liệu chứa các trường khác nhau.</a:t>
            </a:r>
          </a:p>
          <a:p>
            <a:pPr lvl="1"/>
            <a:r>
              <a:rPr lang="vi-VN" altLang="ko-KR" dirty="0"/>
              <a:t>Lý tưởng cho dữ liệu phi cấu trúc</a:t>
            </a:r>
          </a:p>
          <a:p>
            <a:pPr lvl="1"/>
            <a:r>
              <a:rPr lang="vi-VN" altLang="ko-KR" dirty="0"/>
              <a:t>lược đồ được nhập động vì nó không được xác định trước</a:t>
            </a:r>
            <a:endParaRPr lang="ko-KR" altLang="en-US" dirty="0"/>
          </a:p>
        </p:txBody>
      </p:sp>
    </p:spTree>
    <p:extLst>
      <p:ext uri="{BB962C8B-B14F-4D97-AF65-F5344CB8AC3E}">
        <p14:creationId xmlns:p14="http://schemas.microsoft.com/office/powerpoint/2010/main" val="28644363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Sử</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MongoDB ở </a:t>
            </a:r>
            <a:r>
              <a:rPr lang="en-US" altLang="ko-KR" dirty="0" err="1">
                <a:ea typeface="SamsungOneKorean 400" panose="020B0503030303020204" pitchFamily="50" charset="-127"/>
              </a:rPr>
              <a:t>đâu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RDBMS thay thế cho các ứng dụng web</a:t>
            </a:r>
          </a:p>
          <a:p>
            <a:r>
              <a:rPr lang="vi-VN" altLang="ko-KR" dirty="0"/>
              <a:t>Hệ thống quản lý nội dung bán cấu trúc</a:t>
            </a:r>
          </a:p>
          <a:p>
            <a:r>
              <a:rPr lang="vi-VN" altLang="ko-KR" dirty="0"/>
              <a:t>Phân tích thời gian thực &amp; ghi nhật ký tốc độ cao (Logging)</a:t>
            </a:r>
          </a:p>
          <a:p>
            <a:r>
              <a:rPr lang="en-US" altLang="ko-KR" dirty="0"/>
              <a:t>Big Data </a:t>
            </a:r>
            <a:r>
              <a:rPr lang="vi-VN" altLang="ko-KR" dirty="0"/>
              <a:t>&amp; Trung tâm dữ liệu</a:t>
            </a:r>
          </a:p>
          <a:p>
            <a:r>
              <a:rPr lang="vi-VN" altLang="ko-KR" dirty="0"/>
              <a:t>Quản lý dữ liệu người dùng</a:t>
            </a:r>
          </a:p>
          <a:p>
            <a:r>
              <a:rPr lang="vi-VN" altLang="ko-KR" dirty="0"/>
              <a:t>Ai đang sử dụng MongoDB?</a:t>
            </a:r>
            <a:endParaRPr lang="ko-KR" altLang="en-US" dirty="0"/>
          </a:p>
        </p:txBody>
      </p:sp>
      <p:sp>
        <p:nvSpPr>
          <p:cNvPr id="9" name="직사각형 8">
            <a:extLst>
              <a:ext uri="{FF2B5EF4-FFF2-40B4-BE49-F238E27FC236}">
                <a16:creationId xmlns:a16="http://schemas.microsoft.com/office/drawing/2014/main" id="{A3B3BE46-AD8C-457B-BC45-B7A607238800}"/>
              </a:ext>
            </a:extLst>
          </p:cNvPr>
          <p:cNvSpPr/>
          <p:nvPr/>
        </p:nvSpPr>
        <p:spPr>
          <a:xfrm>
            <a:off x="3025271" y="4396722"/>
            <a:ext cx="6307129" cy="1895249"/>
          </a:xfrm>
          <a:prstGeom prst="rect">
            <a:avLst/>
          </a:prstGeom>
          <a:solidFill>
            <a:srgbClr val="FFFFFF"/>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dirty="0">
              <a:latin typeface="SamsungOne-400" panose="020B0503030303020204" pitchFamily="34" charset="0"/>
              <a:ea typeface="Menlo" panose="020B0609030804020204" pitchFamily="49" charset="0"/>
              <a:cs typeface="Menlo" panose="020B0609030804020204" pitchFamily="49" charset="0"/>
            </a:endParaRPr>
          </a:p>
        </p:txBody>
      </p:sp>
      <p:pic>
        <p:nvPicPr>
          <p:cNvPr id="10" name="그림 9">
            <a:extLst>
              <a:ext uri="{FF2B5EF4-FFF2-40B4-BE49-F238E27FC236}">
                <a16:creationId xmlns:a16="http://schemas.microsoft.com/office/drawing/2014/main" id="{5EBA6582-F51D-4114-9DC6-B92B589E7E0C}"/>
              </a:ext>
            </a:extLst>
          </p:cNvPr>
          <p:cNvPicPr>
            <a:picLocks noChangeAspect="1"/>
          </p:cNvPicPr>
          <p:nvPr/>
        </p:nvPicPr>
        <p:blipFill>
          <a:blip r:embed="rId3"/>
          <a:stretch>
            <a:fillRect/>
          </a:stretch>
        </p:blipFill>
        <p:spPr>
          <a:xfrm>
            <a:off x="3267422" y="4542253"/>
            <a:ext cx="5822826" cy="1604186"/>
          </a:xfrm>
          <a:prstGeom prst="rect">
            <a:avLst/>
          </a:prstGeom>
        </p:spPr>
      </p:pic>
    </p:spTree>
    <p:extLst>
      <p:ext uri="{BB962C8B-B14F-4D97-AF65-F5344CB8AC3E}">
        <p14:creationId xmlns:p14="http://schemas.microsoft.com/office/powerpoint/2010/main" val="3022770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1" y="1146677"/>
            <a:ext cx="8796528" cy="493776"/>
          </a:xfrm>
        </p:spPr>
        <p:txBody>
          <a:bodyPr/>
          <a:lstStyle/>
          <a:p>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Master Slave</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1" y="1821907"/>
            <a:ext cx="5650439" cy="914400"/>
          </a:xfrm>
        </p:spPr>
        <p:txBody>
          <a:bodyPr/>
          <a:lstStyle/>
          <a:p>
            <a:r>
              <a:rPr lang="en-US" altLang="ko-KR" dirty="0"/>
              <a:t>Master </a:t>
            </a:r>
            <a:r>
              <a:rPr lang="en-US" altLang="ko-KR" dirty="0" err="1"/>
              <a:t>theo</a:t>
            </a:r>
            <a:r>
              <a:rPr lang="en-US" altLang="ko-KR" dirty="0"/>
              <a:t> </a:t>
            </a:r>
            <a:r>
              <a:rPr lang="en-US" altLang="ko-KR" dirty="0" err="1"/>
              <a:t>dõi</a:t>
            </a:r>
            <a:r>
              <a:rPr lang="en-US" altLang="ko-KR" dirty="0"/>
              <a:t>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tablet, </a:t>
            </a:r>
            <a:r>
              <a:rPr lang="en-US" altLang="ko-KR" dirty="0" err="1"/>
              <a:t>máy</a:t>
            </a:r>
            <a:r>
              <a:rPr lang="en-US" altLang="ko-KR" dirty="0"/>
              <a:t> </a:t>
            </a:r>
            <a:r>
              <a:rPr lang="en-US" altLang="ko-KR" dirty="0" err="1"/>
              <a:t>chủ</a:t>
            </a:r>
            <a:r>
              <a:rPr lang="en-US" altLang="ko-KR" dirty="0"/>
              <a:t> tablet </a:t>
            </a:r>
            <a:r>
              <a:rPr lang="en-US" altLang="ko-KR" dirty="0" err="1"/>
              <a:t>và</a:t>
            </a:r>
            <a:r>
              <a:rPr lang="en-US" altLang="ko-KR" dirty="0"/>
              <a:t> </a:t>
            </a:r>
            <a:r>
              <a:rPr lang="en-US" altLang="ko-KR" dirty="0" err="1"/>
              <a:t>Bảng</a:t>
            </a:r>
            <a:r>
              <a:rPr lang="en-US" altLang="ko-KR" dirty="0"/>
              <a:t> </a:t>
            </a:r>
            <a:r>
              <a:rPr lang="en-US" altLang="ko-KR" dirty="0" err="1"/>
              <a:t>danh</a:t>
            </a:r>
            <a:r>
              <a:rPr lang="en-US" altLang="ko-KR" dirty="0"/>
              <a:t> </a:t>
            </a:r>
            <a:r>
              <a:rPr lang="en-US" altLang="ko-KR" dirty="0" err="1"/>
              <a:t>mục</a:t>
            </a:r>
            <a:endParaRPr lang="en-US" altLang="ko-KR" dirty="0"/>
          </a:p>
          <a:p>
            <a:r>
              <a:rPr lang="en-US" altLang="ko-KR" dirty="0" err="1"/>
              <a:t>Bảng</a:t>
            </a:r>
            <a:r>
              <a:rPr lang="en-US" altLang="ko-KR" dirty="0"/>
              <a:t> </a:t>
            </a:r>
            <a:r>
              <a:rPr lang="en-US" altLang="ko-KR" dirty="0" err="1"/>
              <a:t>danh</a:t>
            </a:r>
            <a:r>
              <a:rPr lang="en-US" altLang="ko-KR" dirty="0"/>
              <a:t> </a:t>
            </a:r>
            <a:r>
              <a:rPr lang="en-US" altLang="ko-KR" dirty="0" err="1"/>
              <a:t>mục</a:t>
            </a:r>
            <a:r>
              <a:rPr lang="en-US" altLang="ko-KR" dirty="0"/>
              <a:t> </a:t>
            </a:r>
            <a:r>
              <a:rPr lang="en-US" altLang="ko-KR" dirty="0" err="1"/>
              <a:t>là</a:t>
            </a:r>
            <a:r>
              <a:rPr lang="en-US" altLang="ko-KR" dirty="0"/>
              <a:t> </a:t>
            </a:r>
            <a:r>
              <a:rPr lang="en-US" altLang="ko-KR" dirty="0" err="1"/>
              <a:t>vị</a:t>
            </a:r>
            <a:r>
              <a:rPr lang="en-US" altLang="ko-KR" dirty="0"/>
              <a:t> </a:t>
            </a:r>
            <a:r>
              <a:rPr lang="en-US" altLang="ko-KR" dirty="0" err="1"/>
              <a:t>trí</a:t>
            </a:r>
            <a:r>
              <a:rPr lang="en-US" altLang="ko-KR" dirty="0"/>
              <a:t> </a:t>
            </a:r>
            <a:r>
              <a:rPr lang="en-US" altLang="ko-KR" dirty="0" err="1"/>
              <a:t>trung</a:t>
            </a:r>
            <a:r>
              <a:rPr lang="en-US" altLang="ko-KR" dirty="0"/>
              <a:t> </a:t>
            </a:r>
            <a:r>
              <a:rPr lang="en-US" altLang="ko-KR" dirty="0" err="1"/>
              <a:t>tâm</a:t>
            </a:r>
            <a:r>
              <a:rPr lang="en-US" altLang="ko-KR" dirty="0"/>
              <a:t> </a:t>
            </a:r>
            <a:r>
              <a:rPr lang="en-US" altLang="ko-KR" dirty="0" err="1"/>
              <a:t>cho</a:t>
            </a:r>
            <a:r>
              <a:rPr lang="en-US" altLang="ko-KR" dirty="0"/>
              <a:t> </a:t>
            </a:r>
            <a:r>
              <a:rPr lang="en-US" altLang="ko-KR" dirty="0" err="1"/>
              <a:t>Siêu</a:t>
            </a:r>
            <a:r>
              <a:rPr lang="en-US" altLang="ko-KR" dirty="0"/>
              <a:t> </a:t>
            </a:r>
            <a:r>
              <a:rPr lang="en-US" altLang="ko-KR" dirty="0" err="1"/>
              <a:t>dữ</a:t>
            </a:r>
            <a:r>
              <a:rPr lang="en-US" altLang="ko-KR" dirty="0"/>
              <a:t> </a:t>
            </a:r>
            <a:r>
              <a:rPr lang="en-US" altLang="ko-KR" dirty="0" err="1"/>
              <a:t>liệu</a:t>
            </a:r>
            <a:r>
              <a:rPr lang="en-US" altLang="ko-KR" dirty="0"/>
              <a:t> Kudu</a:t>
            </a:r>
          </a:p>
          <a:p>
            <a:pPr lvl="1">
              <a:spcBef>
                <a:spcPts val="300"/>
              </a:spcBef>
            </a:pPr>
            <a:r>
              <a:rPr lang="vi-VN" altLang="ko-KR" dirty="0"/>
              <a:t>Lưu trữ thông tin về bảng và </a:t>
            </a:r>
            <a:r>
              <a:rPr lang="en-US" altLang="ko-KR" dirty="0"/>
              <a:t>tablet</a:t>
            </a:r>
            <a:endParaRPr lang="vi-VN" altLang="ko-KR" dirty="0"/>
          </a:p>
          <a:p>
            <a:pPr lvl="1">
              <a:spcBef>
                <a:spcPts val="300"/>
              </a:spcBef>
            </a:pPr>
            <a:r>
              <a:rPr lang="vi-VN" altLang="ko-KR" dirty="0"/>
              <a:t>Bảng danh mục là một bảng đặc biệt và không thể truy cập trực tiếp</a:t>
            </a:r>
          </a:p>
          <a:p>
            <a:pPr lvl="1">
              <a:spcBef>
                <a:spcPts val="300"/>
              </a:spcBef>
            </a:pPr>
            <a:r>
              <a:rPr lang="vi-VN" altLang="ko-KR" dirty="0"/>
              <a:t>Có thể truy cập thông qua các hoạt động siêu dữ liệu được hiển thị trong API máy khách</a:t>
            </a:r>
            <a:endParaRPr lang="en-US" altLang="ko-KR" dirty="0"/>
          </a:p>
          <a:p>
            <a:r>
              <a:rPr lang="en-US" altLang="ko-KR" dirty="0" err="1"/>
              <a:t>Một</a:t>
            </a:r>
            <a:r>
              <a:rPr lang="en-US" altLang="ko-KR" dirty="0"/>
              <a:t> </a:t>
            </a:r>
            <a:r>
              <a:rPr lang="en-US" altLang="ko-KR" dirty="0" err="1"/>
              <a:t>cụm</a:t>
            </a:r>
            <a:r>
              <a:rPr lang="en-US" altLang="ko-KR" dirty="0"/>
              <a:t> Kudu </a:t>
            </a:r>
            <a:r>
              <a:rPr lang="en-US" altLang="ko-KR" dirty="0" err="1"/>
              <a:t>có</a:t>
            </a:r>
            <a:r>
              <a:rPr lang="en-US" altLang="ko-KR" dirty="0"/>
              <a:t> </a:t>
            </a:r>
            <a:r>
              <a:rPr lang="en-US" altLang="ko-KR" dirty="0" err="1"/>
              <a:t>thể</a:t>
            </a:r>
            <a:r>
              <a:rPr lang="en-US" altLang="ko-KR" dirty="0"/>
              <a:t> </a:t>
            </a:r>
            <a:r>
              <a:rPr lang="en-US" altLang="ko-KR" dirty="0" err="1"/>
              <a:t>có</a:t>
            </a:r>
            <a:r>
              <a:rPr lang="en-US" altLang="ko-KR" dirty="0"/>
              <a:t> </a:t>
            </a:r>
            <a:r>
              <a:rPr lang="en-US" altLang="ko-KR" dirty="0" err="1"/>
              <a:t>nhiều</a:t>
            </a:r>
            <a:r>
              <a:rPr lang="en-US" altLang="ko-KR" dirty="0"/>
              <a:t> Master</a:t>
            </a:r>
          </a:p>
          <a:p>
            <a:pPr lvl="1"/>
            <a:r>
              <a:rPr lang="en-US" altLang="ko-KR" dirty="0"/>
              <a:t>C</a:t>
            </a:r>
            <a:r>
              <a:rPr lang="vi-VN" altLang="ko-KR" dirty="0"/>
              <a:t>ung cấp khả năng chịu lỗi trong trường hợp thất bại</a:t>
            </a:r>
          </a:p>
          <a:p>
            <a:pPr lvl="1"/>
            <a:r>
              <a:rPr lang="vi-VN" altLang="ko-KR" dirty="0"/>
              <a:t>Tuy nhiên, chỉ có thể có một chủ hoạt động</a:t>
            </a:r>
          </a:p>
          <a:p>
            <a:pPr lvl="1"/>
            <a:r>
              <a:rPr lang="vi-VN" altLang="ko-KR" dirty="0"/>
              <a:t>Nếu Leader Master thất bại, một Master mới sẽ được bầu bằng thuật toán Raft Consensus</a:t>
            </a:r>
            <a:endParaRPr lang="en-US" altLang="ko-KR" dirty="0"/>
          </a:p>
          <a:p>
            <a:r>
              <a:rPr lang="vi-VN" altLang="ko-KR" dirty="0"/>
              <a:t>Máy chủ </a:t>
            </a:r>
            <a:r>
              <a:rPr lang="en-US" altLang="ko-KR" dirty="0"/>
              <a:t>tablet </a:t>
            </a:r>
            <a:r>
              <a:rPr lang="vi-VN" altLang="ko-KR" dirty="0"/>
              <a:t>lưu trữ và phục vụ máy tính bảng cho khách hàng</a:t>
            </a:r>
          </a:p>
          <a:p>
            <a:r>
              <a:rPr lang="vi-VN" altLang="ko-KR" dirty="0"/>
              <a:t>Đối với bất kỳ bảng cụ thể nào, một máy chủ </a:t>
            </a:r>
            <a:r>
              <a:rPr lang="en-US" altLang="ko-KR" dirty="0"/>
              <a:t>tablet </a:t>
            </a:r>
            <a:r>
              <a:rPr lang="vi-VN" altLang="ko-KR" dirty="0"/>
              <a:t>đóng vai trò là người lãnh đạo và những người khác đóng vai trò là bản sao theo dõi của </a:t>
            </a:r>
            <a:r>
              <a:rPr lang="en-US" altLang="ko-KR" dirty="0"/>
              <a:t>tablet</a:t>
            </a:r>
          </a:p>
          <a:p>
            <a:pPr lvl="1"/>
            <a:endParaRPr lang="ko-KR" altLang="en-US" dirty="0"/>
          </a:p>
        </p:txBody>
      </p:sp>
      <p:sp>
        <p:nvSpPr>
          <p:cNvPr id="44" name="Rectangle 14">
            <a:extLst>
              <a:ext uri="{FF2B5EF4-FFF2-40B4-BE49-F238E27FC236}">
                <a16:creationId xmlns:a16="http://schemas.microsoft.com/office/drawing/2014/main" id="{077DA2EC-FBF7-463A-ABC8-AD51E8ACD6AD}"/>
              </a:ext>
            </a:extLst>
          </p:cNvPr>
          <p:cNvSpPr/>
          <p:nvPr/>
        </p:nvSpPr>
        <p:spPr>
          <a:xfrm>
            <a:off x="7218416" y="3180006"/>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Master</a:t>
            </a:r>
          </a:p>
          <a:p>
            <a:pPr algn="ctr"/>
            <a:r>
              <a:rPr lang="en-US" sz="1600" dirty="0">
                <a:solidFill>
                  <a:srgbClr val="0043B2"/>
                </a:solidFill>
                <a:latin typeface="SamsungOne-700" panose="020B0803030303020204" pitchFamily="34" charset="0"/>
                <a:ea typeface="SamsungOne-700" panose="020B0803030303020204" pitchFamily="34" charset="0"/>
              </a:rPr>
              <a:t>Leader</a:t>
            </a:r>
          </a:p>
        </p:txBody>
      </p:sp>
      <p:sp>
        <p:nvSpPr>
          <p:cNvPr id="45" name="Rectangle 14">
            <a:extLst>
              <a:ext uri="{FF2B5EF4-FFF2-40B4-BE49-F238E27FC236}">
                <a16:creationId xmlns:a16="http://schemas.microsoft.com/office/drawing/2014/main" id="{34466DFA-31A8-4AA9-9F05-9B823B07BBFB}"/>
              </a:ext>
            </a:extLst>
          </p:cNvPr>
          <p:cNvSpPr/>
          <p:nvPr/>
        </p:nvSpPr>
        <p:spPr>
          <a:xfrm>
            <a:off x="6369640" y="2279108"/>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Master</a:t>
            </a:r>
          </a:p>
          <a:p>
            <a:pPr algn="ctr"/>
            <a:r>
              <a:rPr lang="en-US" sz="1600" dirty="0">
                <a:solidFill>
                  <a:srgbClr val="0043B2"/>
                </a:solidFill>
                <a:latin typeface="SamsungOne-700" panose="020B0803030303020204" pitchFamily="34" charset="0"/>
                <a:ea typeface="SamsungOne-700" panose="020B0803030303020204" pitchFamily="34" charset="0"/>
              </a:rPr>
              <a:t>Follower</a:t>
            </a:r>
          </a:p>
        </p:txBody>
      </p:sp>
      <p:sp>
        <p:nvSpPr>
          <p:cNvPr id="46" name="Rectangle 14">
            <a:extLst>
              <a:ext uri="{FF2B5EF4-FFF2-40B4-BE49-F238E27FC236}">
                <a16:creationId xmlns:a16="http://schemas.microsoft.com/office/drawing/2014/main" id="{EEACD919-65F4-4BF3-8FBB-730E077F6573}"/>
              </a:ext>
            </a:extLst>
          </p:cNvPr>
          <p:cNvSpPr/>
          <p:nvPr/>
        </p:nvSpPr>
        <p:spPr>
          <a:xfrm>
            <a:off x="8067192" y="2279107"/>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Master</a:t>
            </a:r>
          </a:p>
          <a:p>
            <a:pPr algn="ctr"/>
            <a:r>
              <a:rPr lang="en-US" sz="1600" dirty="0">
                <a:solidFill>
                  <a:srgbClr val="0043B2"/>
                </a:solidFill>
                <a:latin typeface="SamsungOne-700" panose="020B0803030303020204" pitchFamily="34" charset="0"/>
                <a:ea typeface="SamsungOne-700" panose="020B0803030303020204" pitchFamily="34" charset="0"/>
              </a:rPr>
              <a:t>Follower</a:t>
            </a:r>
          </a:p>
        </p:txBody>
      </p:sp>
      <p:sp>
        <p:nvSpPr>
          <p:cNvPr id="47" name="Rectangle 14">
            <a:extLst>
              <a:ext uri="{FF2B5EF4-FFF2-40B4-BE49-F238E27FC236}">
                <a16:creationId xmlns:a16="http://schemas.microsoft.com/office/drawing/2014/main" id="{5D1F72A7-860E-41E3-A86C-33DEBBA7BCB9}"/>
              </a:ext>
            </a:extLst>
          </p:cNvPr>
          <p:cNvSpPr/>
          <p:nvPr/>
        </p:nvSpPr>
        <p:spPr>
          <a:xfrm>
            <a:off x="6369640" y="4266607"/>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Tablet</a:t>
            </a:r>
          </a:p>
          <a:p>
            <a:pPr algn="ctr"/>
            <a:r>
              <a:rPr lang="en-US" sz="1600" dirty="0">
                <a:solidFill>
                  <a:srgbClr val="0043B2"/>
                </a:solidFill>
                <a:latin typeface="SamsungOne-700" panose="020B0803030303020204" pitchFamily="34" charset="0"/>
                <a:ea typeface="SamsungOne-700" panose="020B0803030303020204" pitchFamily="34" charset="0"/>
              </a:rPr>
              <a:t>Leader</a:t>
            </a:r>
          </a:p>
        </p:txBody>
      </p:sp>
      <p:sp>
        <p:nvSpPr>
          <p:cNvPr id="48" name="Rectangle 14">
            <a:extLst>
              <a:ext uri="{FF2B5EF4-FFF2-40B4-BE49-F238E27FC236}">
                <a16:creationId xmlns:a16="http://schemas.microsoft.com/office/drawing/2014/main" id="{8493741E-7763-44D7-8F6F-7D422B4AB688}"/>
              </a:ext>
            </a:extLst>
          </p:cNvPr>
          <p:cNvSpPr/>
          <p:nvPr/>
        </p:nvSpPr>
        <p:spPr>
          <a:xfrm>
            <a:off x="8067192" y="4266606"/>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Tablet</a:t>
            </a:r>
          </a:p>
          <a:p>
            <a:pPr algn="ctr"/>
            <a:r>
              <a:rPr lang="en-US" sz="1600" dirty="0">
                <a:solidFill>
                  <a:srgbClr val="0043B2"/>
                </a:solidFill>
                <a:latin typeface="SamsungOne-700" panose="020B0803030303020204" pitchFamily="34" charset="0"/>
                <a:ea typeface="SamsungOne-700" panose="020B0803030303020204" pitchFamily="34" charset="0"/>
              </a:rPr>
              <a:t>Leader</a:t>
            </a:r>
          </a:p>
        </p:txBody>
      </p:sp>
      <p:sp>
        <p:nvSpPr>
          <p:cNvPr id="49" name="Rectangle 14">
            <a:extLst>
              <a:ext uri="{FF2B5EF4-FFF2-40B4-BE49-F238E27FC236}">
                <a16:creationId xmlns:a16="http://schemas.microsoft.com/office/drawing/2014/main" id="{D15B6813-6CF5-4A0B-97B4-D53A1B87AE33}"/>
              </a:ext>
            </a:extLst>
          </p:cNvPr>
          <p:cNvSpPr/>
          <p:nvPr/>
        </p:nvSpPr>
        <p:spPr>
          <a:xfrm>
            <a:off x="6369640" y="5202230"/>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Tablet</a:t>
            </a:r>
          </a:p>
          <a:p>
            <a:pPr algn="ctr"/>
            <a:r>
              <a:rPr lang="en-US" sz="1600" dirty="0">
                <a:solidFill>
                  <a:srgbClr val="0043B2"/>
                </a:solidFill>
                <a:latin typeface="SamsungOne-700" panose="020B0803030303020204" pitchFamily="34" charset="0"/>
                <a:ea typeface="SamsungOne-700" panose="020B0803030303020204" pitchFamily="34" charset="0"/>
              </a:rPr>
              <a:t>Leader</a:t>
            </a:r>
          </a:p>
        </p:txBody>
      </p:sp>
      <p:sp>
        <p:nvSpPr>
          <p:cNvPr id="50" name="Rectangle 14">
            <a:extLst>
              <a:ext uri="{FF2B5EF4-FFF2-40B4-BE49-F238E27FC236}">
                <a16:creationId xmlns:a16="http://schemas.microsoft.com/office/drawing/2014/main" id="{A209A812-212A-4EDE-9B4D-24D795A7A3E9}"/>
              </a:ext>
            </a:extLst>
          </p:cNvPr>
          <p:cNvSpPr/>
          <p:nvPr/>
        </p:nvSpPr>
        <p:spPr>
          <a:xfrm>
            <a:off x="8067192" y="5199459"/>
            <a:ext cx="1265208"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43B2"/>
                </a:solidFill>
                <a:latin typeface="SamsungOne-700" panose="020B0803030303020204" pitchFamily="34" charset="0"/>
                <a:ea typeface="SamsungOne-700" panose="020B0803030303020204" pitchFamily="34" charset="0"/>
              </a:rPr>
              <a:t>Tablet</a:t>
            </a:r>
          </a:p>
          <a:p>
            <a:pPr algn="ctr"/>
            <a:r>
              <a:rPr lang="en-US" sz="1600" dirty="0">
                <a:solidFill>
                  <a:srgbClr val="0043B2"/>
                </a:solidFill>
                <a:latin typeface="SamsungOne-700" panose="020B0803030303020204" pitchFamily="34" charset="0"/>
                <a:ea typeface="SamsungOne-700" panose="020B0803030303020204" pitchFamily="34" charset="0"/>
              </a:rPr>
              <a:t>Leader</a:t>
            </a:r>
          </a:p>
        </p:txBody>
      </p:sp>
      <p:cxnSp>
        <p:nvCxnSpPr>
          <p:cNvPr id="51" name="직선 화살표 연결선 50">
            <a:extLst>
              <a:ext uri="{FF2B5EF4-FFF2-40B4-BE49-F238E27FC236}">
                <a16:creationId xmlns:a16="http://schemas.microsoft.com/office/drawing/2014/main" id="{05C2125F-21E2-4B46-8BEE-291B0F5FCFB1}"/>
              </a:ext>
            </a:extLst>
          </p:cNvPr>
          <p:cNvCxnSpPr>
            <a:cxnSpLocks/>
          </p:cNvCxnSpPr>
          <p:nvPr/>
        </p:nvCxnSpPr>
        <p:spPr>
          <a:xfrm flipV="1">
            <a:off x="7851020" y="3843759"/>
            <a:ext cx="0" cy="1678084"/>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816E79C3-743D-4A91-A173-25C9FAE76196}"/>
              </a:ext>
            </a:extLst>
          </p:cNvPr>
          <p:cNvCxnSpPr>
            <a:cxnSpLocks/>
          </p:cNvCxnSpPr>
          <p:nvPr/>
        </p:nvCxnSpPr>
        <p:spPr>
          <a:xfrm flipH="1">
            <a:off x="7636531" y="4572066"/>
            <a:ext cx="21448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3E77A6D0-33E4-4459-A7E9-44A98FEAC0A4}"/>
              </a:ext>
            </a:extLst>
          </p:cNvPr>
          <p:cNvCxnSpPr>
            <a:cxnSpLocks/>
          </p:cNvCxnSpPr>
          <p:nvPr/>
        </p:nvCxnSpPr>
        <p:spPr>
          <a:xfrm rot="10800000" flipH="1">
            <a:off x="7851020" y="4572066"/>
            <a:ext cx="21448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8B5EF1B5-458B-446B-B701-2D654B730573}"/>
              </a:ext>
            </a:extLst>
          </p:cNvPr>
          <p:cNvCxnSpPr>
            <a:cxnSpLocks/>
          </p:cNvCxnSpPr>
          <p:nvPr/>
        </p:nvCxnSpPr>
        <p:spPr>
          <a:xfrm flipH="1">
            <a:off x="7636530" y="5521909"/>
            <a:ext cx="21448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232721BE-CD57-42C8-84A8-B5CBF5F55923}"/>
              </a:ext>
            </a:extLst>
          </p:cNvPr>
          <p:cNvCxnSpPr>
            <a:cxnSpLocks/>
          </p:cNvCxnSpPr>
          <p:nvPr/>
        </p:nvCxnSpPr>
        <p:spPr>
          <a:xfrm rot="10800000" flipH="1">
            <a:off x="7851019" y="5521909"/>
            <a:ext cx="214489"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129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Thuật</a:t>
            </a:r>
            <a:r>
              <a:rPr lang="en-US" altLang="ko-KR" dirty="0">
                <a:ea typeface="SamsungOneKorean 400" panose="020B0503030303020204" pitchFamily="50" charset="-127"/>
              </a:rPr>
              <a:t> </a:t>
            </a:r>
            <a:r>
              <a:rPr lang="en-US" altLang="ko-KR" dirty="0" err="1">
                <a:ea typeface="SamsungOneKorean 400" panose="020B0503030303020204" pitchFamily="50" charset="-127"/>
              </a:rPr>
              <a:t>ngữ</a:t>
            </a:r>
            <a:r>
              <a:rPr lang="en-US" altLang="ko-KR" dirty="0">
                <a:ea typeface="SamsungOneKorean 400" panose="020B0503030303020204" pitchFamily="50" charset="-127"/>
              </a:rPr>
              <a:t> </a:t>
            </a:r>
            <a:r>
              <a:rPr lang="en-US" altLang="ko-KR" dirty="0" err="1">
                <a:ea typeface="SamsungOneKorean 400" panose="020B0503030303020204" pitchFamily="50" charset="-127"/>
              </a:rPr>
              <a:t>chung</a:t>
            </a:r>
            <a:r>
              <a:rPr lang="en-US" altLang="ko-KR" dirty="0">
                <a:ea typeface="SamsungOneKorean 400" panose="020B0503030303020204" pitchFamily="50" charset="-127"/>
              </a:rPr>
              <a:t> MongoDB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en-US" altLang="ko-KR" dirty="0"/>
              <a:t>_id - </a:t>
            </a:r>
            <a:r>
              <a:rPr lang="en-US" altLang="ko-KR" dirty="0" err="1"/>
              <a:t>Khóa</a:t>
            </a:r>
            <a:r>
              <a:rPr lang="en-US" altLang="ko-KR" dirty="0"/>
              <a:t> </a:t>
            </a:r>
            <a:r>
              <a:rPr lang="en-US" altLang="ko-KR" dirty="0" err="1"/>
              <a:t>chính</a:t>
            </a:r>
            <a:r>
              <a:rPr lang="en-US" altLang="ko-KR" dirty="0"/>
              <a:t> </a:t>
            </a:r>
            <a:r>
              <a:rPr lang="en-US" altLang="ko-KR" dirty="0" err="1"/>
              <a:t>của</a:t>
            </a:r>
            <a:r>
              <a:rPr lang="en-US" altLang="ko-KR" dirty="0"/>
              <a:t> </a:t>
            </a:r>
            <a:r>
              <a:rPr lang="en-US" altLang="ko-KR" dirty="0" err="1"/>
              <a:t>tài</a:t>
            </a:r>
            <a:r>
              <a:rPr lang="en-US" altLang="ko-KR" dirty="0"/>
              <a:t> </a:t>
            </a:r>
            <a:r>
              <a:rPr lang="en-US" altLang="ko-KR" dirty="0" err="1"/>
              <a:t>liệu</a:t>
            </a:r>
            <a:endParaRPr lang="en-US" altLang="ko-KR" dirty="0"/>
          </a:p>
          <a:p>
            <a:pPr lvl="1"/>
            <a:r>
              <a:rPr lang="vi-VN" altLang="ko-KR" dirty="0"/>
              <a:t>Các trường bắt buộc cho mọi tài liệu</a:t>
            </a:r>
          </a:p>
          <a:p>
            <a:pPr lvl="1"/>
            <a:r>
              <a:rPr lang="vi-VN" altLang="ko-KR" dirty="0"/>
              <a:t>Giá trị duy nhất của Tài liệu</a:t>
            </a:r>
          </a:p>
          <a:p>
            <a:pPr lvl="1"/>
            <a:r>
              <a:rPr lang="vi-VN" altLang="ko-KR" dirty="0"/>
              <a:t>_id bao gồm thời gian/ID máy/ID quá trình/số thứ tự để đảm bảo tính duy nhất</a:t>
            </a:r>
          </a:p>
          <a:p>
            <a:pPr lvl="1"/>
            <a:r>
              <a:rPr lang="vi-VN" altLang="ko-KR" dirty="0"/>
              <a:t>Tự tạo nếu thiếu</a:t>
            </a:r>
            <a:endParaRPr lang="en-US" altLang="ko-KR" dirty="0"/>
          </a:p>
          <a:p>
            <a:r>
              <a:rPr lang="vi-VN" altLang="ko-KR" dirty="0"/>
              <a:t>Sưu tầm – tài liệu nhóm</a:t>
            </a:r>
            <a:endParaRPr lang="en-US" altLang="ko-KR" dirty="0"/>
          </a:p>
          <a:p>
            <a:pPr lvl="1"/>
            <a:r>
              <a:rPr lang="vi-VN" altLang="ko-KR" dirty="0"/>
              <a:t>Khái niệm bảng trong cơ sở dữ liệu quan hệ</a:t>
            </a:r>
          </a:p>
          <a:p>
            <a:pPr lvl="1"/>
            <a:r>
              <a:rPr lang="en-US" altLang="ko-KR" dirty="0"/>
              <a:t>T</a:t>
            </a:r>
            <a:r>
              <a:rPr lang="vi-VN" altLang="ko-KR" dirty="0"/>
              <a:t>ồn tại trong một cơ sở dữ liệu</a:t>
            </a:r>
          </a:p>
          <a:p>
            <a:pPr lvl="1"/>
            <a:r>
              <a:rPr lang="vi-VN" altLang="ko-KR" dirty="0"/>
              <a:t>Bộ sưu tập không bị giới hạn về cấu trúc</a:t>
            </a:r>
            <a:endParaRPr lang="en-US" altLang="ko-KR" dirty="0"/>
          </a:p>
          <a:p>
            <a:r>
              <a:rPr lang="en-US" altLang="ko-KR" dirty="0"/>
              <a:t>Con </a:t>
            </a:r>
            <a:r>
              <a:rPr lang="en-US" altLang="ko-KR" dirty="0" err="1"/>
              <a:t>trỏ</a:t>
            </a:r>
            <a:r>
              <a:rPr lang="en-US" altLang="ko-KR" dirty="0"/>
              <a:t> - Con </a:t>
            </a:r>
            <a:r>
              <a:rPr lang="en-US" altLang="ko-KR" dirty="0" err="1"/>
              <a:t>trỏ</a:t>
            </a:r>
            <a:r>
              <a:rPr lang="en-US" altLang="ko-KR" dirty="0"/>
              <a:t> </a:t>
            </a:r>
            <a:r>
              <a:rPr lang="en-US" altLang="ko-KR" dirty="0" err="1"/>
              <a:t>tới</a:t>
            </a:r>
            <a:r>
              <a:rPr lang="en-US" altLang="ko-KR" dirty="0"/>
              <a:t> </a:t>
            </a:r>
            <a:r>
              <a:rPr lang="en-US" altLang="ko-KR" dirty="0" err="1"/>
              <a:t>tập</a:t>
            </a:r>
            <a:r>
              <a:rPr lang="en-US" altLang="ko-KR" dirty="0"/>
              <a:t> </a:t>
            </a:r>
            <a:r>
              <a:rPr lang="en-US" altLang="ko-KR" dirty="0" err="1"/>
              <a:t>kết</a:t>
            </a:r>
            <a:r>
              <a:rPr lang="en-US" altLang="ko-KR" dirty="0"/>
              <a:t> </a:t>
            </a:r>
            <a:r>
              <a:rPr lang="en-US" altLang="ko-KR" dirty="0" err="1"/>
              <a:t>quả</a:t>
            </a:r>
            <a:r>
              <a:rPr lang="en-US" altLang="ko-KR" dirty="0"/>
              <a:t> </a:t>
            </a:r>
            <a:r>
              <a:rPr lang="en-US" altLang="ko-KR" dirty="0" err="1"/>
              <a:t>của</a:t>
            </a:r>
            <a:r>
              <a:rPr lang="en-US" altLang="ko-KR" dirty="0"/>
              <a:t> </a:t>
            </a:r>
            <a:r>
              <a:rPr lang="en-US" altLang="ko-KR" dirty="0" err="1"/>
              <a:t>truy</a:t>
            </a:r>
            <a:r>
              <a:rPr lang="en-US" altLang="ko-KR" dirty="0"/>
              <a:t> </a:t>
            </a:r>
            <a:r>
              <a:rPr lang="en-US" altLang="ko-KR" dirty="0" err="1"/>
              <a:t>vấn</a:t>
            </a:r>
            <a:endParaRPr lang="en-US" altLang="ko-KR" dirty="0"/>
          </a:p>
          <a:p>
            <a:pPr lvl="1"/>
            <a:r>
              <a:rPr lang="en-US" altLang="ko-KR" dirty="0" err="1"/>
              <a:t>Máy</a:t>
            </a:r>
            <a:r>
              <a:rPr lang="en-US" altLang="ko-KR" dirty="0"/>
              <a:t> </a:t>
            </a:r>
            <a:r>
              <a:rPr lang="en-US" altLang="ko-KR" dirty="0" err="1"/>
              <a:t>khách</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lặp</a:t>
            </a:r>
            <a:r>
              <a:rPr lang="en-US" altLang="ko-KR" dirty="0"/>
              <a:t> qua con </a:t>
            </a:r>
            <a:r>
              <a:rPr lang="en-US" altLang="ko-KR" dirty="0" err="1"/>
              <a:t>trỏ</a:t>
            </a:r>
            <a:r>
              <a:rPr lang="en-US" altLang="ko-KR" dirty="0"/>
              <a:t> </a:t>
            </a:r>
            <a:r>
              <a:rPr lang="en-US" altLang="ko-KR" dirty="0" err="1"/>
              <a:t>để</a:t>
            </a:r>
            <a:r>
              <a:rPr lang="en-US" altLang="ko-KR" dirty="0"/>
              <a:t> </a:t>
            </a:r>
            <a:r>
              <a:rPr lang="en-US" altLang="ko-KR" dirty="0" err="1"/>
              <a:t>lấy</a:t>
            </a:r>
            <a:r>
              <a:rPr lang="en-US" altLang="ko-KR" dirty="0"/>
              <a:t> </a:t>
            </a:r>
            <a:r>
              <a:rPr lang="en-US" altLang="ko-KR" dirty="0" err="1"/>
              <a:t>kết</a:t>
            </a:r>
            <a:r>
              <a:rPr lang="en-US" altLang="ko-KR" dirty="0"/>
              <a:t> </a:t>
            </a:r>
            <a:r>
              <a:rPr lang="en-US" altLang="ko-KR" dirty="0" err="1"/>
              <a:t>quả</a:t>
            </a:r>
            <a:endParaRPr lang="ko-KR" altLang="en-US" dirty="0"/>
          </a:p>
        </p:txBody>
      </p:sp>
    </p:spTree>
    <p:extLst>
      <p:ext uri="{BB962C8B-B14F-4D97-AF65-F5344CB8AC3E}">
        <p14:creationId xmlns:p14="http://schemas.microsoft.com/office/powerpoint/2010/main" val="23342475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Thuật</a:t>
            </a:r>
            <a:r>
              <a:rPr lang="en-US" altLang="ko-KR" dirty="0">
                <a:ea typeface="SamsungOneKorean 400" panose="020B0503030303020204" pitchFamily="50" charset="-127"/>
              </a:rPr>
              <a:t> </a:t>
            </a:r>
            <a:r>
              <a:rPr lang="en-US" altLang="ko-KR" dirty="0" err="1">
                <a:ea typeface="SamsungOneKorean 400" panose="020B0503030303020204" pitchFamily="50" charset="-127"/>
              </a:rPr>
              <a:t>ngữ</a:t>
            </a:r>
            <a:r>
              <a:rPr lang="en-US" altLang="ko-KR" dirty="0">
                <a:ea typeface="SamsungOneKorean 400" panose="020B0503030303020204" pitchFamily="50" charset="-127"/>
              </a:rPr>
              <a:t> </a:t>
            </a:r>
            <a:r>
              <a:rPr lang="en-US" altLang="ko-KR" dirty="0" err="1">
                <a:ea typeface="SamsungOneKorean 400" panose="020B0503030303020204" pitchFamily="50" charset="-127"/>
              </a:rPr>
              <a:t>chung</a:t>
            </a:r>
            <a:r>
              <a:rPr lang="en-US" altLang="ko-KR" dirty="0">
                <a:ea typeface="SamsungOneKorean 400" panose="020B0503030303020204" pitchFamily="50" charset="-127"/>
              </a:rPr>
              <a:t> MongoDB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Cơ sở dữ liệu - Vùng chứa cho các bộ sưu tập</a:t>
            </a:r>
            <a:endParaRPr lang="en-US" altLang="ko-KR" dirty="0"/>
          </a:p>
          <a:p>
            <a:pPr lvl="1"/>
            <a:r>
              <a:rPr lang="vi-VN" altLang="ko-KR" dirty="0"/>
              <a:t>Mỗi </a:t>
            </a:r>
            <a:r>
              <a:rPr lang="en-US" altLang="ko-KR" dirty="0"/>
              <a:t>CSDL</a:t>
            </a:r>
            <a:r>
              <a:rPr lang="vi-VN" altLang="ko-KR" dirty="0"/>
              <a:t> có bộ tệp riêng trong hệ thống tệp</a:t>
            </a:r>
          </a:p>
          <a:p>
            <a:pPr lvl="1"/>
            <a:r>
              <a:rPr lang="vi-VN" altLang="ko-KR" dirty="0"/>
              <a:t>Máy chủ MongoDB lưu trữ nhiều cơ sở dữ liệu</a:t>
            </a:r>
            <a:endParaRPr lang="en-US" altLang="ko-KR" dirty="0"/>
          </a:p>
          <a:p>
            <a:r>
              <a:rPr lang="vi-VN" altLang="ko-KR" dirty="0"/>
              <a:t>Tài liệu – Khái niệm hàng trong cơ sở dữ liệu quan hệ</a:t>
            </a:r>
            <a:endParaRPr lang="en-US" altLang="ko-KR" dirty="0"/>
          </a:p>
          <a:p>
            <a:pPr lvl="1"/>
            <a:r>
              <a:rPr lang="vi-VN" altLang="ko-KR" dirty="0"/>
              <a:t>Các bản ghi trong Bộ sưu tập MongoDB</a:t>
            </a:r>
          </a:p>
          <a:p>
            <a:pPr lvl="1"/>
            <a:r>
              <a:rPr lang="vi-VN" altLang="ko-KR" dirty="0"/>
              <a:t>Tài liệu bao gồm tên trường và giá trị (khóa-giá trị)</a:t>
            </a:r>
          </a:p>
          <a:p>
            <a:pPr lvl="1"/>
            <a:r>
              <a:rPr lang="vi-VN" altLang="ko-KR" dirty="0"/>
              <a:t>Giá trị có thể là tài liệu, mảng hoặc mảng tài liệu khác nhau</a:t>
            </a:r>
            <a:endParaRPr lang="en-US" altLang="ko-KR" dirty="0"/>
          </a:p>
          <a:p>
            <a:r>
              <a:rPr lang="vi-VN" altLang="ko-KR" dirty="0"/>
              <a:t>Trường - Một cặp tên-giá trị trong tài liệu</a:t>
            </a:r>
            <a:endParaRPr lang="en-US" altLang="ko-KR" dirty="0"/>
          </a:p>
          <a:p>
            <a:pPr lvl="1"/>
            <a:r>
              <a:rPr lang="vi-VN" altLang="ko-KR" dirty="0"/>
              <a:t>Một hoặc nhiều trường tồn tại trong tài liệu</a:t>
            </a:r>
          </a:p>
          <a:p>
            <a:pPr lvl="1"/>
            <a:r>
              <a:rPr lang="vi-VN" altLang="ko-KR" dirty="0"/>
              <a:t>Các trường tương tự như các cột trong cơ sở dữ liệu quan hệ.</a:t>
            </a:r>
            <a:endParaRPr lang="en-US" altLang="ko-KR" dirty="0"/>
          </a:p>
          <a:p>
            <a:r>
              <a:rPr lang="vi-VN" altLang="ko-KR" dirty="0"/>
              <a:t>JSON - Ký hiệu đối tượng JavaScript</a:t>
            </a:r>
            <a:endParaRPr lang="en-US" altLang="ko-KR" dirty="0"/>
          </a:p>
          <a:p>
            <a:pPr lvl="1"/>
            <a:r>
              <a:rPr lang="vi-VN" altLang="ko-KR" dirty="0"/>
              <a:t>Định dạng văn bản có thể đọc được để biểu thị dữ liệu có cấu trúc</a:t>
            </a:r>
          </a:p>
          <a:p>
            <a:pPr lvl="1"/>
            <a:r>
              <a:rPr lang="vi-VN" altLang="ko-KR" dirty="0"/>
              <a:t>Hỗ trợ nhiều ngôn ngữ lập trình</a:t>
            </a:r>
            <a:endParaRPr lang="en-US" altLang="ko-KR" dirty="0"/>
          </a:p>
          <a:p>
            <a:endParaRPr lang="ko-KR" altLang="en-US" dirty="0"/>
          </a:p>
        </p:txBody>
      </p:sp>
    </p:spTree>
    <p:extLst>
      <p:ext uri="{BB962C8B-B14F-4D97-AF65-F5344CB8AC3E}">
        <p14:creationId xmlns:p14="http://schemas.microsoft.com/office/powerpoint/2010/main" val="37976851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Mô</a:t>
            </a:r>
            <a:r>
              <a:rPr lang="en-US" altLang="ko-KR" dirty="0">
                <a:ea typeface="SamsungOneKorean 400" panose="020B0503030303020204" pitchFamily="50" charset="-127"/>
              </a:rPr>
              <a:t> </a:t>
            </a:r>
            <a:r>
              <a:rPr lang="en-US" altLang="ko-KR" dirty="0" err="1">
                <a:ea typeface="SamsungOneKorean 400" panose="020B0503030303020204" pitchFamily="50" charset="-127"/>
              </a:rPr>
              <a:t>hình</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MongoDB</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en-US" altLang="ko-KR" dirty="0"/>
              <a:t>[Mongodb : db &gt; collection &gt; document(record) &gt; key:value]</a:t>
            </a:r>
          </a:p>
          <a:p>
            <a:endParaRPr lang="ko-KR" altLang="en-US" dirty="0"/>
          </a:p>
        </p:txBody>
      </p:sp>
      <p:grpSp>
        <p:nvGrpSpPr>
          <p:cNvPr id="9" name="그룹 8">
            <a:extLst>
              <a:ext uri="{FF2B5EF4-FFF2-40B4-BE49-F238E27FC236}">
                <a16:creationId xmlns:a16="http://schemas.microsoft.com/office/drawing/2014/main" id="{A9D7F8E5-6800-4E01-9561-0D671D350C0A}"/>
              </a:ext>
            </a:extLst>
          </p:cNvPr>
          <p:cNvGrpSpPr/>
          <p:nvPr/>
        </p:nvGrpSpPr>
        <p:grpSpPr>
          <a:xfrm>
            <a:off x="5703856" y="4531355"/>
            <a:ext cx="3394586" cy="1607186"/>
            <a:chOff x="3043045" y="4547629"/>
            <a:chExt cx="3750093" cy="1775503"/>
          </a:xfrm>
        </p:grpSpPr>
        <p:sp>
          <p:nvSpPr>
            <p:cNvPr id="10" name="직사각형 9">
              <a:extLst>
                <a:ext uri="{FF2B5EF4-FFF2-40B4-BE49-F238E27FC236}">
                  <a16:creationId xmlns:a16="http://schemas.microsoft.com/office/drawing/2014/main" id="{A3B67C8B-B323-4D62-8D2B-B386C917558B}"/>
                </a:ext>
              </a:extLst>
            </p:cNvPr>
            <p:cNvSpPr/>
            <p:nvPr/>
          </p:nvSpPr>
          <p:spPr>
            <a:xfrm>
              <a:off x="3043045" y="4547629"/>
              <a:ext cx="3750093" cy="1775503"/>
            </a:xfrm>
            <a:prstGeom prst="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pic>
          <p:nvPicPr>
            <p:cNvPr id="11" name="그림 10">
              <a:extLst>
                <a:ext uri="{FF2B5EF4-FFF2-40B4-BE49-F238E27FC236}">
                  <a16:creationId xmlns:a16="http://schemas.microsoft.com/office/drawing/2014/main" id="{1AD4D8D1-9147-46F2-BA6A-ED0755C79B03}"/>
                </a:ext>
              </a:extLst>
            </p:cNvPr>
            <p:cNvPicPr>
              <a:picLocks noChangeAspect="1"/>
            </p:cNvPicPr>
            <p:nvPr/>
          </p:nvPicPr>
          <p:blipFill>
            <a:blip r:embed="rId3"/>
            <a:stretch>
              <a:fillRect/>
            </a:stretch>
          </p:blipFill>
          <p:spPr>
            <a:xfrm>
              <a:off x="3121274" y="4578282"/>
              <a:ext cx="3593634" cy="1687124"/>
            </a:xfrm>
            <a:prstGeom prst="rect">
              <a:avLst/>
            </a:prstGeom>
          </p:spPr>
        </p:pic>
      </p:grpSp>
      <p:grpSp>
        <p:nvGrpSpPr>
          <p:cNvPr id="12" name="그룹 11">
            <a:extLst>
              <a:ext uri="{FF2B5EF4-FFF2-40B4-BE49-F238E27FC236}">
                <a16:creationId xmlns:a16="http://schemas.microsoft.com/office/drawing/2014/main" id="{105FA8D6-FF7F-430E-B32F-7C2A25D6BA0D}"/>
              </a:ext>
            </a:extLst>
          </p:cNvPr>
          <p:cNvGrpSpPr/>
          <p:nvPr/>
        </p:nvGrpSpPr>
        <p:grpSpPr>
          <a:xfrm>
            <a:off x="1699687" y="2755282"/>
            <a:ext cx="2589350" cy="1659450"/>
            <a:chOff x="1614438" y="2766759"/>
            <a:chExt cx="2589350" cy="1659450"/>
          </a:xfrm>
        </p:grpSpPr>
        <p:sp>
          <p:nvSpPr>
            <p:cNvPr id="13" name="모서리가 둥근 직사각형 8">
              <a:extLst>
                <a:ext uri="{FF2B5EF4-FFF2-40B4-BE49-F238E27FC236}">
                  <a16:creationId xmlns:a16="http://schemas.microsoft.com/office/drawing/2014/main" id="{686BD74C-7465-419B-97E6-8AD9A9F219CF}"/>
                </a:ext>
              </a:extLst>
            </p:cNvPr>
            <p:cNvSpPr/>
            <p:nvPr/>
          </p:nvSpPr>
          <p:spPr>
            <a:xfrm>
              <a:off x="1614438" y="2766759"/>
              <a:ext cx="2589350" cy="277727"/>
            </a:xfrm>
            <a:prstGeom prst="roundRect">
              <a:avLst>
                <a:gd name="adj" fmla="val 50000"/>
              </a:avLst>
            </a:prstGeom>
            <a:solidFill>
              <a:srgbClr val="1F45B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SQL Terms/Concepts</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14" name="그룹 13">
              <a:extLst>
                <a:ext uri="{FF2B5EF4-FFF2-40B4-BE49-F238E27FC236}">
                  <a16:creationId xmlns:a16="http://schemas.microsoft.com/office/drawing/2014/main" id="{981153A5-6151-458E-9F7D-B0BC1F36E5D7}"/>
                </a:ext>
              </a:extLst>
            </p:cNvPr>
            <p:cNvGrpSpPr/>
            <p:nvPr/>
          </p:nvGrpSpPr>
          <p:grpSpPr>
            <a:xfrm>
              <a:off x="1735443" y="3124242"/>
              <a:ext cx="2347340" cy="1301967"/>
              <a:chOff x="1713985" y="3152817"/>
              <a:chExt cx="2347340" cy="1301967"/>
            </a:xfrm>
          </p:grpSpPr>
          <p:sp>
            <p:nvSpPr>
              <p:cNvPr id="15" name="직사각형 14">
                <a:extLst>
                  <a:ext uri="{FF2B5EF4-FFF2-40B4-BE49-F238E27FC236}">
                    <a16:creationId xmlns:a16="http://schemas.microsoft.com/office/drawing/2014/main" id="{163BEA59-E016-4F2F-8031-6FCA6827A835}"/>
                  </a:ext>
                </a:extLst>
              </p:cNvPr>
              <p:cNvSpPr/>
              <p:nvPr/>
            </p:nvSpPr>
            <p:spPr>
              <a:xfrm>
                <a:off x="1733489" y="3342076"/>
                <a:ext cx="2321486" cy="1112708"/>
              </a:xfrm>
              <a:prstGeom prst="rect">
                <a:avLst/>
              </a:prstGeom>
              <a:no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b="1"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6" name="직사각형 15">
                <a:extLst>
                  <a:ext uri="{FF2B5EF4-FFF2-40B4-BE49-F238E27FC236}">
                    <a16:creationId xmlns:a16="http://schemas.microsoft.com/office/drawing/2014/main" id="{EF3B9866-17DB-4423-B53E-4D3C27F507FA}"/>
                  </a:ext>
                </a:extLst>
              </p:cNvPr>
              <p:cNvSpPr/>
              <p:nvPr/>
            </p:nvSpPr>
            <p:spPr>
              <a:xfrm>
                <a:off x="1879971" y="3623098"/>
                <a:ext cx="2028522" cy="755942"/>
              </a:xfrm>
              <a:prstGeom prst="rect">
                <a:avLst/>
              </a:prstGeom>
              <a:noFill/>
              <a:ln w="19050">
                <a:solidFill>
                  <a:srgbClr val="829BE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직사각형 16">
                <a:extLst>
                  <a:ext uri="{FF2B5EF4-FFF2-40B4-BE49-F238E27FC236}">
                    <a16:creationId xmlns:a16="http://schemas.microsoft.com/office/drawing/2014/main" id="{96FF45FF-3A79-40E2-B148-2524BDDCA6FA}"/>
                  </a:ext>
                </a:extLst>
              </p:cNvPr>
              <p:cNvSpPr/>
              <p:nvPr/>
            </p:nvSpPr>
            <p:spPr>
              <a:xfrm>
                <a:off x="1980756" y="3955448"/>
                <a:ext cx="1826952" cy="373096"/>
              </a:xfrm>
              <a:prstGeom prst="rect">
                <a:avLst/>
              </a:prstGeom>
              <a:noFill/>
              <a:ln w="1905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8" name="모서리가 둥근 직사각형 126">
                <a:extLst>
                  <a:ext uri="{FF2B5EF4-FFF2-40B4-BE49-F238E27FC236}">
                    <a16:creationId xmlns:a16="http://schemas.microsoft.com/office/drawing/2014/main" id="{E9AF5E1B-CD2A-4500-8CEC-4252EB6439E9}"/>
                  </a:ext>
                </a:extLst>
              </p:cNvPr>
              <p:cNvSpPr/>
              <p:nvPr/>
            </p:nvSpPr>
            <p:spPr>
              <a:xfrm>
                <a:off x="1713985" y="3152817"/>
                <a:ext cx="2347340" cy="25387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csdl</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9" name="모서리가 둥근 직사각형 127">
                <a:extLst>
                  <a:ext uri="{FF2B5EF4-FFF2-40B4-BE49-F238E27FC236}">
                    <a16:creationId xmlns:a16="http://schemas.microsoft.com/office/drawing/2014/main" id="{1B13CB88-A827-4875-B840-03DC927221E2}"/>
                  </a:ext>
                </a:extLst>
              </p:cNvPr>
              <p:cNvSpPr/>
              <p:nvPr/>
            </p:nvSpPr>
            <p:spPr>
              <a:xfrm>
                <a:off x="1854117" y="3462111"/>
                <a:ext cx="2072564" cy="222756"/>
              </a:xfrm>
              <a:prstGeom prst="roundRect">
                <a:avLst/>
              </a:prstGeom>
              <a:solidFill>
                <a:srgbClr val="BAC8F4"/>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Bảng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0" name="모서리가 둥근 직사각형 128">
                <a:extLst>
                  <a:ext uri="{FF2B5EF4-FFF2-40B4-BE49-F238E27FC236}">
                    <a16:creationId xmlns:a16="http://schemas.microsoft.com/office/drawing/2014/main" id="{8C8F7728-D4EE-431B-9BEB-1AE0D9FB993C}"/>
                  </a:ext>
                </a:extLst>
              </p:cNvPr>
              <p:cNvSpPr/>
              <p:nvPr/>
            </p:nvSpPr>
            <p:spPr>
              <a:xfrm>
                <a:off x="1980756" y="3737185"/>
                <a:ext cx="1843144" cy="222756"/>
              </a:xfrm>
              <a:prstGeom prst="roundRect">
                <a:avLst/>
              </a:prstGeom>
              <a:solidFill>
                <a:schemeClr val="accent1">
                  <a:lumMod val="40000"/>
                  <a:lumOff val="60000"/>
                </a:schemeClr>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Hàng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1" name="모서리가 둥근 직사각형 129">
                <a:extLst>
                  <a:ext uri="{FF2B5EF4-FFF2-40B4-BE49-F238E27FC236}">
                    <a16:creationId xmlns:a16="http://schemas.microsoft.com/office/drawing/2014/main" id="{6078763A-C297-4AAC-BECE-5AFB518C69A6}"/>
                  </a:ext>
                </a:extLst>
              </p:cNvPr>
              <p:cNvSpPr/>
              <p:nvPr/>
            </p:nvSpPr>
            <p:spPr>
              <a:xfrm>
                <a:off x="2319039" y="4030478"/>
                <a:ext cx="1180147" cy="222756"/>
              </a:xfrm>
              <a:prstGeom prst="roundRect">
                <a:avLst/>
              </a:prstGeom>
              <a:solidFill>
                <a:srgbClr val="66A1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grpSp>
        <p:nvGrpSpPr>
          <p:cNvPr id="22" name="그룹 21">
            <a:extLst>
              <a:ext uri="{FF2B5EF4-FFF2-40B4-BE49-F238E27FC236}">
                <a16:creationId xmlns:a16="http://schemas.microsoft.com/office/drawing/2014/main" id="{B2F22E6D-20A1-4E16-ACA5-12B5953A4060}"/>
              </a:ext>
            </a:extLst>
          </p:cNvPr>
          <p:cNvGrpSpPr/>
          <p:nvPr/>
        </p:nvGrpSpPr>
        <p:grpSpPr>
          <a:xfrm>
            <a:off x="4697729" y="2755282"/>
            <a:ext cx="2589350" cy="1659450"/>
            <a:chOff x="4756316" y="2766759"/>
            <a:chExt cx="2589350" cy="1659450"/>
          </a:xfrm>
        </p:grpSpPr>
        <p:sp>
          <p:nvSpPr>
            <p:cNvPr id="23" name="모서리가 둥근 직사각형 131">
              <a:extLst>
                <a:ext uri="{FF2B5EF4-FFF2-40B4-BE49-F238E27FC236}">
                  <a16:creationId xmlns:a16="http://schemas.microsoft.com/office/drawing/2014/main" id="{991B7630-76AA-40A9-BEEF-29F478725B70}"/>
                </a:ext>
              </a:extLst>
            </p:cNvPr>
            <p:cNvSpPr/>
            <p:nvPr/>
          </p:nvSpPr>
          <p:spPr>
            <a:xfrm>
              <a:off x="4756316" y="2766759"/>
              <a:ext cx="2589350" cy="277727"/>
            </a:xfrm>
            <a:prstGeom prst="roundRect">
              <a:avLst>
                <a:gd name="adj" fmla="val 50000"/>
              </a:avLst>
            </a:prstGeom>
            <a:solidFill>
              <a:srgbClr val="1F45B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MongoDB Terms/Concepts</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24" name="그룹 23">
              <a:extLst>
                <a:ext uri="{FF2B5EF4-FFF2-40B4-BE49-F238E27FC236}">
                  <a16:creationId xmlns:a16="http://schemas.microsoft.com/office/drawing/2014/main" id="{F452D985-9079-43DF-8C0C-52B1AEF8DD6A}"/>
                </a:ext>
              </a:extLst>
            </p:cNvPr>
            <p:cNvGrpSpPr/>
            <p:nvPr/>
          </p:nvGrpSpPr>
          <p:grpSpPr>
            <a:xfrm>
              <a:off x="4877321" y="3124242"/>
              <a:ext cx="2347340" cy="1301967"/>
              <a:chOff x="1713985" y="3152817"/>
              <a:chExt cx="2347340" cy="1301967"/>
            </a:xfrm>
          </p:grpSpPr>
          <p:sp>
            <p:nvSpPr>
              <p:cNvPr id="25" name="직사각형 24">
                <a:extLst>
                  <a:ext uri="{FF2B5EF4-FFF2-40B4-BE49-F238E27FC236}">
                    <a16:creationId xmlns:a16="http://schemas.microsoft.com/office/drawing/2014/main" id="{352E7D9D-0D4B-4FA3-8344-FF14008C72CE}"/>
                  </a:ext>
                </a:extLst>
              </p:cNvPr>
              <p:cNvSpPr/>
              <p:nvPr/>
            </p:nvSpPr>
            <p:spPr>
              <a:xfrm>
                <a:off x="1733489" y="3342076"/>
                <a:ext cx="2321486" cy="1112708"/>
              </a:xfrm>
              <a:prstGeom prst="rect">
                <a:avLst/>
              </a:prstGeom>
              <a:no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b="1"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6" name="직사각형 25">
                <a:extLst>
                  <a:ext uri="{FF2B5EF4-FFF2-40B4-BE49-F238E27FC236}">
                    <a16:creationId xmlns:a16="http://schemas.microsoft.com/office/drawing/2014/main" id="{79A0CF14-493D-4DAD-8264-C58E9756FCF4}"/>
                  </a:ext>
                </a:extLst>
              </p:cNvPr>
              <p:cNvSpPr/>
              <p:nvPr/>
            </p:nvSpPr>
            <p:spPr>
              <a:xfrm>
                <a:off x="1879971" y="3623098"/>
                <a:ext cx="2028522" cy="755942"/>
              </a:xfrm>
              <a:prstGeom prst="rect">
                <a:avLst/>
              </a:prstGeom>
              <a:noFill/>
              <a:ln w="19050">
                <a:solidFill>
                  <a:srgbClr val="829BE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7" name="직사각형 26">
                <a:extLst>
                  <a:ext uri="{FF2B5EF4-FFF2-40B4-BE49-F238E27FC236}">
                    <a16:creationId xmlns:a16="http://schemas.microsoft.com/office/drawing/2014/main" id="{A93B0495-C2DF-44CF-AF46-FE4496EB3B89}"/>
                  </a:ext>
                </a:extLst>
              </p:cNvPr>
              <p:cNvSpPr/>
              <p:nvPr/>
            </p:nvSpPr>
            <p:spPr>
              <a:xfrm>
                <a:off x="1980756" y="3955448"/>
                <a:ext cx="1826952" cy="373096"/>
              </a:xfrm>
              <a:prstGeom prst="rect">
                <a:avLst/>
              </a:prstGeom>
              <a:noFill/>
              <a:ln w="1905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8" name="모서리가 둥근 직사각형 136">
                <a:extLst>
                  <a:ext uri="{FF2B5EF4-FFF2-40B4-BE49-F238E27FC236}">
                    <a16:creationId xmlns:a16="http://schemas.microsoft.com/office/drawing/2014/main" id="{E208BF10-3F38-4A02-AFE5-E36215E24E72}"/>
                  </a:ext>
                </a:extLst>
              </p:cNvPr>
              <p:cNvSpPr/>
              <p:nvPr/>
            </p:nvSpPr>
            <p:spPr>
              <a:xfrm>
                <a:off x="1713985" y="3152817"/>
                <a:ext cx="2347340" cy="253870"/>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csdl</a:t>
                </a:r>
                <a:endParaRPr lang="ko-KR" altLang="en-US" sz="1400" b="1"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9" name="모서리가 둥근 직사각형 137">
                <a:extLst>
                  <a:ext uri="{FF2B5EF4-FFF2-40B4-BE49-F238E27FC236}">
                    <a16:creationId xmlns:a16="http://schemas.microsoft.com/office/drawing/2014/main" id="{3A3A55ED-FFFD-43D9-AF9F-19273982490B}"/>
                  </a:ext>
                </a:extLst>
              </p:cNvPr>
              <p:cNvSpPr/>
              <p:nvPr/>
            </p:nvSpPr>
            <p:spPr>
              <a:xfrm>
                <a:off x="1854117" y="3462111"/>
                <a:ext cx="2072564" cy="222756"/>
              </a:xfrm>
              <a:prstGeom prst="roundRect">
                <a:avLst/>
              </a:prstGeom>
              <a:solidFill>
                <a:srgbClr val="BAC8F4"/>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Bộ</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sưu</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tập</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0" name="모서리가 둥근 직사각형 138">
                <a:extLst>
                  <a:ext uri="{FF2B5EF4-FFF2-40B4-BE49-F238E27FC236}">
                    <a16:creationId xmlns:a16="http://schemas.microsoft.com/office/drawing/2014/main" id="{FC590D63-5B4F-45FE-8AFF-58DF30CD74E7}"/>
                  </a:ext>
                </a:extLst>
              </p:cNvPr>
              <p:cNvSpPr/>
              <p:nvPr/>
            </p:nvSpPr>
            <p:spPr>
              <a:xfrm>
                <a:off x="1980756" y="3737185"/>
                <a:ext cx="1843144" cy="222756"/>
              </a:xfrm>
              <a:prstGeom prst="roundRect">
                <a:avLst/>
              </a:prstGeom>
              <a:solidFill>
                <a:schemeClr val="accent1">
                  <a:lumMod val="40000"/>
                  <a:lumOff val="60000"/>
                </a:schemeClr>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Tài</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liệu</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(BSON)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1" name="모서리가 둥근 직사각형 139">
                <a:extLst>
                  <a:ext uri="{FF2B5EF4-FFF2-40B4-BE49-F238E27FC236}">
                    <a16:creationId xmlns:a16="http://schemas.microsoft.com/office/drawing/2014/main" id="{BE48E135-BA5C-426A-884A-B5BDCC109268}"/>
                  </a:ext>
                </a:extLst>
              </p:cNvPr>
              <p:cNvSpPr/>
              <p:nvPr/>
            </p:nvSpPr>
            <p:spPr>
              <a:xfrm>
                <a:off x="2319039" y="4030478"/>
                <a:ext cx="1180147" cy="222756"/>
              </a:xfrm>
              <a:prstGeom prst="roundRect">
                <a:avLst/>
              </a:prstGeom>
              <a:solidFill>
                <a:srgbClr val="66A1F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Trường</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cxnSp>
        <p:nvCxnSpPr>
          <p:cNvPr id="32" name="꺾인 연결선 145">
            <a:extLst>
              <a:ext uri="{FF2B5EF4-FFF2-40B4-BE49-F238E27FC236}">
                <a16:creationId xmlns:a16="http://schemas.microsoft.com/office/drawing/2014/main" id="{263E11A3-462E-4E18-824E-F78B3A08C472}"/>
              </a:ext>
            </a:extLst>
          </p:cNvPr>
          <p:cNvCxnSpPr>
            <a:stCxn id="30" idx="3"/>
          </p:cNvCxnSpPr>
          <p:nvPr/>
        </p:nvCxnSpPr>
        <p:spPr>
          <a:xfrm>
            <a:off x="6928649" y="3808511"/>
            <a:ext cx="696167" cy="698337"/>
          </a:xfrm>
          <a:prstGeom prst="bentConnector2">
            <a:avLst/>
          </a:prstGeom>
          <a:ln w="76200">
            <a:solidFill>
              <a:srgbClr val="BDD7E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6361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MongoDB (1/3)</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en-US" altLang="ko-KR" dirty="0" err="1"/>
              <a:t>Truy</a:t>
            </a:r>
            <a:r>
              <a:rPr lang="en-US" altLang="ko-KR" dirty="0"/>
              <a:t> </a:t>
            </a:r>
            <a:r>
              <a:rPr lang="en-US" altLang="ko-KR" dirty="0" err="1"/>
              <a:t>vấn</a:t>
            </a:r>
            <a:r>
              <a:rPr lang="en-US" altLang="ko-KR" dirty="0"/>
              <a:t>: </a:t>
            </a:r>
          </a:p>
          <a:p>
            <a:pPr lvl="1"/>
            <a:r>
              <a:rPr lang="en-US" altLang="ko-KR" dirty="0" err="1"/>
              <a:t>Hỗ</a:t>
            </a:r>
            <a:r>
              <a:rPr lang="en-US" altLang="ko-KR" dirty="0"/>
              <a:t> </a:t>
            </a:r>
            <a:r>
              <a:rPr lang="en-US" altLang="ko-KR" dirty="0" err="1"/>
              <a:t>trợ</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đặc</a:t>
            </a:r>
            <a:r>
              <a:rPr lang="en-US" altLang="ko-KR" dirty="0"/>
              <a:t> </a:t>
            </a:r>
            <a:r>
              <a:rPr lang="en-US" altLang="ko-KR" dirty="0" err="1"/>
              <a:t>biệt</a:t>
            </a:r>
            <a:r>
              <a:rPr lang="en-US" altLang="ko-KR" dirty="0"/>
              <a:t> </a:t>
            </a:r>
            <a:r>
              <a:rPr lang="en-US" altLang="ko-KR" dirty="0" err="1"/>
              <a:t>và</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dựa</a:t>
            </a:r>
            <a:r>
              <a:rPr lang="en-US" altLang="ko-KR" dirty="0"/>
              <a:t> </a:t>
            </a:r>
            <a:r>
              <a:rPr lang="en-US" altLang="ko-KR" dirty="0" err="1"/>
              <a:t>trên</a:t>
            </a:r>
            <a:r>
              <a:rPr lang="en-US" altLang="ko-KR" dirty="0"/>
              <a:t> </a:t>
            </a:r>
            <a:r>
              <a:rPr lang="en-US" altLang="ko-KR" dirty="0" err="1"/>
              <a:t>tài</a:t>
            </a:r>
            <a:r>
              <a:rPr lang="en-US" altLang="ko-KR" dirty="0"/>
              <a:t> </a:t>
            </a:r>
            <a:r>
              <a:rPr lang="en-US" altLang="ko-KR" dirty="0" err="1"/>
              <a:t>liệu</a:t>
            </a:r>
            <a:endParaRPr lang="en-US" altLang="ko-KR" dirty="0"/>
          </a:p>
          <a:p>
            <a:r>
              <a:rPr lang="en-US" altLang="ko-KR" dirty="0" err="1"/>
              <a:t>Hỗ</a:t>
            </a:r>
            <a:r>
              <a:rPr lang="en-US" altLang="ko-KR" dirty="0"/>
              <a:t> </a:t>
            </a:r>
            <a:r>
              <a:rPr lang="en-US" altLang="ko-KR" dirty="0" err="1"/>
              <a:t>trợ</a:t>
            </a:r>
            <a:r>
              <a:rPr lang="en-US" altLang="ko-KR" dirty="0"/>
              <a:t> </a:t>
            </a:r>
            <a:r>
              <a:rPr lang="en-US" altLang="ko-KR" dirty="0" err="1"/>
              <a:t>chỉ</a:t>
            </a:r>
            <a:r>
              <a:rPr lang="en-US" altLang="ko-KR" dirty="0"/>
              <a:t> </a:t>
            </a:r>
            <a:r>
              <a:rPr lang="en-US" altLang="ko-KR" dirty="0" err="1"/>
              <a:t>mục</a:t>
            </a:r>
            <a:r>
              <a:rPr lang="en-US" altLang="ko-KR" dirty="0"/>
              <a:t>:</a:t>
            </a:r>
          </a:p>
          <a:p>
            <a:pPr lvl="1"/>
            <a:r>
              <a:rPr lang="vi-VN" altLang="ko-KR" dirty="0"/>
              <a:t>Tất cả các trường trong tài liệu có thể được lập chỉ mục</a:t>
            </a:r>
            <a:endParaRPr lang="en-US" altLang="ko-KR" dirty="0"/>
          </a:p>
          <a:p>
            <a:r>
              <a:rPr lang="en-US" altLang="ko-KR" dirty="0" err="1"/>
              <a:t>Nhân</a:t>
            </a:r>
            <a:r>
              <a:rPr lang="en-US" altLang="ko-KR" dirty="0"/>
              <a:t> </a:t>
            </a:r>
            <a:r>
              <a:rPr lang="en-US" altLang="ko-KR" dirty="0" err="1"/>
              <a:t>rộng</a:t>
            </a:r>
            <a:r>
              <a:rPr lang="en-US" altLang="ko-KR" dirty="0"/>
              <a:t>:</a:t>
            </a:r>
          </a:p>
          <a:p>
            <a:pPr lvl="1"/>
            <a:r>
              <a:rPr lang="en-US" altLang="ko-KR" dirty="0"/>
              <a:t>Sao </a:t>
            </a:r>
            <a:r>
              <a:rPr lang="en-US" altLang="ko-KR" dirty="0" err="1"/>
              <a:t>chép</a:t>
            </a:r>
            <a:r>
              <a:rPr lang="en-US" altLang="ko-KR" dirty="0"/>
              <a:t> master-slave</a:t>
            </a:r>
          </a:p>
          <a:p>
            <a:r>
              <a:rPr lang="en-US" altLang="ko-KR" dirty="0" err="1"/>
              <a:t>Duy</a:t>
            </a:r>
            <a:r>
              <a:rPr lang="en-US" altLang="ko-KR" dirty="0"/>
              <a:t> </a:t>
            </a:r>
            <a:r>
              <a:rPr lang="en-US" altLang="ko-KR" dirty="0" err="1"/>
              <a:t>trì</a:t>
            </a:r>
            <a:r>
              <a:rPr lang="en-US" altLang="ko-KR" dirty="0"/>
              <a:t> </a:t>
            </a:r>
            <a:r>
              <a:rPr lang="en-US" altLang="ko-KR" dirty="0" err="1"/>
              <a:t>nhiều</a:t>
            </a:r>
            <a:r>
              <a:rPr lang="en-US" altLang="ko-KR" dirty="0"/>
              <a:t> </a:t>
            </a:r>
            <a:r>
              <a:rPr lang="en-US" altLang="ko-KR" dirty="0" err="1"/>
              <a:t>bản</a:t>
            </a:r>
            <a:r>
              <a:rPr lang="en-US" altLang="ko-KR" dirty="0"/>
              <a:t> </a:t>
            </a:r>
            <a:r>
              <a:rPr lang="en-US" altLang="ko-KR" dirty="0" err="1"/>
              <a:t>sao</a:t>
            </a:r>
            <a:r>
              <a:rPr lang="en-US" altLang="ko-KR" dirty="0"/>
              <a:t> </a:t>
            </a:r>
            <a:r>
              <a:rPr lang="en-US" altLang="ko-KR" dirty="0" err="1"/>
              <a:t>dữ</a:t>
            </a:r>
            <a:r>
              <a:rPr lang="en-US" altLang="ko-KR" dirty="0"/>
              <a:t> </a:t>
            </a:r>
            <a:r>
              <a:rPr lang="en-US" altLang="ko-KR" dirty="0" err="1"/>
              <a:t>liệu</a:t>
            </a:r>
            <a:endParaRPr lang="en-US" altLang="ko-KR" dirty="0"/>
          </a:p>
          <a:p>
            <a:pPr lvl="1"/>
            <a:r>
              <a:rPr lang="vi-VN" altLang="ko-KR" dirty="0"/>
              <a:t>Ngăn chặn treo cơ sở dữ liệu</a:t>
            </a:r>
            <a:endParaRPr lang="ko-KR" altLang="en-US" dirty="0"/>
          </a:p>
        </p:txBody>
      </p:sp>
      <p:grpSp>
        <p:nvGrpSpPr>
          <p:cNvPr id="9" name="그룹 8">
            <a:extLst>
              <a:ext uri="{FF2B5EF4-FFF2-40B4-BE49-F238E27FC236}">
                <a16:creationId xmlns:a16="http://schemas.microsoft.com/office/drawing/2014/main" id="{1A0AD345-CB06-49C4-BE0A-C421FEC8C827}"/>
              </a:ext>
            </a:extLst>
          </p:cNvPr>
          <p:cNvGrpSpPr/>
          <p:nvPr/>
        </p:nvGrpSpPr>
        <p:grpSpPr>
          <a:xfrm>
            <a:off x="5366158" y="2016162"/>
            <a:ext cx="4168832" cy="4040978"/>
            <a:chOff x="436050" y="6858000"/>
            <a:chExt cx="4168832" cy="4040978"/>
          </a:xfrm>
        </p:grpSpPr>
        <p:sp>
          <p:nvSpPr>
            <p:cNvPr id="10" name="타원 9">
              <a:extLst>
                <a:ext uri="{FF2B5EF4-FFF2-40B4-BE49-F238E27FC236}">
                  <a16:creationId xmlns:a16="http://schemas.microsoft.com/office/drawing/2014/main" id="{E953ED3F-9A5D-410B-BFE6-B9B2BBE4B4F0}"/>
                </a:ext>
              </a:extLst>
            </p:cNvPr>
            <p:cNvSpPr/>
            <p:nvPr/>
          </p:nvSpPr>
          <p:spPr>
            <a:xfrm>
              <a:off x="3087284" y="9168613"/>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 name="타원 10">
              <a:extLst>
                <a:ext uri="{FF2B5EF4-FFF2-40B4-BE49-F238E27FC236}">
                  <a16:creationId xmlns:a16="http://schemas.microsoft.com/office/drawing/2014/main" id="{94173D33-17B2-461F-901D-9279145E61D1}"/>
                </a:ext>
              </a:extLst>
            </p:cNvPr>
            <p:cNvSpPr/>
            <p:nvPr/>
          </p:nvSpPr>
          <p:spPr>
            <a:xfrm>
              <a:off x="2572803" y="9568411"/>
              <a:ext cx="525780" cy="525780"/>
            </a:xfrm>
            <a:prstGeom prst="ellipse">
              <a:avLst/>
            </a:prstGeom>
            <a:solidFill>
              <a:srgbClr val="66A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타원 11">
              <a:extLst>
                <a:ext uri="{FF2B5EF4-FFF2-40B4-BE49-F238E27FC236}">
                  <a16:creationId xmlns:a16="http://schemas.microsoft.com/office/drawing/2014/main" id="{0BF1E431-88C8-4441-A30A-48DFC1C982EC}"/>
                </a:ext>
              </a:extLst>
            </p:cNvPr>
            <p:cNvSpPr/>
            <p:nvPr/>
          </p:nvSpPr>
          <p:spPr>
            <a:xfrm>
              <a:off x="1881853" y="9568411"/>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타원 12">
              <a:extLst>
                <a:ext uri="{FF2B5EF4-FFF2-40B4-BE49-F238E27FC236}">
                  <a16:creationId xmlns:a16="http://schemas.microsoft.com/office/drawing/2014/main" id="{353C7C55-FC22-4B51-9739-95C4A3833A48}"/>
                </a:ext>
              </a:extLst>
            </p:cNvPr>
            <p:cNvSpPr/>
            <p:nvPr/>
          </p:nvSpPr>
          <p:spPr>
            <a:xfrm>
              <a:off x="1367954" y="9161109"/>
              <a:ext cx="525780" cy="525780"/>
            </a:xfrm>
            <a:prstGeom prst="ellipse">
              <a:avLst/>
            </a:prstGeom>
            <a:solidFill>
              <a:srgbClr val="96D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타원 13">
              <a:extLst>
                <a:ext uri="{FF2B5EF4-FFF2-40B4-BE49-F238E27FC236}">
                  <a16:creationId xmlns:a16="http://schemas.microsoft.com/office/drawing/2014/main" id="{4B3D860C-3AB1-4313-84C4-7EBA4F08E6B6}"/>
                </a:ext>
              </a:extLst>
            </p:cNvPr>
            <p:cNvSpPr/>
            <p:nvPr/>
          </p:nvSpPr>
          <p:spPr>
            <a:xfrm>
              <a:off x="1588314" y="7954924"/>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 name="타원 14">
              <a:extLst>
                <a:ext uri="{FF2B5EF4-FFF2-40B4-BE49-F238E27FC236}">
                  <a16:creationId xmlns:a16="http://schemas.microsoft.com/office/drawing/2014/main" id="{2AF611EA-2F5C-4ED2-8BC9-F2F81D43B0E5}"/>
                </a:ext>
              </a:extLst>
            </p:cNvPr>
            <p:cNvSpPr/>
            <p:nvPr/>
          </p:nvSpPr>
          <p:spPr>
            <a:xfrm>
              <a:off x="1278877" y="8507136"/>
              <a:ext cx="525780" cy="525780"/>
            </a:xfrm>
            <a:prstGeom prst="ellipse">
              <a:avLst/>
            </a:prstGeom>
            <a:solidFill>
              <a:srgbClr val="B4D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타원 15">
              <a:extLst>
                <a:ext uri="{FF2B5EF4-FFF2-40B4-BE49-F238E27FC236}">
                  <a16:creationId xmlns:a16="http://schemas.microsoft.com/office/drawing/2014/main" id="{4EA832BE-1EA3-46B3-A645-B44419323990}"/>
                </a:ext>
              </a:extLst>
            </p:cNvPr>
            <p:cNvSpPr/>
            <p:nvPr/>
          </p:nvSpPr>
          <p:spPr>
            <a:xfrm>
              <a:off x="3177536" y="8507136"/>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타원 16">
              <a:extLst>
                <a:ext uri="{FF2B5EF4-FFF2-40B4-BE49-F238E27FC236}">
                  <a16:creationId xmlns:a16="http://schemas.microsoft.com/office/drawing/2014/main" id="{2459A078-04E5-4DD5-888C-B1E46CA02880}"/>
                </a:ext>
              </a:extLst>
            </p:cNvPr>
            <p:cNvSpPr/>
            <p:nvPr/>
          </p:nvSpPr>
          <p:spPr>
            <a:xfrm>
              <a:off x="2866036" y="7954924"/>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8" name="타원 17">
              <a:extLst>
                <a:ext uri="{FF2B5EF4-FFF2-40B4-BE49-F238E27FC236}">
                  <a16:creationId xmlns:a16="http://schemas.microsoft.com/office/drawing/2014/main" id="{CE518822-C317-4110-B9EF-7FEDB9CF04EC}"/>
                </a:ext>
              </a:extLst>
            </p:cNvPr>
            <p:cNvSpPr/>
            <p:nvPr/>
          </p:nvSpPr>
          <p:spPr>
            <a:xfrm>
              <a:off x="2235287" y="7726837"/>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9" name="그룹 18">
              <a:extLst>
                <a:ext uri="{FF2B5EF4-FFF2-40B4-BE49-F238E27FC236}">
                  <a16:creationId xmlns:a16="http://schemas.microsoft.com/office/drawing/2014/main" id="{7D159465-5C7C-4909-9290-B09518A38469}"/>
                </a:ext>
              </a:extLst>
            </p:cNvPr>
            <p:cNvGrpSpPr/>
            <p:nvPr/>
          </p:nvGrpSpPr>
          <p:grpSpPr>
            <a:xfrm>
              <a:off x="436050" y="6858000"/>
              <a:ext cx="4168832" cy="4040978"/>
              <a:chOff x="5240396" y="2181026"/>
              <a:chExt cx="4168832" cy="4040978"/>
            </a:xfrm>
          </p:grpSpPr>
          <p:grpSp>
            <p:nvGrpSpPr>
              <p:cNvPr id="29" name="그룹 28">
                <a:extLst>
                  <a:ext uri="{FF2B5EF4-FFF2-40B4-BE49-F238E27FC236}">
                    <a16:creationId xmlns:a16="http://schemas.microsoft.com/office/drawing/2014/main" id="{C9962A48-2408-4E2C-A1B5-F184D9791ADA}"/>
                  </a:ext>
                </a:extLst>
              </p:cNvPr>
              <p:cNvGrpSpPr/>
              <p:nvPr/>
            </p:nvGrpSpPr>
            <p:grpSpPr>
              <a:xfrm>
                <a:off x="5240396" y="2181026"/>
                <a:ext cx="4168832" cy="4040978"/>
                <a:chOff x="5240396" y="2181026"/>
                <a:chExt cx="4168832" cy="4040978"/>
              </a:xfrm>
            </p:grpSpPr>
            <p:sp>
              <p:nvSpPr>
                <p:cNvPr id="40" name="타원 39">
                  <a:extLst>
                    <a:ext uri="{FF2B5EF4-FFF2-40B4-BE49-F238E27FC236}">
                      <a16:creationId xmlns:a16="http://schemas.microsoft.com/office/drawing/2014/main" id="{577D90C8-CD8B-4818-B3FC-746AD8AF047F}"/>
                    </a:ext>
                  </a:extLst>
                </p:cNvPr>
                <p:cNvSpPr/>
                <p:nvPr/>
              </p:nvSpPr>
              <p:spPr>
                <a:xfrm>
                  <a:off x="6898633" y="2181026"/>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1" name="직사각형 40">
                  <a:extLst>
                    <a:ext uri="{FF2B5EF4-FFF2-40B4-BE49-F238E27FC236}">
                      <a16:creationId xmlns:a16="http://schemas.microsoft.com/office/drawing/2014/main" id="{9A1C58B9-7FEB-4D88-8F63-E8DF13257469}"/>
                    </a:ext>
                  </a:extLst>
                </p:cNvPr>
                <p:cNvSpPr/>
                <p:nvPr/>
              </p:nvSpPr>
              <p:spPr>
                <a:xfrm>
                  <a:off x="6916619" y="2429485"/>
                  <a:ext cx="763351" cy="261610"/>
                </a:xfrm>
                <a:prstGeom prst="rect">
                  <a:avLst/>
                </a:prstGeom>
              </p:spPr>
              <p:txBody>
                <a:bodyPr wrap="non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Tổng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hợp</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2" name="타원 41">
                  <a:extLst>
                    <a:ext uri="{FF2B5EF4-FFF2-40B4-BE49-F238E27FC236}">
                      <a16:creationId xmlns:a16="http://schemas.microsoft.com/office/drawing/2014/main" id="{1AB2442E-CE4A-4C56-AB00-5260CF3766D6}"/>
                    </a:ext>
                  </a:extLst>
                </p:cNvPr>
                <p:cNvSpPr/>
                <p:nvPr/>
              </p:nvSpPr>
              <p:spPr>
                <a:xfrm>
                  <a:off x="7482739" y="5437926"/>
                  <a:ext cx="784078" cy="784078"/>
                </a:xfrm>
                <a:prstGeom prst="ellipse">
                  <a:avLst/>
                </a:prstGeom>
                <a:solidFill>
                  <a:srgbClr val="66A0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3" name="직사각형 42">
                  <a:extLst>
                    <a:ext uri="{FF2B5EF4-FFF2-40B4-BE49-F238E27FC236}">
                      <a16:creationId xmlns:a16="http://schemas.microsoft.com/office/drawing/2014/main" id="{A9E38B61-3E96-4CC8-86AD-11A3DF8ABCAF}"/>
                    </a:ext>
                  </a:extLst>
                </p:cNvPr>
                <p:cNvSpPr/>
                <p:nvPr/>
              </p:nvSpPr>
              <p:spPr>
                <a:xfrm>
                  <a:off x="7430994" y="5699085"/>
                  <a:ext cx="902811" cy="276999"/>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Nhân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rộng</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4" name="타원 43">
                  <a:extLst>
                    <a:ext uri="{FF2B5EF4-FFF2-40B4-BE49-F238E27FC236}">
                      <a16:creationId xmlns:a16="http://schemas.microsoft.com/office/drawing/2014/main" id="{27FDB727-E45D-4923-92AA-61836683D2E3}"/>
                    </a:ext>
                  </a:extLst>
                </p:cNvPr>
                <p:cNvSpPr/>
                <p:nvPr/>
              </p:nvSpPr>
              <p:spPr>
                <a:xfrm>
                  <a:off x="6305257" y="5437926"/>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5" name="직사각형 44">
                  <a:extLst>
                    <a:ext uri="{FF2B5EF4-FFF2-40B4-BE49-F238E27FC236}">
                      <a16:creationId xmlns:a16="http://schemas.microsoft.com/office/drawing/2014/main" id="{4FC65700-2D2F-45FC-877C-573E06FD85B8}"/>
                    </a:ext>
                  </a:extLst>
                </p:cNvPr>
                <p:cNvSpPr/>
                <p:nvPr/>
              </p:nvSpPr>
              <p:spPr>
                <a:xfrm>
                  <a:off x="6350495" y="5557974"/>
                  <a:ext cx="708848" cy="600164"/>
                </a:xfrm>
                <a:prstGeom prst="rect">
                  <a:avLst/>
                </a:prstGeom>
              </p:spPr>
              <p:txBody>
                <a:bodyPr wrap="none">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rPr>
                    <a:t>CSDL</a:t>
                  </a:r>
                </a:p>
                <a:p>
                  <a:pPr algn="ctr"/>
                  <a:r>
                    <a:rPr lang="en-US" altLang="ko-KR" sz="1100" dirty="0">
                      <a:solidFill>
                        <a:srgbClr val="1F45BC"/>
                      </a:solidFill>
                      <a:latin typeface="SamsungOne-700" panose="020B0803030303020204" pitchFamily="34" charset="0"/>
                      <a:ea typeface="SamsungOne-700" panose="020B0803030303020204" pitchFamily="34" charset="0"/>
                    </a:rPr>
                    <a:t>Schema </a:t>
                  </a:r>
                </a:p>
                <a:p>
                  <a:pPr algn="ctr"/>
                  <a:r>
                    <a:rPr lang="en-US" altLang="ko-KR" sz="1100" dirty="0">
                      <a:solidFill>
                        <a:srgbClr val="1F45BC"/>
                      </a:solidFill>
                      <a:latin typeface="SamsungOne-700" panose="020B0803030303020204" pitchFamily="34" charset="0"/>
                      <a:ea typeface="SamsungOne-700" panose="020B0803030303020204" pitchFamily="34" charset="0"/>
                    </a:rPr>
                    <a:t>Less</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6" name="타원 45">
                  <a:extLst>
                    <a:ext uri="{FF2B5EF4-FFF2-40B4-BE49-F238E27FC236}">
                      <a16:creationId xmlns:a16="http://schemas.microsoft.com/office/drawing/2014/main" id="{9AF8B667-925B-4D26-8D1D-951DA4DE28BC}"/>
                    </a:ext>
                  </a:extLst>
                </p:cNvPr>
                <p:cNvSpPr/>
                <p:nvPr/>
              </p:nvSpPr>
              <p:spPr>
                <a:xfrm>
                  <a:off x="8381677" y="4719086"/>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7" name="직사각형 46">
                  <a:extLst>
                    <a:ext uri="{FF2B5EF4-FFF2-40B4-BE49-F238E27FC236}">
                      <a16:creationId xmlns:a16="http://schemas.microsoft.com/office/drawing/2014/main" id="{0A5075E9-04BC-4EF3-8836-5C04FA463240}"/>
                    </a:ext>
                  </a:extLst>
                </p:cNvPr>
                <p:cNvSpPr/>
                <p:nvPr/>
              </p:nvSpPr>
              <p:spPr>
                <a:xfrm>
                  <a:off x="8318651" y="4891345"/>
                  <a:ext cx="938077" cy="430887"/>
                </a:xfrm>
                <a:prstGeom prst="rect">
                  <a:avLst/>
                </a:prstGeom>
              </p:spPr>
              <p:txBody>
                <a:bodyPr wrap="non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Định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hướng</a:t>
                  </a:r>
                  <a:r>
                    <a:rPr lang="en-US" altLang="ko-KR" sz="1100" dirty="0">
                      <a:solidFill>
                        <a:srgbClr val="1F45BC"/>
                      </a:solidFill>
                      <a:latin typeface="SamsungOne-700" panose="020B0803030303020204" pitchFamily="34" charset="0"/>
                      <a:ea typeface="SamsungOne-700" panose="020B0803030303020204" pitchFamily="34" charset="0"/>
                    </a:rPr>
                    <a:t> </a:t>
                  </a:r>
                </a:p>
                <a:p>
                  <a:pPr algn="ctr"/>
                  <a:r>
                    <a:rPr lang="en-US" altLang="ko-KR" sz="1100" dirty="0" err="1">
                      <a:solidFill>
                        <a:srgbClr val="1F45BC"/>
                      </a:solidFill>
                      <a:latin typeface="SamsungOne-700" panose="020B0803030303020204" pitchFamily="34" charset="0"/>
                      <a:ea typeface="SamsungOne-700" panose="020B0803030303020204" pitchFamily="34" charset="0"/>
                    </a:rPr>
                    <a:t>tài</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8" name="타원 47">
                  <a:extLst>
                    <a:ext uri="{FF2B5EF4-FFF2-40B4-BE49-F238E27FC236}">
                      <a16:creationId xmlns:a16="http://schemas.microsoft.com/office/drawing/2014/main" id="{3463E28B-E3DF-4715-8ACB-606B0AAD771C}"/>
                    </a:ext>
                  </a:extLst>
                </p:cNvPr>
                <p:cNvSpPr/>
                <p:nvPr/>
              </p:nvSpPr>
              <p:spPr>
                <a:xfrm>
                  <a:off x="5430827" y="4719086"/>
                  <a:ext cx="784078" cy="784078"/>
                </a:xfrm>
                <a:prstGeom prst="ellipse">
                  <a:avLst/>
                </a:prstGeom>
                <a:solidFill>
                  <a:srgbClr val="96D0F4"/>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9" name="직사각형 48">
                  <a:extLst>
                    <a:ext uri="{FF2B5EF4-FFF2-40B4-BE49-F238E27FC236}">
                      <a16:creationId xmlns:a16="http://schemas.microsoft.com/office/drawing/2014/main" id="{C5CB8617-B4D3-42CB-9538-0B8B8FF0660A}"/>
                    </a:ext>
                  </a:extLst>
                </p:cNvPr>
                <p:cNvSpPr/>
                <p:nvPr/>
              </p:nvSpPr>
              <p:spPr>
                <a:xfrm>
                  <a:off x="5475100" y="4835077"/>
                  <a:ext cx="710451"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Lập</a:t>
                  </a:r>
                  <a:r>
                    <a:rPr lang="en-US" altLang="ko-KR" sz="1200" dirty="0">
                      <a:solidFill>
                        <a:srgbClr val="1F45BC"/>
                      </a:solidFill>
                      <a:latin typeface="SamsungOne-700" panose="020B0803030303020204" pitchFamily="34" charset="0"/>
                      <a:ea typeface="SamsungOne-700" panose="020B0803030303020204" pitchFamily="34" charset="0"/>
                    </a:rPr>
                    <a:t> </a:t>
                  </a:r>
                </a:p>
                <a:p>
                  <a:pPr algn="ctr"/>
                  <a:r>
                    <a:rPr lang="en-US" altLang="ko-KR" sz="1200" dirty="0" err="1">
                      <a:solidFill>
                        <a:srgbClr val="1F45BC"/>
                      </a:solidFill>
                      <a:latin typeface="SamsungOne-700" panose="020B0803030303020204" pitchFamily="34" charset="0"/>
                      <a:ea typeface="SamsungOne-700" panose="020B0803030303020204" pitchFamily="34" charset="0"/>
                    </a:rPr>
                    <a:t>chỉ</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mục</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0" name="타원 49">
                  <a:extLst>
                    <a:ext uri="{FF2B5EF4-FFF2-40B4-BE49-F238E27FC236}">
                      <a16:creationId xmlns:a16="http://schemas.microsoft.com/office/drawing/2014/main" id="{6A4146DD-3D12-4F20-BDD3-3DC7B29FF5B4}"/>
                    </a:ext>
                  </a:extLst>
                </p:cNvPr>
                <p:cNvSpPr/>
                <p:nvPr/>
              </p:nvSpPr>
              <p:spPr>
                <a:xfrm>
                  <a:off x="8558160" y="3575341"/>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1" name="직사각형 50">
                  <a:extLst>
                    <a:ext uri="{FF2B5EF4-FFF2-40B4-BE49-F238E27FC236}">
                      <a16:creationId xmlns:a16="http://schemas.microsoft.com/office/drawing/2014/main" id="{5AFE356B-A207-407C-B5E1-6DEABD246502}"/>
                    </a:ext>
                  </a:extLst>
                </p:cNvPr>
                <p:cNvSpPr/>
                <p:nvPr/>
              </p:nvSpPr>
              <p:spPr>
                <a:xfrm>
                  <a:off x="8506416" y="3836500"/>
                  <a:ext cx="902812" cy="276999"/>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Phân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đoạn</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2" name="타원 51">
                  <a:extLst>
                    <a:ext uri="{FF2B5EF4-FFF2-40B4-BE49-F238E27FC236}">
                      <a16:creationId xmlns:a16="http://schemas.microsoft.com/office/drawing/2014/main" id="{B8BB173C-2A07-484B-A7C3-FC5BAD2A4D89}"/>
                    </a:ext>
                  </a:extLst>
                </p:cNvPr>
                <p:cNvSpPr/>
                <p:nvPr/>
              </p:nvSpPr>
              <p:spPr>
                <a:xfrm>
                  <a:off x="5254345" y="3575341"/>
                  <a:ext cx="784078" cy="784078"/>
                </a:xfrm>
                <a:prstGeom prst="ellipse">
                  <a:avLst/>
                </a:prstGeom>
                <a:solidFill>
                  <a:srgbClr val="B4DFE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3" name="직사각형 52">
                  <a:extLst>
                    <a:ext uri="{FF2B5EF4-FFF2-40B4-BE49-F238E27FC236}">
                      <a16:creationId xmlns:a16="http://schemas.microsoft.com/office/drawing/2014/main" id="{86DCA1CC-73C7-4362-B160-16D1277B6DC2}"/>
                    </a:ext>
                  </a:extLst>
                </p:cNvPr>
                <p:cNvSpPr/>
                <p:nvPr/>
              </p:nvSpPr>
              <p:spPr>
                <a:xfrm>
                  <a:off x="5240396" y="3753950"/>
                  <a:ext cx="801823"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Truy</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vấn</a:t>
                  </a:r>
                  <a:r>
                    <a:rPr lang="en-US" altLang="ko-KR" sz="1200" dirty="0">
                      <a:solidFill>
                        <a:srgbClr val="1F45BC"/>
                      </a:solidFill>
                      <a:latin typeface="SamsungOne-700" panose="020B0803030303020204" pitchFamily="34" charset="0"/>
                      <a:ea typeface="SamsungOne-700" panose="020B0803030303020204" pitchFamily="34" charset="0"/>
                    </a:rPr>
                    <a:t> </a:t>
                  </a:r>
                </a:p>
                <a:p>
                  <a:pPr algn="ctr"/>
                  <a:r>
                    <a:rPr lang="en-US" altLang="ko-KR" sz="1200" dirty="0">
                      <a:solidFill>
                        <a:srgbClr val="1F45BC"/>
                      </a:solidFill>
                      <a:latin typeface="SamsungOne-700" panose="020B0803030303020204" pitchFamily="34" charset="0"/>
                      <a:ea typeface="SamsungOne-700" panose="020B0803030303020204" pitchFamily="34" charset="0"/>
                    </a:rPr>
                    <a:t>Ad Hoc</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4" name="타원 53">
                  <a:extLst>
                    <a:ext uri="{FF2B5EF4-FFF2-40B4-BE49-F238E27FC236}">
                      <a16:creationId xmlns:a16="http://schemas.microsoft.com/office/drawing/2014/main" id="{F29501EB-9CAF-4C41-8D13-6A422F20F8F4}"/>
                    </a:ext>
                  </a:extLst>
                </p:cNvPr>
                <p:cNvSpPr/>
                <p:nvPr/>
              </p:nvSpPr>
              <p:spPr>
                <a:xfrm>
                  <a:off x="7995663" y="2579415"/>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55" name="직사각형 54">
                  <a:extLst>
                    <a:ext uri="{FF2B5EF4-FFF2-40B4-BE49-F238E27FC236}">
                      <a16:creationId xmlns:a16="http://schemas.microsoft.com/office/drawing/2014/main" id="{687ED810-C885-43F9-891F-732E4F8044C8}"/>
                    </a:ext>
                  </a:extLst>
                </p:cNvPr>
                <p:cNvSpPr/>
                <p:nvPr/>
              </p:nvSpPr>
              <p:spPr>
                <a:xfrm>
                  <a:off x="8074562" y="2840574"/>
                  <a:ext cx="641522" cy="276999"/>
                </a:xfrm>
                <a:prstGeom prst="rect">
                  <a:avLst/>
                </a:prstGeom>
              </p:spPr>
              <p:txBody>
                <a:bodyPr wrap="none">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GridFS</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6" name="타원 55">
                  <a:extLst>
                    <a:ext uri="{FF2B5EF4-FFF2-40B4-BE49-F238E27FC236}">
                      <a16:creationId xmlns:a16="http://schemas.microsoft.com/office/drawing/2014/main" id="{175112CC-5B05-4439-A338-1A0556E3675A}"/>
                    </a:ext>
                  </a:extLst>
                </p:cNvPr>
                <p:cNvSpPr/>
                <p:nvPr/>
              </p:nvSpPr>
              <p:spPr>
                <a:xfrm>
                  <a:off x="5816842" y="2579415"/>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57" name="직사각형 56">
                  <a:extLst>
                    <a:ext uri="{FF2B5EF4-FFF2-40B4-BE49-F238E27FC236}">
                      <a16:creationId xmlns:a16="http://schemas.microsoft.com/office/drawing/2014/main" id="{DA747884-6A1E-4A3F-A107-5A80810019F6}"/>
                    </a:ext>
                  </a:extLst>
                </p:cNvPr>
                <p:cNvSpPr/>
                <p:nvPr/>
              </p:nvSpPr>
              <p:spPr>
                <a:xfrm>
                  <a:off x="5792151" y="2750837"/>
                  <a:ext cx="861133"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Korean 400" panose="020B0503030303020204" pitchFamily="50" charset="-127"/>
                    </a:rPr>
                    <a:t>Hiệu</a:t>
                  </a:r>
                  <a:r>
                    <a:rPr lang="en-US" altLang="ko-KR" sz="1200" dirty="0">
                      <a:solidFill>
                        <a:srgbClr val="1F45BC"/>
                      </a:solidFill>
                      <a:latin typeface="SamsungOne-700" panose="020B0803030303020204" pitchFamily="34" charset="0"/>
                      <a:ea typeface="SamsungOneKorean 400" panose="020B0503030303020204" pitchFamily="50" charset="-127"/>
                    </a:rPr>
                    <a:t> </a:t>
                  </a:r>
                  <a:r>
                    <a:rPr lang="en-US" altLang="ko-KR" sz="1200" dirty="0" err="1">
                      <a:solidFill>
                        <a:srgbClr val="1F45BC"/>
                      </a:solidFill>
                      <a:latin typeface="SamsungOne-700" panose="020B0803030303020204" pitchFamily="34" charset="0"/>
                      <a:ea typeface="SamsungOneKorean 400" panose="020B0503030303020204" pitchFamily="50" charset="-127"/>
                    </a:rPr>
                    <a:t>suất</a:t>
                  </a:r>
                  <a:r>
                    <a:rPr lang="en-US" altLang="ko-KR" sz="12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200" dirty="0" err="1">
                      <a:solidFill>
                        <a:srgbClr val="1F45BC"/>
                      </a:solidFill>
                      <a:latin typeface="SamsungOne-700" panose="020B0803030303020204" pitchFamily="34" charset="0"/>
                      <a:ea typeface="SamsungOneKorean 400" panose="020B0503030303020204" pitchFamily="50" charset="-127"/>
                    </a:rPr>
                    <a:t>cao</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8" name="타원 57">
                  <a:extLst>
                    <a:ext uri="{FF2B5EF4-FFF2-40B4-BE49-F238E27FC236}">
                      <a16:creationId xmlns:a16="http://schemas.microsoft.com/office/drawing/2014/main" id="{60FDBBDE-22E2-40F5-8132-0EFD3E978650}"/>
                    </a:ext>
                  </a:extLst>
                </p:cNvPr>
                <p:cNvSpPr/>
                <p:nvPr/>
              </p:nvSpPr>
              <p:spPr>
                <a:xfrm>
                  <a:off x="6685633" y="3666335"/>
                  <a:ext cx="1225317" cy="1225317"/>
                </a:xfrm>
                <a:prstGeom prst="ellipse">
                  <a:avLst/>
                </a:prstGeom>
                <a:solidFill>
                  <a:srgbClr val="3961DF"/>
                </a:solidFill>
                <a:ln w="317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59" name="눈물 방울 58">
                  <a:extLst>
                    <a:ext uri="{FF2B5EF4-FFF2-40B4-BE49-F238E27FC236}">
                      <a16:creationId xmlns:a16="http://schemas.microsoft.com/office/drawing/2014/main" id="{641251AC-46B1-4EE8-AC90-DDDE991B9534}"/>
                    </a:ext>
                  </a:extLst>
                </p:cNvPr>
                <p:cNvSpPr/>
                <p:nvPr/>
              </p:nvSpPr>
              <p:spPr>
                <a:xfrm rot="8100000">
                  <a:off x="6991299" y="3745118"/>
                  <a:ext cx="610812" cy="610812"/>
                </a:xfrm>
                <a:prstGeom prst="teardrop">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pic>
              <p:nvPicPr>
                <p:cNvPr id="60" name="그림 59">
                  <a:extLst>
                    <a:ext uri="{FF2B5EF4-FFF2-40B4-BE49-F238E27FC236}">
                      <a16:creationId xmlns:a16="http://schemas.microsoft.com/office/drawing/2014/main" id="{490674A2-D124-4175-8258-C5705932FE6D}"/>
                    </a:ext>
                  </a:extLst>
                </p:cNvPr>
                <p:cNvPicPr>
                  <a:picLocks noChangeAspect="1"/>
                </p:cNvPicPr>
                <p:nvPr/>
              </p:nvPicPr>
              <p:blipFill rotWithShape="1">
                <a:blip r:embed="rId3">
                  <a:extLst>
                    <a:ext uri="{28A0092B-C50C-407E-A947-70E740481C1C}">
                      <a14:useLocalDpi xmlns:a14="http://schemas.microsoft.com/office/drawing/2010/main" val="0"/>
                    </a:ext>
                  </a:extLst>
                </a:blip>
                <a:srcRect l="-1051" t="22285" r="87079" b="24885"/>
                <a:stretch/>
              </p:blipFill>
              <p:spPr>
                <a:xfrm>
                  <a:off x="7139235" y="3779823"/>
                  <a:ext cx="316732" cy="673628"/>
                </a:xfrm>
                <a:prstGeom prst="rect">
                  <a:avLst/>
                </a:prstGeom>
              </p:spPr>
            </p:pic>
            <p:pic>
              <p:nvPicPr>
                <p:cNvPr id="61" name="그림 60">
                  <a:extLst>
                    <a:ext uri="{FF2B5EF4-FFF2-40B4-BE49-F238E27FC236}">
                      <a16:creationId xmlns:a16="http://schemas.microsoft.com/office/drawing/2014/main" id="{C9D2A3AD-0315-45A5-BBD5-5F0D7B539A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52" t="37229" b="24885"/>
                <a:stretch/>
              </p:blipFill>
              <p:spPr>
                <a:xfrm>
                  <a:off x="6892206" y="4482434"/>
                  <a:ext cx="848846" cy="210470"/>
                </a:xfrm>
                <a:prstGeom prst="rect">
                  <a:avLst/>
                </a:prstGeom>
              </p:spPr>
            </p:pic>
          </p:grpSp>
          <p:grpSp>
            <p:nvGrpSpPr>
              <p:cNvPr id="30" name="그룹 29">
                <a:extLst>
                  <a:ext uri="{FF2B5EF4-FFF2-40B4-BE49-F238E27FC236}">
                    <a16:creationId xmlns:a16="http://schemas.microsoft.com/office/drawing/2014/main" id="{F16A358D-F9D6-4427-9F4B-09CA7C593A2F}"/>
                  </a:ext>
                </a:extLst>
              </p:cNvPr>
              <p:cNvGrpSpPr/>
              <p:nvPr/>
            </p:nvGrpSpPr>
            <p:grpSpPr>
              <a:xfrm>
                <a:off x="5473858" y="2598413"/>
                <a:ext cx="3634165" cy="3512576"/>
                <a:chOff x="5473858" y="2598413"/>
                <a:chExt cx="3634165" cy="3512576"/>
              </a:xfrm>
            </p:grpSpPr>
            <p:cxnSp>
              <p:nvCxnSpPr>
                <p:cNvPr id="31" name="직선 연결선 30">
                  <a:extLst>
                    <a:ext uri="{FF2B5EF4-FFF2-40B4-BE49-F238E27FC236}">
                      <a16:creationId xmlns:a16="http://schemas.microsoft.com/office/drawing/2014/main" id="{15323AB1-2C2B-46FC-994A-4D5C1AD7C4BA}"/>
                    </a:ext>
                  </a:extLst>
                </p:cNvPr>
                <p:cNvCxnSpPr/>
                <p:nvPr/>
              </p:nvCxnSpPr>
              <p:spPr>
                <a:xfrm>
                  <a:off x="6679021" y="2598413"/>
                  <a:ext cx="377057" cy="1005709"/>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9B2FDE94-BDC9-4FCF-BFAE-763D753232DE}"/>
                    </a:ext>
                  </a:extLst>
                </p:cNvPr>
                <p:cNvCxnSpPr/>
                <p:nvPr/>
              </p:nvCxnSpPr>
              <p:spPr>
                <a:xfrm flipH="1">
                  <a:off x="7566029" y="2603939"/>
                  <a:ext cx="358669" cy="1000183"/>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7F28FC4B-9BA5-43B3-B582-39A1ED8B5C65}"/>
                    </a:ext>
                  </a:extLst>
                </p:cNvPr>
                <p:cNvCxnSpPr/>
                <p:nvPr/>
              </p:nvCxnSpPr>
              <p:spPr>
                <a:xfrm flipH="1">
                  <a:off x="6032944" y="4856383"/>
                  <a:ext cx="725449" cy="833035"/>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0FE1B4BF-C11C-4D4A-80CB-7E83728D6DBB}"/>
                    </a:ext>
                  </a:extLst>
                </p:cNvPr>
                <p:cNvCxnSpPr/>
                <p:nvPr/>
              </p:nvCxnSpPr>
              <p:spPr>
                <a:xfrm>
                  <a:off x="7779349" y="4856382"/>
                  <a:ext cx="734663" cy="833036"/>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9506FB6C-EFEA-48FB-95C6-08EA3C68123A}"/>
                    </a:ext>
                  </a:extLst>
                </p:cNvPr>
                <p:cNvCxnSpPr/>
                <p:nvPr/>
              </p:nvCxnSpPr>
              <p:spPr>
                <a:xfrm>
                  <a:off x="8067922" y="4389534"/>
                  <a:ext cx="1040101" cy="206157"/>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6B4BFBE-091B-495E-BE8B-8C4F0064129E}"/>
                    </a:ext>
                  </a:extLst>
                </p:cNvPr>
                <p:cNvCxnSpPr/>
                <p:nvPr/>
              </p:nvCxnSpPr>
              <p:spPr>
                <a:xfrm flipV="1">
                  <a:off x="7986821" y="3346930"/>
                  <a:ext cx="913191" cy="523527"/>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DDB0AFFA-C756-40AA-8BD0-50C08D3ABCEB}"/>
                    </a:ext>
                  </a:extLst>
                </p:cNvPr>
                <p:cNvCxnSpPr/>
                <p:nvPr/>
              </p:nvCxnSpPr>
              <p:spPr>
                <a:xfrm flipV="1">
                  <a:off x="5473858" y="4410654"/>
                  <a:ext cx="1055799" cy="205683"/>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24941C8B-C3CD-4FBB-80F5-DACECAA95D5A}"/>
                    </a:ext>
                  </a:extLst>
                </p:cNvPr>
                <p:cNvCxnSpPr/>
                <p:nvPr/>
              </p:nvCxnSpPr>
              <p:spPr>
                <a:xfrm>
                  <a:off x="5714351" y="3346930"/>
                  <a:ext cx="874886" cy="527488"/>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7DAC1432-C88A-4BEC-9FCC-271782FC917E}"/>
                    </a:ext>
                  </a:extLst>
                </p:cNvPr>
                <p:cNvCxnSpPr/>
                <p:nvPr/>
              </p:nvCxnSpPr>
              <p:spPr>
                <a:xfrm>
                  <a:off x="7298291" y="5038587"/>
                  <a:ext cx="0" cy="1072402"/>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grpSp>
        </p:grpSp>
        <p:pic>
          <p:nvPicPr>
            <p:cNvPr id="20" name="그림 19">
              <a:extLst>
                <a:ext uri="{FF2B5EF4-FFF2-40B4-BE49-F238E27FC236}">
                  <a16:creationId xmlns:a16="http://schemas.microsoft.com/office/drawing/2014/main" id="{A249EF61-0469-446D-BD71-E01E7FFFF5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8132" y="8051800"/>
              <a:ext cx="341612" cy="341612"/>
            </a:xfrm>
            <a:prstGeom prst="rect">
              <a:avLst/>
            </a:prstGeom>
          </p:spPr>
        </p:pic>
        <p:pic>
          <p:nvPicPr>
            <p:cNvPr id="21" name="그림 20">
              <a:extLst>
                <a:ext uri="{FF2B5EF4-FFF2-40B4-BE49-F238E27FC236}">
                  <a16:creationId xmlns:a16="http://schemas.microsoft.com/office/drawing/2014/main" id="{839C19DA-C6F6-4216-BCEA-0BABC3E2DA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5613" y="8075588"/>
              <a:ext cx="219388" cy="300642"/>
            </a:xfrm>
            <a:prstGeom prst="rect">
              <a:avLst/>
            </a:prstGeom>
          </p:spPr>
        </p:pic>
        <p:pic>
          <p:nvPicPr>
            <p:cNvPr id="22" name="그림 21">
              <a:extLst>
                <a:ext uri="{FF2B5EF4-FFF2-40B4-BE49-F238E27FC236}">
                  <a16:creationId xmlns:a16="http://schemas.microsoft.com/office/drawing/2014/main" id="{6F756745-F560-4F99-9C9D-3A9146E869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8417" y="8615167"/>
              <a:ext cx="313956" cy="306172"/>
            </a:xfrm>
            <a:prstGeom prst="rect">
              <a:avLst/>
            </a:prstGeom>
          </p:spPr>
        </p:pic>
        <p:pic>
          <p:nvPicPr>
            <p:cNvPr id="23" name="그림 22">
              <a:extLst>
                <a:ext uri="{FF2B5EF4-FFF2-40B4-BE49-F238E27FC236}">
                  <a16:creationId xmlns:a16="http://schemas.microsoft.com/office/drawing/2014/main" id="{B0CBCEFA-3B30-4515-8E90-54BFB49019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0062" y="9272665"/>
              <a:ext cx="227339" cy="307740"/>
            </a:xfrm>
            <a:prstGeom prst="rect">
              <a:avLst/>
            </a:prstGeom>
          </p:spPr>
        </p:pic>
        <p:pic>
          <p:nvPicPr>
            <p:cNvPr id="24" name="그림 23">
              <a:extLst>
                <a:ext uri="{FF2B5EF4-FFF2-40B4-BE49-F238E27FC236}">
                  <a16:creationId xmlns:a16="http://schemas.microsoft.com/office/drawing/2014/main" id="{B53E9A3F-171E-42E4-84E2-D6A1C6FAC5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3686" y="8599306"/>
              <a:ext cx="329543" cy="359501"/>
            </a:xfrm>
            <a:prstGeom prst="rect">
              <a:avLst/>
            </a:prstGeom>
          </p:spPr>
        </p:pic>
        <p:pic>
          <p:nvPicPr>
            <p:cNvPr id="25" name="그림 24">
              <a:extLst>
                <a:ext uri="{FF2B5EF4-FFF2-40B4-BE49-F238E27FC236}">
                  <a16:creationId xmlns:a16="http://schemas.microsoft.com/office/drawing/2014/main" id="{2F39E241-616B-4E1E-9817-B145C85D844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460" y="9275025"/>
              <a:ext cx="241229" cy="319768"/>
            </a:xfrm>
            <a:prstGeom prst="rect">
              <a:avLst/>
            </a:prstGeom>
          </p:spPr>
        </p:pic>
        <p:pic>
          <p:nvPicPr>
            <p:cNvPr id="26" name="그림 25">
              <a:extLst>
                <a:ext uri="{FF2B5EF4-FFF2-40B4-BE49-F238E27FC236}">
                  <a16:creationId xmlns:a16="http://schemas.microsoft.com/office/drawing/2014/main" id="{C3E26701-A1DF-430B-B58C-2CC1CF0079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29540" y="9753158"/>
              <a:ext cx="413553" cy="162010"/>
            </a:xfrm>
            <a:prstGeom prst="rect">
              <a:avLst/>
            </a:prstGeom>
          </p:spPr>
        </p:pic>
        <p:pic>
          <p:nvPicPr>
            <p:cNvPr id="27" name="그림 26">
              <a:extLst>
                <a:ext uri="{FF2B5EF4-FFF2-40B4-BE49-F238E27FC236}">
                  <a16:creationId xmlns:a16="http://schemas.microsoft.com/office/drawing/2014/main" id="{1CFCFDA5-A00B-43FF-80A5-29DD2533701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4541" y="9700349"/>
              <a:ext cx="214818" cy="284758"/>
            </a:xfrm>
            <a:prstGeom prst="rect">
              <a:avLst/>
            </a:prstGeom>
          </p:spPr>
        </p:pic>
        <p:pic>
          <p:nvPicPr>
            <p:cNvPr id="28" name="그림 27">
              <a:extLst>
                <a:ext uri="{FF2B5EF4-FFF2-40B4-BE49-F238E27FC236}">
                  <a16:creationId xmlns:a16="http://schemas.microsoft.com/office/drawing/2014/main" id="{F23CAF57-1590-4352-A17B-436D8AD1776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0" y="7830697"/>
              <a:ext cx="326137" cy="344425"/>
            </a:xfrm>
            <a:prstGeom prst="rect">
              <a:avLst/>
            </a:prstGeom>
          </p:spPr>
        </p:pic>
      </p:grpSp>
    </p:spTree>
    <p:extLst>
      <p:ext uri="{BB962C8B-B14F-4D97-AF65-F5344CB8AC3E}">
        <p14:creationId xmlns:p14="http://schemas.microsoft.com/office/powerpoint/2010/main" val="35663104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a:xfrm>
            <a:off x="535872" y="1455318"/>
            <a:ext cx="8796528" cy="493776"/>
          </a:xfrm>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MongoDB (2/3)</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a:xfrm>
            <a:off x="535872" y="2226568"/>
            <a:ext cx="4477543" cy="914400"/>
          </a:xfrm>
        </p:spPr>
        <p:txBody>
          <a:bodyPr/>
          <a:lstStyle/>
          <a:p>
            <a:r>
              <a:rPr lang="en-US" altLang="ko-KR" dirty="0" err="1"/>
              <a:t>Nhiều</a:t>
            </a:r>
            <a:r>
              <a:rPr lang="en-US" altLang="ko-KR" dirty="0"/>
              <a:t> </a:t>
            </a:r>
            <a:r>
              <a:rPr lang="en-US" altLang="ko-KR" dirty="0" err="1"/>
              <a:t>máy</a:t>
            </a:r>
            <a:r>
              <a:rPr lang="en-US" altLang="ko-KR" dirty="0"/>
              <a:t> </a:t>
            </a:r>
            <a:r>
              <a:rPr lang="en-US" altLang="ko-KR" dirty="0" err="1"/>
              <a:t>chủ</a:t>
            </a:r>
            <a:r>
              <a:rPr lang="en-US" altLang="ko-KR" dirty="0"/>
              <a:t>:</a:t>
            </a:r>
          </a:p>
          <a:p>
            <a:pPr lvl="1"/>
            <a:r>
              <a:rPr lang="vi-VN" altLang="ko-KR" dirty="0"/>
              <a:t>Cơ sở dữ liệu chạy trên nhiều máy chủ và sao chép dữ liệu để bảo vệ hệ thống trong trường hợp lỗi phần cứng.</a:t>
            </a:r>
            <a:endParaRPr lang="en-US" altLang="ko-KR" dirty="0"/>
          </a:p>
          <a:p>
            <a:r>
              <a:rPr lang="en-US" altLang="ko-KR" dirty="0" err="1"/>
              <a:t>Tự</a:t>
            </a:r>
            <a:r>
              <a:rPr lang="en-US" altLang="ko-KR" dirty="0"/>
              <a:t> </a:t>
            </a:r>
            <a:r>
              <a:rPr lang="en-US" altLang="ko-KR" dirty="0" err="1"/>
              <a:t>động</a:t>
            </a:r>
            <a:r>
              <a:rPr lang="en-US" altLang="ko-KR" dirty="0"/>
              <a:t> </a:t>
            </a:r>
            <a:r>
              <a:rPr lang="en-US" altLang="ko-KR" dirty="0" err="1"/>
              <a:t>phân</a:t>
            </a:r>
            <a:r>
              <a:rPr lang="en-US" altLang="ko-KR" dirty="0"/>
              <a:t> </a:t>
            </a:r>
            <a:r>
              <a:rPr lang="en-US" altLang="ko-KR" dirty="0" err="1"/>
              <a:t>đoạn</a:t>
            </a:r>
            <a:r>
              <a:rPr lang="en-US" altLang="ko-KR" dirty="0"/>
              <a:t>:</a:t>
            </a:r>
          </a:p>
          <a:p>
            <a:pPr lvl="1"/>
            <a:r>
              <a:rPr lang="vi-VN" altLang="ko-KR" dirty="0"/>
              <a:t>Lưu trữ phân tán dữ liệu trong phân đoạn (phân vùng vật lý) và cân bằng tải tự động với phân đoạn</a:t>
            </a:r>
            <a:endParaRPr lang="en-US" altLang="ko-KR" dirty="0"/>
          </a:p>
          <a:p>
            <a:r>
              <a:rPr lang="en-US" altLang="ko-KR" dirty="0"/>
              <a:t>MapReduce: </a:t>
            </a:r>
          </a:p>
          <a:p>
            <a:pPr lvl="1"/>
            <a:r>
              <a:rPr lang="en-US" altLang="ko-KR" dirty="0" err="1"/>
              <a:t>Hỗ</a:t>
            </a:r>
            <a:r>
              <a:rPr lang="en-US" altLang="ko-KR" dirty="0"/>
              <a:t> </a:t>
            </a:r>
            <a:r>
              <a:rPr lang="en-US" altLang="ko-KR" dirty="0" err="1"/>
              <a:t>trợ</a:t>
            </a:r>
            <a:r>
              <a:rPr lang="en-US" altLang="ko-KR" dirty="0"/>
              <a:t> </a:t>
            </a:r>
            <a:r>
              <a:rPr lang="en-US" altLang="ko-KR" dirty="0" err="1"/>
              <a:t>phân</a:t>
            </a:r>
            <a:r>
              <a:rPr lang="en-US" altLang="ko-KR" dirty="0"/>
              <a:t> </a:t>
            </a:r>
            <a:r>
              <a:rPr lang="en-US" altLang="ko-KR" dirty="0" err="1"/>
              <a:t>tán</a:t>
            </a:r>
            <a:r>
              <a:rPr lang="en-US" altLang="ko-KR" dirty="0"/>
              <a:t>/song </a:t>
            </a:r>
            <a:r>
              <a:rPr lang="en-US" altLang="ko-KR" dirty="0" err="1"/>
              <a:t>song</a:t>
            </a:r>
            <a:r>
              <a:rPr lang="en-US" altLang="ko-KR" dirty="0"/>
              <a:t> </a:t>
            </a:r>
            <a:r>
              <a:rPr lang="en-US" altLang="ko-KR" dirty="0" err="1"/>
              <a:t>thông</a:t>
            </a:r>
            <a:r>
              <a:rPr lang="en-US" altLang="ko-KR" dirty="0"/>
              <a:t> qua </a:t>
            </a:r>
            <a:r>
              <a:rPr lang="en-US" altLang="ko-KR" dirty="0" err="1"/>
              <a:t>sự</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của</a:t>
            </a:r>
            <a:r>
              <a:rPr lang="en-US" altLang="ko-KR" dirty="0"/>
              <a:t> </a:t>
            </a:r>
            <a:r>
              <a:rPr lang="en-US" altLang="ko-KR" dirty="0" err="1"/>
              <a:t>chức</a:t>
            </a:r>
            <a:r>
              <a:rPr lang="en-US" altLang="ko-KR" dirty="0"/>
              <a:t> </a:t>
            </a:r>
            <a:r>
              <a:rPr lang="en-US" altLang="ko-KR" dirty="0" err="1"/>
              <a:t>năng</a:t>
            </a:r>
            <a:r>
              <a:rPr lang="en-US" altLang="ko-KR" dirty="0"/>
              <a:t> </a:t>
            </a:r>
            <a:r>
              <a:rPr lang="en-US" altLang="ko-KR" dirty="0" err="1"/>
              <a:t>ánh</a:t>
            </a:r>
            <a:r>
              <a:rPr lang="en-US" altLang="ko-KR" dirty="0"/>
              <a:t> </a:t>
            </a:r>
            <a:r>
              <a:rPr lang="en-US" altLang="ko-KR" dirty="0" err="1"/>
              <a:t>xạ</a:t>
            </a:r>
            <a:r>
              <a:rPr lang="en-US" altLang="ko-KR" dirty="0"/>
              <a:t> </a:t>
            </a:r>
            <a:r>
              <a:rPr lang="en-US" altLang="ko-KR" dirty="0" err="1"/>
              <a:t>và</a:t>
            </a:r>
            <a:r>
              <a:rPr lang="en-US" altLang="ko-KR" dirty="0"/>
              <a:t> </a:t>
            </a:r>
            <a:r>
              <a:rPr lang="en-US" altLang="ko-KR" dirty="0" err="1"/>
              <a:t>rút</a:t>
            </a:r>
            <a:r>
              <a:rPr lang="en-US" altLang="ko-KR" dirty="0"/>
              <a:t> </a:t>
            </a:r>
            <a:r>
              <a:rPr lang="en-US" altLang="ko-KR" dirty="0" err="1"/>
              <a:t>gọn</a:t>
            </a:r>
            <a:endParaRPr lang="ko-KR" altLang="en-US" dirty="0"/>
          </a:p>
        </p:txBody>
      </p:sp>
      <p:grpSp>
        <p:nvGrpSpPr>
          <p:cNvPr id="8" name="그룹 7">
            <a:extLst>
              <a:ext uri="{FF2B5EF4-FFF2-40B4-BE49-F238E27FC236}">
                <a16:creationId xmlns:a16="http://schemas.microsoft.com/office/drawing/2014/main" id="{4326F1E4-A51A-48AA-B6E3-5DE25AE44159}"/>
              </a:ext>
            </a:extLst>
          </p:cNvPr>
          <p:cNvGrpSpPr/>
          <p:nvPr/>
        </p:nvGrpSpPr>
        <p:grpSpPr>
          <a:xfrm>
            <a:off x="5375618" y="2016162"/>
            <a:ext cx="4168832" cy="4040978"/>
            <a:chOff x="436050" y="6858000"/>
            <a:chExt cx="4168832" cy="4040978"/>
          </a:xfrm>
        </p:grpSpPr>
        <p:sp>
          <p:nvSpPr>
            <p:cNvPr id="9" name="타원 8">
              <a:extLst>
                <a:ext uri="{FF2B5EF4-FFF2-40B4-BE49-F238E27FC236}">
                  <a16:creationId xmlns:a16="http://schemas.microsoft.com/office/drawing/2014/main" id="{48C48D40-24C9-4AF4-8682-77B7719A0DD5}"/>
                </a:ext>
              </a:extLst>
            </p:cNvPr>
            <p:cNvSpPr/>
            <p:nvPr/>
          </p:nvSpPr>
          <p:spPr>
            <a:xfrm>
              <a:off x="3087284" y="9168613"/>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타원 9">
              <a:extLst>
                <a:ext uri="{FF2B5EF4-FFF2-40B4-BE49-F238E27FC236}">
                  <a16:creationId xmlns:a16="http://schemas.microsoft.com/office/drawing/2014/main" id="{7F8A5620-C902-4D79-8DF5-A991E91BA4E7}"/>
                </a:ext>
              </a:extLst>
            </p:cNvPr>
            <p:cNvSpPr/>
            <p:nvPr/>
          </p:nvSpPr>
          <p:spPr>
            <a:xfrm>
              <a:off x="2572803" y="9568411"/>
              <a:ext cx="525780" cy="525780"/>
            </a:xfrm>
            <a:prstGeom prst="ellipse">
              <a:avLst/>
            </a:prstGeom>
            <a:solidFill>
              <a:srgbClr val="66A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 name="타원 10">
              <a:extLst>
                <a:ext uri="{FF2B5EF4-FFF2-40B4-BE49-F238E27FC236}">
                  <a16:creationId xmlns:a16="http://schemas.microsoft.com/office/drawing/2014/main" id="{1E8664E7-39DC-4D49-BB34-A4B8936B5BA7}"/>
                </a:ext>
              </a:extLst>
            </p:cNvPr>
            <p:cNvSpPr/>
            <p:nvPr/>
          </p:nvSpPr>
          <p:spPr>
            <a:xfrm>
              <a:off x="1881853" y="9568411"/>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타원 11">
              <a:extLst>
                <a:ext uri="{FF2B5EF4-FFF2-40B4-BE49-F238E27FC236}">
                  <a16:creationId xmlns:a16="http://schemas.microsoft.com/office/drawing/2014/main" id="{42C535A4-D82B-40DA-AED4-870E6B882759}"/>
                </a:ext>
              </a:extLst>
            </p:cNvPr>
            <p:cNvSpPr/>
            <p:nvPr/>
          </p:nvSpPr>
          <p:spPr>
            <a:xfrm>
              <a:off x="1367954" y="9161109"/>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타원 12">
              <a:extLst>
                <a:ext uri="{FF2B5EF4-FFF2-40B4-BE49-F238E27FC236}">
                  <a16:creationId xmlns:a16="http://schemas.microsoft.com/office/drawing/2014/main" id="{8B9CDD34-D610-4DF9-BE3E-998DF66C544A}"/>
                </a:ext>
              </a:extLst>
            </p:cNvPr>
            <p:cNvSpPr/>
            <p:nvPr/>
          </p:nvSpPr>
          <p:spPr>
            <a:xfrm>
              <a:off x="1588314" y="7954924"/>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타원 13">
              <a:extLst>
                <a:ext uri="{FF2B5EF4-FFF2-40B4-BE49-F238E27FC236}">
                  <a16:creationId xmlns:a16="http://schemas.microsoft.com/office/drawing/2014/main" id="{2D4DF687-3653-4F57-9776-18FCC9D8AA0D}"/>
                </a:ext>
              </a:extLst>
            </p:cNvPr>
            <p:cNvSpPr/>
            <p:nvPr/>
          </p:nvSpPr>
          <p:spPr>
            <a:xfrm>
              <a:off x="1278877" y="8507136"/>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 name="타원 14">
              <a:extLst>
                <a:ext uri="{FF2B5EF4-FFF2-40B4-BE49-F238E27FC236}">
                  <a16:creationId xmlns:a16="http://schemas.microsoft.com/office/drawing/2014/main" id="{0525F50D-0A9A-4975-B0AB-A52F7F00C9BE}"/>
                </a:ext>
              </a:extLst>
            </p:cNvPr>
            <p:cNvSpPr/>
            <p:nvPr/>
          </p:nvSpPr>
          <p:spPr>
            <a:xfrm>
              <a:off x="3177536" y="8507136"/>
              <a:ext cx="525780" cy="525780"/>
            </a:xfrm>
            <a:prstGeom prst="ellipse">
              <a:avLst/>
            </a:prstGeom>
            <a:solidFill>
              <a:srgbClr val="C0C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타원 15">
              <a:extLst>
                <a:ext uri="{FF2B5EF4-FFF2-40B4-BE49-F238E27FC236}">
                  <a16:creationId xmlns:a16="http://schemas.microsoft.com/office/drawing/2014/main" id="{FD6C1648-EB22-4C4B-AD77-802FF5017DE1}"/>
                </a:ext>
              </a:extLst>
            </p:cNvPr>
            <p:cNvSpPr/>
            <p:nvPr/>
          </p:nvSpPr>
          <p:spPr>
            <a:xfrm>
              <a:off x="2866036" y="7954924"/>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타원 16">
              <a:extLst>
                <a:ext uri="{FF2B5EF4-FFF2-40B4-BE49-F238E27FC236}">
                  <a16:creationId xmlns:a16="http://schemas.microsoft.com/office/drawing/2014/main" id="{F7840D79-BB38-438E-849D-47159E9F26E5}"/>
                </a:ext>
              </a:extLst>
            </p:cNvPr>
            <p:cNvSpPr/>
            <p:nvPr/>
          </p:nvSpPr>
          <p:spPr>
            <a:xfrm>
              <a:off x="2235287" y="7726837"/>
              <a:ext cx="525780" cy="525780"/>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8" name="그룹 17">
              <a:extLst>
                <a:ext uri="{FF2B5EF4-FFF2-40B4-BE49-F238E27FC236}">
                  <a16:creationId xmlns:a16="http://schemas.microsoft.com/office/drawing/2014/main" id="{F761FB2E-9179-4FC1-8F99-F24AD1B625ED}"/>
                </a:ext>
              </a:extLst>
            </p:cNvPr>
            <p:cNvGrpSpPr/>
            <p:nvPr/>
          </p:nvGrpSpPr>
          <p:grpSpPr>
            <a:xfrm>
              <a:off x="436050" y="6858000"/>
              <a:ext cx="4168832" cy="4040978"/>
              <a:chOff x="5240396" y="2181026"/>
              <a:chExt cx="4168832" cy="4040978"/>
            </a:xfrm>
          </p:grpSpPr>
          <p:grpSp>
            <p:nvGrpSpPr>
              <p:cNvPr id="28" name="그룹 27">
                <a:extLst>
                  <a:ext uri="{FF2B5EF4-FFF2-40B4-BE49-F238E27FC236}">
                    <a16:creationId xmlns:a16="http://schemas.microsoft.com/office/drawing/2014/main" id="{02C8746B-ECC0-4700-9328-56235CB5B456}"/>
                  </a:ext>
                </a:extLst>
              </p:cNvPr>
              <p:cNvGrpSpPr/>
              <p:nvPr/>
            </p:nvGrpSpPr>
            <p:grpSpPr>
              <a:xfrm>
                <a:off x="5240396" y="2181026"/>
                <a:ext cx="4168832" cy="4040978"/>
                <a:chOff x="5240396" y="2181026"/>
                <a:chExt cx="4168832" cy="4040978"/>
              </a:xfrm>
            </p:grpSpPr>
            <p:sp>
              <p:nvSpPr>
                <p:cNvPr id="39" name="타원 38">
                  <a:extLst>
                    <a:ext uri="{FF2B5EF4-FFF2-40B4-BE49-F238E27FC236}">
                      <a16:creationId xmlns:a16="http://schemas.microsoft.com/office/drawing/2014/main" id="{F1CFAD1C-3C9A-4F23-9B08-5BDA853470F3}"/>
                    </a:ext>
                  </a:extLst>
                </p:cNvPr>
                <p:cNvSpPr/>
                <p:nvPr/>
              </p:nvSpPr>
              <p:spPr>
                <a:xfrm>
                  <a:off x="6898633" y="2181026"/>
                  <a:ext cx="784078" cy="784078"/>
                </a:xfrm>
                <a:prstGeom prst="ellipse">
                  <a:avLst/>
                </a:prstGeom>
                <a:solidFill>
                  <a:srgbClr val="BDD7E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0" name="직사각형 39">
                  <a:extLst>
                    <a:ext uri="{FF2B5EF4-FFF2-40B4-BE49-F238E27FC236}">
                      <a16:creationId xmlns:a16="http://schemas.microsoft.com/office/drawing/2014/main" id="{DCF4C614-F8FB-4BD4-900F-F3C11BE97582}"/>
                    </a:ext>
                  </a:extLst>
                </p:cNvPr>
                <p:cNvSpPr/>
                <p:nvPr/>
              </p:nvSpPr>
              <p:spPr>
                <a:xfrm>
                  <a:off x="6916619" y="2429485"/>
                  <a:ext cx="763351" cy="261610"/>
                </a:xfrm>
                <a:prstGeom prst="rect">
                  <a:avLst/>
                </a:prstGeom>
              </p:spPr>
              <p:txBody>
                <a:bodyPr wrap="non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Tổng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hợp</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1" name="타원 40">
                  <a:extLst>
                    <a:ext uri="{FF2B5EF4-FFF2-40B4-BE49-F238E27FC236}">
                      <a16:creationId xmlns:a16="http://schemas.microsoft.com/office/drawing/2014/main" id="{D8DA8AA4-A1CF-46EA-B804-620D8DD47892}"/>
                    </a:ext>
                  </a:extLst>
                </p:cNvPr>
                <p:cNvSpPr/>
                <p:nvPr/>
              </p:nvSpPr>
              <p:spPr>
                <a:xfrm>
                  <a:off x="7482739" y="5437926"/>
                  <a:ext cx="784078" cy="784078"/>
                </a:xfrm>
                <a:prstGeom prst="ellipse">
                  <a:avLst/>
                </a:prstGeom>
                <a:solidFill>
                  <a:srgbClr val="66A0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2" name="직사각형 41">
                  <a:extLst>
                    <a:ext uri="{FF2B5EF4-FFF2-40B4-BE49-F238E27FC236}">
                      <a16:creationId xmlns:a16="http://schemas.microsoft.com/office/drawing/2014/main" id="{AB0BB8DA-A4DB-4913-A9A9-1F1D9DF6FDFE}"/>
                    </a:ext>
                  </a:extLst>
                </p:cNvPr>
                <p:cNvSpPr/>
                <p:nvPr/>
              </p:nvSpPr>
              <p:spPr>
                <a:xfrm>
                  <a:off x="7430994" y="5699085"/>
                  <a:ext cx="902811" cy="276999"/>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Nhân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rộng</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3" name="타원 42">
                  <a:extLst>
                    <a:ext uri="{FF2B5EF4-FFF2-40B4-BE49-F238E27FC236}">
                      <a16:creationId xmlns:a16="http://schemas.microsoft.com/office/drawing/2014/main" id="{D87EEC66-3C9D-4E7F-974B-9A4A34703B87}"/>
                    </a:ext>
                  </a:extLst>
                </p:cNvPr>
                <p:cNvSpPr/>
                <p:nvPr/>
              </p:nvSpPr>
              <p:spPr>
                <a:xfrm>
                  <a:off x="6305257" y="5437926"/>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4" name="직사각형 43">
                  <a:extLst>
                    <a:ext uri="{FF2B5EF4-FFF2-40B4-BE49-F238E27FC236}">
                      <a16:creationId xmlns:a16="http://schemas.microsoft.com/office/drawing/2014/main" id="{CF5B3E05-6B2E-41C3-B8D5-3DA4A6320C69}"/>
                    </a:ext>
                  </a:extLst>
                </p:cNvPr>
                <p:cNvSpPr/>
                <p:nvPr/>
              </p:nvSpPr>
              <p:spPr>
                <a:xfrm>
                  <a:off x="6350493" y="5546685"/>
                  <a:ext cx="708848" cy="600164"/>
                </a:xfrm>
                <a:prstGeom prst="rect">
                  <a:avLst/>
                </a:prstGeom>
              </p:spPr>
              <p:txBody>
                <a:bodyPr wrap="none">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rPr>
                    <a:t>CSDL</a:t>
                  </a:r>
                </a:p>
                <a:p>
                  <a:pPr algn="ctr"/>
                  <a:r>
                    <a:rPr lang="en-US" altLang="ko-KR" sz="1100" dirty="0">
                      <a:solidFill>
                        <a:srgbClr val="1F45BC"/>
                      </a:solidFill>
                      <a:latin typeface="SamsungOne-700" panose="020B0803030303020204" pitchFamily="34" charset="0"/>
                      <a:ea typeface="SamsungOne-700" panose="020B0803030303020204" pitchFamily="34" charset="0"/>
                    </a:rPr>
                    <a:t>Schema </a:t>
                  </a:r>
                </a:p>
                <a:p>
                  <a:pPr algn="ctr"/>
                  <a:r>
                    <a:rPr lang="en-US" altLang="ko-KR" sz="1100" dirty="0">
                      <a:solidFill>
                        <a:srgbClr val="1F45BC"/>
                      </a:solidFill>
                      <a:latin typeface="SamsungOne-700" panose="020B0803030303020204" pitchFamily="34" charset="0"/>
                      <a:ea typeface="SamsungOne-700" panose="020B0803030303020204" pitchFamily="34" charset="0"/>
                    </a:rPr>
                    <a:t>Less</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5" name="타원 44">
                  <a:extLst>
                    <a:ext uri="{FF2B5EF4-FFF2-40B4-BE49-F238E27FC236}">
                      <a16:creationId xmlns:a16="http://schemas.microsoft.com/office/drawing/2014/main" id="{ED172BD0-7F62-438F-9147-E79DC947CB30}"/>
                    </a:ext>
                  </a:extLst>
                </p:cNvPr>
                <p:cNvSpPr/>
                <p:nvPr/>
              </p:nvSpPr>
              <p:spPr>
                <a:xfrm>
                  <a:off x="8381677" y="4719086"/>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6" name="직사각형 45">
                  <a:extLst>
                    <a:ext uri="{FF2B5EF4-FFF2-40B4-BE49-F238E27FC236}">
                      <a16:creationId xmlns:a16="http://schemas.microsoft.com/office/drawing/2014/main" id="{3C5C96A9-D7FE-4013-AE95-52D0F04A8716}"/>
                    </a:ext>
                  </a:extLst>
                </p:cNvPr>
                <p:cNvSpPr/>
                <p:nvPr/>
              </p:nvSpPr>
              <p:spPr>
                <a:xfrm>
                  <a:off x="8319248" y="4903015"/>
                  <a:ext cx="938077" cy="430887"/>
                </a:xfrm>
                <a:prstGeom prst="rect">
                  <a:avLst/>
                </a:prstGeom>
              </p:spPr>
              <p:txBody>
                <a:bodyPr wrap="non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Định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hướng</a:t>
                  </a:r>
                  <a:r>
                    <a:rPr lang="en-US" altLang="ko-KR" sz="1100" dirty="0">
                      <a:solidFill>
                        <a:srgbClr val="1F45BC"/>
                      </a:solidFill>
                      <a:latin typeface="SamsungOne-700" panose="020B0803030303020204" pitchFamily="34" charset="0"/>
                      <a:ea typeface="SamsungOne-700" panose="020B0803030303020204" pitchFamily="34" charset="0"/>
                    </a:rPr>
                    <a:t> </a:t>
                  </a:r>
                </a:p>
                <a:p>
                  <a:pPr algn="ctr"/>
                  <a:r>
                    <a:rPr lang="en-US" altLang="ko-KR" sz="1100" dirty="0" err="1">
                      <a:solidFill>
                        <a:srgbClr val="1F45BC"/>
                      </a:solidFill>
                      <a:latin typeface="SamsungOne-700" panose="020B0803030303020204" pitchFamily="34" charset="0"/>
                      <a:ea typeface="SamsungOne-700" panose="020B0803030303020204" pitchFamily="34" charset="0"/>
                    </a:rPr>
                    <a:t>tài</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7" name="타원 46">
                  <a:extLst>
                    <a:ext uri="{FF2B5EF4-FFF2-40B4-BE49-F238E27FC236}">
                      <a16:creationId xmlns:a16="http://schemas.microsoft.com/office/drawing/2014/main" id="{00E276B7-356E-4CF7-BA37-DDF707F7B5D5}"/>
                    </a:ext>
                  </a:extLst>
                </p:cNvPr>
                <p:cNvSpPr/>
                <p:nvPr/>
              </p:nvSpPr>
              <p:spPr>
                <a:xfrm>
                  <a:off x="5430827" y="4719086"/>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8" name="직사각형 47">
                  <a:extLst>
                    <a:ext uri="{FF2B5EF4-FFF2-40B4-BE49-F238E27FC236}">
                      <a16:creationId xmlns:a16="http://schemas.microsoft.com/office/drawing/2014/main" id="{34C31549-3948-4921-8BA6-5EAAE572B8FF}"/>
                    </a:ext>
                  </a:extLst>
                </p:cNvPr>
                <p:cNvSpPr/>
                <p:nvPr/>
              </p:nvSpPr>
              <p:spPr>
                <a:xfrm>
                  <a:off x="5475100" y="4855994"/>
                  <a:ext cx="710451"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Lập</a:t>
                  </a:r>
                  <a:r>
                    <a:rPr lang="en-US" altLang="ko-KR" sz="1200" dirty="0">
                      <a:solidFill>
                        <a:srgbClr val="1F45BC"/>
                      </a:solidFill>
                      <a:latin typeface="SamsungOne-700" panose="020B0803030303020204" pitchFamily="34" charset="0"/>
                      <a:ea typeface="SamsungOne-700" panose="020B0803030303020204" pitchFamily="34" charset="0"/>
                    </a:rPr>
                    <a:t> </a:t>
                  </a:r>
                </a:p>
                <a:p>
                  <a:pPr algn="ctr"/>
                  <a:r>
                    <a:rPr lang="en-US" altLang="ko-KR" sz="1200" dirty="0" err="1">
                      <a:solidFill>
                        <a:srgbClr val="1F45BC"/>
                      </a:solidFill>
                      <a:latin typeface="SamsungOne-700" panose="020B0803030303020204" pitchFamily="34" charset="0"/>
                      <a:ea typeface="SamsungOne-700" panose="020B0803030303020204" pitchFamily="34" charset="0"/>
                    </a:rPr>
                    <a:t>chỉ</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mục</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9" name="타원 48">
                  <a:extLst>
                    <a:ext uri="{FF2B5EF4-FFF2-40B4-BE49-F238E27FC236}">
                      <a16:creationId xmlns:a16="http://schemas.microsoft.com/office/drawing/2014/main" id="{17EC2321-AD30-4079-9BFF-B08CE1EA927E}"/>
                    </a:ext>
                  </a:extLst>
                </p:cNvPr>
                <p:cNvSpPr/>
                <p:nvPr/>
              </p:nvSpPr>
              <p:spPr>
                <a:xfrm>
                  <a:off x="8558160" y="3575341"/>
                  <a:ext cx="784078" cy="784078"/>
                </a:xfrm>
                <a:prstGeom prst="ellipse">
                  <a:avLst/>
                </a:prstGeom>
                <a:solidFill>
                  <a:srgbClr val="C0C5F6"/>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0" name="직사각형 49">
                  <a:extLst>
                    <a:ext uri="{FF2B5EF4-FFF2-40B4-BE49-F238E27FC236}">
                      <a16:creationId xmlns:a16="http://schemas.microsoft.com/office/drawing/2014/main" id="{D0737B64-EA04-41E7-A364-E6CDE4B20798}"/>
                    </a:ext>
                  </a:extLst>
                </p:cNvPr>
                <p:cNvSpPr/>
                <p:nvPr/>
              </p:nvSpPr>
              <p:spPr>
                <a:xfrm>
                  <a:off x="8506416" y="3836500"/>
                  <a:ext cx="902812" cy="276999"/>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Phân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đoạn</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1" name="타원 50">
                  <a:extLst>
                    <a:ext uri="{FF2B5EF4-FFF2-40B4-BE49-F238E27FC236}">
                      <a16:creationId xmlns:a16="http://schemas.microsoft.com/office/drawing/2014/main" id="{F4225EB4-68AE-49C6-A06E-D39CC02D97E8}"/>
                    </a:ext>
                  </a:extLst>
                </p:cNvPr>
                <p:cNvSpPr/>
                <p:nvPr/>
              </p:nvSpPr>
              <p:spPr>
                <a:xfrm>
                  <a:off x="5254345" y="3575341"/>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2" name="직사각형 51">
                  <a:extLst>
                    <a:ext uri="{FF2B5EF4-FFF2-40B4-BE49-F238E27FC236}">
                      <a16:creationId xmlns:a16="http://schemas.microsoft.com/office/drawing/2014/main" id="{3D9E89E3-05B1-43EB-9F14-B36B9E7D16E6}"/>
                    </a:ext>
                  </a:extLst>
                </p:cNvPr>
                <p:cNvSpPr/>
                <p:nvPr/>
              </p:nvSpPr>
              <p:spPr>
                <a:xfrm>
                  <a:off x="5240396" y="3753950"/>
                  <a:ext cx="801823"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Truy</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vấn</a:t>
                  </a:r>
                  <a:r>
                    <a:rPr lang="en-US" altLang="ko-KR" sz="1200" dirty="0">
                      <a:solidFill>
                        <a:srgbClr val="1F45BC"/>
                      </a:solidFill>
                      <a:latin typeface="SamsungOne-700" panose="020B0803030303020204" pitchFamily="34" charset="0"/>
                      <a:ea typeface="SamsungOne-700" panose="020B0803030303020204" pitchFamily="34" charset="0"/>
                    </a:rPr>
                    <a:t> </a:t>
                  </a:r>
                </a:p>
                <a:p>
                  <a:pPr algn="ctr"/>
                  <a:r>
                    <a:rPr lang="en-US" altLang="ko-KR" sz="1200" dirty="0">
                      <a:solidFill>
                        <a:srgbClr val="1F45BC"/>
                      </a:solidFill>
                      <a:latin typeface="SamsungOne-700" panose="020B0803030303020204" pitchFamily="34" charset="0"/>
                      <a:ea typeface="SamsungOne-700" panose="020B0803030303020204" pitchFamily="34" charset="0"/>
                    </a:rPr>
                    <a:t>Ad Hoc</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3" name="타원 52">
                  <a:extLst>
                    <a:ext uri="{FF2B5EF4-FFF2-40B4-BE49-F238E27FC236}">
                      <a16:creationId xmlns:a16="http://schemas.microsoft.com/office/drawing/2014/main" id="{62D24172-02BF-44C7-A61A-EA45E4EED759}"/>
                    </a:ext>
                  </a:extLst>
                </p:cNvPr>
                <p:cNvSpPr/>
                <p:nvPr/>
              </p:nvSpPr>
              <p:spPr>
                <a:xfrm>
                  <a:off x="7995663" y="2579415"/>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54" name="직사각형 53">
                  <a:extLst>
                    <a:ext uri="{FF2B5EF4-FFF2-40B4-BE49-F238E27FC236}">
                      <a16:creationId xmlns:a16="http://schemas.microsoft.com/office/drawing/2014/main" id="{2E83FBFB-ABCC-4209-8A21-AA5C67B930EC}"/>
                    </a:ext>
                  </a:extLst>
                </p:cNvPr>
                <p:cNvSpPr/>
                <p:nvPr/>
              </p:nvSpPr>
              <p:spPr>
                <a:xfrm>
                  <a:off x="8074562" y="2840574"/>
                  <a:ext cx="641522" cy="276999"/>
                </a:xfrm>
                <a:prstGeom prst="rect">
                  <a:avLst/>
                </a:prstGeom>
              </p:spPr>
              <p:txBody>
                <a:bodyPr wrap="none">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GridFS</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5" name="타원 54">
                  <a:extLst>
                    <a:ext uri="{FF2B5EF4-FFF2-40B4-BE49-F238E27FC236}">
                      <a16:creationId xmlns:a16="http://schemas.microsoft.com/office/drawing/2014/main" id="{DF169570-CFAA-4246-A24B-FF51028871F4}"/>
                    </a:ext>
                  </a:extLst>
                </p:cNvPr>
                <p:cNvSpPr/>
                <p:nvPr/>
              </p:nvSpPr>
              <p:spPr>
                <a:xfrm>
                  <a:off x="5816842" y="2579415"/>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57" name="타원 56">
                  <a:extLst>
                    <a:ext uri="{FF2B5EF4-FFF2-40B4-BE49-F238E27FC236}">
                      <a16:creationId xmlns:a16="http://schemas.microsoft.com/office/drawing/2014/main" id="{2F6EFC2D-CCB7-40EF-9638-961D370F41FE}"/>
                    </a:ext>
                  </a:extLst>
                </p:cNvPr>
                <p:cNvSpPr/>
                <p:nvPr/>
              </p:nvSpPr>
              <p:spPr>
                <a:xfrm>
                  <a:off x="6685633" y="3666335"/>
                  <a:ext cx="1225317" cy="1225317"/>
                </a:xfrm>
                <a:prstGeom prst="ellipse">
                  <a:avLst/>
                </a:prstGeom>
                <a:solidFill>
                  <a:srgbClr val="3961DF"/>
                </a:solidFill>
                <a:ln w="317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58" name="눈물 방울 57">
                  <a:extLst>
                    <a:ext uri="{FF2B5EF4-FFF2-40B4-BE49-F238E27FC236}">
                      <a16:creationId xmlns:a16="http://schemas.microsoft.com/office/drawing/2014/main" id="{33902AC0-7A1C-4321-981D-D1A01131860F}"/>
                    </a:ext>
                  </a:extLst>
                </p:cNvPr>
                <p:cNvSpPr/>
                <p:nvPr/>
              </p:nvSpPr>
              <p:spPr>
                <a:xfrm rot="8100000">
                  <a:off x="6991299" y="3745118"/>
                  <a:ext cx="610812" cy="610812"/>
                </a:xfrm>
                <a:prstGeom prst="teardrop">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pic>
              <p:nvPicPr>
                <p:cNvPr id="59" name="그림 58">
                  <a:extLst>
                    <a:ext uri="{FF2B5EF4-FFF2-40B4-BE49-F238E27FC236}">
                      <a16:creationId xmlns:a16="http://schemas.microsoft.com/office/drawing/2014/main" id="{6744EAEC-9DDE-4CBE-9A73-0238FC00CD68}"/>
                    </a:ext>
                  </a:extLst>
                </p:cNvPr>
                <p:cNvPicPr>
                  <a:picLocks noChangeAspect="1"/>
                </p:cNvPicPr>
                <p:nvPr/>
              </p:nvPicPr>
              <p:blipFill rotWithShape="1">
                <a:blip r:embed="rId3">
                  <a:extLst>
                    <a:ext uri="{28A0092B-C50C-407E-A947-70E740481C1C}">
                      <a14:useLocalDpi xmlns:a14="http://schemas.microsoft.com/office/drawing/2010/main" val="0"/>
                    </a:ext>
                  </a:extLst>
                </a:blip>
                <a:srcRect l="-1051" t="22285" r="87079" b="24885"/>
                <a:stretch/>
              </p:blipFill>
              <p:spPr>
                <a:xfrm>
                  <a:off x="7139235" y="3779823"/>
                  <a:ext cx="316732" cy="673628"/>
                </a:xfrm>
                <a:prstGeom prst="rect">
                  <a:avLst/>
                </a:prstGeom>
              </p:spPr>
            </p:pic>
            <p:pic>
              <p:nvPicPr>
                <p:cNvPr id="60" name="그림 59">
                  <a:extLst>
                    <a:ext uri="{FF2B5EF4-FFF2-40B4-BE49-F238E27FC236}">
                      <a16:creationId xmlns:a16="http://schemas.microsoft.com/office/drawing/2014/main" id="{FEBD3727-4553-4BFC-A67C-32D2A94D041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52" t="37229" b="24885"/>
                <a:stretch/>
              </p:blipFill>
              <p:spPr>
                <a:xfrm>
                  <a:off x="6892206" y="4482434"/>
                  <a:ext cx="848846" cy="210470"/>
                </a:xfrm>
                <a:prstGeom prst="rect">
                  <a:avLst/>
                </a:prstGeom>
              </p:spPr>
            </p:pic>
          </p:grpSp>
          <p:grpSp>
            <p:nvGrpSpPr>
              <p:cNvPr id="29" name="그룹 28">
                <a:extLst>
                  <a:ext uri="{FF2B5EF4-FFF2-40B4-BE49-F238E27FC236}">
                    <a16:creationId xmlns:a16="http://schemas.microsoft.com/office/drawing/2014/main" id="{EF175414-4778-4C42-8440-8DD27D6FE435}"/>
                  </a:ext>
                </a:extLst>
              </p:cNvPr>
              <p:cNvGrpSpPr/>
              <p:nvPr/>
            </p:nvGrpSpPr>
            <p:grpSpPr>
              <a:xfrm>
                <a:off x="5473858" y="2598413"/>
                <a:ext cx="3634165" cy="3512576"/>
                <a:chOff x="5473858" y="2598413"/>
                <a:chExt cx="3634165" cy="3512576"/>
              </a:xfrm>
            </p:grpSpPr>
            <p:cxnSp>
              <p:nvCxnSpPr>
                <p:cNvPr id="30" name="직선 연결선 29">
                  <a:extLst>
                    <a:ext uri="{FF2B5EF4-FFF2-40B4-BE49-F238E27FC236}">
                      <a16:creationId xmlns:a16="http://schemas.microsoft.com/office/drawing/2014/main" id="{11C46E10-A841-4AF6-BB8D-B2B9E8E43EEA}"/>
                    </a:ext>
                  </a:extLst>
                </p:cNvPr>
                <p:cNvCxnSpPr/>
                <p:nvPr/>
              </p:nvCxnSpPr>
              <p:spPr>
                <a:xfrm>
                  <a:off x="6679021" y="2598413"/>
                  <a:ext cx="377057" cy="1005709"/>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392BCFA5-C913-48B2-AA8D-26CE276CC946}"/>
                    </a:ext>
                  </a:extLst>
                </p:cNvPr>
                <p:cNvCxnSpPr/>
                <p:nvPr/>
              </p:nvCxnSpPr>
              <p:spPr>
                <a:xfrm flipH="1">
                  <a:off x="7566029" y="2603939"/>
                  <a:ext cx="358669" cy="1000183"/>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718D3B99-B5CD-443A-9CD9-0C0B44170F1B}"/>
                    </a:ext>
                  </a:extLst>
                </p:cNvPr>
                <p:cNvCxnSpPr/>
                <p:nvPr/>
              </p:nvCxnSpPr>
              <p:spPr>
                <a:xfrm flipH="1">
                  <a:off x="6032944" y="4856383"/>
                  <a:ext cx="725449" cy="833035"/>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D07FBCC2-DFDD-4D43-980E-BB6E48FA69C5}"/>
                    </a:ext>
                  </a:extLst>
                </p:cNvPr>
                <p:cNvCxnSpPr/>
                <p:nvPr/>
              </p:nvCxnSpPr>
              <p:spPr>
                <a:xfrm>
                  <a:off x="7779349" y="4856382"/>
                  <a:ext cx="734663" cy="833036"/>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02BA3934-EE6D-402E-B501-E8A9011ECCE8}"/>
                    </a:ext>
                  </a:extLst>
                </p:cNvPr>
                <p:cNvCxnSpPr/>
                <p:nvPr/>
              </p:nvCxnSpPr>
              <p:spPr>
                <a:xfrm>
                  <a:off x="8067922" y="4389534"/>
                  <a:ext cx="1040101" cy="206157"/>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E5BE59E-2F1C-4AB0-90C2-63A75A079C52}"/>
                    </a:ext>
                  </a:extLst>
                </p:cNvPr>
                <p:cNvCxnSpPr/>
                <p:nvPr/>
              </p:nvCxnSpPr>
              <p:spPr>
                <a:xfrm flipV="1">
                  <a:off x="7986821" y="3346930"/>
                  <a:ext cx="913191" cy="523527"/>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1FD25940-DA4B-44BC-9509-5B4DC47196D9}"/>
                    </a:ext>
                  </a:extLst>
                </p:cNvPr>
                <p:cNvCxnSpPr/>
                <p:nvPr/>
              </p:nvCxnSpPr>
              <p:spPr>
                <a:xfrm flipV="1">
                  <a:off x="5473858" y="4410654"/>
                  <a:ext cx="1055799" cy="205683"/>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8F502881-EE6D-42CE-BBB2-C98EA50B0C9F}"/>
                    </a:ext>
                  </a:extLst>
                </p:cNvPr>
                <p:cNvCxnSpPr/>
                <p:nvPr/>
              </p:nvCxnSpPr>
              <p:spPr>
                <a:xfrm>
                  <a:off x="5714351" y="3346930"/>
                  <a:ext cx="874886" cy="527488"/>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801F1961-DF9F-417B-B09C-BB3BF8E5C699}"/>
                    </a:ext>
                  </a:extLst>
                </p:cNvPr>
                <p:cNvCxnSpPr/>
                <p:nvPr/>
              </p:nvCxnSpPr>
              <p:spPr>
                <a:xfrm>
                  <a:off x="7298291" y="5038587"/>
                  <a:ext cx="0" cy="1072402"/>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grpSp>
        </p:grpSp>
        <p:pic>
          <p:nvPicPr>
            <p:cNvPr id="19" name="그림 18">
              <a:extLst>
                <a:ext uri="{FF2B5EF4-FFF2-40B4-BE49-F238E27FC236}">
                  <a16:creationId xmlns:a16="http://schemas.microsoft.com/office/drawing/2014/main" id="{4F64BB83-845A-4C54-B72C-6A078AD5A5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8132" y="8051800"/>
              <a:ext cx="341612" cy="341612"/>
            </a:xfrm>
            <a:prstGeom prst="rect">
              <a:avLst/>
            </a:prstGeom>
          </p:spPr>
        </p:pic>
        <p:pic>
          <p:nvPicPr>
            <p:cNvPr id="20" name="그림 19">
              <a:extLst>
                <a:ext uri="{FF2B5EF4-FFF2-40B4-BE49-F238E27FC236}">
                  <a16:creationId xmlns:a16="http://schemas.microsoft.com/office/drawing/2014/main" id="{0C9AD70D-7321-4A33-A00F-E6C4B3E44B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5613" y="8075588"/>
              <a:ext cx="219388" cy="300642"/>
            </a:xfrm>
            <a:prstGeom prst="rect">
              <a:avLst/>
            </a:prstGeom>
          </p:spPr>
        </p:pic>
        <p:pic>
          <p:nvPicPr>
            <p:cNvPr id="21" name="그림 20">
              <a:extLst>
                <a:ext uri="{FF2B5EF4-FFF2-40B4-BE49-F238E27FC236}">
                  <a16:creationId xmlns:a16="http://schemas.microsoft.com/office/drawing/2014/main" id="{6609921E-8F65-4226-B8CE-097363F2E8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8417" y="8615167"/>
              <a:ext cx="313956" cy="306172"/>
            </a:xfrm>
            <a:prstGeom prst="rect">
              <a:avLst/>
            </a:prstGeom>
          </p:spPr>
        </p:pic>
        <p:pic>
          <p:nvPicPr>
            <p:cNvPr id="22" name="그림 21">
              <a:extLst>
                <a:ext uri="{FF2B5EF4-FFF2-40B4-BE49-F238E27FC236}">
                  <a16:creationId xmlns:a16="http://schemas.microsoft.com/office/drawing/2014/main" id="{C2C9197E-D018-4F59-AF64-658403B1F2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0062" y="9272665"/>
              <a:ext cx="227339" cy="307740"/>
            </a:xfrm>
            <a:prstGeom prst="rect">
              <a:avLst/>
            </a:prstGeom>
          </p:spPr>
        </p:pic>
        <p:pic>
          <p:nvPicPr>
            <p:cNvPr id="23" name="그림 22">
              <a:extLst>
                <a:ext uri="{FF2B5EF4-FFF2-40B4-BE49-F238E27FC236}">
                  <a16:creationId xmlns:a16="http://schemas.microsoft.com/office/drawing/2014/main" id="{B8374487-009E-4568-92F6-C8BC93011F7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3686" y="8599306"/>
              <a:ext cx="329543" cy="359501"/>
            </a:xfrm>
            <a:prstGeom prst="rect">
              <a:avLst/>
            </a:prstGeom>
          </p:spPr>
        </p:pic>
        <p:pic>
          <p:nvPicPr>
            <p:cNvPr id="24" name="그림 23">
              <a:extLst>
                <a:ext uri="{FF2B5EF4-FFF2-40B4-BE49-F238E27FC236}">
                  <a16:creationId xmlns:a16="http://schemas.microsoft.com/office/drawing/2014/main" id="{4819D315-AFB2-4105-A61E-332C7BDD7A3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460" y="9275025"/>
              <a:ext cx="241229" cy="319768"/>
            </a:xfrm>
            <a:prstGeom prst="rect">
              <a:avLst/>
            </a:prstGeom>
          </p:spPr>
        </p:pic>
        <p:pic>
          <p:nvPicPr>
            <p:cNvPr id="25" name="그림 24">
              <a:extLst>
                <a:ext uri="{FF2B5EF4-FFF2-40B4-BE49-F238E27FC236}">
                  <a16:creationId xmlns:a16="http://schemas.microsoft.com/office/drawing/2014/main" id="{EB63891F-40FA-4E89-A93B-32662972949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29540" y="9753158"/>
              <a:ext cx="413553" cy="162010"/>
            </a:xfrm>
            <a:prstGeom prst="rect">
              <a:avLst/>
            </a:prstGeom>
          </p:spPr>
        </p:pic>
        <p:pic>
          <p:nvPicPr>
            <p:cNvPr id="26" name="그림 25">
              <a:extLst>
                <a:ext uri="{FF2B5EF4-FFF2-40B4-BE49-F238E27FC236}">
                  <a16:creationId xmlns:a16="http://schemas.microsoft.com/office/drawing/2014/main" id="{A5947771-3598-46DC-9642-CE76213CAED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4541" y="9700349"/>
              <a:ext cx="214818" cy="284758"/>
            </a:xfrm>
            <a:prstGeom prst="rect">
              <a:avLst/>
            </a:prstGeom>
          </p:spPr>
        </p:pic>
        <p:pic>
          <p:nvPicPr>
            <p:cNvPr id="27" name="그림 26">
              <a:extLst>
                <a:ext uri="{FF2B5EF4-FFF2-40B4-BE49-F238E27FC236}">
                  <a16:creationId xmlns:a16="http://schemas.microsoft.com/office/drawing/2014/main" id="{BB9A7808-5403-4DCA-8CE1-71E9E6EE1F6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0" y="7830697"/>
              <a:ext cx="326137" cy="344425"/>
            </a:xfrm>
            <a:prstGeom prst="rect">
              <a:avLst/>
            </a:prstGeom>
          </p:spPr>
        </p:pic>
      </p:grpSp>
      <p:sp>
        <p:nvSpPr>
          <p:cNvPr id="62" name="직사각형 56">
            <a:extLst>
              <a:ext uri="{FF2B5EF4-FFF2-40B4-BE49-F238E27FC236}">
                <a16:creationId xmlns:a16="http://schemas.microsoft.com/office/drawing/2014/main" id="{33EE241B-D7D2-4047-96E1-52F36B30A23F}"/>
              </a:ext>
            </a:extLst>
          </p:cNvPr>
          <p:cNvSpPr/>
          <p:nvPr/>
        </p:nvSpPr>
        <p:spPr>
          <a:xfrm>
            <a:off x="5917627" y="2587400"/>
            <a:ext cx="861133"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Korean 400" panose="020B0503030303020204" pitchFamily="50" charset="-127"/>
              </a:rPr>
              <a:t>Hiệu</a:t>
            </a:r>
            <a:r>
              <a:rPr lang="en-US" altLang="ko-KR" sz="1200" dirty="0">
                <a:solidFill>
                  <a:srgbClr val="1F45BC"/>
                </a:solidFill>
                <a:latin typeface="SamsungOne-700" panose="020B0803030303020204" pitchFamily="34" charset="0"/>
                <a:ea typeface="SamsungOneKorean 400" panose="020B0503030303020204" pitchFamily="50" charset="-127"/>
              </a:rPr>
              <a:t> </a:t>
            </a:r>
            <a:r>
              <a:rPr lang="en-US" altLang="ko-KR" sz="1200" dirty="0" err="1">
                <a:solidFill>
                  <a:srgbClr val="1F45BC"/>
                </a:solidFill>
                <a:latin typeface="SamsungOne-700" panose="020B0803030303020204" pitchFamily="34" charset="0"/>
                <a:ea typeface="SamsungOneKorean 400" panose="020B0503030303020204" pitchFamily="50" charset="-127"/>
              </a:rPr>
              <a:t>suất</a:t>
            </a:r>
            <a:r>
              <a:rPr lang="en-US" altLang="ko-KR" sz="12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200" dirty="0" err="1">
                <a:solidFill>
                  <a:srgbClr val="1F45BC"/>
                </a:solidFill>
                <a:latin typeface="SamsungOne-700" panose="020B0803030303020204" pitchFamily="34" charset="0"/>
                <a:ea typeface="SamsungOneKorean 400" panose="020B0503030303020204" pitchFamily="50" charset="-127"/>
              </a:rPr>
              <a:t>cao</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29668451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MongoDB (3/3)</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a:xfrm>
            <a:off x="535872" y="2226568"/>
            <a:ext cx="4832613" cy="914400"/>
          </a:xfrm>
        </p:spPr>
        <p:txBody>
          <a:bodyPr/>
          <a:lstStyle/>
          <a:p>
            <a:r>
              <a:rPr lang="en-US" altLang="ko-KR" dirty="0" err="1"/>
              <a:t>Xử</a:t>
            </a:r>
            <a:r>
              <a:rPr lang="en-US" altLang="ko-KR" dirty="0"/>
              <a:t> </a:t>
            </a:r>
            <a:r>
              <a:rPr lang="en-US" altLang="ko-KR" dirty="0" err="1"/>
              <a:t>lý</a:t>
            </a:r>
            <a:r>
              <a:rPr lang="en-US" altLang="ko-KR" dirty="0"/>
              <a:t> </a:t>
            </a:r>
            <a:r>
              <a:rPr lang="en-US" altLang="ko-KR" dirty="0" err="1"/>
              <a:t>lỗi</a:t>
            </a:r>
            <a:r>
              <a:rPr lang="en-US" altLang="ko-KR" dirty="0"/>
              <a:t>:</a:t>
            </a:r>
          </a:p>
          <a:p>
            <a:pPr lvl="1"/>
            <a:r>
              <a:rPr lang="vi-VN" altLang="ko-KR" dirty="0"/>
              <a:t>Một số lượng lớn các bản sao đảm bảo tính khả dụng của dữ liệu trong trường hợp xảy ra lỗi hệ thống, lỗi trung tâm dữ liệu hoặc lỗi phân đoạn mạng</a:t>
            </a:r>
            <a:endParaRPr lang="en-US" altLang="ko-KR" dirty="0"/>
          </a:p>
          <a:p>
            <a:r>
              <a:rPr lang="en-US" altLang="ko-KR" dirty="0"/>
              <a:t>GridFS: </a:t>
            </a:r>
          </a:p>
          <a:p>
            <a:pPr lvl="1"/>
            <a:r>
              <a:rPr lang="vi-VN" altLang="ko-KR" dirty="0"/>
              <a:t>Chia tệp thành các phần nhỏ hơn và lưu chúng thành các tài liệu riêng biệt</a:t>
            </a:r>
            <a:endParaRPr lang="en-US" altLang="ko-KR" dirty="0"/>
          </a:p>
          <a:p>
            <a:r>
              <a:rPr lang="en-US" altLang="ko-KR" dirty="0"/>
              <a:t>Schema-less: </a:t>
            </a:r>
          </a:p>
          <a:p>
            <a:pPr lvl="1"/>
            <a:r>
              <a:rPr lang="vi-VN" altLang="ko-KR" dirty="0"/>
              <a:t>Lược đồ không được xác định trước và tự động lưu trữ nhiều dữ liệu khác nhau khi cần.</a:t>
            </a:r>
            <a:endParaRPr lang="en-US" altLang="ko-KR" dirty="0"/>
          </a:p>
          <a:p>
            <a:r>
              <a:rPr lang="vi-VN" altLang="ko-KR" dirty="0"/>
              <a:t>Lưu trữ hướng tài liệu:</a:t>
            </a:r>
            <a:endParaRPr lang="en-US" altLang="ko-KR" dirty="0"/>
          </a:p>
          <a:p>
            <a:pPr lvl="1"/>
            <a:r>
              <a:rPr lang="vi-VN" altLang="ko-KR" dirty="0"/>
              <a:t>Cơ sở dữ liệu kiểu tài liệu sử dụng định dạng BSON, lưu trữ một tài liệu trên mỗi hàng</a:t>
            </a:r>
            <a:endParaRPr lang="ko-KR" altLang="en-US" dirty="0"/>
          </a:p>
        </p:txBody>
      </p:sp>
      <p:grpSp>
        <p:nvGrpSpPr>
          <p:cNvPr id="8" name="그룹 7">
            <a:extLst>
              <a:ext uri="{FF2B5EF4-FFF2-40B4-BE49-F238E27FC236}">
                <a16:creationId xmlns:a16="http://schemas.microsoft.com/office/drawing/2014/main" id="{9C1D58DA-94C2-4048-A4B4-A6089BCDFA52}"/>
              </a:ext>
            </a:extLst>
          </p:cNvPr>
          <p:cNvGrpSpPr/>
          <p:nvPr/>
        </p:nvGrpSpPr>
        <p:grpSpPr>
          <a:xfrm>
            <a:off x="5375618" y="2016162"/>
            <a:ext cx="4168832" cy="4040978"/>
            <a:chOff x="436050" y="6858000"/>
            <a:chExt cx="4168832" cy="4040978"/>
          </a:xfrm>
        </p:grpSpPr>
        <p:sp>
          <p:nvSpPr>
            <p:cNvPr id="9" name="타원 8">
              <a:extLst>
                <a:ext uri="{FF2B5EF4-FFF2-40B4-BE49-F238E27FC236}">
                  <a16:creationId xmlns:a16="http://schemas.microsoft.com/office/drawing/2014/main" id="{492C1069-2DCB-4FDB-8EB8-E060CFFEA97A}"/>
                </a:ext>
              </a:extLst>
            </p:cNvPr>
            <p:cNvSpPr/>
            <p:nvPr/>
          </p:nvSpPr>
          <p:spPr>
            <a:xfrm>
              <a:off x="3087284" y="9168613"/>
              <a:ext cx="525780" cy="525780"/>
            </a:xfrm>
            <a:prstGeom prst="ellipse">
              <a:avLst/>
            </a:prstGeom>
            <a:solidFill>
              <a:srgbClr val="A1A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타원 9">
              <a:extLst>
                <a:ext uri="{FF2B5EF4-FFF2-40B4-BE49-F238E27FC236}">
                  <a16:creationId xmlns:a16="http://schemas.microsoft.com/office/drawing/2014/main" id="{0EE20E38-8E64-460A-8749-DC46040C97BE}"/>
                </a:ext>
              </a:extLst>
            </p:cNvPr>
            <p:cNvSpPr/>
            <p:nvPr/>
          </p:nvSpPr>
          <p:spPr>
            <a:xfrm>
              <a:off x="2572803" y="9568411"/>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 name="타원 10">
              <a:extLst>
                <a:ext uri="{FF2B5EF4-FFF2-40B4-BE49-F238E27FC236}">
                  <a16:creationId xmlns:a16="http://schemas.microsoft.com/office/drawing/2014/main" id="{B47128C7-10F1-4AA7-8A11-19E5C5CFF6C0}"/>
                </a:ext>
              </a:extLst>
            </p:cNvPr>
            <p:cNvSpPr/>
            <p:nvPr/>
          </p:nvSpPr>
          <p:spPr>
            <a:xfrm>
              <a:off x="1881853" y="9568411"/>
              <a:ext cx="525780" cy="525780"/>
            </a:xfrm>
            <a:prstGeom prst="ellipse">
              <a:avLst/>
            </a:prstGeom>
            <a:solidFill>
              <a:srgbClr val="A4C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타원 11">
              <a:extLst>
                <a:ext uri="{FF2B5EF4-FFF2-40B4-BE49-F238E27FC236}">
                  <a16:creationId xmlns:a16="http://schemas.microsoft.com/office/drawing/2014/main" id="{B6BCEA91-DC64-400D-AC43-72C15DFA92C8}"/>
                </a:ext>
              </a:extLst>
            </p:cNvPr>
            <p:cNvSpPr/>
            <p:nvPr/>
          </p:nvSpPr>
          <p:spPr>
            <a:xfrm>
              <a:off x="1367954" y="9161109"/>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타원 12">
              <a:extLst>
                <a:ext uri="{FF2B5EF4-FFF2-40B4-BE49-F238E27FC236}">
                  <a16:creationId xmlns:a16="http://schemas.microsoft.com/office/drawing/2014/main" id="{28DCEBDC-99B0-4E27-A73C-6A68DEBF0FE0}"/>
                </a:ext>
              </a:extLst>
            </p:cNvPr>
            <p:cNvSpPr/>
            <p:nvPr/>
          </p:nvSpPr>
          <p:spPr>
            <a:xfrm>
              <a:off x="1588314" y="7954924"/>
              <a:ext cx="525780" cy="525780"/>
            </a:xfrm>
            <a:prstGeom prst="ellipse">
              <a:avLst/>
            </a:prstGeom>
            <a:solidFill>
              <a:srgbClr val="7FC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타원 13">
              <a:extLst>
                <a:ext uri="{FF2B5EF4-FFF2-40B4-BE49-F238E27FC236}">
                  <a16:creationId xmlns:a16="http://schemas.microsoft.com/office/drawing/2014/main" id="{4B1AA157-D175-4C30-A9E2-86F07BF25FE9}"/>
                </a:ext>
              </a:extLst>
            </p:cNvPr>
            <p:cNvSpPr/>
            <p:nvPr/>
          </p:nvSpPr>
          <p:spPr>
            <a:xfrm>
              <a:off x="1278877" y="8507136"/>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 name="타원 14">
              <a:extLst>
                <a:ext uri="{FF2B5EF4-FFF2-40B4-BE49-F238E27FC236}">
                  <a16:creationId xmlns:a16="http://schemas.microsoft.com/office/drawing/2014/main" id="{DC649354-1B00-4CA9-8E59-46196F2C0486}"/>
                </a:ext>
              </a:extLst>
            </p:cNvPr>
            <p:cNvSpPr/>
            <p:nvPr/>
          </p:nvSpPr>
          <p:spPr>
            <a:xfrm>
              <a:off x="3177536" y="8507136"/>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타원 15">
              <a:extLst>
                <a:ext uri="{FF2B5EF4-FFF2-40B4-BE49-F238E27FC236}">
                  <a16:creationId xmlns:a16="http://schemas.microsoft.com/office/drawing/2014/main" id="{159FA06F-4459-4AB9-ABF2-C7B2B170E577}"/>
                </a:ext>
              </a:extLst>
            </p:cNvPr>
            <p:cNvSpPr/>
            <p:nvPr/>
          </p:nvSpPr>
          <p:spPr>
            <a:xfrm>
              <a:off x="2866036" y="7954924"/>
              <a:ext cx="525780" cy="525780"/>
            </a:xfrm>
            <a:prstGeom prst="ellipse">
              <a:avLst/>
            </a:prstGeom>
            <a:solidFill>
              <a:srgbClr val="E7E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타원 16">
              <a:extLst>
                <a:ext uri="{FF2B5EF4-FFF2-40B4-BE49-F238E27FC236}">
                  <a16:creationId xmlns:a16="http://schemas.microsoft.com/office/drawing/2014/main" id="{4C5E9E56-CA6A-4053-9749-3B7D384E6D85}"/>
                </a:ext>
              </a:extLst>
            </p:cNvPr>
            <p:cNvSpPr/>
            <p:nvPr/>
          </p:nvSpPr>
          <p:spPr>
            <a:xfrm>
              <a:off x="2235287" y="7726837"/>
              <a:ext cx="525780" cy="52578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8" name="그룹 17">
              <a:extLst>
                <a:ext uri="{FF2B5EF4-FFF2-40B4-BE49-F238E27FC236}">
                  <a16:creationId xmlns:a16="http://schemas.microsoft.com/office/drawing/2014/main" id="{1981D5F9-FB6C-4B8F-BF4F-5E0663B589FE}"/>
                </a:ext>
              </a:extLst>
            </p:cNvPr>
            <p:cNvGrpSpPr/>
            <p:nvPr/>
          </p:nvGrpSpPr>
          <p:grpSpPr>
            <a:xfrm>
              <a:off x="436050" y="6858000"/>
              <a:ext cx="4168832" cy="4040978"/>
              <a:chOff x="5240396" y="2181026"/>
              <a:chExt cx="4168832" cy="4040978"/>
            </a:xfrm>
          </p:grpSpPr>
          <p:grpSp>
            <p:nvGrpSpPr>
              <p:cNvPr id="28" name="그룹 27">
                <a:extLst>
                  <a:ext uri="{FF2B5EF4-FFF2-40B4-BE49-F238E27FC236}">
                    <a16:creationId xmlns:a16="http://schemas.microsoft.com/office/drawing/2014/main" id="{0CDBB66F-2FD6-44DC-9767-743EC6CBE35E}"/>
                  </a:ext>
                </a:extLst>
              </p:cNvPr>
              <p:cNvGrpSpPr/>
              <p:nvPr/>
            </p:nvGrpSpPr>
            <p:grpSpPr>
              <a:xfrm>
                <a:off x="5240396" y="2181026"/>
                <a:ext cx="4168832" cy="4040978"/>
                <a:chOff x="5240396" y="2181026"/>
                <a:chExt cx="4168832" cy="4040978"/>
              </a:xfrm>
            </p:grpSpPr>
            <p:sp>
              <p:nvSpPr>
                <p:cNvPr id="39" name="타원 38">
                  <a:extLst>
                    <a:ext uri="{FF2B5EF4-FFF2-40B4-BE49-F238E27FC236}">
                      <a16:creationId xmlns:a16="http://schemas.microsoft.com/office/drawing/2014/main" id="{8541D32A-35CC-448D-A487-87F061EBD367}"/>
                    </a:ext>
                  </a:extLst>
                </p:cNvPr>
                <p:cNvSpPr/>
                <p:nvPr/>
              </p:nvSpPr>
              <p:spPr>
                <a:xfrm>
                  <a:off x="6898633" y="2181026"/>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0" name="직사각형 39">
                  <a:extLst>
                    <a:ext uri="{FF2B5EF4-FFF2-40B4-BE49-F238E27FC236}">
                      <a16:creationId xmlns:a16="http://schemas.microsoft.com/office/drawing/2014/main" id="{25ABA117-BDCB-4E36-899A-7FECD8CB272A}"/>
                    </a:ext>
                  </a:extLst>
                </p:cNvPr>
                <p:cNvSpPr/>
                <p:nvPr/>
              </p:nvSpPr>
              <p:spPr>
                <a:xfrm>
                  <a:off x="6916619" y="2429485"/>
                  <a:ext cx="763351" cy="261610"/>
                </a:xfrm>
                <a:prstGeom prst="rect">
                  <a:avLst/>
                </a:prstGeom>
              </p:spPr>
              <p:txBody>
                <a:bodyPr wrap="non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Tổng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hợp</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1" name="타원 40">
                  <a:extLst>
                    <a:ext uri="{FF2B5EF4-FFF2-40B4-BE49-F238E27FC236}">
                      <a16:creationId xmlns:a16="http://schemas.microsoft.com/office/drawing/2014/main" id="{A29178C4-5444-4301-8B40-E9588DF6A7D2}"/>
                    </a:ext>
                  </a:extLst>
                </p:cNvPr>
                <p:cNvSpPr/>
                <p:nvPr/>
              </p:nvSpPr>
              <p:spPr>
                <a:xfrm>
                  <a:off x="7482739" y="5437926"/>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2" name="직사각형 41">
                  <a:extLst>
                    <a:ext uri="{FF2B5EF4-FFF2-40B4-BE49-F238E27FC236}">
                      <a16:creationId xmlns:a16="http://schemas.microsoft.com/office/drawing/2014/main" id="{0C80FCA0-9903-4827-B847-61896402AFCB}"/>
                    </a:ext>
                  </a:extLst>
                </p:cNvPr>
                <p:cNvSpPr/>
                <p:nvPr/>
              </p:nvSpPr>
              <p:spPr>
                <a:xfrm>
                  <a:off x="7430994" y="5699085"/>
                  <a:ext cx="902811" cy="276999"/>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Nhân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rộng</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3" name="타원 42">
                  <a:extLst>
                    <a:ext uri="{FF2B5EF4-FFF2-40B4-BE49-F238E27FC236}">
                      <a16:creationId xmlns:a16="http://schemas.microsoft.com/office/drawing/2014/main" id="{A8571E2D-3196-4335-96F5-0FB60DA016BD}"/>
                    </a:ext>
                  </a:extLst>
                </p:cNvPr>
                <p:cNvSpPr/>
                <p:nvPr/>
              </p:nvSpPr>
              <p:spPr>
                <a:xfrm>
                  <a:off x="6305257" y="5437926"/>
                  <a:ext cx="784078" cy="784078"/>
                </a:xfrm>
                <a:prstGeom prst="ellipse">
                  <a:avLst/>
                </a:prstGeom>
                <a:solidFill>
                  <a:srgbClr val="A4C6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4" name="직사각형 43">
                  <a:extLst>
                    <a:ext uri="{FF2B5EF4-FFF2-40B4-BE49-F238E27FC236}">
                      <a16:creationId xmlns:a16="http://schemas.microsoft.com/office/drawing/2014/main" id="{48421294-E009-4F8E-BF79-3608F9A286EF}"/>
                    </a:ext>
                  </a:extLst>
                </p:cNvPr>
                <p:cNvSpPr/>
                <p:nvPr/>
              </p:nvSpPr>
              <p:spPr>
                <a:xfrm>
                  <a:off x="6350493" y="5546685"/>
                  <a:ext cx="708848" cy="600164"/>
                </a:xfrm>
                <a:prstGeom prst="rect">
                  <a:avLst/>
                </a:prstGeom>
              </p:spPr>
              <p:txBody>
                <a:bodyPr wrap="none">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rPr>
                    <a:t>CSDL</a:t>
                  </a:r>
                </a:p>
                <a:p>
                  <a:pPr algn="ctr"/>
                  <a:r>
                    <a:rPr lang="en-US" altLang="ko-KR" sz="1100" dirty="0">
                      <a:solidFill>
                        <a:srgbClr val="1F45BC"/>
                      </a:solidFill>
                      <a:latin typeface="SamsungOne-700" panose="020B0803030303020204" pitchFamily="34" charset="0"/>
                      <a:ea typeface="SamsungOne-700" panose="020B0803030303020204" pitchFamily="34" charset="0"/>
                    </a:rPr>
                    <a:t>Schema </a:t>
                  </a:r>
                </a:p>
                <a:p>
                  <a:pPr algn="ctr"/>
                  <a:r>
                    <a:rPr lang="en-US" altLang="ko-KR" sz="1100" dirty="0">
                      <a:solidFill>
                        <a:srgbClr val="1F45BC"/>
                      </a:solidFill>
                      <a:latin typeface="SamsungOne-700" panose="020B0803030303020204" pitchFamily="34" charset="0"/>
                      <a:ea typeface="SamsungOne-700" panose="020B0803030303020204" pitchFamily="34" charset="0"/>
                    </a:rPr>
                    <a:t>Less</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5" name="타원 44">
                  <a:extLst>
                    <a:ext uri="{FF2B5EF4-FFF2-40B4-BE49-F238E27FC236}">
                      <a16:creationId xmlns:a16="http://schemas.microsoft.com/office/drawing/2014/main" id="{E712F9EA-B8B5-4FD7-BCAC-E0284B5240F1}"/>
                    </a:ext>
                  </a:extLst>
                </p:cNvPr>
                <p:cNvSpPr/>
                <p:nvPr/>
              </p:nvSpPr>
              <p:spPr>
                <a:xfrm>
                  <a:off x="8381677" y="4719086"/>
                  <a:ext cx="784078" cy="784078"/>
                </a:xfrm>
                <a:prstGeom prst="ellipse">
                  <a:avLst/>
                </a:prstGeom>
                <a:solidFill>
                  <a:srgbClr val="A1A9F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6" name="직사각형 45">
                  <a:extLst>
                    <a:ext uri="{FF2B5EF4-FFF2-40B4-BE49-F238E27FC236}">
                      <a16:creationId xmlns:a16="http://schemas.microsoft.com/office/drawing/2014/main" id="{DAA45C5D-AD1B-4E94-B80A-F79B7B401A4C}"/>
                    </a:ext>
                  </a:extLst>
                </p:cNvPr>
                <p:cNvSpPr/>
                <p:nvPr/>
              </p:nvSpPr>
              <p:spPr>
                <a:xfrm>
                  <a:off x="8318650" y="4891345"/>
                  <a:ext cx="938077" cy="430887"/>
                </a:xfrm>
                <a:prstGeom prst="rect">
                  <a:avLst/>
                </a:prstGeom>
              </p:spPr>
              <p:txBody>
                <a:bodyPr wrap="non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Định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hướng</a:t>
                  </a:r>
                  <a:r>
                    <a:rPr lang="en-US" altLang="ko-KR" sz="1100" dirty="0">
                      <a:solidFill>
                        <a:srgbClr val="1F45BC"/>
                      </a:solidFill>
                      <a:latin typeface="SamsungOne-700" panose="020B0803030303020204" pitchFamily="34" charset="0"/>
                      <a:ea typeface="SamsungOne-700" panose="020B0803030303020204" pitchFamily="34" charset="0"/>
                    </a:rPr>
                    <a:t> </a:t>
                  </a:r>
                </a:p>
                <a:p>
                  <a:pPr algn="ctr"/>
                  <a:r>
                    <a:rPr lang="en-US" altLang="ko-KR" sz="1100" dirty="0" err="1">
                      <a:solidFill>
                        <a:srgbClr val="1F45BC"/>
                      </a:solidFill>
                      <a:latin typeface="SamsungOne-700" panose="020B0803030303020204" pitchFamily="34" charset="0"/>
                      <a:ea typeface="SamsungOne-700" panose="020B0803030303020204" pitchFamily="34" charset="0"/>
                    </a:rPr>
                    <a:t>tài</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7" name="타원 46">
                  <a:extLst>
                    <a:ext uri="{FF2B5EF4-FFF2-40B4-BE49-F238E27FC236}">
                      <a16:creationId xmlns:a16="http://schemas.microsoft.com/office/drawing/2014/main" id="{64392099-F499-4904-896B-05CF7465522E}"/>
                    </a:ext>
                  </a:extLst>
                </p:cNvPr>
                <p:cNvSpPr/>
                <p:nvPr/>
              </p:nvSpPr>
              <p:spPr>
                <a:xfrm>
                  <a:off x="5430827" y="4719086"/>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48" name="직사각형 47">
                  <a:extLst>
                    <a:ext uri="{FF2B5EF4-FFF2-40B4-BE49-F238E27FC236}">
                      <a16:creationId xmlns:a16="http://schemas.microsoft.com/office/drawing/2014/main" id="{5B1F1F1A-F333-41EF-9807-592F689BE397}"/>
                    </a:ext>
                  </a:extLst>
                </p:cNvPr>
                <p:cNvSpPr/>
                <p:nvPr/>
              </p:nvSpPr>
              <p:spPr>
                <a:xfrm>
                  <a:off x="5475100" y="4880292"/>
                  <a:ext cx="710451"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Lập</a:t>
                  </a:r>
                  <a:r>
                    <a:rPr lang="en-US" altLang="ko-KR" sz="1200" dirty="0">
                      <a:solidFill>
                        <a:srgbClr val="1F45BC"/>
                      </a:solidFill>
                      <a:latin typeface="SamsungOne-700" panose="020B0803030303020204" pitchFamily="34" charset="0"/>
                      <a:ea typeface="SamsungOne-700" panose="020B0803030303020204" pitchFamily="34" charset="0"/>
                    </a:rPr>
                    <a:t> </a:t>
                  </a:r>
                </a:p>
                <a:p>
                  <a:pPr algn="ctr"/>
                  <a:r>
                    <a:rPr lang="en-US" altLang="ko-KR" sz="1200" dirty="0" err="1">
                      <a:solidFill>
                        <a:srgbClr val="1F45BC"/>
                      </a:solidFill>
                      <a:latin typeface="SamsungOne-700" panose="020B0803030303020204" pitchFamily="34" charset="0"/>
                      <a:ea typeface="SamsungOne-700" panose="020B0803030303020204" pitchFamily="34" charset="0"/>
                    </a:rPr>
                    <a:t>chỉ</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mục</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9" name="타원 48">
                  <a:extLst>
                    <a:ext uri="{FF2B5EF4-FFF2-40B4-BE49-F238E27FC236}">
                      <a16:creationId xmlns:a16="http://schemas.microsoft.com/office/drawing/2014/main" id="{6F6428CA-9E48-4DEC-A81D-C2B4DF4717BA}"/>
                    </a:ext>
                  </a:extLst>
                </p:cNvPr>
                <p:cNvSpPr/>
                <p:nvPr/>
              </p:nvSpPr>
              <p:spPr>
                <a:xfrm>
                  <a:off x="8558160" y="3575341"/>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0" name="직사각형 49">
                  <a:extLst>
                    <a:ext uri="{FF2B5EF4-FFF2-40B4-BE49-F238E27FC236}">
                      <a16:creationId xmlns:a16="http://schemas.microsoft.com/office/drawing/2014/main" id="{AE30B5E9-890C-466F-A133-723C455C6020}"/>
                    </a:ext>
                  </a:extLst>
                </p:cNvPr>
                <p:cNvSpPr/>
                <p:nvPr/>
              </p:nvSpPr>
              <p:spPr>
                <a:xfrm>
                  <a:off x="8506416" y="3836500"/>
                  <a:ext cx="902812" cy="276999"/>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Phân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đoạn</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1" name="타원 50">
                  <a:extLst>
                    <a:ext uri="{FF2B5EF4-FFF2-40B4-BE49-F238E27FC236}">
                      <a16:creationId xmlns:a16="http://schemas.microsoft.com/office/drawing/2014/main" id="{9192A205-B390-453C-B0BA-16AA503BE587}"/>
                    </a:ext>
                  </a:extLst>
                </p:cNvPr>
                <p:cNvSpPr/>
                <p:nvPr/>
              </p:nvSpPr>
              <p:spPr>
                <a:xfrm>
                  <a:off x="5254345" y="3575341"/>
                  <a:ext cx="784078" cy="784078"/>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2" name="직사각형 51">
                  <a:extLst>
                    <a:ext uri="{FF2B5EF4-FFF2-40B4-BE49-F238E27FC236}">
                      <a16:creationId xmlns:a16="http://schemas.microsoft.com/office/drawing/2014/main" id="{FED23718-E032-4B55-B580-0EC210F16D03}"/>
                    </a:ext>
                  </a:extLst>
                </p:cNvPr>
                <p:cNvSpPr/>
                <p:nvPr/>
              </p:nvSpPr>
              <p:spPr>
                <a:xfrm>
                  <a:off x="5240396" y="3753950"/>
                  <a:ext cx="801823"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Truy</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vấn</a:t>
                  </a:r>
                  <a:r>
                    <a:rPr lang="en-US" altLang="ko-KR" sz="1200" dirty="0">
                      <a:solidFill>
                        <a:srgbClr val="1F45BC"/>
                      </a:solidFill>
                      <a:latin typeface="SamsungOne-700" panose="020B0803030303020204" pitchFamily="34" charset="0"/>
                      <a:ea typeface="SamsungOne-700" panose="020B0803030303020204" pitchFamily="34" charset="0"/>
                    </a:rPr>
                    <a:t> </a:t>
                  </a:r>
                </a:p>
                <a:p>
                  <a:pPr algn="ctr"/>
                  <a:r>
                    <a:rPr lang="en-US" altLang="ko-KR" sz="1200" dirty="0">
                      <a:solidFill>
                        <a:srgbClr val="1F45BC"/>
                      </a:solidFill>
                      <a:latin typeface="SamsungOne-700" panose="020B0803030303020204" pitchFamily="34" charset="0"/>
                      <a:ea typeface="SamsungOne-700" panose="020B0803030303020204" pitchFamily="34" charset="0"/>
                    </a:rPr>
                    <a:t>Ad Hoc</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3" name="타원 52">
                  <a:extLst>
                    <a:ext uri="{FF2B5EF4-FFF2-40B4-BE49-F238E27FC236}">
                      <a16:creationId xmlns:a16="http://schemas.microsoft.com/office/drawing/2014/main" id="{B438C269-EA7B-476B-B0F3-7CB721A28B42}"/>
                    </a:ext>
                  </a:extLst>
                </p:cNvPr>
                <p:cNvSpPr/>
                <p:nvPr/>
              </p:nvSpPr>
              <p:spPr>
                <a:xfrm>
                  <a:off x="7995663" y="2579415"/>
                  <a:ext cx="784078" cy="784078"/>
                </a:xfrm>
                <a:prstGeom prst="ellipse">
                  <a:avLst/>
                </a:prstGeom>
                <a:solidFill>
                  <a:srgbClr val="E7ECFD"/>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54" name="직사각형 53">
                  <a:extLst>
                    <a:ext uri="{FF2B5EF4-FFF2-40B4-BE49-F238E27FC236}">
                      <a16:creationId xmlns:a16="http://schemas.microsoft.com/office/drawing/2014/main" id="{B3BD419F-D53A-4830-8EDC-A0D6F9C11683}"/>
                    </a:ext>
                  </a:extLst>
                </p:cNvPr>
                <p:cNvSpPr/>
                <p:nvPr/>
              </p:nvSpPr>
              <p:spPr>
                <a:xfrm>
                  <a:off x="8074562" y="2840574"/>
                  <a:ext cx="641522" cy="276999"/>
                </a:xfrm>
                <a:prstGeom prst="rect">
                  <a:avLst/>
                </a:prstGeom>
              </p:spPr>
              <p:txBody>
                <a:bodyPr wrap="none">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GridFS</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5" name="타원 54">
                  <a:extLst>
                    <a:ext uri="{FF2B5EF4-FFF2-40B4-BE49-F238E27FC236}">
                      <a16:creationId xmlns:a16="http://schemas.microsoft.com/office/drawing/2014/main" id="{45B63350-42E0-43F9-AECA-F2C77494DADB}"/>
                    </a:ext>
                  </a:extLst>
                </p:cNvPr>
                <p:cNvSpPr/>
                <p:nvPr/>
              </p:nvSpPr>
              <p:spPr>
                <a:xfrm>
                  <a:off x="5816842" y="2579415"/>
                  <a:ext cx="784078" cy="784078"/>
                </a:xfrm>
                <a:prstGeom prst="ellipse">
                  <a:avLst/>
                </a:prstGeom>
                <a:solidFill>
                  <a:srgbClr val="7FC8D7"/>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57" name="타원 56">
                  <a:extLst>
                    <a:ext uri="{FF2B5EF4-FFF2-40B4-BE49-F238E27FC236}">
                      <a16:creationId xmlns:a16="http://schemas.microsoft.com/office/drawing/2014/main" id="{F28EF8BD-B440-4F2F-A963-399011D8FAB7}"/>
                    </a:ext>
                  </a:extLst>
                </p:cNvPr>
                <p:cNvSpPr/>
                <p:nvPr/>
              </p:nvSpPr>
              <p:spPr>
                <a:xfrm>
                  <a:off x="6685633" y="3666335"/>
                  <a:ext cx="1225317" cy="1225317"/>
                </a:xfrm>
                <a:prstGeom prst="ellipse">
                  <a:avLst/>
                </a:prstGeom>
                <a:solidFill>
                  <a:srgbClr val="3961DF"/>
                </a:solidFill>
                <a:ln w="317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sp>
              <p:nvSpPr>
                <p:cNvPr id="58" name="눈물 방울 57">
                  <a:extLst>
                    <a:ext uri="{FF2B5EF4-FFF2-40B4-BE49-F238E27FC236}">
                      <a16:creationId xmlns:a16="http://schemas.microsoft.com/office/drawing/2014/main" id="{473A7F09-A80C-48E7-9973-FEBA22876C2E}"/>
                    </a:ext>
                  </a:extLst>
                </p:cNvPr>
                <p:cNvSpPr/>
                <p:nvPr/>
              </p:nvSpPr>
              <p:spPr>
                <a:xfrm rot="8100000">
                  <a:off x="6991299" y="3745118"/>
                  <a:ext cx="610812" cy="610812"/>
                </a:xfrm>
                <a:prstGeom prst="teardrop">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SamsungOne-700" panose="020B0803030303020204" pitchFamily="34" charset="0"/>
                    <a:ea typeface="SamsungOneKorean 400" panose="020B0503030303020204" pitchFamily="50" charset="-127"/>
                  </a:endParaRPr>
                </a:p>
              </p:txBody>
            </p:sp>
            <p:pic>
              <p:nvPicPr>
                <p:cNvPr id="59" name="그림 58">
                  <a:extLst>
                    <a:ext uri="{FF2B5EF4-FFF2-40B4-BE49-F238E27FC236}">
                      <a16:creationId xmlns:a16="http://schemas.microsoft.com/office/drawing/2014/main" id="{0466DCF5-D7D1-46BD-9A78-31C01435A3B9}"/>
                    </a:ext>
                  </a:extLst>
                </p:cNvPr>
                <p:cNvPicPr>
                  <a:picLocks noChangeAspect="1"/>
                </p:cNvPicPr>
                <p:nvPr/>
              </p:nvPicPr>
              <p:blipFill rotWithShape="1">
                <a:blip r:embed="rId3">
                  <a:extLst>
                    <a:ext uri="{28A0092B-C50C-407E-A947-70E740481C1C}">
                      <a14:useLocalDpi xmlns:a14="http://schemas.microsoft.com/office/drawing/2010/main" val="0"/>
                    </a:ext>
                  </a:extLst>
                </a:blip>
                <a:srcRect l="-1051" t="22285" r="87079" b="24885"/>
                <a:stretch/>
              </p:blipFill>
              <p:spPr>
                <a:xfrm>
                  <a:off x="7139235" y="3779823"/>
                  <a:ext cx="316732" cy="673628"/>
                </a:xfrm>
                <a:prstGeom prst="rect">
                  <a:avLst/>
                </a:prstGeom>
              </p:spPr>
            </p:pic>
            <p:pic>
              <p:nvPicPr>
                <p:cNvPr id="60" name="그림 59">
                  <a:extLst>
                    <a:ext uri="{FF2B5EF4-FFF2-40B4-BE49-F238E27FC236}">
                      <a16:creationId xmlns:a16="http://schemas.microsoft.com/office/drawing/2014/main" id="{D223DC93-0AAF-42BC-80ED-B5AB25A6E5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52" t="37229" b="24885"/>
                <a:stretch/>
              </p:blipFill>
              <p:spPr>
                <a:xfrm>
                  <a:off x="6892206" y="4482434"/>
                  <a:ext cx="848846" cy="210470"/>
                </a:xfrm>
                <a:prstGeom prst="rect">
                  <a:avLst/>
                </a:prstGeom>
              </p:spPr>
            </p:pic>
          </p:grpSp>
          <p:grpSp>
            <p:nvGrpSpPr>
              <p:cNvPr id="29" name="그룹 28">
                <a:extLst>
                  <a:ext uri="{FF2B5EF4-FFF2-40B4-BE49-F238E27FC236}">
                    <a16:creationId xmlns:a16="http://schemas.microsoft.com/office/drawing/2014/main" id="{CB452BD5-90F1-4529-A92A-1943F402C51B}"/>
                  </a:ext>
                </a:extLst>
              </p:cNvPr>
              <p:cNvGrpSpPr/>
              <p:nvPr/>
            </p:nvGrpSpPr>
            <p:grpSpPr>
              <a:xfrm>
                <a:off x="5473858" y="2598413"/>
                <a:ext cx="3634165" cy="3512576"/>
                <a:chOff x="5473858" y="2598413"/>
                <a:chExt cx="3634165" cy="3512576"/>
              </a:xfrm>
            </p:grpSpPr>
            <p:cxnSp>
              <p:nvCxnSpPr>
                <p:cNvPr id="30" name="직선 연결선 29">
                  <a:extLst>
                    <a:ext uri="{FF2B5EF4-FFF2-40B4-BE49-F238E27FC236}">
                      <a16:creationId xmlns:a16="http://schemas.microsoft.com/office/drawing/2014/main" id="{4543702D-DD7F-4410-A858-8C32F3AE9D33}"/>
                    </a:ext>
                  </a:extLst>
                </p:cNvPr>
                <p:cNvCxnSpPr/>
                <p:nvPr/>
              </p:nvCxnSpPr>
              <p:spPr>
                <a:xfrm>
                  <a:off x="6679021" y="2598413"/>
                  <a:ext cx="377057" cy="1005709"/>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7C0542F-8405-4AA5-8817-46CBFE65527B}"/>
                    </a:ext>
                  </a:extLst>
                </p:cNvPr>
                <p:cNvCxnSpPr/>
                <p:nvPr/>
              </p:nvCxnSpPr>
              <p:spPr>
                <a:xfrm flipH="1">
                  <a:off x="7566029" y="2603939"/>
                  <a:ext cx="358669" cy="1000183"/>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C767D685-C24E-4119-A69B-51BB090EC131}"/>
                    </a:ext>
                  </a:extLst>
                </p:cNvPr>
                <p:cNvCxnSpPr/>
                <p:nvPr/>
              </p:nvCxnSpPr>
              <p:spPr>
                <a:xfrm flipH="1">
                  <a:off x="6032944" y="4856383"/>
                  <a:ext cx="725449" cy="833035"/>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A8547C6C-63D2-459B-BD51-8F42AD8644E1}"/>
                    </a:ext>
                  </a:extLst>
                </p:cNvPr>
                <p:cNvCxnSpPr/>
                <p:nvPr/>
              </p:nvCxnSpPr>
              <p:spPr>
                <a:xfrm>
                  <a:off x="7779349" y="4856382"/>
                  <a:ext cx="734663" cy="833036"/>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113E9AB7-55B8-47F4-A493-BB057F88DC50}"/>
                    </a:ext>
                  </a:extLst>
                </p:cNvPr>
                <p:cNvCxnSpPr/>
                <p:nvPr/>
              </p:nvCxnSpPr>
              <p:spPr>
                <a:xfrm>
                  <a:off x="8067922" y="4389534"/>
                  <a:ext cx="1040101" cy="206157"/>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42196A7-1326-44F1-8918-5E0BAE08BD2F}"/>
                    </a:ext>
                  </a:extLst>
                </p:cNvPr>
                <p:cNvCxnSpPr/>
                <p:nvPr/>
              </p:nvCxnSpPr>
              <p:spPr>
                <a:xfrm flipV="1">
                  <a:off x="7986821" y="3346930"/>
                  <a:ext cx="913191" cy="523527"/>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BE857A31-31EE-4C6C-9FC1-7356E943E85A}"/>
                    </a:ext>
                  </a:extLst>
                </p:cNvPr>
                <p:cNvCxnSpPr/>
                <p:nvPr/>
              </p:nvCxnSpPr>
              <p:spPr>
                <a:xfrm flipV="1">
                  <a:off x="5473858" y="4410654"/>
                  <a:ext cx="1055799" cy="205683"/>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CDEAA435-F3BB-462D-B598-0B6D15427EA9}"/>
                    </a:ext>
                  </a:extLst>
                </p:cNvPr>
                <p:cNvCxnSpPr/>
                <p:nvPr/>
              </p:nvCxnSpPr>
              <p:spPr>
                <a:xfrm>
                  <a:off x="5714351" y="3346930"/>
                  <a:ext cx="874886" cy="527488"/>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98319AF8-13FF-430E-B4D5-B60AC6FF9650}"/>
                    </a:ext>
                  </a:extLst>
                </p:cNvPr>
                <p:cNvCxnSpPr/>
                <p:nvPr/>
              </p:nvCxnSpPr>
              <p:spPr>
                <a:xfrm>
                  <a:off x="7298291" y="5038587"/>
                  <a:ext cx="0" cy="1072402"/>
                </a:xfrm>
                <a:prstGeom prst="line">
                  <a:avLst/>
                </a:prstGeom>
                <a:ln w="25400">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grpSp>
        </p:grpSp>
        <p:pic>
          <p:nvPicPr>
            <p:cNvPr id="19" name="그림 18">
              <a:extLst>
                <a:ext uri="{FF2B5EF4-FFF2-40B4-BE49-F238E27FC236}">
                  <a16:creationId xmlns:a16="http://schemas.microsoft.com/office/drawing/2014/main" id="{99C8BEFE-592C-4E4F-B5FD-07907E3E7B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8132" y="8051800"/>
              <a:ext cx="341612" cy="341612"/>
            </a:xfrm>
            <a:prstGeom prst="rect">
              <a:avLst/>
            </a:prstGeom>
          </p:spPr>
        </p:pic>
        <p:pic>
          <p:nvPicPr>
            <p:cNvPr id="20" name="그림 19">
              <a:extLst>
                <a:ext uri="{FF2B5EF4-FFF2-40B4-BE49-F238E27FC236}">
                  <a16:creationId xmlns:a16="http://schemas.microsoft.com/office/drawing/2014/main" id="{F395F7CC-D175-4F1F-B1D7-CFD062AAE1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5613" y="8075588"/>
              <a:ext cx="219388" cy="300642"/>
            </a:xfrm>
            <a:prstGeom prst="rect">
              <a:avLst/>
            </a:prstGeom>
          </p:spPr>
        </p:pic>
        <p:pic>
          <p:nvPicPr>
            <p:cNvPr id="21" name="그림 20">
              <a:extLst>
                <a:ext uri="{FF2B5EF4-FFF2-40B4-BE49-F238E27FC236}">
                  <a16:creationId xmlns:a16="http://schemas.microsoft.com/office/drawing/2014/main" id="{B80905EA-3377-411A-BB27-C160E7453C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8417" y="8615167"/>
              <a:ext cx="313956" cy="306172"/>
            </a:xfrm>
            <a:prstGeom prst="rect">
              <a:avLst/>
            </a:prstGeom>
          </p:spPr>
        </p:pic>
        <p:pic>
          <p:nvPicPr>
            <p:cNvPr id="22" name="그림 21">
              <a:extLst>
                <a:ext uri="{FF2B5EF4-FFF2-40B4-BE49-F238E27FC236}">
                  <a16:creationId xmlns:a16="http://schemas.microsoft.com/office/drawing/2014/main" id="{935C53B3-1750-493D-9174-F5E958BD24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0062" y="9272665"/>
              <a:ext cx="227339" cy="307740"/>
            </a:xfrm>
            <a:prstGeom prst="rect">
              <a:avLst/>
            </a:prstGeom>
          </p:spPr>
        </p:pic>
        <p:pic>
          <p:nvPicPr>
            <p:cNvPr id="23" name="그림 22">
              <a:extLst>
                <a:ext uri="{FF2B5EF4-FFF2-40B4-BE49-F238E27FC236}">
                  <a16:creationId xmlns:a16="http://schemas.microsoft.com/office/drawing/2014/main" id="{C443D5CC-BBC2-4B5E-B0CC-1ACBAA003D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3686" y="8599306"/>
              <a:ext cx="329543" cy="359501"/>
            </a:xfrm>
            <a:prstGeom prst="rect">
              <a:avLst/>
            </a:prstGeom>
          </p:spPr>
        </p:pic>
        <p:pic>
          <p:nvPicPr>
            <p:cNvPr id="24" name="그림 23">
              <a:extLst>
                <a:ext uri="{FF2B5EF4-FFF2-40B4-BE49-F238E27FC236}">
                  <a16:creationId xmlns:a16="http://schemas.microsoft.com/office/drawing/2014/main" id="{D052A8F4-1429-4DE9-95F3-389EC961BD4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25460" y="9275025"/>
              <a:ext cx="241229" cy="319768"/>
            </a:xfrm>
            <a:prstGeom prst="rect">
              <a:avLst/>
            </a:prstGeom>
          </p:spPr>
        </p:pic>
        <p:pic>
          <p:nvPicPr>
            <p:cNvPr id="25" name="그림 24">
              <a:extLst>
                <a:ext uri="{FF2B5EF4-FFF2-40B4-BE49-F238E27FC236}">
                  <a16:creationId xmlns:a16="http://schemas.microsoft.com/office/drawing/2014/main" id="{8492CC29-9BCF-4BB5-AC60-12D94368830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29540" y="9753158"/>
              <a:ext cx="413553" cy="162010"/>
            </a:xfrm>
            <a:prstGeom prst="rect">
              <a:avLst/>
            </a:prstGeom>
          </p:spPr>
        </p:pic>
        <p:pic>
          <p:nvPicPr>
            <p:cNvPr id="26" name="그림 25">
              <a:extLst>
                <a:ext uri="{FF2B5EF4-FFF2-40B4-BE49-F238E27FC236}">
                  <a16:creationId xmlns:a16="http://schemas.microsoft.com/office/drawing/2014/main" id="{D1D4AFA8-6FF7-4061-A71F-D5D96E6840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4541" y="9700349"/>
              <a:ext cx="214818" cy="284758"/>
            </a:xfrm>
            <a:prstGeom prst="rect">
              <a:avLst/>
            </a:prstGeom>
          </p:spPr>
        </p:pic>
        <p:pic>
          <p:nvPicPr>
            <p:cNvPr id="27" name="그림 26">
              <a:extLst>
                <a:ext uri="{FF2B5EF4-FFF2-40B4-BE49-F238E27FC236}">
                  <a16:creationId xmlns:a16="http://schemas.microsoft.com/office/drawing/2014/main" id="{1EB26213-291C-484E-BF33-B36E0A4927D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0" y="7830697"/>
              <a:ext cx="326137" cy="344425"/>
            </a:xfrm>
            <a:prstGeom prst="rect">
              <a:avLst/>
            </a:prstGeom>
          </p:spPr>
        </p:pic>
      </p:grpSp>
      <p:sp>
        <p:nvSpPr>
          <p:cNvPr id="61" name="직사각형 56">
            <a:extLst>
              <a:ext uri="{FF2B5EF4-FFF2-40B4-BE49-F238E27FC236}">
                <a16:creationId xmlns:a16="http://schemas.microsoft.com/office/drawing/2014/main" id="{FAF4C024-6259-6942-B22C-455A76C3B157}"/>
              </a:ext>
            </a:extLst>
          </p:cNvPr>
          <p:cNvSpPr/>
          <p:nvPr/>
        </p:nvSpPr>
        <p:spPr>
          <a:xfrm>
            <a:off x="5917627" y="2575757"/>
            <a:ext cx="861133" cy="461665"/>
          </a:xfrm>
          <a:prstGeom prst="rect">
            <a:avLst/>
          </a:prstGeom>
        </p:spPr>
        <p:txBody>
          <a:bodyPr wrap="none">
            <a:spAutoFit/>
          </a:bodyPr>
          <a:lstStyle/>
          <a:p>
            <a:pPr algn="ctr"/>
            <a:r>
              <a:rPr lang="en-US" altLang="ko-KR" sz="1200" dirty="0" err="1">
                <a:solidFill>
                  <a:srgbClr val="1F45BC"/>
                </a:solidFill>
                <a:latin typeface="SamsungOne-700" panose="020B0803030303020204" pitchFamily="34" charset="0"/>
                <a:ea typeface="SamsungOneKorean 400" panose="020B0503030303020204" pitchFamily="50" charset="-127"/>
              </a:rPr>
              <a:t>Hiệu</a:t>
            </a:r>
            <a:r>
              <a:rPr lang="en-US" altLang="ko-KR" sz="1200" dirty="0">
                <a:solidFill>
                  <a:srgbClr val="1F45BC"/>
                </a:solidFill>
                <a:latin typeface="SamsungOne-700" panose="020B0803030303020204" pitchFamily="34" charset="0"/>
                <a:ea typeface="SamsungOneKorean 400" panose="020B0503030303020204" pitchFamily="50" charset="-127"/>
              </a:rPr>
              <a:t> </a:t>
            </a:r>
            <a:r>
              <a:rPr lang="en-US" altLang="ko-KR" sz="1200" dirty="0" err="1">
                <a:solidFill>
                  <a:srgbClr val="1F45BC"/>
                </a:solidFill>
                <a:latin typeface="SamsungOne-700" panose="020B0803030303020204" pitchFamily="34" charset="0"/>
                <a:ea typeface="SamsungOneKorean 400" panose="020B0503030303020204" pitchFamily="50" charset="-127"/>
              </a:rPr>
              <a:t>suất</a:t>
            </a:r>
            <a:r>
              <a:rPr lang="en-US" altLang="ko-KR" sz="12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200" dirty="0" err="1">
                <a:solidFill>
                  <a:srgbClr val="1F45BC"/>
                </a:solidFill>
                <a:latin typeface="SamsungOne-700" panose="020B0803030303020204" pitchFamily="34" charset="0"/>
                <a:ea typeface="SamsungOneKorean 400" panose="020B0503030303020204" pitchFamily="50" charset="-127"/>
              </a:rPr>
              <a:t>cao</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2171366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Tại</a:t>
            </a:r>
            <a:r>
              <a:rPr lang="en-US" altLang="ko-KR" dirty="0">
                <a:ea typeface="SamsungOneKorean 400" panose="020B0503030303020204" pitchFamily="50" charset="-127"/>
              </a:rPr>
              <a:t> </a:t>
            </a:r>
            <a:r>
              <a:rPr lang="en-US" altLang="ko-KR" dirty="0" err="1">
                <a:ea typeface="SamsungOneKorean 400" panose="020B0503030303020204" pitchFamily="50" charset="-127"/>
              </a:rPr>
              <a:t>sao</a:t>
            </a:r>
            <a:r>
              <a:rPr lang="en-US" altLang="ko-KR" dirty="0">
                <a:ea typeface="SamsungOneKorean 400" panose="020B0503030303020204" pitchFamily="50" charset="-127"/>
              </a:rPr>
              <a:t> </a:t>
            </a:r>
            <a:r>
              <a:rPr lang="en-US" altLang="ko-KR" dirty="0" err="1">
                <a:ea typeface="SamsungOneKorean 400" panose="020B0503030303020204" pitchFamily="50" charset="-127"/>
              </a:rPr>
              <a:t>lại</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MongoDB</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Ưu &amp; Nhược điểm</a:t>
            </a:r>
            <a:endParaRPr lang="ko-KR" altLang="en-US" dirty="0"/>
          </a:p>
        </p:txBody>
      </p:sp>
      <p:grpSp>
        <p:nvGrpSpPr>
          <p:cNvPr id="8" name="그룹 7">
            <a:extLst>
              <a:ext uri="{FF2B5EF4-FFF2-40B4-BE49-F238E27FC236}">
                <a16:creationId xmlns:a16="http://schemas.microsoft.com/office/drawing/2014/main" id="{72E672A2-0B72-4158-86AD-3635715188DE}"/>
              </a:ext>
            </a:extLst>
          </p:cNvPr>
          <p:cNvGrpSpPr/>
          <p:nvPr/>
        </p:nvGrpSpPr>
        <p:grpSpPr>
          <a:xfrm>
            <a:off x="829127" y="3144245"/>
            <a:ext cx="4051284" cy="1995133"/>
            <a:chOff x="5115576" y="1844637"/>
            <a:chExt cx="4051284" cy="1995133"/>
          </a:xfrm>
        </p:grpSpPr>
        <p:sp>
          <p:nvSpPr>
            <p:cNvPr id="9" name="TextBox 8">
              <a:extLst>
                <a:ext uri="{FF2B5EF4-FFF2-40B4-BE49-F238E27FC236}">
                  <a16:creationId xmlns:a16="http://schemas.microsoft.com/office/drawing/2014/main" id="{1715F52A-D6F6-4B26-81C3-D121C5A6592C}"/>
                </a:ext>
              </a:extLst>
            </p:cNvPr>
            <p:cNvSpPr txBox="1"/>
            <p:nvPr/>
          </p:nvSpPr>
          <p:spPr>
            <a:xfrm>
              <a:off x="5244898" y="2059174"/>
              <a:ext cx="845103" cy="307777"/>
            </a:xfrm>
            <a:prstGeom prst="rect">
              <a:avLst/>
            </a:prstGeom>
            <a:noFill/>
          </p:spPr>
          <p:txBody>
            <a:bodyPr wrap="none" rtlCol="0">
              <a:spAutoFit/>
            </a:bodyPr>
            <a:lstStyle/>
            <a:p>
              <a:pPr algn="ctr"/>
              <a:r>
                <a:rPr lang="vi-VN"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Ư</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u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điểm</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10" name="그룹 9">
              <a:extLst>
                <a:ext uri="{FF2B5EF4-FFF2-40B4-BE49-F238E27FC236}">
                  <a16:creationId xmlns:a16="http://schemas.microsoft.com/office/drawing/2014/main" id="{CA637A2F-F73E-4059-BDAF-07923B9A75F9}"/>
                </a:ext>
              </a:extLst>
            </p:cNvPr>
            <p:cNvGrpSpPr/>
            <p:nvPr/>
          </p:nvGrpSpPr>
          <p:grpSpPr>
            <a:xfrm>
              <a:off x="5115576" y="1844637"/>
              <a:ext cx="4051284" cy="1995133"/>
              <a:chOff x="5115576" y="1844637"/>
              <a:chExt cx="4051284" cy="1995133"/>
            </a:xfrm>
          </p:grpSpPr>
          <p:sp>
            <p:nvSpPr>
              <p:cNvPr id="11" name="모서리가 둥근 직사각형 104">
                <a:extLst>
                  <a:ext uri="{FF2B5EF4-FFF2-40B4-BE49-F238E27FC236}">
                    <a16:creationId xmlns:a16="http://schemas.microsoft.com/office/drawing/2014/main" id="{0D5474D0-38C8-4496-BCF1-A55AC0DAF8BE}"/>
                  </a:ext>
                </a:extLst>
              </p:cNvPr>
              <p:cNvSpPr/>
              <p:nvPr/>
            </p:nvSpPr>
            <p:spPr>
              <a:xfrm>
                <a:off x="5205001" y="2533561"/>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Phân</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endPar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12" name="모서리가 둥근 직사각형 105">
                <a:extLst>
                  <a:ext uri="{FF2B5EF4-FFF2-40B4-BE49-F238E27FC236}">
                    <a16:creationId xmlns:a16="http://schemas.microsoft.com/office/drawing/2014/main" id="{2411AB47-89B7-48BC-9E82-1B95AEDC2AF4}"/>
                  </a:ext>
                </a:extLst>
              </p:cNvPr>
              <p:cNvSpPr/>
              <p:nvPr/>
            </p:nvSpPr>
            <p:spPr>
              <a:xfrm>
                <a:off x="5205000" y="3160292"/>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Bộ sưu tập giới hạn</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모서리가 둥근 직사각형 107">
                <a:extLst>
                  <a:ext uri="{FF2B5EF4-FFF2-40B4-BE49-F238E27FC236}">
                    <a16:creationId xmlns:a16="http://schemas.microsoft.com/office/drawing/2014/main" id="{00D10F26-DA06-48D7-819F-8F256EEFCFE3}"/>
                  </a:ext>
                </a:extLst>
              </p:cNvPr>
              <p:cNvSpPr/>
              <p:nvPr/>
            </p:nvSpPr>
            <p:spPr>
              <a:xfrm>
                <a:off x="6172261" y="2533561"/>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cao</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4" name="모서리가 둥근 직사각형 108">
                <a:extLst>
                  <a:ext uri="{FF2B5EF4-FFF2-40B4-BE49-F238E27FC236}">
                    <a16:creationId xmlns:a16="http://schemas.microsoft.com/office/drawing/2014/main" id="{30556803-FBE7-46C7-9A5C-B700E31141F7}"/>
                  </a:ext>
                </a:extLst>
              </p:cNvPr>
              <p:cNvSpPr/>
              <p:nvPr/>
            </p:nvSpPr>
            <p:spPr>
              <a:xfrm>
                <a:off x="6172261" y="1905410"/>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Cơ sở dữ liệu linh hoạt</a:t>
                </a:r>
                <a:endPar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15" name="모서리가 둥근 직사각형 111">
                <a:extLst>
                  <a:ext uri="{FF2B5EF4-FFF2-40B4-BE49-F238E27FC236}">
                    <a16:creationId xmlns:a16="http://schemas.microsoft.com/office/drawing/2014/main" id="{A2D3CCB0-3C7F-40BA-AD5D-500A63AA57C3}"/>
                  </a:ext>
                </a:extLst>
              </p:cNvPr>
              <p:cNvSpPr/>
              <p:nvPr/>
            </p:nvSpPr>
            <p:spPr>
              <a:xfrm>
                <a:off x="7139147" y="2533561"/>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năng</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mở</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rộng</a:t>
                </a:r>
                <a:endPar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16" name="모서리가 둥근 직사각형 112">
                <a:extLst>
                  <a:ext uri="{FF2B5EF4-FFF2-40B4-BE49-F238E27FC236}">
                    <a16:creationId xmlns:a16="http://schemas.microsoft.com/office/drawing/2014/main" id="{EAD005B7-FCC5-485A-9C59-0DD5CE56BC61}"/>
                  </a:ext>
                </a:extLst>
              </p:cNvPr>
              <p:cNvSpPr/>
              <p:nvPr/>
            </p:nvSpPr>
            <p:spPr>
              <a:xfrm>
                <a:off x="7139146" y="3160292"/>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H</a:t>
                </a:r>
                <a:r>
                  <a:rPr lang="vi-VN"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ệ thống tập tin lưới</a:t>
                </a:r>
                <a:endPar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p:txBody>
          </p:sp>
          <p:sp>
            <p:nvSpPr>
              <p:cNvPr id="17" name="모서리가 둥근 직사각형 113">
                <a:extLst>
                  <a:ext uri="{FF2B5EF4-FFF2-40B4-BE49-F238E27FC236}">
                    <a16:creationId xmlns:a16="http://schemas.microsoft.com/office/drawing/2014/main" id="{02ACDF34-1B3E-44F2-8266-629F594B8015}"/>
                  </a:ext>
                </a:extLst>
              </p:cNvPr>
              <p:cNvSpPr/>
              <p:nvPr/>
            </p:nvSpPr>
            <p:spPr>
              <a:xfrm>
                <a:off x="8107519" y="2533561"/>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Thiết Lập Môi Trường Dễ Dàng</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8" name="모서리가 둥근 직사각형 114">
                <a:extLst>
                  <a:ext uri="{FF2B5EF4-FFF2-40B4-BE49-F238E27FC236}">
                    <a16:creationId xmlns:a16="http://schemas.microsoft.com/office/drawing/2014/main" id="{9D3CD795-E8F9-49B7-927A-F144D3E77716}"/>
                  </a:ext>
                </a:extLst>
              </p:cNvPr>
              <p:cNvSpPr/>
              <p:nvPr/>
            </p:nvSpPr>
            <p:spPr>
              <a:xfrm>
                <a:off x="8107519" y="1905410"/>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Hỗ</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trợ</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truy</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vấn</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Ad-hoc</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19" name="직선 연결선 18">
                <a:extLst>
                  <a:ext uri="{FF2B5EF4-FFF2-40B4-BE49-F238E27FC236}">
                    <a16:creationId xmlns:a16="http://schemas.microsoft.com/office/drawing/2014/main" id="{2EBB0A93-0D45-4688-B94B-D73F77BBC899}"/>
                  </a:ext>
                </a:extLst>
              </p:cNvPr>
              <p:cNvCxnSpPr/>
              <p:nvPr/>
            </p:nvCxnSpPr>
            <p:spPr>
              <a:xfrm>
                <a:off x="5115576" y="2522058"/>
                <a:ext cx="4051284" cy="0"/>
              </a:xfrm>
              <a:prstGeom prst="line">
                <a:avLst/>
              </a:prstGeom>
              <a:ln w="12700">
                <a:solidFill>
                  <a:srgbClr val="A4C6FE"/>
                </a:solidFill>
                <a:prstDash val="sysDash"/>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69E20EA9-BA44-4EA3-836A-983EF434E040}"/>
                  </a:ext>
                </a:extLst>
              </p:cNvPr>
              <p:cNvCxnSpPr/>
              <p:nvPr/>
            </p:nvCxnSpPr>
            <p:spPr>
              <a:xfrm>
                <a:off x="5115576" y="3147905"/>
                <a:ext cx="4051284" cy="0"/>
              </a:xfrm>
              <a:prstGeom prst="line">
                <a:avLst/>
              </a:prstGeom>
              <a:ln w="12700">
                <a:solidFill>
                  <a:srgbClr val="A4C6FE"/>
                </a:solidFill>
                <a:prstDash val="sysDash"/>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30349F8E-57AA-415B-8AE9-E407556B47FB}"/>
                  </a:ext>
                </a:extLst>
              </p:cNvPr>
              <p:cNvCxnSpPr/>
              <p:nvPr/>
            </p:nvCxnSpPr>
            <p:spPr>
              <a:xfrm>
                <a:off x="6161942" y="1844637"/>
                <a:ext cx="0" cy="1995133"/>
              </a:xfrm>
              <a:prstGeom prst="line">
                <a:avLst/>
              </a:prstGeom>
              <a:ln w="9525">
                <a:solidFill>
                  <a:srgbClr val="A4C6FE"/>
                </a:solidFill>
                <a:prstDash val="sysDash"/>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2070E4E-5060-433C-9CEE-EDA13C1845A6}"/>
                  </a:ext>
                </a:extLst>
              </p:cNvPr>
              <p:cNvCxnSpPr/>
              <p:nvPr/>
            </p:nvCxnSpPr>
            <p:spPr>
              <a:xfrm>
                <a:off x="7128518" y="1844637"/>
                <a:ext cx="0" cy="1995133"/>
              </a:xfrm>
              <a:prstGeom prst="line">
                <a:avLst/>
              </a:prstGeom>
              <a:ln w="9525">
                <a:solidFill>
                  <a:srgbClr val="A4C6FE"/>
                </a:solidFill>
                <a:prstDash val="sysDash"/>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65D0DCA1-5186-4BF9-AACC-9607E8824A98}"/>
                  </a:ext>
                </a:extLst>
              </p:cNvPr>
              <p:cNvCxnSpPr/>
              <p:nvPr/>
            </p:nvCxnSpPr>
            <p:spPr>
              <a:xfrm>
                <a:off x="8099581" y="1844637"/>
                <a:ext cx="0" cy="1995133"/>
              </a:xfrm>
              <a:prstGeom prst="line">
                <a:avLst/>
              </a:prstGeom>
              <a:ln w="9525">
                <a:solidFill>
                  <a:srgbClr val="A4C6FE"/>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24" name="그룹 23">
            <a:extLst>
              <a:ext uri="{FF2B5EF4-FFF2-40B4-BE49-F238E27FC236}">
                <a16:creationId xmlns:a16="http://schemas.microsoft.com/office/drawing/2014/main" id="{9652C421-F04C-46F9-A6FF-C83450DA9B6A}"/>
              </a:ext>
            </a:extLst>
          </p:cNvPr>
          <p:cNvGrpSpPr/>
          <p:nvPr/>
        </p:nvGrpSpPr>
        <p:grpSpPr>
          <a:xfrm>
            <a:off x="5100112" y="3205018"/>
            <a:ext cx="4068636" cy="1382258"/>
            <a:chOff x="5078959" y="4082711"/>
            <a:chExt cx="4068636" cy="1382258"/>
          </a:xfrm>
        </p:grpSpPr>
        <p:sp>
          <p:nvSpPr>
            <p:cNvPr id="25" name="TextBox 24">
              <a:extLst>
                <a:ext uri="{FF2B5EF4-FFF2-40B4-BE49-F238E27FC236}">
                  <a16:creationId xmlns:a16="http://schemas.microsoft.com/office/drawing/2014/main" id="{83F407EE-19FB-476F-A176-D08D53CF0AE9}"/>
                </a:ext>
              </a:extLst>
            </p:cNvPr>
            <p:cNvSpPr txBox="1"/>
            <p:nvPr/>
          </p:nvSpPr>
          <p:spPr>
            <a:xfrm>
              <a:off x="5078959" y="4297248"/>
              <a:ext cx="1138453" cy="307777"/>
            </a:xfrm>
            <a:prstGeom prst="rect">
              <a:avLst/>
            </a:prstGeom>
            <a:noFill/>
          </p:spPr>
          <p:txBody>
            <a:bodyPr wrap="non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Nhược</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điểm</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6" name="모서리가 둥근 직사각형 141">
              <a:extLst>
                <a:ext uri="{FF2B5EF4-FFF2-40B4-BE49-F238E27FC236}">
                  <a16:creationId xmlns:a16="http://schemas.microsoft.com/office/drawing/2014/main" id="{DB3B16BA-5AD0-4DB1-AC8A-2EAAD5A6CF17}"/>
                </a:ext>
              </a:extLst>
            </p:cNvPr>
            <p:cNvSpPr/>
            <p:nvPr/>
          </p:nvSpPr>
          <p:spPr>
            <a:xfrm>
              <a:off x="5185736" y="4771635"/>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Kết</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nối</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vi-VN"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không được hỗ trợ</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7" name="모서리가 둥근 직사각형 144">
              <a:extLst>
                <a:ext uri="{FF2B5EF4-FFF2-40B4-BE49-F238E27FC236}">
                  <a16:creationId xmlns:a16="http://schemas.microsoft.com/office/drawing/2014/main" id="{7EC1C172-6888-4E24-9D87-D7DBED79F01F}"/>
                </a:ext>
              </a:extLst>
            </p:cNvPr>
            <p:cNvSpPr/>
            <p:nvPr/>
          </p:nvSpPr>
          <p:spPr>
            <a:xfrm>
              <a:off x="6152996" y="4143484"/>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Sử</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bộ</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nhớ</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cao</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8" name="모서리가 둥근 직사각형 145">
              <a:extLst>
                <a:ext uri="{FF2B5EF4-FFF2-40B4-BE49-F238E27FC236}">
                  <a16:creationId xmlns:a16="http://schemas.microsoft.com/office/drawing/2014/main" id="{8CA93792-558E-4AD6-A366-FD98620D0FBB}"/>
                </a:ext>
              </a:extLst>
            </p:cNvPr>
            <p:cNvSpPr/>
            <p:nvPr/>
          </p:nvSpPr>
          <p:spPr>
            <a:xfrm>
              <a:off x="7119882" y="4771635"/>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Kích thước dữ liệu hạn chế</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9" name="모서리가 둥근 직사각형 148">
              <a:extLst>
                <a:ext uri="{FF2B5EF4-FFF2-40B4-BE49-F238E27FC236}">
                  <a16:creationId xmlns:a16="http://schemas.microsoft.com/office/drawing/2014/main" id="{EC6E7E80-768E-4803-A355-9A4EE916B0BD}"/>
                </a:ext>
              </a:extLst>
            </p:cNvPr>
            <p:cNvSpPr/>
            <p:nvPr/>
          </p:nvSpPr>
          <p:spPr>
            <a:xfrm>
              <a:off x="8088254" y="4143484"/>
              <a:ext cx="946685" cy="601621"/>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Làm</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tổ</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hạn</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chế</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30" name="직선 연결선 29">
              <a:extLst>
                <a:ext uri="{FF2B5EF4-FFF2-40B4-BE49-F238E27FC236}">
                  <a16:creationId xmlns:a16="http://schemas.microsoft.com/office/drawing/2014/main" id="{29155B2B-2628-4E26-8E66-BFA824274082}"/>
                </a:ext>
              </a:extLst>
            </p:cNvPr>
            <p:cNvCxnSpPr/>
            <p:nvPr/>
          </p:nvCxnSpPr>
          <p:spPr>
            <a:xfrm>
              <a:off x="5096311" y="4760132"/>
              <a:ext cx="4051284" cy="0"/>
            </a:xfrm>
            <a:prstGeom prst="line">
              <a:avLst/>
            </a:prstGeom>
            <a:ln w="12700">
              <a:solidFill>
                <a:srgbClr val="A4C6FE"/>
              </a:solidFill>
              <a:prstDash val="sysDash"/>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0472DC50-EF76-4EFE-AF07-D24E1F773F52}"/>
                </a:ext>
              </a:extLst>
            </p:cNvPr>
            <p:cNvCxnSpPr/>
            <p:nvPr/>
          </p:nvCxnSpPr>
          <p:spPr>
            <a:xfrm>
              <a:off x="6142677" y="4082711"/>
              <a:ext cx="0" cy="1382258"/>
            </a:xfrm>
            <a:prstGeom prst="line">
              <a:avLst/>
            </a:prstGeom>
            <a:ln w="9525">
              <a:solidFill>
                <a:srgbClr val="A4C6FE"/>
              </a:solidFill>
              <a:prstDash val="sysDash"/>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5B1F659F-4342-4C5E-8813-06FAC0A86B1D}"/>
                </a:ext>
              </a:extLst>
            </p:cNvPr>
            <p:cNvCxnSpPr/>
            <p:nvPr/>
          </p:nvCxnSpPr>
          <p:spPr>
            <a:xfrm>
              <a:off x="7109253" y="4082711"/>
              <a:ext cx="0" cy="1379877"/>
            </a:xfrm>
            <a:prstGeom prst="line">
              <a:avLst/>
            </a:prstGeom>
            <a:ln w="9525">
              <a:solidFill>
                <a:srgbClr val="A4C6FE"/>
              </a:solidFill>
              <a:prstDash val="sysDash"/>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4B65A07-9802-42DD-BA63-6A645E90E366}"/>
                </a:ext>
              </a:extLst>
            </p:cNvPr>
            <p:cNvCxnSpPr/>
            <p:nvPr/>
          </p:nvCxnSpPr>
          <p:spPr>
            <a:xfrm>
              <a:off x="8080316" y="4082711"/>
              <a:ext cx="0" cy="1379877"/>
            </a:xfrm>
            <a:prstGeom prst="line">
              <a:avLst/>
            </a:prstGeom>
            <a:ln w="9525">
              <a:solidFill>
                <a:srgbClr val="A4C6FE"/>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30956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Truy</a:t>
            </a:r>
            <a:r>
              <a:rPr lang="en-US" altLang="ko-KR" dirty="0">
                <a:ea typeface="SamsungOneKorean 400" panose="020B0503030303020204" pitchFamily="50" charset="-127"/>
              </a:rPr>
              <a:t> </a:t>
            </a:r>
            <a:r>
              <a:rPr lang="en-US" altLang="ko-KR" dirty="0" err="1">
                <a:ea typeface="SamsungOneKorean 400" panose="020B0503030303020204" pitchFamily="50" charset="-127"/>
              </a:rPr>
              <a:t>vấn</a:t>
            </a:r>
            <a:r>
              <a:rPr lang="en-US" altLang="ko-KR" dirty="0">
                <a:ea typeface="SamsungOneKorean 400" panose="020B0503030303020204" pitchFamily="50" charset="-127"/>
              </a:rPr>
              <a:t> Ad-Hoc</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Hỗ trợ các loại truy vấn khác nhau như Truy vấn SQL của RDBMS</a:t>
            </a:r>
            <a:endParaRPr lang="en-US" altLang="ko-KR" dirty="0"/>
          </a:p>
          <a:p>
            <a:pPr lvl="1"/>
            <a:r>
              <a:rPr lang="en-US" altLang="ko-KR" dirty="0"/>
              <a:t>T</a:t>
            </a:r>
            <a:r>
              <a:rPr lang="vi-VN" altLang="ko-KR" dirty="0"/>
              <a:t>rường</a:t>
            </a:r>
          </a:p>
          <a:p>
            <a:pPr lvl="1"/>
            <a:r>
              <a:rPr lang="en-US" altLang="ko-KR" dirty="0"/>
              <a:t>T</a:t>
            </a:r>
            <a:r>
              <a:rPr lang="vi-VN" altLang="ko-KR" dirty="0"/>
              <a:t>ruy vấn phạm vi</a:t>
            </a:r>
          </a:p>
          <a:p>
            <a:pPr lvl="1"/>
            <a:r>
              <a:rPr lang="vi-VN" altLang="ko-KR" dirty="0"/>
              <a:t>Tìm kiếm biểu thức chính quy</a:t>
            </a:r>
          </a:p>
          <a:p>
            <a:pPr lvl="1"/>
            <a:r>
              <a:rPr lang="vi-VN" altLang="ko-KR" dirty="0"/>
              <a:t>Kết hợp chuẩn xác</a:t>
            </a:r>
          </a:p>
          <a:p>
            <a:pPr lvl="1"/>
            <a:r>
              <a:rPr lang="vi-VN" altLang="ko-KR" dirty="0"/>
              <a:t>Hàm do người dùng định nghĩa được tạo bằng Java Script</a:t>
            </a:r>
          </a:p>
          <a:p>
            <a:pPr lvl="1"/>
            <a:r>
              <a:rPr lang="vi-VN" altLang="ko-KR" dirty="0"/>
              <a:t>Điều kiện tìm kiếm có thể được chỉ định linh hoạt</a:t>
            </a:r>
          </a:p>
          <a:p>
            <a:pPr lvl="1"/>
            <a:r>
              <a:rPr lang="vi-VN" altLang="ko-KR" dirty="0"/>
              <a:t>Từ việc tìm kiếm thông qua biểu thức chính quy, có thể kiểm tra xem một giá trị cụ thể có được bao gồm trong dữ liệu mảng hay không.</a:t>
            </a:r>
            <a:endParaRPr lang="ko-KR" altLang="en-US" dirty="0"/>
          </a:p>
        </p:txBody>
      </p:sp>
    </p:spTree>
    <p:extLst>
      <p:ext uri="{BB962C8B-B14F-4D97-AF65-F5344CB8AC3E}">
        <p14:creationId xmlns:p14="http://schemas.microsoft.com/office/powerpoint/2010/main" val="40363010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Bản</a:t>
            </a:r>
            <a:r>
              <a:rPr lang="en-US" altLang="ko-KR" dirty="0">
                <a:ea typeface="SamsungOneKorean 400" panose="020B0503030303020204" pitchFamily="50" charset="-127"/>
              </a:rPr>
              <a:t> </a:t>
            </a:r>
            <a:r>
              <a:rPr lang="en-US" altLang="ko-KR" dirty="0" err="1">
                <a:ea typeface="SamsungOneKorean 400" panose="020B0503030303020204" pitchFamily="50" charset="-127"/>
              </a:rPr>
              <a:t>sao</a:t>
            </a:r>
            <a:r>
              <a:rPr lang="en-US" altLang="ko-KR" dirty="0">
                <a:ea typeface="SamsungOneKorean 400" panose="020B0503030303020204" pitchFamily="50" charset="-127"/>
              </a:rPr>
              <a:t> (</a:t>
            </a:r>
            <a:r>
              <a:rPr lang="en-US" altLang="ko-KR" dirty="0" err="1">
                <a:ea typeface="SamsungOneKorean 400" panose="020B0503030303020204" pitchFamily="50" charset="-127"/>
              </a:rPr>
              <a:t>Bộ</a:t>
            </a:r>
            <a:r>
              <a:rPr lang="en-US" altLang="ko-KR" dirty="0">
                <a:ea typeface="SamsungOneKorean 400" panose="020B0503030303020204" pitchFamily="50" charset="-127"/>
              </a:rPr>
              <a:t> </a:t>
            </a:r>
            <a:r>
              <a:rPr lang="en-US" altLang="ko-KR" dirty="0" err="1">
                <a:ea typeface="SamsungOneKorean 400" panose="020B0503030303020204" pitchFamily="50" charset="-127"/>
              </a:rPr>
              <a:t>bản</a:t>
            </a:r>
            <a:r>
              <a:rPr lang="en-US" altLang="ko-KR" dirty="0">
                <a:ea typeface="SamsungOneKorean 400" panose="020B0503030303020204" pitchFamily="50" charset="-127"/>
              </a:rPr>
              <a:t> </a:t>
            </a:r>
            <a:r>
              <a:rPr lang="en-US" altLang="ko-KR" dirty="0" err="1">
                <a:ea typeface="SamsungOneKorean 400" panose="020B0503030303020204" pitchFamily="50" charset="-127"/>
              </a:rPr>
              <a:t>sao</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a:xfrm>
            <a:off x="445560" y="2226568"/>
            <a:ext cx="8796528" cy="914400"/>
          </a:xfrm>
        </p:spPr>
        <p:txBody>
          <a:bodyPr/>
          <a:lstStyle/>
          <a:p>
            <a:r>
              <a:rPr lang="vi-VN" altLang="ko-KR" dirty="0"/>
              <a:t>Quản lý phân tán cùng một dữ liệu cho nhiều máy chủ để có tính sẵn sàng cao trong trường hợp máy chủ và lỗi mạng</a:t>
            </a:r>
            <a:endParaRPr lang="en-US" altLang="ko-KR" dirty="0"/>
          </a:p>
          <a:p>
            <a:pPr lvl="1"/>
            <a:r>
              <a:rPr lang="en-US" altLang="ko-KR" dirty="0"/>
              <a:t>Primary node (Leader)</a:t>
            </a:r>
          </a:p>
          <a:p>
            <a:pPr lvl="1"/>
            <a:r>
              <a:rPr lang="en-US" altLang="ko-KR" dirty="0"/>
              <a:t>Secondary node (follow)</a:t>
            </a:r>
          </a:p>
          <a:p>
            <a:pPr lvl="1"/>
            <a:r>
              <a:rPr lang="en-US" altLang="ko-KR" dirty="0"/>
              <a:t>Node </a:t>
            </a:r>
            <a:r>
              <a:rPr lang="en-US" altLang="ko-KR" dirty="0" err="1"/>
              <a:t>phân</a:t>
            </a:r>
            <a:r>
              <a:rPr lang="en-US" altLang="ko-KR" dirty="0"/>
              <a:t> </a:t>
            </a:r>
            <a:r>
              <a:rPr lang="en-US" altLang="ko-KR" dirty="0" err="1"/>
              <a:t>xử</a:t>
            </a:r>
            <a:r>
              <a:rPr lang="en-US" altLang="ko-KR" dirty="0"/>
              <a:t> (Arbiter node)</a:t>
            </a:r>
            <a:endParaRPr lang="ko-KR" altLang="en-US" dirty="0"/>
          </a:p>
        </p:txBody>
      </p:sp>
      <p:grpSp>
        <p:nvGrpSpPr>
          <p:cNvPr id="47" name="그룹 46">
            <a:extLst>
              <a:ext uri="{FF2B5EF4-FFF2-40B4-BE49-F238E27FC236}">
                <a16:creationId xmlns:a16="http://schemas.microsoft.com/office/drawing/2014/main" id="{4DBD70F0-DD4B-4F09-A763-B8AC1961ECB2}"/>
              </a:ext>
            </a:extLst>
          </p:cNvPr>
          <p:cNvGrpSpPr/>
          <p:nvPr/>
        </p:nvGrpSpPr>
        <p:grpSpPr>
          <a:xfrm>
            <a:off x="2258444" y="3423193"/>
            <a:ext cx="3023216" cy="2513414"/>
            <a:chOff x="2131920" y="3615072"/>
            <a:chExt cx="3023216" cy="2513414"/>
          </a:xfrm>
        </p:grpSpPr>
        <p:sp>
          <p:nvSpPr>
            <p:cNvPr id="48" name="모서리가 둥근 직사각형 10">
              <a:extLst>
                <a:ext uri="{FF2B5EF4-FFF2-40B4-BE49-F238E27FC236}">
                  <a16:creationId xmlns:a16="http://schemas.microsoft.com/office/drawing/2014/main" id="{325FCA5D-9F3E-499E-ABFB-4BA6C48D0078}"/>
                </a:ext>
              </a:extLst>
            </p:cNvPr>
            <p:cNvSpPr/>
            <p:nvPr/>
          </p:nvSpPr>
          <p:spPr>
            <a:xfrm>
              <a:off x="2131920" y="5781711"/>
              <a:ext cx="1060600" cy="346775"/>
            </a:xfrm>
            <a:prstGeom prst="round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Secondary</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9" name="모서리가 둥근 직사각형 11">
              <a:extLst>
                <a:ext uri="{FF2B5EF4-FFF2-40B4-BE49-F238E27FC236}">
                  <a16:creationId xmlns:a16="http://schemas.microsoft.com/office/drawing/2014/main" id="{77957DC1-203D-48DB-BCD2-A41D88A1D1D8}"/>
                </a:ext>
              </a:extLst>
            </p:cNvPr>
            <p:cNvSpPr/>
            <p:nvPr/>
          </p:nvSpPr>
          <p:spPr>
            <a:xfrm>
              <a:off x="4094536" y="5781711"/>
              <a:ext cx="1060600" cy="346775"/>
            </a:xfrm>
            <a:prstGeom prst="round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Secondary</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50" name="그룹 49">
              <a:extLst>
                <a:ext uri="{FF2B5EF4-FFF2-40B4-BE49-F238E27FC236}">
                  <a16:creationId xmlns:a16="http://schemas.microsoft.com/office/drawing/2014/main" id="{854799AA-F8BA-436C-92B1-E5B288547BC9}"/>
                </a:ext>
              </a:extLst>
            </p:cNvPr>
            <p:cNvGrpSpPr/>
            <p:nvPr/>
          </p:nvGrpSpPr>
          <p:grpSpPr>
            <a:xfrm>
              <a:off x="2765973" y="3615072"/>
              <a:ext cx="1794332" cy="789114"/>
              <a:chOff x="2765973" y="3576181"/>
              <a:chExt cx="1794332" cy="891772"/>
            </a:xfrm>
          </p:grpSpPr>
          <p:sp>
            <p:nvSpPr>
              <p:cNvPr id="60" name="모서리가 둥근 직사각형 12">
                <a:extLst>
                  <a:ext uri="{FF2B5EF4-FFF2-40B4-BE49-F238E27FC236}">
                    <a16:creationId xmlns:a16="http://schemas.microsoft.com/office/drawing/2014/main" id="{5125BDF8-45BC-4A4A-B88D-F4B4641AA37D}"/>
                  </a:ext>
                </a:extLst>
              </p:cNvPr>
              <p:cNvSpPr/>
              <p:nvPr/>
            </p:nvSpPr>
            <p:spPr>
              <a:xfrm>
                <a:off x="2765973" y="3576181"/>
                <a:ext cx="1794332" cy="437775"/>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Ứng</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khách</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61" name="모서리가 둥근 직사각형 13">
                <a:extLst>
                  <a:ext uri="{FF2B5EF4-FFF2-40B4-BE49-F238E27FC236}">
                    <a16:creationId xmlns:a16="http://schemas.microsoft.com/office/drawing/2014/main" id="{BE5639F4-4D86-409C-A98A-252111202923}"/>
                  </a:ext>
                </a:extLst>
              </p:cNvPr>
              <p:cNvSpPr/>
              <p:nvPr/>
            </p:nvSpPr>
            <p:spPr>
              <a:xfrm>
                <a:off x="2765973" y="4030178"/>
                <a:ext cx="1794332" cy="437775"/>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Driver</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51" name="TextBox 50">
              <a:extLst>
                <a:ext uri="{FF2B5EF4-FFF2-40B4-BE49-F238E27FC236}">
                  <a16:creationId xmlns:a16="http://schemas.microsoft.com/office/drawing/2014/main" id="{BC0105F4-0A99-4EB7-A287-1270A4FF13E1}"/>
                </a:ext>
              </a:extLst>
            </p:cNvPr>
            <p:cNvSpPr txBox="1"/>
            <p:nvPr/>
          </p:nvSpPr>
          <p:spPr>
            <a:xfrm>
              <a:off x="3000785" y="4446927"/>
              <a:ext cx="377026" cy="246221"/>
            </a:xfrm>
            <a:prstGeom prst="rect">
              <a:avLst/>
            </a:prstGeom>
            <a:noFill/>
          </p:spPr>
          <p:txBody>
            <a:bodyPr wrap="none" rtlCol="0">
              <a:spAutoFit/>
            </a:bodyPr>
            <a:lstStyle/>
            <a:p>
              <a:pPr algn="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Ghi</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52" name="TextBox 51">
              <a:extLst>
                <a:ext uri="{FF2B5EF4-FFF2-40B4-BE49-F238E27FC236}">
                  <a16:creationId xmlns:a16="http://schemas.microsoft.com/office/drawing/2014/main" id="{744494B2-1E88-4DB1-8231-BBBAC19CBC4E}"/>
                </a:ext>
              </a:extLst>
            </p:cNvPr>
            <p:cNvSpPr txBox="1"/>
            <p:nvPr/>
          </p:nvSpPr>
          <p:spPr>
            <a:xfrm>
              <a:off x="3979958" y="4446927"/>
              <a:ext cx="402674" cy="246221"/>
            </a:xfrm>
            <a:prstGeom prst="rect">
              <a:avLst/>
            </a:prstGeom>
            <a:noFill/>
          </p:spPr>
          <p:txBody>
            <a:bodyPr wrap="non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Đọc</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53" name="직선 화살표 연결선 52">
              <a:extLst>
                <a:ext uri="{FF2B5EF4-FFF2-40B4-BE49-F238E27FC236}">
                  <a16:creationId xmlns:a16="http://schemas.microsoft.com/office/drawing/2014/main" id="{4DD831D2-265E-4329-AE0E-2C5365A666C2}"/>
                </a:ext>
              </a:extLst>
            </p:cNvPr>
            <p:cNvCxnSpPr/>
            <p:nvPr/>
          </p:nvCxnSpPr>
          <p:spPr>
            <a:xfrm>
              <a:off x="3165625" y="4671932"/>
              <a:ext cx="0" cy="324168"/>
            </a:xfrm>
            <a:prstGeom prst="straightConnector1">
              <a:avLst/>
            </a:prstGeom>
            <a:ln w="38100">
              <a:solidFill>
                <a:srgbClr val="66A0F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F7EE4E2F-F239-4808-ADC1-CD92AFC81EA2}"/>
                </a:ext>
              </a:extLst>
            </p:cNvPr>
            <p:cNvCxnSpPr/>
            <p:nvPr/>
          </p:nvCxnSpPr>
          <p:spPr>
            <a:xfrm>
              <a:off x="4169396" y="4671932"/>
              <a:ext cx="0" cy="32416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BC6CF776-8004-47EC-A68F-1CDB2DFB1CEE}"/>
                </a:ext>
              </a:extLst>
            </p:cNvPr>
            <p:cNvCxnSpPr>
              <a:stCxn id="59" idx="2"/>
              <a:endCxn id="48" idx="0"/>
            </p:cNvCxnSpPr>
            <p:nvPr/>
          </p:nvCxnSpPr>
          <p:spPr>
            <a:xfrm flipH="1">
              <a:off x="2662220" y="5382795"/>
              <a:ext cx="1000919" cy="398916"/>
            </a:xfrm>
            <a:prstGeom prst="straightConnector1">
              <a:avLst/>
            </a:prstGeom>
            <a:ln w="38100">
              <a:solidFill>
                <a:srgbClr val="66A0F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80ED9805-7AC1-4741-A821-8AFC846A5106}"/>
                </a:ext>
              </a:extLst>
            </p:cNvPr>
            <p:cNvCxnSpPr>
              <a:stCxn id="59" idx="2"/>
              <a:endCxn id="49" idx="0"/>
            </p:cNvCxnSpPr>
            <p:nvPr/>
          </p:nvCxnSpPr>
          <p:spPr>
            <a:xfrm>
              <a:off x="3663139" y="5382795"/>
              <a:ext cx="961697" cy="398916"/>
            </a:xfrm>
            <a:prstGeom prst="straightConnector1">
              <a:avLst/>
            </a:prstGeom>
            <a:ln w="38100">
              <a:solidFill>
                <a:srgbClr val="66A0FE"/>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446C53B-CC8C-4365-865B-FF756C068B7B}"/>
                </a:ext>
              </a:extLst>
            </p:cNvPr>
            <p:cNvSpPr txBox="1"/>
            <p:nvPr/>
          </p:nvSpPr>
          <p:spPr>
            <a:xfrm rot="20375270">
              <a:off x="2423699" y="5382738"/>
              <a:ext cx="785793" cy="246221"/>
            </a:xfrm>
            <a:prstGeom prst="rect">
              <a:avLst/>
            </a:prstGeom>
            <a:noFill/>
          </p:spPr>
          <p:txBody>
            <a:bodyPr wrap="none" rtlCol="0">
              <a:spAutoFit/>
            </a:bodyPr>
            <a:lstStyle/>
            <a:p>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Nhân</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rộng</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58" name="TextBox 57">
              <a:extLst>
                <a:ext uri="{FF2B5EF4-FFF2-40B4-BE49-F238E27FC236}">
                  <a16:creationId xmlns:a16="http://schemas.microsoft.com/office/drawing/2014/main" id="{DC5F33E8-AAE0-4B26-AC98-9C24C7D2AFCA}"/>
                </a:ext>
              </a:extLst>
            </p:cNvPr>
            <p:cNvSpPr txBox="1"/>
            <p:nvPr/>
          </p:nvSpPr>
          <p:spPr>
            <a:xfrm rot="1337959">
              <a:off x="4112026" y="5406513"/>
              <a:ext cx="785793" cy="246221"/>
            </a:xfrm>
            <a:prstGeom prst="rect">
              <a:avLst/>
            </a:prstGeom>
            <a:noFill/>
          </p:spPr>
          <p:txBody>
            <a:bodyPr wrap="none" rtlCol="0">
              <a:spAutoFit/>
            </a:bodyPr>
            <a:lstStyle/>
            <a:p>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Nhân</a:t>
              </a:r>
              <a:r>
                <a:rPr lang="en-US" altLang="ko-KR" sz="1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rộng</a:t>
              </a:r>
              <a:endParaRPr lang="ko-KR" altLang="en-US" sz="1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59" name="모서리가 둥근 직사각형 9">
              <a:extLst>
                <a:ext uri="{FF2B5EF4-FFF2-40B4-BE49-F238E27FC236}">
                  <a16:creationId xmlns:a16="http://schemas.microsoft.com/office/drawing/2014/main" id="{D4E97547-E629-4BBF-A8CB-27293FC63887}"/>
                </a:ext>
              </a:extLst>
            </p:cNvPr>
            <p:cNvSpPr/>
            <p:nvPr/>
          </p:nvSpPr>
          <p:spPr>
            <a:xfrm>
              <a:off x="3132839" y="5036020"/>
              <a:ext cx="1060600" cy="346775"/>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Primary</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pic>
        <p:nvPicPr>
          <p:cNvPr id="62" name="그림 61">
            <a:extLst>
              <a:ext uri="{FF2B5EF4-FFF2-40B4-BE49-F238E27FC236}">
                <a16:creationId xmlns:a16="http://schemas.microsoft.com/office/drawing/2014/main" id="{1E3A1640-287F-4D5B-9E19-5DAF8E236A19}"/>
              </a:ext>
            </a:extLst>
          </p:cNvPr>
          <p:cNvPicPr>
            <a:picLocks noChangeAspect="1"/>
          </p:cNvPicPr>
          <p:nvPr/>
        </p:nvPicPr>
        <p:blipFill>
          <a:blip r:embed="rId3"/>
          <a:stretch>
            <a:fillRect/>
          </a:stretch>
        </p:blipFill>
        <p:spPr>
          <a:xfrm>
            <a:off x="6260280" y="3265147"/>
            <a:ext cx="2192038" cy="920466"/>
          </a:xfrm>
          <a:prstGeom prst="rect">
            <a:avLst/>
          </a:prstGeom>
        </p:spPr>
      </p:pic>
      <p:pic>
        <p:nvPicPr>
          <p:cNvPr id="63" name="그림 62">
            <a:extLst>
              <a:ext uri="{FF2B5EF4-FFF2-40B4-BE49-F238E27FC236}">
                <a16:creationId xmlns:a16="http://schemas.microsoft.com/office/drawing/2014/main" id="{BAA1FEDA-4661-4E9B-89AA-47C1E20B917E}"/>
              </a:ext>
            </a:extLst>
          </p:cNvPr>
          <p:cNvPicPr>
            <a:picLocks noChangeAspect="1"/>
          </p:cNvPicPr>
          <p:nvPr/>
        </p:nvPicPr>
        <p:blipFill>
          <a:blip r:embed="rId4"/>
          <a:stretch>
            <a:fillRect/>
          </a:stretch>
        </p:blipFill>
        <p:spPr>
          <a:xfrm>
            <a:off x="6334831" y="4878493"/>
            <a:ext cx="2203384" cy="1004074"/>
          </a:xfrm>
          <a:prstGeom prst="rect">
            <a:avLst/>
          </a:prstGeom>
        </p:spPr>
      </p:pic>
      <p:sp>
        <p:nvSpPr>
          <p:cNvPr id="64" name="직사각형 63">
            <a:extLst>
              <a:ext uri="{FF2B5EF4-FFF2-40B4-BE49-F238E27FC236}">
                <a16:creationId xmlns:a16="http://schemas.microsoft.com/office/drawing/2014/main" id="{9362749E-9A59-406C-A343-FE7063EF18E3}"/>
              </a:ext>
            </a:extLst>
          </p:cNvPr>
          <p:cNvSpPr/>
          <p:nvPr/>
        </p:nvSpPr>
        <p:spPr>
          <a:xfrm>
            <a:off x="6856112" y="4223407"/>
            <a:ext cx="1160821" cy="276999"/>
          </a:xfrm>
          <a:prstGeom prst="rect">
            <a:avLst/>
          </a:prstGeom>
        </p:spPr>
        <p:txBody>
          <a:bodyPr wrap="square">
            <a:spAutoFit/>
          </a:bodyPr>
          <a:lstStyle/>
          <a:p>
            <a:r>
              <a:rPr lang="en-US" altLang="ko-KR" sz="1200" dirty="0" err="1">
                <a:latin typeface="SamsungOne-400" panose="020B0503030303020204" pitchFamily="34" charset="0"/>
                <a:ea typeface="SamsungOneKorean 400" panose="020B0503030303020204" pitchFamily="50" charset="-127"/>
              </a:rPr>
              <a:t>Trường</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hợp</a:t>
            </a:r>
            <a:r>
              <a:rPr lang="en-US" altLang="ko-KR" sz="1200" dirty="0">
                <a:latin typeface="SamsungOne-400" panose="020B0503030303020204" pitchFamily="34" charset="0"/>
                <a:ea typeface="SamsungOneKorean 400" panose="020B0503030303020204" pitchFamily="50" charset="-127"/>
              </a:rPr>
              <a:t> 1</a:t>
            </a:r>
            <a:endParaRPr lang="ko-KR" altLang="en-US" sz="1200" dirty="0">
              <a:latin typeface="SamsungOne-400" panose="020B0503030303020204" pitchFamily="34" charset="0"/>
              <a:ea typeface="SamsungOneKorean 400" panose="020B0503030303020204" pitchFamily="50" charset="-127"/>
            </a:endParaRPr>
          </a:p>
        </p:txBody>
      </p:sp>
      <p:sp>
        <p:nvSpPr>
          <p:cNvPr id="65" name="직사각형 64">
            <a:extLst>
              <a:ext uri="{FF2B5EF4-FFF2-40B4-BE49-F238E27FC236}">
                <a16:creationId xmlns:a16="http://schemas.microsoft.com/office/drawing/2014/main" id="{BCA7A268-59D7-4584-8576-A66FC581FD66}"/>
              </a:ext>
            </a:extLst>
          </p:cNvPr>
          <p:cNvSpPr/>
          <p:nvPr/>
        </p:nvSpPr>
        <p:spPr>
          <a:xfrm>
            <a:off x="6877584" y="5882567"/>
            <a:ext cx="1117875" cy="276999"/>
          </a:xfrm>
          <a:prstGeom prst="rect">
            <a:avLst/>
          </a:prstGeom>
        </p:spPr>
        <p:txBody>
          <a:bodyPr wrap="square">
            <a:spAutoFit/>
          </a:bodyPr>
          <a:lstStyle/>
          <a:p>
            <a:r>
              <a:rPr lang="en-US" altLang="ko-KR" sz="1200" dirty="0" err="1">
                <a:latin typeface="SamsungOne-400" panose="020B0503030303020204" pitchFamily="34" charset="0"/>
                <a:ea typeface="SamsungOneKorean 400" panose="020B0503030303020204" pitchFamily="50" charset="-127"/>
              </a:rPr>
              <a:t>Trường</a:t>
            </a:r>
            <a:r>
              <a:rPr lang="en-US" altLang="ko-KR" sz="1200" dirty="0">
                <a:latin typeface="SamsungOne-400" panose="020B0503030303020204" pitchFamily="34" charset="0"/>
                <a:ea typeface="SamsungOneKorean 400" panose="020B0503030303020204" pitchFamily="50" charset="-127"/>
              </a:rPr>
              <a:t> </a:t>
            </a:r>
            <a:r>
              <a:rPr lang="en-US" altLang="ko-KR" sz="1200" dirty="0" err="1">
                <a:latin typeface="SamsungOne-400" panose="020B0503030303020204" pitchFamily="34" charset="0"/>
                <a:ea typeface="SamsungOneKorean 400" panose="020B0503030303020204" pitchFamily="50" charset="-127"/>
              </a:rPr>
              <a:t>hợp</a:t>
            </a:r>
            <a:r>
              <a:rPr lang="en-US" altLang="ko-KR" sz="1200" dirty="0">
                <a:latin typeface="SamsungOne-400" panose="020B0503030303020204" pitchFamily="34" charset="0"/>
                <a:ea typeface="SamsungOneKorean 400" panose="020B0503030303020204" pitchFamily="50" charset="-127"/>
              </a:rPr>
              <a:t> 2</a:t>
            </a:r>
            <a:endParaRPr lang="ko-KR" altLang="en-US" sz="1200" dirty="0">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37488686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đoạn</a:t>
            </a:r>
            <a:r>
              <a:rPr lang="en-US" altLang="ko-KR" dirty="0">
                <a:ea typeface="SamsungOneKorean 400" panose="020B0503030303020204" pitchFamily="50" charset="-127"/>
              </a:rPr>
              <a:t> (</a:t>
            </a:r>
            <a:r>
              <a:rPr lang="en-US" altLang="ko-KR" dirty="0" err="1">
                <a:ea typeface="SamsungOneKorean 400" panose="020B0503030303020204" pitchFamily="50" charset="-127"/>
              </a:rPr>
              <a:t>sharding</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a:xfrm>
            <a:off x="535872" y="2226568"/>
            <a:ext cx="4011957" cy="914400"/>
          </a:xfrm>
        </p:spPr>
        <p:txBody>
          <a:bodyPr/>
          <a:lstStyle/>
          <a:p>
            <a:r>
              <a:rPr lang="en-US" altLang="ko-KR" dirty="0" err="1"/>
              <a:t>Phân</a:t>
            </a:r>
            <a:r>
              <a:rPr lang="en-US" altLang="ko-KR" dirty="0"/>
              <a:t> </a:t>
            </a:r>
            <a:r>
              <a:rPr lang="en-US" altLang="ko-KR" dirty="0" err="1"/>
              <a:t>đoạn</a:t>
            </a:r>
            <a:r>
              <a:rPr lang="vi-VN" altLang="ko-KR" dirty="0"/>
              <a:t> phân phối, lưu trữ và xử lý dữ liệu trên nhiều máy chủ.</a:t>
            </a:r>
          </a:p>
          <a:p>
            <a:r>
              <a:rPr lang="vi-VN" altLang="ko-KR" dirty="0"/>
              <a:t>Cụm phân đoạn</a:t>
            </a:r>
            <a:endParaRPr lang="en-US" altLang="ko-KR" dirty="0"/>
          </a:p>
          <a:p>
            <a:pPr lvl="1"/>
            <a:r>
              <a:rPr lang="vi-VN" altLang="ko-KR" dirty="0"/>
              <a:t>Máy chủ cấu hình – lưu trữ thông tin meta như phạm vi dữ liệu và thông tin vị trí phân đoạn</a:t>
            </a:r>
          </a:p>
          <a:p>
            <a:pPr lvl="1"/>
            <a:r>
              <a:rPr lang="vi-VN" altLang="ko-KR" dirty="0"/>
              <a:t>Máy chủ bộ định tuyến (mongos) – hoạt động như một proxy để thực hiện các truy vấn</a:t>
            </a:r>
          </a:p>
          <a:p>
            <a:pPr lvl="1"/>
            <a:r>
              <a:rPr lang="en-US" altLang="ko-KR" dirty="0" err="1"/>
              <a:t>Phân</a:t>
            </a:r>
            <a:r>
              <a:rPr lang="en-US" altLang="ko-KR" dirty="0"/>
              <a:t> </a:t>
            </a:r>
            <a:r>
              <a:rPr lang="en-US" altLang="ko-KR" dirty="0" err="1"/>
              <a:t>đoạn</a:t>
            </a:r>
            <a:r>
              <a:rPr lang="vi-VN" altLang="ko-KR" dirty="0"/>
              <a:t> – Tập hợp con dữ liệu được phân vùng, có thể được triển khai dưới dạng bộ bản sao</a:t>
            </a:r>
            <a:endParaRPr lang="ko-KR" altLang="en-US" dirty="0"/>
          </a:p>
        </p:txBody>
      </p:sp>
      <p:grpSp>
        <p:nvGrpSpPr>
          <p:cNvPr id="8" name="그룹 7">
            <a:extLst>
              <a:ext uri="{FF2B5EF4-FFF2-40B4-BE49-F238E27FC236}">
                <a16:creationId xmlns:a16="http://schemas.microsoft.com/office/drawing/2014/main" id="{65474B4C-2444-4CB2-9DBE-018E0500B397}"/>
              </a:ext>
            </a:extLst>
          </p:cNvPr>
          <p:cNvGrpSpPr/>
          <p:nvPr/>
        </p:nvGrpSpPr>
        <p:grpSpPr>
          <a:xfrm>
            <a:off x="5303763" y="2298878"/>
            <a:ext cx="4164237" cy="3866644"/>
            <a:chOff x="4886906" y="1908915"/>
            <a:chExt cx="4164237" cy="3866644"/>
          </a:xfrm>
        </p:grpSpPr>
        <p:grpSp>
          <p:nvGrpSpPr>
            <p:cNvPr id="9" name="그룹 8">
              <a:extLst>
                <a:ext uri="{FF2B5EF4-FFF2-40B4-BE49-F238E27FC236}">
                  <a16:creationId xmlns:a16="http://schemas.microsoft.com/office/drawing/2014/main" id="{5AD10B1D-D617-4F99-8B97-147550347F96}"/>
                </a:ext>
              </a:extLst>
            </p:cNvPr>
            <p:cNvGrpSpPr/>
            <p:nvPr/>
          </p:nvGrpSpPr>
          <p:grpSpPr>
            <a:xfrm>
              <a:off x="4886906" y="2250087"/>
              <a:ext cx="1763453" cy="1078533"/>
              <a:chOff x="4494472" y="2414414"/>
              <a:chExt cx="1763453" cy="1078533"/>
            </a:xfrm>
          </p:grpSpPr>
          <p:sp>
            <p:nvSpPr>
              <p:cNvPr id="27" name="모서리가 둥근 직사각형 3">
                <a:extLst>
                  <a:ext uri="{FF2B5EF4-FFF2-40B4-BE49-F238E27FC236}">
                    <a16:creationId xmlns:a16="http://schemas.microsoft.com/office/drawing/2014/main" id="{5BA637C0-B5F5-4B43-9F68-81C8FA9BF24D}"/>
                  </a:ext>
                </a:extLst>
              </p:cNvPr>
              <p:cNvSpPr/>
              <p:nvPr/>
            </p:nvSpPr>
            <p:spPr>
              <a:xfrm>
                <a:off x="4494472" y="2696567"/>
                <a:ext cx="1763453" cy="796380"/>
              </a:xfrm>
              <a:prstGeom prst="roundRect">
                <a:avLst/>
              </a:prstGeom>
              <a:solidFill>
                <a:schemeClr val="bg1"/>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8" name="모서리가 둥근 직사각형 26">
                <a:extLst>
                  <a:ext uri="{FF2B5EF4-FFF2-40B4-BE49-F238E27FC236}">
                    <a16:creationId xmlns:a16="http://schemas.microsoft.com/office/drawing/2014/main" id="{850A297F-D3B0-4BF6-8124-5AFADFBBF112}"/>
                  </a:ext>
                </a:extLst>
              </p:cNvPr>
              <p:cNvSpPr/>
              <p:nvPr/>
            </p:nvSpPr>
            <p:spPr>
              <a:xfrm>
                <a:off x="4602484" y="2876120"/>
                <a:ext cx="1559173" cy="504056"/>
              </a:xfrm>
              <a:prstGeom prst="roundRect">
                <a:avLst/>
              </a:prstGeom>
              <a:solidFill>
                <a:srgbClr val="A4C6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Bộ</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định</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tuyến</a:t>
                </a:r>
                <a:endPar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(mongos)</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9" name="TextBox 28">
                <a:extLst>
                  <a:ext uri="{FF2B5EF4-FFF2-40B4-BE49-F238E27FC236}">
                    <a16:creationId xmlns:a16="http://schemas.microsoft.com/office/drawing/2014/main" id="{AC16A6B3-F0CE-4745-8629-69CE48EB948D}"/>
                  </a:ext>
                </a:extLst>
              </p:cNvPr>
              <p:cNvSpPr txBox="1"/>
              <p:nvPr/>
            </p:nvSpPr>
            <p:spPr>
              <a:xfrm>
                <a:off x="5002575" y="2414414"/>
                <a:ext cx="825867" cy="461665"/>
              </a:xfrm>
              <a:prstGeom prst="rect">
                <a:avLst/>
              </a:prstGeom>
              <a:solidFill>
                <a:schemeClr val="bg1"/>
              </a:solidFill>
            </p:spPr>
            <p:txBody>
              <a:bodyPr wrap="none" rtlCol="0">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Máy</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chủ</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p>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ứng</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10" name="모서리가 둥근 직사각형 11">
              <a:extLst>
                <a:ext uri="{FF2B5EF4-FFF2-40B4-BE49-F238E27FC236}">
                  <a16:creationId xmlns:a16="http://schemas.microsoft.com/office/drawing/2014/main" id="{6DE56796-4B68-492E-AE39-B32EFCD0D387}"/>
                </a:ext>
              </a:extLst>
            </p:cNvPr>
            <p:cNvSpPr/>
            <p:nvPr/>
          </p:nvSpPr>
          <p:spPr>
            <a:xfrm>
              <a:off x="5990999" y="1908915"/>
              <a:ext cx="1511869" cy="316842"/>
            </a:xfrm>
            <a:prstGeom prst="roundRect">
              <a:avLst>
                <a:gd name="adj" fmla="val 50000"/>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Ứng</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11" name="직선 화살표 연결선 10">
              <a:extLst>
                <a:ext uri="{FF2B5EF4-FFF2-40B4-BE49-F238E27FC236}">
                  <a16:creationId xmlns:a16="http://schemas.microsoft.com/office/drawing/2014/main" id="{D2445C67-D863-4613-89D0-372A08559A05}"/>
                </a:ext>
              </a:extLst>
            </p:cNvPr>
            <p:cNvCxnSpPr>
              <a:stCxn id="10" idx="2"/>
            </p:cNvCxnSpPr>
            <p:nvPr/>
          </p:nvCxnSpPr>
          <p:spPr>
            <a:xfrm flipH="1">
              <a:off x="6220876" y="2225757"/>
              <a:ext cx="526058" cy="407460"/>
            </a:xfrm>
            <a:prstGeom prst="straightConnector1">
              <a:avLst/>
            </a:prstGeom>
            <a:ln w="38100">
              <a:solidFill>
                <a:srgbClr val="66A0F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4DDF00-0353-4768-8907-E0BCBDE53B4A}"/>
                </a:ext>
              </a:extLst>
            </p:cNvPr>
            <p:cNvSpPr txBox="1"/>
            <p:nvPr/>
          </p:nvSpPr>
          <p:spPr>
            <a:xfrm>
              <a:off x="5813693" y="3389969"/>
              <a:ext cx="2008883" cy="276999"/>
            </a:xfrm>
            <a:prstGeom prst="rect">
              <a:avLst/>
            </a:prstGeom>
            <a:noFill/>
          </p:spPr>
          <p:txBody>
            <a:bodyPr wrap="none" rtlCol="0">
              <a:spAutoFit/>
            </a:bodyPr>
            <a:lstStyle/>
            <a:p>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1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hoặc</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nhiều</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Bộ</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định</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tuyến</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왼쪽 중괄호 25">
              <a:extLst>
                <a:ext uri="{FF2B5EF4-FFF2-40B4-BE49-F238E27FC236}">
                  <a16:creationId xmlns:a16="http://schemas.microsoft.com/office/drawing/2014/main" id="{806F02B0-7FE4-4E34-BE2B-668969C62410}"/>
                </a:ext>
              </a:extLst>
            </p:cNvPr>
            <p:cNvSpPr/>
            <p:nvPr/>
          </p:nvSpPr>
          <p:spPr>
            <a:xfrm rot="16200000">
              <a:off x="6448616" y="2161569"/>
              <a:ext cx="581211" cy="3028527"/>
            </a:xfrm>
            <a:prstGeom prst="leftBrace">
              <a:avLst>
                <a:gd name="adj1" fmla="val 0"/>
                <a:gd name="adj2" fmla="val 50000"/>
              </a:avLst>
            </a:prstGeom>
            <a:ln w="38100">
              <a:solidFill>
                <a:srgbClr val="A4C6F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grpSp>
          <p:nvGrpSpPr>
            <p:cNvPr id="14" name="그룹 13">
              <a:extLst>
                <a:ext uri="{FF2B5EF4-FFF2-40B4-BE49-F238E27FC236}">
                  <a16:creationId xmlns:a16="http://schemas.microsoft.com/office/drawing/2014/main" id="{C709FCF6-F2BB-4AE1-9BD2-5AEF7DCE1072}"/>
                </a:ext>
              </a:extLst>
            </p:cNvPr>
            <p:cNvGrpSpPr/>
            <p:nvPr/>
          </p:nvGrpSpPr>
          <p:grpSpPr>
            <a:xfrm>
              <a:off x="4935697" y="5271503"/>
              <a:ext cx="3607048" cy="504056"/>
              <a:chOff x="4944007" y="5349040"/>
              <a:chExt cx="3607048" cy="504056"/>
            </a:xfrm>
          </p:grpSpPr>
          <p:sp>
            <p:nvSpPr>
              <p:cNvPr id="25" name="모서리가 둥근 직사각형 15">
                <a:extLst>
                  <a:ext uri="{FF2B5EF4-FFF2-40B4-BE49-F238E27FC236}">
                    <a16:creationId xmlns:a16="http://schemas.microsoft.com/office/drawing/2014/main" id="{07A3643A-5073-472D-A7D3-CF7268E5A4FE}"/>
                  </a:ext>
                </a:extLst>
              </p:cNvPr>
              <p:cNvSpPr/>
              <p:nvPr/>
            </p:nvSpPr>
            <p:spPr>
              <a:xfrm>
                <a:off x="4944007" y="5349040"/>
                <a:ext cx="1559173" cy="504056"/>
              </a:xfrm>
              <a:prstGeom prst="roundRect">
                <a:avLst/>
              </a:prstGeom>
              <a:solidFill>
                <a:schemeClr val="accent3">
                  <a:lumMod val="40000"/>
                  <a:lumOff val="60000"/>
                </a:schemeClr>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Phân</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endPar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latinLnBrk="0"/>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(mongod)</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6" name="모서리가 둥근 직사각형 16">
                <a:extLst>
                  <a:ext uri="{FF2B5EF4-FFF2-40B4-BE49-F238E27FC236}">
                    <a16:creationId xmlns:a16="http://schemas.microsoft.com/office/drawing/2014/main" id="{A8B4BFF4-8734-484A-B172-41734FFED526}"/>
                  </a:ext>
                </a:extLst>
              </p:cNvPr>
              <p:cNvSpPr/>
              <p:nvPr/>
            </p:nvSpPr>
            <p:spPr>
              <a:xfrm>
                <a:off x="6991882" y="5349040"/>
                <a:ext cx="1559173" cy="504056"/>
              </a:xfrm>
              <a:prstGeom prst="roundRect">
                <a:avLst/>
              </a:prstGeom>
              <a:solidFill>
                <a:schemeClr val="accent3">
                  <a:lumMod val="40000"/>
                  <a:lumOff val="60000"/>
                </a:schemeClr>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Phân</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endPar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latinLnBrk="0"/>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(mongod)</a:t>
                </a:r>
              </a:p>
            </p:txBody>
          </p:sp>
        </p:grpSp>
        <p:sp>
          <p:nvSpPr>
            <p:cNvPr id="15" name="TextBox 14">
              <a:extLst>
                <a:ext uri="{FF2B5EF4-FFF2-40B4-BE49-F238E27FC236}">
                  <a16:creationId xmlns:a16="http://schemas.microsoft.com/office/drawing/2014/main" id="{D1758787-FD78-40B3-A1BB-3B47FE8A6C69}"/>
                </a:ext>
              </a:extLst>
            </p:cNvPr>
            <p:cNvSpPr txBox="1"/>
            <p:nvPr/>
          </p:nvSpPr>
          <p:spPr>
            <a:xfrm>
              <a:off x="5990999" y="4910026"/>
              <a:ext cx="1500732" cy="276999"/>
            </a:xfrm>
            <a:prstGeom prst="rect">
              <a:avLst/>
            </a:prstGeom>
            <a:noFill/>
          </p:spPr>
          <p:txBody>
            <a:bodyPr wrap="none" rtlCol="0">
              <a:spAutoFit/>
            </a:bodyPr>
            <a:lstStyle/>
            <a:p>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2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phân</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trở</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lên</a:t>
              </a:r>
              <a:endParaRPr lang="ko-KR" altLang="en-US" sz="1200" dirty="0">
                <a:solidFill>
                  <a:srgbClr val="1F45BC"/>
                </a:solidFill>
                <a:latin typeface="SamsungOne-700" panose="020B0803030303020204" pitchFamily="34" charset="0"/>
                <a:ea typeface="SamsungOne-600C" panose="020B0706030303020204" pitchFamily="34" charset="0"/>
                <a:cs typeface="Menlo" panose="020B0609030804020204" pitchFamily="49" charset="0"/>
              </a:endParaRPr>
            </a:p>
          </p:txBody>
        </p:sp>
        <p:sp>
          <p:nvSpPr>
            <p:cNvPr id="16" name="모서리가 둥근 직사각형 21">
              <a:extLst>
                <a:ext uri="{FF2B5EF4-FFF2-40B4-BE49-F238E27FC236}">
                  <a16:creationId xmlns:a16="http://schemas.microsoft.com/office/drawing/2014/main" id="{919971A5-E9A5-445F-9975-395FCD4D4D2F}"/>
                </a:ext>
              </a:extLst>
            </p:cNvPr>
            <p:cNvSpPr/>
            <p:nvPr/>
          </p:nvSpPr>
          <p:spPr>
            <a:xfrm>
              <a:off x="7292037" y="3998537"/>
              <a:ext cx="1759106" cy="647727"/>
            </a:xfrm>
            <a:prstGeom prst="roundRect">
              <a:avLst>
                <a:gd name="adj" fmla="val 50000"/>
              </a:avLst>
            </a:prstGeom>
            <a:solidFill>
              <a:srgbClr val="66A0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Máy</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chủ</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cấu</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hình</a:t>
              </a:r>
              <a:endPar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a:p>
              <a:pPr algn="ct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mongod</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a:t>
              </a:r>
              <a:endParaRPr lang="en-US" altLang="ko-KR" sz="1100" dirty="0">
                <a:solidFill>
                  <a:schemeClr val="bg1"/>
                </a:solidFill>
                <a:latin typeface="SamsungOne-700" panose="020B0803030303020204" pitchFamily="34" charset="0"/>
                <a:ea typeface="SamsungOne-700" panose="020B0803030303020204" pitchFamily="34" charset="0"/>
                <a:cs typeface="Menlo" panose="020B0609030804020204" pitchFamily="49" charset="0"/>
              </a:endParaRPr>
            </a:p>
          </p:txBody>
        </p:sp>
        <p:grpSp>
          <p:nvGrpSpPr>
            <p:cNvPr id="17" name="그룹 16">
              <a:extLst>
                <a:ext uri="{FF2B5EF4-FFF2-40B4-BE49-F238E27FC236}">
                  <a16:creationId xmlns:a16="http://schemas.microsoft.com/office/drawing/2014/main" id="{38A84B1E-A826-4489-B563-016F6ADD86CD}"/>
                </a:ext>
              </a:extLst>
            </p:cNvPr>
            <p:cNvGrpSpPr/>
            <p:nvPr/>
          </p:nvGrpSpPr>
          <p:grpSpPr>
            <a:xfrm>
              <a:off x="6818135" y="2248900"/>
              <a:ext cx="1763453" cy="1079720"/>
              <a:chOff x="4494472" y="2413227"/>
              <a:chExt cx="1763453" cy="1079720"/>
            </a:xfrm>
          </p:grpSpPr>
          <p:sp>
            <p:nvSpPr>
              <p:cNvPr id="22" name="모서리가 둥근 직사각형 68">
                <a:extLst>
                  <a:ext uri="{FF2B5EF4-FFF2-40B4-BE49-F238E27FC236}">
                    <a16:creationId xmlns:a16="http://schemas.microsoft.com/office/drawing/2014/main" id="{CBF37D8E-B528-4D0C-81E2-A107FB5C674D}"/>
                  </a:ext>
                </a:extLst>
              </p:cNvPr>
              <p:cNvSpPr/>
              <p:nvPr/>
            </p:nvSpPr>
            <p:spPr>
              <a:xfrm>
                <a:off x="4494472" y="2696567"/>
                <a:ext cx="1763453" cy="796380"/>
              </a:xfrm>
              <a:prstGeom prst="roundRect">
                <a:avLst/>
              </a:prstGeom>
              <a:solidFill>
                <a:schemeClr val="bg1"/>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3" name="모서리가 둥근 직사각형 69">
                <a:extLst>
                  <a:ext uri="{FF2B5EF4-FFF2-40B4-BE49-F238E27FC236}">
                    <a16:creationId xmlns:a16="http://schemas.microsoft.com/office/drawing/2014/main" id="{722F142B-C8A7-47DA-8B91-7A38D4A40607}"/>
                  </a:ext>
                </a:extLst>
              </p:cNvPr>
              <p:cNvSpPr/>
              <p:nvPr/>
            </p:nvSpPr>
            <p:spPr>
              <a:xfrm>
                <a:off x="4602484" y="2876120"/>
                <a:ext cx="1559173" cy="504056"/>
              </a:xfrm>
              <a:prstGeom prst="roundRect">
                <a:avLst/>
              </a:prstGeom>
              <a:solidFill>
                <a:srgbClr val="A4C6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Bộ</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định</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tuyến</a:t>
                </a:r>
                <a:endPar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(mongos)</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4" name="TextBox 23">
                <a:extLst>
                  <a:ext uri="{FF2B5EF4-FFF2-40B4-BE49-F238E27FC236}">
                    <a16:creationId xmlns:a16="http://schemas.microsoft.com/office/drawing/2014/main" id="{2A676EB3-2E69-4876-9ABC-511A676D9296}"/>
                  </a:ext>
                </a:extLst>
              </p:cNvPr>
              <p:cNvSpPr txBox="1"/>
              <p:nvPr/>
            </p:nvSpPr>
            <p:spPr>
              <a:xfrm>
                <a:off x="4948363" y="2413227"/>
                <a:ext cx="825867" cy="461665"/>
              </a:xfrm>
              <a:prstGeom prst="rect">
                <a:avLst/>
              </a:prstGeom>
              <a:solidFill>
                <a:schemeClr val="bg1"/>
              </a:solidFill>
            </p:spPr>
            <p:txBody>
              <a:bodyPr wrap="none" rtlCol="0">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Máy</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chủ</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p>
              <a:p>
                <a:pPr algn="ct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ứng</a:t>
                </a: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18" name="왼쪽 중괄호 25">
              <a:extLst>
                <a:ext uri="{FF2B5EF4-FFF2-40B4-BE49-F238E27FC236}">
                  <a16:creationId xmlns:a16="http://schemas.microsoft.com/office/drawing/2014/main" id="{CDC41A56-5543-470A-9735-00986FA1ABA1}"/>
                </a:ext>
              </a:extLst>
            </p:cNvPr>
            <p:cNvSpPr/>
            <p:nvPr/>
          </p:nvSpPr>
          <p:spPr>
            <a:xfrm rot="5400000">
              <a:off x="6377746" y="3395763"/>
              <a:ext cx="722952" cy="3028527"/>
            </a:xfrm>
            <a:prstGeom prst="leftBrace">
              <a:avLst>
                <a:gd name="adj1" fmla="val 0"/>
                <a:gd name="adj2" fmla="val 50000"/>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cxnSp>
          <p:nvCxnSpPr>
            <p:cNvPr id="19" name="직선 화살표 연결선 18">
              <a:extLst>
                <a:ext uri="{FF2B5EF4-FFF2-40B4-BE49-F238E27FC236}">
                  <a16:creationId xmlns:a16="http://schemas.microsoft.com/office/drawing/2014/main" id="{A8E4B1E9-1D87-4173-B842-641B446257F5}"/>
                </a:ext>
              </a:extLst>
            </p:cNvPr>
            <p:cNvCxnSpPr/>
            <p:nvPr/>
          </p:nvCxnSpPr>
          <p:spPr>
            <a:xfrm>
              <a:off x="6733952" y="4062555"/>
              <a:ext cx="0" cy="489001"/>
            </a:xfrm>
            <a:prstGeom prst="straightConnector1">
              <a:avLst/>
            </a:prstGeom>
            <a:ln w="571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B986F713-BD52-4B1F-AC0C-2BF651FF6DB9}"/>
                </a:ext>
              </a:extLst>
            </p:cNvPr>
            <p:cNvCxnSpPr/>
            <p:nvPr/>
          </p:nvCxnSpPr>
          <p:spPr>
            <a:xfrm flipH="1" flipV="1">
              <a:off x="6751303" y="3845065"/>
              <a:ext cx="578015" cy="271370"/>
            </a:xfrm>
            <a:prstGeom prst="straightConnector1">
              <a:avLst/>
            </a:prstGeom>
            <a:ln w="38100">
              <a:solidFill>
                <a:srgbClr val="66A0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7A086C2C-F472-4496-8491-7FB2360330EC}"/>
                </a:ext>
              </a:extLst>
            </p:cNvPr>
            <p:cNvCxnSpPr/>
            <p:nvPr/>
          </p:nvCxnSpPr>
          <p:spPr>
            <a:xfrm flipH="1">
              <a:off x="6765722" y="4461471"/>
              <a:ext cx="551560" cy="277663"/>
            </a:xfrm>
            <a:prstGeom prst="straightConnector1">
              <a:avLst/>
            </a:prstGeom>
            <a:ln w="38100">
              <a:solidFill>
                <a:srgbClr val="66A0FE"/>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5814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389115" y="1523052"/>
            <a:ext cx="8796528" cy="493776"/>
          </a:xfrm>
        </p:spPr>
        <p:txBody>
          <a:bodyPr/>
          <a:lstStyle/>
          <a:p>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Leader Follower</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389115" y="2226568"/>
            <a:ext cx="5556188" cy="914400"/>
          </a:xfrm>
        </p:spPr>
        <p:txBody>
          <a:bodyPr/>
          <a:lstStyle/>
          <a:p>
            <a:r>
              <a:rPr lang="en-US" altLang="ko-KR" dirty="0" err="1"/>
              <a:t>Mỗi</a:t>
            </a:r>
            <a:r>
              <a:rPr lang="en-US" altLang="ko-KR" dirty="0"/>
              <a:t> tablet </a:t>
            </a:r>
            <a:r>
              <a:rPr lang="en-US" altLang="ko-KR" dirty="0" err="1"/>
              <a:t>có</a:t>
            </a:r>
            <a:r>
              <a:rPr lang="en-US" altLang="ko-KR" dirty="0"/>
              <a:t> </a:t>
            </a:r>
            <a:r>
              <a:rPr lang="en-US" altLang="ko-KR" dirty="0" err="1"/>
              <a:t>nhiều</a:t>
            </a:r>
            <a:r>
              <a:rPr lang="en-US" altLang="ko-KR" dirty="0"/>
              <a:t> </a:t>
            </a:r>
            <a:r>
              <a:rPr lang="en-US" altLang="ko-KR" dirty="0" err="1"/>
              <a:t>bản</a:t>
            </a:r>
            <a:r>
              <a:rPr lang="en-US" altLang="ko-KR" dirty="0"/>
              <a:t> </a:t>
            </a:r>
            <a:r>
              <a:rPr lang="en-US" altLang="ko-KR" dirty="0" err="1"/>
              <a:t>sao</a:t>
            </a:r>
            <a:endParaRPr lang="en-US" altLang="ko-KR" dirty="0"/>
          </a:p>
          <a:p>
            <a:pPr lvl="1"/>
            <a:r>
              <a:rPr lang="vi-VN" altLang="ko-KR" dirty="0"/>
              <a:t>Thông thường là 3 hoặc 5 (số lẻ) bản sao</a:t>
            </a:r>
          </a:p>
          <a:p>
            <a:pPr lvl="1"/>
            <a:r>
              <a:rPr lang="vi-VN" altLang="ko-KR" dirty="0"/>
              <a:t>Mỗi bản sao được phục vụ bởi một máy chủ</a:t>
            </a:r>
            <a:r>
              <a:rPr lang="en-US" altLang="ko-KR" dirty="0"/>
              <a:t> tablet</a:t>
            </a:r>
          </a:p>
          <a:p>
            <a:r>
              <a:rPr lang="vi-VN" altLang="ko-KR" dirty="0"/>
              <a:t>Một trong những máy chủ </a:t>
            </a:r>
            <a:r>
              <a:rPr lang="en-US" altLang="ko-KR" dirty="0"/>
              <a:t>tablet</a:t>
            </a:r>
            <a:r>
              <a:rPr lang="vi-VN" altLang="ko-KR" dirty="0"/>
              <a:t>, đóng vai trò là lãnh đạo</a:t>
            </a:r>
            <a:endParaRPr lang="en-US" altLang="ko-KR" dirty="0"/>
          </a:p>
          <a:p>
            <a:pPr lvl="1"/>
            <a:r>
              <a:rPr lang="en-US" altLang="ko-KR" dirty="0" err="1"/>
              <a:t>Chỉ</a:t>
            </a:r>
            <a:r>
              <a:rPr lang="en-US" altLang="ko-KR" dirty="0"/>
              <a:t> </a:t>
            </a:r>
            <a:r>
              <a:rPr lang="en-US" altLang="ko-KR" dirty="0" err="1"/>
              <a:t>dịch</a:t>
            </a:r>
            <a:r>
              <a:rPr lang="en-US" altLang="ko-KR" dirty="0"/>
              <a:t> </a:t>
            </a:r>
            <a:r>
              <a:rPr lang="en-US" altLang="ko-KR" dirty="0" err="1"/>
              <a:t>vụ</a:t>
            </a:r>
            <a:r>
              <a:rPr lang="en-US" altLang="ko-KR" dirty="0"/>
              <a:t> Leader </a:t>
            </a:r>
            <a:r>
              <a:rPr lang="en-US" altLang="ko-KR" dirty="0" err="1"/>
              <a:t>được</a:t>
            </a:r>
            <a:r>
              <a:rPr lang="en-US" altLang="ko-KR" dirty="0"/>
              <a:t> </a:t>
            </a:r>
            <a:r>
              <a:rPr lang="en-US" altLang="ko-KR" dirty="0" err="1"/>
              <a:t>quyền</a:t>
            </a:r>
            <a:r>
              <a:rPr lang="en-US" altLang="ko-KR" dirty="0"/>
              <a:t> </a:t>
            </a:r>
            <a:r>
              <a:rPr lang="en-US" altLang="ko-KR" dirty="0" err="1"/>
              <a:t>viết</a:t>
            </a:r>
            <a:r>
              <a:rPr lang="en-US" altLang="ko-KR" dirty="0"/>
              <a:t> </a:t>
            </a:r>
            <a:r>
              <a:rPr lang="en-US" altLang="ko-KR" dirty="0" err="1"/>
              <a:t>yêu</a:t>
            </a:r>
            <a:r>
              <a:rPr lang="en-US" altLang="ko-KR" dirty="0"/>
              <a:t> </a:t>
            </a:r>
            <a:r>
              <a:rPr lang="en-US" altLang="ko-KR" dirty="0" err="1"/>
              <a:t>cầu</a:t>
            </a:r>
            <a:endParaRPr lang="en-US" altLang="ko-KR" dirty="0"/>
          </a:p>
          <a:p>
            <a:r>
              <a:rPr lang="vi-VN" altLang="ko-KR" dirty="0"/>
              <a:t>Phần còn lại đóng vai trò là Người theo dõi</a:t>
            </a:r>
            <a:r>
              <a:rPr lang="en-US" altLang="ko-KR" dirty="0"/>
              <a:t> (Follower)</a:t>
            </a:r>
          </a:p>
          <a:p>
            <a:pPr lvl="1"/>
            <a:r>
              <a:rPr lang="en-US" altLang="ko-KR" dirty="0"/>
              <a:t>L</a:t>
            </a:r>
            <a:r>
              <a:rPr lang="vi-VN" altLang="ko-KR" dirty="0"/>
              <a:t>ãnh đạo và Người theo dõi, mỗi dịch vụ đọc yêu cầu</a:t>
            </a:r>
            <a:endParaRPr lang="en-US" altLang="ko-KR" dirty="0"/>
          </a:p>
          <a:p>
            <a:r>
              <a:rPr lang="vi-VN" altLang="ko-KR" dirty="0"/>
              <a:t>Các nhà lãnh đạo được bầu bằng Thuật toán</a:t>
            </a:r>
            <a:r>
              <a:rPr lang="en-US" altLang="ko-KR" dirty="0"/>
              <a:t> </a:t>
            </a:r>
            <a:r>
              <a:rPr lang="en-US" altLang="ko-KR" dirty="0" err="1"/>
              <a:t>đồng</a:t>
            </a:r>
            <a:r>
              <a:rPr lang="en-US" altLang="ko-KR" dirty="0"/>
              <a:t> </a:t>
            </a:r>
            <a:r>
              <a:rPr lang="en-US" altLang="ko-KR" dirty="0" err="1"/>
              <a:t>thuận</a:t>
            </a:r>
            <a:r>
              <a:rPr lang="vi-VN" altLang="ko-KR" dirty="0"/>
              <a:t> Raf</a:t>
            </a:r>
            <a:r>
              <a:rPr lang="en-US" altLang="ko-KR" dirty="0"/>
              <a:t>t</a:t>
            </a:r>
          </a:p>
          <a:p>
            <a:r>
              <a:rPr lang="en-US" altLang="ko-KR" dirty="0" err="1"/>
              <a:t>Thuật</a:t>
            </a:r>
            <a:r>
              <a:rPr lang="en-US" altLang="ko-KR" dirty="0"/>
              <a:t> </a:t>
            </a:r>
            <a:r>
              <a:rPr lang="en-US" altLang="ko-KR" dirty="0" err="1"/>
              <a:t>toán</a:t>
            </a:r>
            <a:r>
              <a:rPr lang="en-US" altLang="ko-KR" dirty="0"/>
              <a:t> </a:t>
            </a:r>
            <a:r>
              <a:rPr lang="en-US" altLang="ko-KR" dirty="0" err="1"/>
              <a:t>đồng</a:t>
            </a:r>
            <a:r>
              <a:rPr lang="en-US" altLang="ko-KR" dirty="0"/>
              <a:t> </a:t>
            </a:r>
            <a:r>
              <a:rPr lang="en-US" altLang="ko-KR" dirty="0" err="1"/>
              <a:t>thuận</a:t>
            </a:r>
            <a:r>
              <a:rPr lang="en-US" altLang="ko-KR" dirty="0"/>
              <a:t> </a:t>
            </a:r>
            <a:r>
              <a:rPr lang="vi-VN" altLang="ko-KR" dirty="0"/>
              <a:t>Raf</a:t>
            </a:r>
            <a:r>
              <a:rPr lang="en-US" altLang="ko-KR" dirty="0"/>
              <a:t>f</a:t>
            </a:r>
            <a:r>
              <a:rPr lang="vi-VN" altLang="ko-KR" dirty="0"/>
              <a:t> cũng được sử dụng cho các hoạt động ghi</a:t>
            </a:r>
            <a:endParaRPr lang="en-US" altLang="ko-KR" dirty="0"/>
          </a:p>
          <a:p>
            <a:pPr lvl="1"/>
            <a:r>
              <a:rPr lang="en-US" altLang="ko-KR" dirty="0"/>
              <a:t>L</a:t>
            </a:r>
            <a:r>
              <a:rPr lang="vi-VN" altLang="ko-KR" dirty="0"/>
              <a:t>ãnh đạo gửi yêu cầu viết cho tất cả những người theo dõi</a:t>
            </a:r>
          </a:p>
          <a:p>
            <a:pPr lvl="1"/>
            <a:r>
              <a:rPr lang="vi-VN" altLang="ko-KR" dirty="0"/>
              <a:t>Sau khi bài viết được đa số người theo dõi duy trì, lãnh đạo có thể xác nhận khách hàng</a:t>
            </a:r>
          </a:p>
          <a:p>
            <a:pPr lvl="1"/>
            <a:r>
              <a:rPr lang="vi-VN" altLang="ko-KR" dirty="0"/>
              <a:t>Đảm bảo khả năng chịu lỗi và nhất quán</a:t>
            </a:r>
          </a:p>
          <a:p>
            <a:pPr lvl="1"/>
            <a:r>
              <a:rPr lang="vi-VN" altLang="ko-KR" dirty="0"/>
              <a:t>Đối với N bản sao, (N-1)/2 bản sao bị lỗi có thể được chấp nhận</a:t>
            </a:r>
            <a:endParaRPr lang="ko-KR" altLang="en-US" dirty="0"/>
          </a:p>
        </p:txBody>
      </p:sp>
      <p:grpSp>
        <p:nvGrpSpPr>
          <p:cNvPr id="9" name="그룹 8">
            <a:extLst>
              <a:ext uri="{FF2B5EF4-FFF2-40B4-BE49-F238E27FC236}">
                <a16:creationId xmlns:a16="http://schemas.microsoft.com/office/drawing/2014/main" id="{0F4B5864-CF3A-4384-AE4A-1F2DEE868F03}"/>
              </a:ext>
            </a:extLst>
          </p:cNvPr>
          <p:cNvGrpSpPr/>
          <p:nvPr/>
        </p:nvGrpSpPr>
        <p:grpSpPr>
          <a:xfrm>
            <a:off x="5120210" y="2094063"/>
            <a:ext cx="4367361" cy="2728761"/>
            <a:chOff x="4964986" y="1890863"/>
            <a:chExt cx="4367361" cy="2728761"/>
          </a:xfrm>
        </p:grpSpPr>
        <p:grpSp>
          <p:nvGrpSpPr>
            <p:cNvPr id="10" name="그룹 9">
              <a:extLst>
                <a:ext uri="{FF2B5EF4-FFF2-40B4-BE49-F238E27FC236}">
                  <a16:creationId xmlns:a16="http://schemas.microsoft.com/office/drawing/2014/main" id="{080FEAB4-5F5A-41F6-9D6B-B9B8533CE097}"/>
                </a:ext>
              </a:extLst>
            </p:cNvPr>
            <p:cNvGrpSpPr/>
            <p:nvPr/>
          </p:nvGrpSpPr>
          <p:grpSpPr>
            <a:xfrm>
              <a:off x="4964986" y="2238113"/>
              <a:ext cx="1291079" cy="536834"/>
              <a:chOff x="4705906" y="2238113"/>
              <a:chExt cx="1291079" cy="536834"/>
            </a:xfrm>
          </p:grpSpPr>
          <p:sp>
            <p:nvSpPr>
              <p:cNvPr id="79" name="모서리가 둥근 직사각형 140">
                <a:extLst>
                  <a:ext uri="{FF2B5EF4-FFF2-40B4-BE49-F238E27FC236}">
                    <a16:creationId xmlns:a16="http://schemas.microsoft.com/office/drawing/2014/main" id="{30B7CE92-DFF1-4B7D-B3DA-3AEC56F3A66F}"/>
                  </a:ext>
                </a:extLst>
              </p:cNvPr>
              <p:cNvSpPr/>
              <p:nvPr/>
            </p:nvSpPr>
            <p:spPr>
              <a:xfrm>
                <a:off x="4705906" y="2238113"/>
                <a:ext cx="1291079" cy="536834"/>
              </a:xfrm>
              <a:prstGeom prst="roundRect">
                <a:avLst>
                  <a:gd name="adj" fmla="val 10161"/>
                </a:avLst>
              </a:prstGeom>
              <a:solidFill>
                <a:schemeClr val="bg1">
                  <a:lumMod val="9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80" name="그룹 79">
                <a:extLst>
                  <a:ext uri="{FF2B5EF4-FFF2-40B4-BE49-F238E27FC236}">
                    <a16:creationId xmlns:a16="http://schemas.microsoft.com/office/drawing/2014/main" id="{2A56550D-4E36-4608-A46A-35A0D34E9A79}"/>
                  </a:ext>
                </a:extLst>
              </p:cNvPr>
              <p:cNvGrpSpPr/>
              <p:nvPr/>
            </p:nvGrpSpPr>
            <p:grpSpPr>
              <a:xfrm>
                <a:off x="5218717" y="2294435"/>
                <a:ext cx="731290" cy="426198"/>
                <a:chOff x="4073638" y="2238915"/>
                <a:chExt cx="731290" cy="474767"/>
              </a:xfrm>
            </p:grpSpPr>
            <p:sp>
              <p:nvSpPr>
                <p:cNvPr id="82" name="원통 5">
                  <a:extLst>
                    <a:ext uri="{FF2B5EF4-FFF2-40B4-BE49-F238E27FC236}">
                      <a16:creationId xmlns:a16="http://schemas.microsoft.com/office/drawing/2014/main" id="{55EF9507-F9A2-433D-8A89-F20BF98D1CCD}"/>
                    </a:ext>
                  </a:extLst>
                </p:cNvPr>
                <p:cNvSpPr/>
                <p:nvPr/>
              </p:nvSpPr>
              <p:spPr>
                <a:xfrm>
                  <a:off x="4140031" y="2238915"/>
                  <a:ext cx="598505" cy="464337"/>
                </a:xfrm>
                <a:prstGeom prst="can">
                  <a:avLst>
                    <a:gd name="adj" fmla="val 21940"/>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83" name="직사각형 82">
                  <a:extLst>
                    <a:ext uri="{FF2B5EF4-FFF2-40B4-BE49-F238E27FC236}">
                      <a16:creationId xmlns:a16="http://schemas.microsoft.com/office/drawing/2014/main" id="{2A2A611A-DBC7-4E45-A6C8-8A42FF47B941}"/>
                    </a:ext>
                  </a:extLst>
                </p:cNvPr>
                <p:cNvSpPr/>
                <p:nvPr/>
              </p:nvSpPr>
              <p:spPr>
                <a:xfrm>
                  <a:off x="4073638" y="2353690"/>
                  <a:ext cx="731290" cy="359992"/>
                </a:xfrm>
                <a:prstGeom prst="rect">
                  <a:avLst/>
                </a:prstGeom>
              </p:spPr>
              <p:txBody>
                <a:bodyPr wrap="none">
                  <a:spAutoFit/>
                </a:bodyPr>
                <a:lstStyle/>
                <a:p>
                  <a:pPr algn="ctr"/>
                  <a:r>
                    <a:rPr lang="en-US" altLang="ko-KR" sz="700" dirty="0">
                      <a:solidFill>
                        <a:schemeClr val="bg1"/>
                      </a:solidFill>
                      <a:latin typeface="SamsungOne-700" panose="020B0803030303020204" pitchFamily="34" charset="0"/>
                      <a:ea typeface="SamsungOne-700" panose="020B0803030303020204" pitchFamily="34" charset="0"/>
                    </a:rPr>
                    <a:t>Master tablet</a:t>
                  </a:r>
                </a:p>
                <a:p>
                  <a:pPr algn="ctr"/>
                  <a:r>
                    <a:rPr lang="en-US" altLang="ko-KR" sz="800" dirty="0">
                      <a:solidFill>
                        <a:schemeClr val="bg1"/>
                      </a:solidFill>
                      <a:latin typeface="SamsungOne-700" panose="020B0803030303020204" pitchFamily="34" charset="0"/>
                      <a:ea typeface="SamsungOne-700" panose="020B0803030303020204" pitchFamily="34" charset="0"/>
                    </a:rPr>
                    <a:t>LEADER</a:t>
                  </a:r>
                  <a:endParaRPr lang="ko-KR" altLang="en-US" sz="800" dirty="0">
                    <a:solidFill>
                      <a:schemeClr val="bg1"/>
                    </a:solidFill>
                    <a:latin typeface="SamsungOne-700" panose="020B0803030303020204" pitchFamily="34" charset="0"/>
                    <a:ea typeface="SamsungOneKorean 400" panose="020B0503030303020204" pitchFamily="50" charset="-127"/>
                  </a:endParaRPr>
                </a:p>
              </p:txBody>
            </p:sp>
          </p:grpSp>
          <p:sp>
            <p:nvSpPr>
              <p:cNvPr id="81" name="직사각형 80">
                <a:extLst>
                  <a:ext uri="{FF2B5EF4-FFF2-40B4-BE49-F238E27FC236}">
                    <a16:creationId xmlns:a16="http://schemas.microsoft.com/office/drawing/2014/main" id="{8A39B96E-B248-4938-B1B5-248CCE313672}"/>
                  </a:ext>
                </a:extLst>
              </p:cNvPr>
              <p:cNvSpPr/>
              <p:nvPr/>
            </p:nvSpPr>
            <p:spPr>
              <a:xfrm>
                <a:off x="4725207" y="2329237"/>
                <a:ext cx="644728" cy="369332"/>
              </a:xfrm>
              <a:prstGeom prst="rect">
                <a:avLst/>
              </a:prstGeom>
            </p:spPr>
            <p:txBody>
              <a:bodyPr wrap="none">
                <a:spAutoFit/>
              </a:bodyPr>
              <a:lstStyle/>
              <a:p>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chủ</a:t>
                </a:r>
                <a:endParaRPr lang="en-US" altLang="ko-KR" sz="900" dirty="0">
                  <a:solidFill>
                    <a:srgbClr val="0043B2"/>
                  </a:solidFill>
                  <a:latin typeface="SamsungOne-700" panose="020B0803030303020204" pitchFamily="34" charset="0"/>
                  <a:ea typeface="SamsungOne-700" panose="020B0803030303020204" pitchFamily="34" charset="0"/>
                </a:endParaRPr>
              </a:p>
              <a:p>
                <a:r>
                  <a:rPr lang="en-US" altLang="ko-KR" sz="900" dirty="0">
                    <a:solidFill>
                      <a:srgbClr val="0043B2"/>
                    </a:solidFill>
                    <a:latin typeface="SamsungOne-700" panose="020B0803030303020204" pitchFamily="34" charset="0"/>
                    <a:ea typeface="SamsungOne-700" panose="020B0803030303020204" pitchFamily="34" charset="0"/>
                  </a:rPr>
                  <a:t>Master A</a:t>
                </a:r>
                <a:endParaRPr lang="ko-KR" altLang="en-US" sz="900" dirty="0">
                  <a:ea typeface="SamsungOneKorean 400" panose="020B0503030303020204" pitchFamily="50" charset="-127"/>
                </a:endParaRPr>
              </a:p>
            </p:txBody>
          </p:sp>
        </p:grpSp>
        <p:grpSp>
          <p:nvGrpSpPr>
            <p:cNvPr id="11" name="그룹 10">
              <a:extLst>
                <a:ext uri="{FF2B5EF4-FFF2-40B4-BE49-F238E27FC236}">
                  <a16:creationId xmlns:a16="http://schemas.microsoft.com/office/drawing/2014/main" id="{4D9EF81B-C0F8-45FD-83D0-61932AAEBD91}"/>
                </a:ext>
              </a:extLst>
            </p:cNvPr>
            <p:cNvGrpSpPr/>
            <p:nvPr/>
          </p:nvGrpSpPr>
          <p:grpSpPr>
            <a:xfrm>
              <a:off x="4964986" y="2828100"/>
              <a:ext cx="1291079" cy="536834"/>
              <a:chOff x="4705906" y="2828100"/>
              <a:chExt cx="1291079" cy="536834"/>
            </a:xfrm>
          </p:grpSpPr>
          <p:sp>
            <p:nvSpPr>
              <p:cNvPr id="74" name="모서리가 둥근 직사각형 141">
                <a:extLst>
                  <a:ext uri="{FF2B5EF4-FFF2-40B4-BE49-F238E27FC236}">
                    <a16:creationId xmlns:a16="http://schemas.microsoft.com/office/drawing/2014/main" id="{7EDBEA81-93E0-49A8-AD1A-A341B70C61C2}"/>
                  </a:ext>
                </a:extLst>
              </p:cNvPr>
              <p:cNvSpPr/>
              <p:nvPr/>
            </p:nvSpPr>
            <p:spPr>
              <a:xfrm>
                <a:off x="4705906" y="2828100"/>
                <a:ext cx="1291079" cy="536834"/>
              </a:xfrm>
              <a:prstGeom prst="roundRect">
                <a:avLst>
                  <a:gd name="adj" fmla="val 10161"/>
                </a:avLst>
              </a:prstGeom>
              <a:solidFill>
                <a:schemeClr val="bg1">
                  <a:lumMod val="9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75" name="그룹 74">
                <a:extLst>
                  <a:ext uri="{FF2B5EF4-FFF2-40B4-BE49-F238E27FC236}">
                    <a16:creationId xmlns:a16="http://schemas.microsoft.com/office/drawing/2014/main" id="{CC62910E-6157-4103-8D18-527D1B06D3B5}"/>
                  </a:ext>
                </a:extLst>
              </p:cNvPr>
              <p:cNvGrpSpPr/>
              <p:nvPr/>
            </p:nvGrpSpPr>
            <p:grpSpPr>
              <a:xfrm>
                <a:off x="5218717" y="2882720"/>
                <a:ext cx="731290" cy="426198"/>
                <a:chOff x="5241530" y="3008571"/>
                <a:chExt cx="731290" cy="474767"/>
              </a:xfrm>
            </p:grpSpPr>
            <p:sp>
              <p:nvSpPr>
                <p:cNvPr id="77" name="원통 68">
                  <a:extLst>
                    <a:ext uri="{FF2B5EF4-FFF2-40B4-BE49-F238E27FC236}">
                      <a16:creationId xmlns:a16="http://schemas.microsoft.com/office/drawing/2014/main" id="{077EECB3-0970-4EE7-8D4E-5560D039198C}"/>
                    </a:ext>
                  </a:extLst>
                </p:cNvPr>
                <p:cNvSpPr/>
                <p:nvPr/>
              </p:nvSpPr>
              <p:spPr>
                <a:xfrm>
                  <a:off x="5307923" y="3008571"/>
                  <a:ext cx="598505" cy="464337"/>
                </a:xfrm>
                <a:prstGeom prst="can">
                  <a:avLst>
                    <a:gd name="adj" fmla="val 21940"/>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78" name="직사각형 77">
                  <a:extLst>
                    <a:ext uri="{FF2B5EF4-FFF2-40B4-BE49-F238E27FC236}">
                      <a16:creationId xmlns:a16="http://schemas.microsoft.com/office/drawing/2014/main" id="{4C478D98-F573-4654-B08A-F2FA90702582}"/>
                    </a:ext>
                  </a:extLst>
                </p:cNvPr>
                <p:cNvSpPr/>
                <p:nvPr/>
              </p:nvSpPr>
              <p:spPr>
                <a:xfrm>
                  <a:off x="5241530" y="3123346"/>
                  <a:ext cx="731290" cy="359992"/>
                </a:xfrm>
                <a:prstGeom prst="rect">
                  <a:avLst/>
                </a:prstGeom>
              </p:spPr>
              <p:txBody>
                <a:bodyPr wrap="none">
                  <a:spAutoFit/>
                </a:bodyPr>
                <a:lstStyle/>
                <a:p>
                  <a:pPr algn="ctr"/>
                  <a:r>
                    <a:rPr lang="en-US" altLang="ko-KR" sz="700" dirty="0">
                      <a:solidFill>
                        <a:srgbClr val="0043B2"/>
                      </a:solidFill>
                      <a:latin typeface="SamsungOne-700" panose="020B0803030303020204" pitchFamily="34" charset="0"/>
                      <a:ea typeface="SamsungOne-700" panose="020B0803030303020204" pitchFamily="34" charset="0"/>
                    </a:rPr>
                    <a:t>Master tablet</a:t>
                  </a:r>
                </a:p>
                <a:p>
                  <a:pPr algn="ctr"/>
                  <a:r>
                    <a:rPr lang="en-US" altLang="ko-KR" sz="800" dirty="0">
                      <a:solidFill>
                        <a:srgbClr val="0043B2"/>
                      </a:solidFill>
                      <a:latin typeface="SamsungOne-700" panose="020B0803030303020204" pitchFamily="34" charset="0"/>
                      <a:ea typeface="SamsungOne-700" panose="020B0803030303020204" pitchFamily="34" charset="0"/>
                    </a:rPr>
                    <a:t>FOLLOWER</a:t>
                  </a:r>
                  <a:endParaRPr lang="ko-KR" altLang="en-US" sz="800" dirty="0">
                    <a:solidFill>
                      <a:srgbClr val="0043B2"/>
                    </a:solidFill>
                    <a:latin typeface="SamsungOne-700" panose="020B0803030303020204" pitchFamily="34" charset="0"/>
                    <a:ea typeface="SamsungOneKorean 400" panose="020B0503030303020204" pitchFamily="50" charset="-127"/>
                  </a:endParaRPr>
                </a:p>
              </p:txBody>
            </p:sp>
          </p:grpSp>
          <p:sp>
            <p:nvSpPr>
              <p:cNvPr id="76" name="직사각형 75">
                <a:extLst>
                  <a:ext uri="{FF2B5EF4-FFF2-40B4-BE49-F238E27FC236}">
                    <a16:creationId xmlns:a16="http://schemas.microsoft.com/office/drawing/2014/main" id="{870BF159-D485-453E-BC28-079A25DA774F}"/>
                  </a:ext>
                </a:extLst>
              </p:cNvPr>
              <p:cNvSpPr/>
              <p:nvPr/>
            </p:nvSpPr>
            <p:spPr>
              <a:xfrm>
                <a:off x="4725207" y="2917522"/>
                <a:ext cx="641522" cy="369332"/>
              </a:xfrm>
              <a:prstGeom prst="rect">
                <a:avLst/>
              </a:prstGeom>
            </p:spPr>
            <p:txBody>
              <a:bodyPr wrap="none">
                <a:spAutoFit/>
              </a:bodyPr>
              <a:lstStyle/>
              <a:p>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chủ</a:t>
                </a:r>
                <a:endParaRPr lang="en-US" altLang="ko-KR" sz="900" dirty="0">
                  <a:solidFill>
                    <a:srgbClr val="0043B2"/>
                  </a:solidFill>
                  <a:latin typeface="SamsungOne-700" panose="020B0803030303020204" pitchFamily="34" charset="0"/>
                  <a:ea typeface="SamsungOne-700" panose="020B0803030303020204" pitchFamily="34" charset="0"/>
                </a:endParaRPr>
              </a:p>
              <a:p>
                <a:r>
                  <a:rPr lang="en-US" altLang="ko-KR" sz="900" dirty="0">
                    <a:solidFill>
                      <a:srgbClr val="0043B2"/>
                    </a:solidFill>
                    <a:latin typeface="SamsungOne-700" panose="020B0803030303020204" pitchFamily="34" charset="0"/>
                    <a:ea typeface="SamsungOne-700" panose="020B0803030303020204" pitchFamily="34" charset="0"/>
                  </a:rPr>
                  <a:t>Master B</a:t>
                </a:r>
                <a:endParaRPr lang="ko-KR" altLang="en-US" sz="900" dirty="0">
                  <a:ea typeface="SamsungOneKorean 400" panose="020B0503030303020204" pitchFamily="50" charset="-127"/>
                </a:endParaRPr>
              </a:p>
            </p:txBody>
          </p:sp>
        </p:grpSp>
        <p:grpSp>
          <p:nvGrpSpPr>
            <p:cNvPr id="12" name="그룹 11">
              <a:extLst>
                <a:ext uri="{FF2B5EF4-FFF2-40B4-BE49-F238E27FC236}">
                  <a16:creationId xmlns:a16="http://schemas.microsoft.com/office/drawing/2014/main" id="{FBF94CEE-0FD4-4C21-8B17-32E7D71A094B}"/>
                </a:ext>
              </a:extLst>
            </p:cNvPr>
            <p:cNvGrpSpPr/>
            <p:nvPr/>
          </p:nvGrpSpPr>
          <p:grpSpPr>
            <a:xfrm>
              <a:off x="4964986" y="3418697"/>
              <a:ext cx="1291079" cy="536834"/>
              <a:chOff x="4705906" y="3418697"/>
              <a:chExt cx="1291079" cy="536834"/>
            </a:xfrm>
          </p:grpSpPr>
          <p:sp>
            <p:nvSpPr>
              <p:cNvPr id="69" name="모서리가 둥근 직사각형 142">
                <a:extLst>
                  <a:ext uri="{FF2B5EF4-FFF2-40B4-BE49-F238E27FC236}">
                    <a16:creationId xmlns:a16="http://schemas.microsoft.com/office/drawing/2014/main" id="{12425D89-06B8-4E4A-A16F-8178AC12863C}"/>
                  </a:ext>
                </a:extLst>
              </p:cNvPr>
              <p:cNvSpPr/>
              <p:nvPr/>
            </p:nvSpPr>
            <p:spPr>
              <a:xfrm>
                <a:off x="4705906" y="3418697"/>
                <a:ext cx="1291079" cy="536834"/>
              </a:xfrm>
              <a:prstGeom prst="roundRect">
                <a:avLst>
                  <a:gd name="adj" fmla="val 10161"/>
                </a:avLst>
              </a:prstGeom>
              <a:solidFill>
                <a:schemeClr val="bg1">
                  <a:lumMod val="9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70" name="그룹 69">
                <a:extLst>
                  <a:ext uri="{FF2B5EF4-FFF2-40B4-BE49-F238E27FC236}">
                    <a16:creationId xmlns:a16="http://schemas.microsoft.com/office/drawing/2014/main" id="{8D593595-CB47-4F29-AA33-1A3BE4EAE049}"/>
                  </a:ext>
                </a:extLst>
              </p:cNvPr>
              <p:cNvGrpSpPr/>
              <p:nvPr/>
            </p:nvGrpSpPr>
            <p:grpSpPr>
              <a:xfrm>
                <a:off x="5218717" y="3473570"/>
                <a:ext cx="731290" cy="426198"/>
                <a:chOff x="4073638" y="2238915"/>
                <a:chExt cx="731290" cy="474767"/>
              </a:xfrm>
            </p:grpSpPr>
            <p:sp>
              <p:nvSpPr>
                <p:cNvPr id="72" name="원통 77">
                  <a:extLst>
                    <a:ext uri="{FF2B5EF4-FFF2-40B4-BE49-F238E27FC236}">
                      <a16:creationId xmlns:a16="http://schemas.microsoft.com/office/drawing/2014/main" id="{2FC03420-7CD8-44B8-93AD-B978180B12C3}"/>
                    </a:ext>
                  </a:extLst>
                </p:cNvPr>
                <p:cNvSpPr/>
                <p:nvPr/>
              </p:nvSpPr>
              <p:spPr>
                <a:xfrm>
                  <a:off x="4140031" y="2238915"/>
                  <a:ext cx="598505" cy="464337"/>
                </a:xfrm>
                <a:prstGeom prst="can">
                  <a:avLst>
                    <a:gd name="adj" fmla="val 21940"/>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73" name="직사각형 72">
                  <a:extLst>
                    <a:ext uri="{FF2B5EF4-FFF2-40B4-BE49-F238E27FC236}">
                      <a16:creationId xmlns:a16="http://schemas.microsoft.com/office/drawing/2014/main" id="{9B0A69BB-474E-43EC-9A12-7CF8DA543845}"/>
                    </a:ext>
                  </a:extLst>
                </p:cNvPr>
                <p:cNvSpPr/>
                <p:nvPr/>
              </p:nvSpPr>
              <p:spPr>
                <a:xfrm>
                  <a:off x="4073638" y="2353690"/>
                  <a:ext cx="731290" cy="359992"/>
                </a:xfrm>
                <a:prstGeom prst="rect">
                  <a:avLst/>
                </a:prstGeom>
              </p:spPr>
              <p:txBody>
                <a:bodyPr wrap="none">
                  <a:spAutoFit/>
                </a:bodyPr>
                <a:lstStyle/>
                <a:p>
                  <a:pPr algn="ctr"/>
                  <a:r>
                    <a:rPr lang="en-US" altLang="ko-KR" sz="700" dirty="0">
                      <a:solidFill>
                        <a:srgbClr val="0043B2"/>
                      </a:solidFill>
                      <a:latin typeface="SamsungOne-700" panose="020B0803030303020204" pitchFamily="34" charset="0"/>
                      <a:ea typeface="SamsungOne-700" panose="020B0803030303020204" pitchFamily="34" charset="0"/>
                    </a:rPr>
                    <a:t>Master tablet</a:t>
                  </a:r>
                </a:p>
                <a:p>
                  <a:pPr algn="ctr"/>
                  <a:r>
                    <a:rPr lang="en-US" altLang="ko-KR" sz="800" dirty="0">
                      <a:solidFill>
                        <a:srgbClr val="0043B2"/>
                      </a:solidFill>
                      <a:latin typeface="SamsungOne-700" panose="020B0803030303020204" pitchFamily="34" charset="0"/>
                      <a:ea typeface="SamsungOne-700" panose="020B0803030303020204" pitchFamily="34" charset="0"/>
                    </a:rPr>
                    <a:t>FOLLOWER</a:t>
                  </a:r>
                  <a:endParaRPr lang="ko-KR" altLang="en-US" sz="800" dirty="0">
                    <a:solidFill>
                      <a:srgbClr val="0043B2"/>
                    </a:solidFill>
                    <a:latin typeface="SamsungOne-700" panose="020B0803030303020204" pitchFamily="34" charset="0"/>
                    <a:ea typeface="SamsungOneKorean 400" panose="020B0503030303020204" pitchFamily="50" charset="-127"/>
                  </a:endParaRPr>
                </a:p>
              </p:txBody>
            </p:sp>
          </p:grpSp>
          <p:sp>
            <p:nvSpPr>
              <p:cNvPr id="71" name="직사각형 70">
                <a:extLst>
                  <a:ext uri="{FF2B5EF4-FFF2-40B4-BE49-F238E27FC236}">
                    <a16:creationId xmlns:a16="http://schemas.microsoft.com/office/drawing/2014/main" id="{BEE0C0F4-A480-450C-8904-0B98918CD5EB}"/>
                  </a:ext>
                </a:extLst>
              </p:cNvPr>
              <p:cNvSpPr/>
              <p:nvPr/>
            </p:nvSpPr>
            <p:spPr>
              <a:xfrm>
                <a:off x="4725207" y="3508372"/>
                <a:ext cx="636713" cy="369332"/>
              </a:xfrm>
              <a:prstGeom prst="rect">
                <a:avLst/>
              </a:prstGeom>
            </p:spPr>
            <p:txBody>
              <a:bodyPr wrap="none">
                <a:spAutoFit/>
              </a:bodyPr>
              <a:lstStyle/>
              <a:p>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chủ</a:t>
                </a:r>
                <a:endParaRPr lang="en-US" altLang="ko-KR" sz="900" dirty="0">
                  <a:solidFill>
                    <a:srgbClr val="0043B2"/>
                  </a:solidFill>
                  <a:latin typeface="SamsungOne-700" panose="020B0803030303020204" pitchFamily="34" charset="0"/>
                  <a:ea typeface="SamsungOne-700" panose="020B0803030303020204" pitchFamily="34" charset="0"/>
                </a:endParaRPr>
              </a:p>
              <a:p>
                <a:r>
                  <a:rPr lang="en-US" altLang="ko-KR" sz="900" dirty="0">
                    <a:solidFill>
                      <a:srgbClr val="0043B2"/>
                    </a:solidFill>
                    <a:latin typeface="SamsungOne-700" panose="020B0803030303020204" pitchFamily="34" charset="0"/>
                    <a:ea typeface="SamsungOne-700" panose="020B0803030303020204" pitchFamily="34" charset="0"/>
                  </a:rPr>
                  <a:t>Master C</a:t>
                </a:r>
                <a:endParaRPr lang="ko-KR" altLang="en-US" sz="900" dirty="0">
                  <a:ea typeface="SamsungOneKorean 400" panose="020B0503030303020204" pitchFamily="50" charset="-127"/>
                </a:endParaRPr>
              </a:p>
            </p:txBody>
          </p:sp>
        </p:grpSp>
        <p:sp>
          <p:nvSpPr>
            <p:cNvPr id="13" name="직사각형 12">
              <a:extLst>
                <a:ext uri="{FF2B5EF4-FFF2-40B4-BE49-F238E27FC236}">
                  <a16:creationId xmlns:a16="http://schemas.microsoft.com/office/drawing/2014/main" id="{AD3F01D0-F7F5-40EE-8341-1A6FE0900025}"/>
                </a:ext>
              </a:extLst>
            </p:cNvPr>
            <p:cNvSpPr/>
            <p:nvPr/>
          </p:nvSpPr>
          <p:spPr>
            <a:xfrm>
              <a:off x="5388541" y="1890863"/>
              <a:ext cx="871702" cy="369332"/>
            </a:xfrm>
            <a:prstGeom prst="rect">
              <a:avLst/>
            </a:prstGeom>
          </p:spPr>
          <p:txBody>
            <a:bodyPr wrap="square">
              <a:spAutoFit/>
            </a:bodyPr>
            <a:lstStyle/>
            <a:p>
              <a:pPr algn="ctr"/>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chủ</a:t>
              </a:r>
              <a:r>
                <a:rPr lang="en-US" altLang="ko-KR" sz="900" dirty="0">
                  <a:solidFill>
                    <a:srgbClr val="0043B2"/>
                  </a:solidFill>
                  <a:latin typeface="SamsungOne-700" panose="020B0803030303020204" pitchFamily="34" charset="0"/>
                  <a:ea typeface="SamsungOne-700" panose="020B0803030303020204" pitchFamily="34" charset="0"/>
                </a:rPr>
                <a:t> tablet</a:t>
              </a:r>
            </a:p>
          </p:txBody>
        </p:sp>
        <p:sp>
          <p:nvSpPr>
            <p:cNvPr id="14" name="직사각형 13">
              <a:extLst>
                <a:ext uri="{FF2B5EF4-FFF2-40B4-BE49-F238E27FC236}">
                  <a16:creationId xmlns:a16="http://schemas.microsoft.com/office/drawing/2014/main" id="{517BC003-B1D3-4A2A-ADB8-A63BFB8B59EA}"/>
                </a:ext>
              </a:extLst>
            </p:cNvPr>
            <p:cNvSpPr/>
            <p:nvPr/>
          </p:nvSpPr>
          <p:spPr>
            <a:xfrm>
              <a:off x="6364645" y="2026331"/>
              <a:ext cx="871702" cy="230832"/>
            </a:xfrm>
            <a:prstGeom prst="rect">
              <a:avLst/>
            </a:prstGeom>
          </p:spPr>
          <p:txBody>
            <a:bodyPr wrap="square">
              <a:spAutoFit/>
            </a:bodyPr>
            <a:lstStyle/>
            <a:p>
              <a:pPr algn="ctr"/>
              <a:r>
                <a:rPr lang="en-US" altLang="ko-KR" sz="900" dirty="0">
                  <a:solidFill>
                    <a:srgbClr val="0043B2"/>
                  </a:solidFill>
                  <a:latin typeface="SamsungOne-700" panose="020B0803030303020204" pitchFamily="34" charset="0"/>
                  <a:ea typeface="SamsungOne-700" panose="020B0803030303020204" pitchFamily="34" charset="0"/>
                </a:rPr>
                <a:t>Tablet 1</a:t>
              </a:r>
            </a:p>
          </p:txBody>
        </p:sp>
        <p:sp>
          <p:nvSpPr>
            <p:cNvPr id="15" name="직사각형 14">
              <a:extLst>
                <a:ext uri="{FF2B5EF4-FFF2-40B4-BE49-F238E27FC236}">
                  <a16:creationId xmlns:a16="http://schemas.microsoft.com/office/drawing/2014/main" id="{1F082CD1-377C-49B8-88E7-9AA0267BFA63}"/>
                </a:ext>
              </a:extLst>
            </p:cNvPr>
            <p:cNvSpPr/>
            <p:nvPr/>
          </p:nvSpPr>
          <p:spPr>
            <a:xfrm>
              <a:off x="7142335" y="2026331"/>
              <a:ext cx="871702" cy="230832"/>
            </a:xfrm>
            <a:prstGeom prst="rect">
              <a:avLst/>
            </a:prstGeom>
          </p:spPr>
          <p:txBody>
            <a:bodyPr wrap="square">
              <a:spAutoFit/>
            </a:bodyPr>
            <a:lstStyle/>
            <a:p>
              <a:pPr algn="ctr"/>
              <a:r>
                <a:rPr lang="en-US" altLang="ko-KR" sz="900" dirty="0">
                  <a:solidFill>
                    <a:srgbClr val="0043B2"/>
                  </a:solidFill>
                  <a:latin typeface="SamsungOne-700" panose="020B0803030303020204" pitchFamily="34" charset="0"/>
                  <a:ea typeface="SamsungOne-700" panose="020B0803030303020204" pitchFamily="34" charset="0"/>
                </a:rPr>
                <a:t>Tablet 2</a:t>
              </a:r>
            </a:p>
          </p:txBody>
        </p:sp>
        <p:sp>
          <p:nvSpPr>
            <p:cNvPr id="16" name="직사각형 15">
              <a:extLst>
                <a:ext uri="{FF2B5EF4-FFF2-40B4-BE49-F238E27FC236}">
                  <a16:creationId xmlns:a16="http://schemas.microsoft.com/office/drawing/2014/main" id="{B0020FCE-237E-4283-BCE1-CE594BAE22EF}"/>
                </a:ext>
              </a:extLst>
            </p:cNvPr>
            <p:cNvSpPr/>
            <p:nvPr/>
          </p:nvSpPr>
          <p:spPr>
            <a:xfrm>
              <a:off x="7920802" y="2026331"/>
              <a:ext cx="871702" cy="230832"/>
            </a:xfrm>
            <a:prstGeom prst="rect">
              <a:avLst/>
            </a:prstGeom>
          </p:spPr>
          <p:txBody>
            <a:bodyPr wrap="square">
              <a:spAutoFit/>
            </a:bodyPr>
            <a:lstStyle/>
            <a:p>
              <a:pPr algn="ctr"/>
              <a:r>
                <a:rPr lang="en-US" altLang="ko-KR" sz="900" dirty="0">
                  <a:solidFill>
                    <a:srgbClr val="0043B2"/>
                  </a:solidFill>
                  <a:latin typeface="SamsungOne-700" panose="020B0803030303020204" pitchFamily="34" charset="0"/>
                  <a:ea typeface="SamsungOne-700" panose="020B0803030303020204" pitchFamily="34" charset="0"/>
                </a:rPr>
                <a:t>Tablet n</a:t>
              </a:r>
            </a:p>
          </p:txBody>
        </p:sp>
        <p:grpSp>
          <p:nvGrpSpPr>
            <p:cNvPr id="17" name="그룹 16">
              <a:extLst>
                <a:ext uri="{FF2B5EF4-FFF2-40B4-BE49-F238E27FC236}">
                  <a16:creationId xmlns:a16="http://schemas.microsoft.com/office/drawing/2014/main" id="{D4DA866F-0971-4231-874D-18DB98FD66BA}"/>
                </a:ext>
              </a:extLst>
            </p:cNvPr>
            <p:cNvGrpSpPr/>
            <p:nvPr/>
          </p:nvGrpSpPr>
          <p:grpSpPr>
            <a:xfrm>
              <a:off x="6388536" y="2237507"/>
              <a:ext cx="2943811" cy="536834"/>
              <a:chOff x="6085006" y="2237507"/>
              <a:chExt cx="2943811" cy="536834"/>
            </a:xfrm>
          </p:grpSpPr>
          <p:grpSp>
            <p:nvGrpSpPr>
              <p:cNvPr id="58" name="그룹 57">
                <a:extLst>
                  <a:ext uri="{FF2B5EF4-FFF2-40B4-BE49-F238E27FC236}">
                    <a16:creationId xmlns:a16="http://schemas.microsoft.com/office/drawing/2014/main" id="{E6CCD70B-8A78-458A-A496-DD6DA0431D08}"/>
                  </a:ext>
                </a:extLst>
              </p:cNvPr>
              <p:cNvGrpSpPr/>
              <p:nvPr/>
            </p:nvGrpSpPr>
            <p:grpSpPr>
              <a:xfrm>
                <a:off x="6085006" y="2237507"/>
                <a:ext cx="2943811" cy="536834"/>
                <a:chOff x="6069214" y="2251795"/>
                <a:chExt cx="2943811" cy="536834"/>
              </a:xfrm>
            </p:grpSpPr>
            <p:sp>
              <p:nvSpPr>
                <p:cNvPr id="66" name="모서리가 둥근 직사각형 143">
                  <a:extLst>
                    <a:ext uri="{FF2B5EF4-FFF2-40B4-BE49-F238E27FC236}">
                      <a16:creationId xmlns:a16="http://schemas.microsoft.com/office/drawing/2014/main" id="{05017FEA-47A4-4D5C-8BA9-467AEE9FBFE0}"/>
                    </a:ext>
                  </a:extLst>
                </p:cNvPr>
                <p:cNvSpPr/>
                <p:nvPr/>
              </p:nvSpPr>
              <p:spPr>
                <a:xfrm>
                  <a:off x="6069214" y="2251795"/>
                  <a:ext cx="2943811" cy="536834"/>
                </a:xfrm>
                <a:prstGeom prst="roundRect">
                  <a:avLst>
                    <a:gd name="adj" fmla="val 10161"/>
                  </a:avLst>
                </a:prstGeom>
                <a:solidFill>
                  <a:schemeClr val="bg1">
                    <a:lumMod val="9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67" name="직선 연결선 66">
                  <a:extLst>
                    <a:ext uri="{FF2B5EF4-FFF2-40B4-BE49-F238E27FC236}">
                      <a16:creationId xmlns:a16="http://schemas.microsoft.com/office/drawing/2014/main" id="{D672631D-AB10-4595-ABC4-D1930871AD6B}"/>
                    </a:ext>
                  </a:extLst>
                </p:cNvPr>
                <p:cNvCxnSpPr/>
                <p:nvPr/>
              </p:nvCxnSpPr>
              <p:spPr>
                <a:xfrm>
                  <a:off x="6857999" y="2301242"/>
                  <a:ext cx="0" cy="437940"/>
                </a:xfrm>
                <a:prstGeom prst="line">
                  <a:avLst/>
                </a:prstGeom>
                <a:ln w="12700">
                  <a:solidFill>
                    <a:srgbClr val="0043B2"/>
                  </a:solidFill>
                  <a:prstDash val="sysDot"/>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B0C7143C-AFCF-49DD-837C-8EDCD98C1864}"/>
                    </a:ext>
                  </a:extLst>
                </p:cNvPr>
                <p:cNvCxnSpPr/>
                <p:nvPr/>
              </p:nvCxnSpPr>
              <p:spPr>
                <a:xfrm>
                  <a:off x="7625782" y="2301242"/>
                  <a:ext cx="0" cy="437940"/>
                </a:xfrm>
                <a:prstGeom prst="line">
                  <a:avLst/>
                </a:prstGeom>
                <a:ln w="127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59" name="그룹 58">
                <a:extLst>
                  <a:ext uri="{FF2B5EF4-FFF2-40B4-BE49-F238E27FC236}">
                    <a16:creationId xmlns:a16="http://schemas.microsoft.com/office/drawing/2014/main" id="{770C31BF-5042-4ED0-8739-D9EB340B38DB}"/>
                  </a:ext>
                </a:extLst>
              </p:cNvPr>
              <p:cNvGrpSpPr/>
              <p:nvPr/>
            </p:nvGrpSpPr>
            <p:grpSpPr>
              <a:xfrm>
                <a:off x="6212003" y="2294435"/>
                <a:ext cx="598505" cy="426198"/>
                <a:chOff x="4140031" y="2238915"/>
                <a:chExt cx="598505" cy="474767"/>
              </a:xfrm>
            </p:grpSpPr>
            <p:sp>
              <p:nvSpPr>
                <p:cNvPr id="64" name="원통 74">
                  <a:extLst>
                    <a:ext uri="{FF2B5EF4-FFF2-40B4-BE49-F238E27FC236}">
                      <a16:creationId xmlns:a16="http://schemas.microsoft.com/office/drawing/2014/main" id="{F8253DC0-F551-4F94-A396-68B1689A3827}"/>
                    </a:ext>
                  </a:extLst>
                </p:cNvPr>
                <p:cNvSpPr/>
                <p:nvPr/>
              </p:nvSpPr>
              <p:spPr>
                <a:xfrm>
                  <a:off x="4140031" y="2238915"/>
                  <a:ext cx="598505" cy="464337"/>
                </a:xfrm>
                <a:prstGeom prst="can">
                  <a:avLst>
                    <a:gd name="adj" fmla="val 21940"/>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65" name="직사각형 64">
                  <a:extLst>
                    <a:ext uri="{FF2B5EF4-FFF2-40B4-BE49-F238E27FC236}">
                      <a16:creationId xmlns:a16="http://schemas.microsoft.com/office/drawing/2014/main" id="{792C4471-59D7-464D-B82F-0E5225203371}"/>
                    </a:ext>
                  </a:extLst>
                </p:cNvPr>
                <p:cNvSpPr/>
                <p:nvPr/>
              </p:nvSpPr>
              <p:spPr>
                <a:xfrm>
                  <a:off x="4162604" y="2353690"/>
                  <a:ext cx="553358" cy="359992"/>
                </a:xfrm>
                <a:prstGeom prst="rect">
                  <a:avLst/>
                </a:prstGeom>
              </p:spPr>
              <p:txBody>
                <a:bodyPr wrap="none">
                  <a:spAutoFit/>
                </a:bodyPr>
                <a:lstStyle/>
                <a:p>
                  <a:pPr algn="ctr"/>
                  <a:r>
                    <a:rPr lang="en-US" altLang="ko-KR" sz="700" dirty="0">
                      <a:solidFill>
                        <a:schemeClr val="bg1"/>
                      </a:solidFill>
                      <a:latin typeface="SamsungOne-700" panose="020B0803030303020204" pitchFamily="34" charset="0"/>
                      <a:ea typeface="SamsungOne-700" panose="020B0803030303020204" pitchFamily="34" charset="0"/>
                    </a:rPr>
                    <a:t>Tablet 1</a:t>
                  </a:r>
                </a:p>
                <a:p>
                  <a:pPr algn="ctr"/>
                  <a:r>
                    <a:rPr lang="en-US" altLang="ko-KR" sz="800" dirty="0">
                      <a:solidFill>
                        <a:schemeClr val="bg1"/>
                      </a:solidFill>
                      <a:latin typeface="SamsungOne-700" panose="020B0803030303020204" pitchFamily="34" charset="0"/>
                      <a:ea typeface="SamsungOne-700" panose="020B0803030303020204" pitchFamily="34" charset="0"/>
                    </a:rPr>
                    <a:t>LEADER</a:t>
                  </a:r>
                  <a:endParaRPr lang="ko-KR" altLang="en-US" sz="800" dirty="0">
                    <a:solidFill>
                      <a:schemeClr val="bg1"/>
                    </a:solidFill>
                    <a:latin typeface="SamsungOne-700" panose="020B0803030303020204" pitchFamily="34" charset="0"/>
                    <a:ea typeface="SamsungOneKorean 400" panose="020B0503030303020204" pitchFamily="50" charset="-127"/>
                  </a:endParaRPr>
                </a:p>
              </p:txBody>
            </p:sp>
          </p:grpSp>
          <p:grpSp>
            <p:nvGrpSpPr>
              <p:cNvPr id="60" name="그룹 59">
                <a:extLst>
                  <a:ext uri="{FF2B5EF4-FFF2-40B4-BE49-F238E27FC236}">
                    <a16:creationId xmlns:a16="http://schemas.microsoft.com/office/drawing/2014/main" id="{09E292E0-1127-45D6-979E-BB7C594CBA23}"/>
                  </a:ext>
                </a:extLst>
              </p:cNvPr>
              <p:cNvGrpSpPr/>
              <p:nvPr/>
            </p:nvGrpSpPr>
            <p:grpSpPr>
              <a:xfrm>
                <a:off x="7696888" y="2294435"/>
                <a:ext cx="700833" cy="426198"/>
                <a:chOff x="7024479" y="3074488"/>
                <a:chExt cx="700833" cy="474767"/>
              </a:xfrm>
            </p:grpSpPr>
            <p:sp>
              <p:nvSpPr>
                <p:cNvPr id="62" name="원통 117">
                  <a:extLst>
                    <a:ext uri="{FF2B5EF4-FFF2-40B4-BE49-F238E27FC236}">
                      <a16:creationId xmlns:a16="http://schemas.microsoft.com/office/drawing/2014/main" id="{72A70074-F924-48F4-BF01-AA47A86F8A79}"/>
                    </a:ext>
                  </a:extLst>
                </p:cNvPr>
                <p:cNvSpPr/>
                <p:nvPr/>
              </p:nvSpPr>
              <p:spPr>
                <a:xfrm>
                  <a:off x="7075644" y="3074488"/>
                  <a:ext cx="598505" cy="464337"/>
                </a:xfrm>
                <a:prstGeom prst="can">
                  <a:avLst>
                    <a:gd name="adj" fmla="val 21940"/>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63" name="직사각형 62">
                  <a:extLst>
                    <a:ext uri="{FF2B5EF4-FFF2-40B4-BE49-F238E27FC236}">
                      <a16:creationId xmlns:a16="http://schemas.microsoft.com/office/drawing/2014/main" id="{A45E82EB-DCFC-4E98-8A71-F197A5E92670}"/>
                    </a:ext>
                  </a:extLst>
                </p:cNvPr>
                <p:cNvSpPr/>
                <p:nvPr/>
              </p:nvSpPr>
              <p:spPr>
                <a:xfrm>
                  <a:off x="7024479" y="3189263"/>
                  <a:ext cx="700833" cy="359992"/>
                </a:xfrm>
                <a:prstGeom prst="rect">
                  <a:avLst/>
                </a:prstGeom>
              </p:spPr>
              <p:txBody>
                <a:bodyPr wrap="none">
                  <a:spAutoFit/>
                </a:bodyPr>
                <a:lstStyle/>
                <a:p>
                  <a:pPr algn="ctr"/>
                  <a:r>
                    <a:rPr lang="en-US" altLang="ko-KR" sz="700" dirty="0">
                      <a:solidFill>
                        <a:srgbClr val="0043B2"/>
                      </a:solidFill>
                      <a:latin typeface="SamsungOne-700" panose="020B0803030303020204" pitchFamily="34" charset="0"/>
                      <a:ea typeface="SamsungOne-700" panose="020B0803030303020204" pitchFamily="34" charset="0"/>
                    </a:rPr>
                    <a:t>Tablet 3</a:t>
                  </a:r>
                </a:p>
                <a:p>
                  <a:pPr algn="ctr"/>
                  <a:r>
                    <a:rPr lang="en-US" altLang="ko-KR" sz="800" dirty="0">
                      <a:solidFill>
                        <a:srgbClr val="0043B2"/>
                      </a:solidFill>
                      <a:latin typeface="SamsungOne-700" panose="020B0803030303020204" pitchFamily="34" charset="0"/>
                      <a:ea typeface="SamsungOne-700" panose="020B0803030303020204" pitchFamily="34" charset="0"/>
                    </a:rPr>
                    <a:t>FOLLOWER</a:t>
                  </a:r>
                  <a:endParaRPr lang="ko-KR" altLang="en-US" sz="800" dirty="0">
                    <a:solidFill>
                      <a:srgbClr val="0043B2"/>
                    </a:solidFill>
                    <a:latin typeface="SamsungOne-700" panose="020B0803030303020204" pitchFamily="34" charset="0"/>
                    <a:ea typeface="SamsungOneKorean 400" panose="020B0503030303020204" pitchFamily="50" charset="-127"/>
                  </a:endParaRPr>
                </a:p>
              </p:txBody>
            </p:sp>
          </p:grpSp>
          <p:sp>
            <p:nvSpPr>
              <p:cNvPr id="61" name="직사각형 60">
                <a:extLst>
                  <a:ext uri="{FF2B5EF4-FFF2-40B4-BE49-F238E27FC236}">
                    <a16:creationId xmlns:a16="http://schemas.microsoft.com/office/drawing/2014/main" id="{596B4140-2DAB-42D6-A48D-6BA8BC7D7F1C}"/>
                  </a:ext>
                </a:extLst>
              </p:cNvPr>
              <p:cNvSpPr/>
              <p:nvPr/>
            </p:nvSpPr>
            <p:spPr>
              <a:xfrm>
                <a:off x="8378364" y="2322887"/>
                <a:ext cx="650452" cy="369332"/>
              </a:xfrm>
              <a:prstGeom prst="rect">
                <a:avLst/>
              </a:prstGeom>
            </p:spPr>
            <p:txBody>
              <a:bodyPr wrap="square">
                <a:spAutoFit/>
              </a:bodyPr>
              <a:lstStyle/>
              <a:p>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chủ</a:t>
                </a:r>
                <a:r>
                  <a:rPr lang="en-US" altLang="ko-KR" sz="900" dirty="0">
                    <a:solidFill>
                      <a:srgbClr val="0043B2"/>
                    </a:solidFill>
                    <a:latin typeface="SamsungOne-700" panose="020B0803030303020204" pitchFamily="34" charset="0"/>
                    <a:ea typeface="SamsungOne-700" panose="020B0803030303020204" pitchFamily="34" charset="0"/>
                  </a:rPr>
                  <a:t> tablet W</a:t>
                </a:r>
              </a:p>
            </p:txBody>
          </p:sp>
        </p:grpSp>
        <p:grpSp>
          <p:nvGrpSpPr>
            <p:cNvPr id="18" name="그룹 17">
              <a:extLst>
                <a:ext uri="{FF2B5EF4-FFF2-40B4-BE49-F238E27FC236}">
                  <a16:creationId xmlns:a16="http://schemas.microsoft.com/office/drawing/2014/main" id="{0012E6F6-C5CC-4E83-BF1A-285709174477}"/>
                </a:ext>
              </a:extLst>
            </p:cNvPr>
            <p:cNvGrpSpPr/>
            <p:nvPr/>
          </p:nvGrpSpPr>
          <p:grpSpPr>
            <a:xfrm>
              <a:off x="6388536" y="2827421"/>
              <a:ext cx="2943811" cy="536834"/>
              <a:chOff x="6085006" y="2827421"/>
              <a:chExt cx="2943811" cy="536834"/>
            </a:xfrm>
          </p:grpSpPr>
          <p:grpSp>
            <p:nvGrpSpPr>
              <p:cNvPr id="47" name="그룹 46">
                <a:extLst>
                  <a:ext uri="{FF2B5EF4-FFF2-40B4-BE49-F238E27FC236}">
                    <a16:creationId xmlns:a16="http://schemas.microsoft.com/office/drawing/2014/main" id="{19153E31-1794-40FC-894C-4958232CD30D}"/>
                  </a:ext>
                </a:extLst>
              </p:cNvPr>
              <p:cNvGrpSpPr/>
              <p:nvPr/>
            </p:nvGrpSpPr>
            <p:grpSpPr>
              <a:xfrm>
                <a:off x="6085006" y="2827421"/>
                <a:ext cx="2943811" cy="536834"/>
                <a:chOff x="6069214" y="2251795"/>
                <a:chExt cx="2943811" cy="536834"/>
              </a:xfrm>
            </p:grpSpPr>
            <p:sp>
              <p:nvSpPr>
                <p:cNvPr id="55" name="모서리가 둥근 직사각형 152">
                  <a:extLst>
                    <a:ext uri="{FF2B5EF4-FFF2-40B4-BE49-F238E27FC236}">
                      <a16:creationId xmlns:a16="http://schemas.microsoft.com/office/drawing/2014/main" id="{510C5017-1153-4C8E-B904-1F44F34797B5}"/>
                    </a:ext>
                  </a:extLst>
                </p:cNvPr>
                <p:cNvSpPr/>
                <p:nvPr/>
              </p:nvSpPr>
              <p:spPr>
                <a:xfrm>
                  <a:off x="6069214" y="2251795"/>
                  <a:ext cx="2943811" cy="536834"/>
                </a:xfrm>
                <a:prstGeom prst="roundRect">
                  <a:avLst>
                    <a:gd name="adj" fmla="val 10161"/>
                  </a:avLst>
                </a:prstGeom>
                <a:solidFill>
                  <a:schemeClr val="bg1">
                    <a:lumMod val="9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56" name="직선 연결선 55">
                  <a:extLst>
                    <a:ext uri="{FF2B5EF4-FFF2-40B4-BE49-F238E27FC236}">
                      <a16:creationId xmlns:a16="http://schemas.microsoft.com/office/drawing/2014/main" id="{7AB564EB-4E28-4877-AC2E-9723D3D5E11B}"/>
                    </a:ext>
                  </a:extLst>
                </p:cNvPr>
                <p:cNvCxnSpPr/>
                <p:nvPr/>
              </p:nvCxnSpPr>
              <p:spPr>
                <a:xfrm>
                  <a:off x="6857999" y="2301242"/>
                  <a:ext cx="0" cy="437940"/>
                </a:xfrm>
                <a:prstGeom prst="line">
                  <a:avLst/>
                </a:prstGeom>
                <a:ln w="12700">
                  <a:solidFill>
                    <a:srgbClr val="0043B2"/>
                  </a:solidFill>
                  <a:prstDash val="sysDot"/>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AE5E3C2-3555-458C-9CF6-AECD64556D89}"/>
                    </a:ext>
                  </a:extLst>
                </p:cNvPr>
                <p:cNvCxnSpPr/>
                <p:nvPr/>
              </p:nvCxnSpPr>
              <p:spPr>
                <a:xfrm>
                  <a:off x="7625782" y="2301242"/>
                  <a:ext cx="0" cy="437940"/>
                </a:xfrm>
                <a:prstGeom prst="line">
                  <a:avLst/>
                </a:prstGeom>
                <a:ln w="127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35A80B27-50A9-4A5B-A43E-6D7FFCBD2716}"/>
                  </a:ext>
                </a:extLst>
              </p:cNvPr>
              <p:cNvGrpSpPr/>
              <p:nvPr/>
            </p:nvGrpSpPr>
            <p:grpSpPr>
              <a:xfrm>
                <a:off x="6160838" y="2882720"/>
                <a:ext cx="700833" cy="426198"/>
                <a:chOff x="7024479" y="3074488"/>
                <a:chExt cx="700833" cy="474767"/>
              </a:xfrm>
            </p:grpSpPr>
            <p:sp>
              <p:nvSpPr>
                <p:cNvPr id="53" name="원통 85">
                  <a:extLst>
                    <a:ext uri="{FF2B5EF4-FFF2-40B4-BE49-F238E27FC236}">
                      <a16:creationId xmlns:a16="http://schemas.microsoft.com/office/drawing/2014/main" id="{F663FBD1-3611-44FF-9737-C88165D2D8DA}"/>
                    </a:ext>
                  </a:extLst>
                </p:cNvPr>
                <p:cNvSpPr/>
                <p:nvPr/>
              </p:nvSpPr>
              <p:spPr>
                <a:xfrm>
                  <a:off x="7075644" y="3074488"/>
                  <a:ext cx="598505" cy="464337"/>
                </a:xfrm>
                <a:prstGeom prst="can">
                  <a:avLst>
                    <a:gd name="adj" fmla="val 21940"/>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54" name="직사각형 53">
                  <a:extLst>
                    <a:ext uri="{FF2B5EF4-FFF2-40B4-BE49-F238E27FC236}">
                      <a16:creationId xmlns:a16="http://schemas.microsoft.com/office/drawing/2014/main" id="{82E97F6B-9C3A-4C8B-8737-FF18E35034E6}"/>
                    </a:ext>
                  </a:extLst>
                </p:cNvPr>
                <p:cNvSpPr/>
                <p:nvPr/>
              </p:nvSpPr>
              <p:spPr>
                <a:xfrm>
                  <a:off x="7024479" y="3189263"/>
                  <a:ext cx="700833" cy="359992"/>
                </a:xfrm>
                <a:prstGeom prst="rect">
                  <a:avLst/>
                </a:prstGeom>
              </p:spPr>
              <p:txBody>
                <a:bodyPr wrap="none">
                  <a:spAutoFit/>
                </a:bodyPr>
                <a:lstStyle/>
                <a:p>
                  <a:pPr algn="ctr"/>
                  <a:r>
                    <a:rPr lang="en-US" altLang="ko-KR" sz="700" dirty="0">
                      <a:solidFill>
                        <a:srgbClr val="0043B2"/>
                      </a:solidFill>
                      <a:latin typeface="SamsungOne-700" panose="020B0803030303020204" pitchFamily="34" charset="0"/>
                      <a:ea typeface="SamsungOne-700" panose="020B0803030303020204" pitchFamily="34" charset="0"/>
                    </a:rPr>
                    <a:t>Tablet 1</a:t>
                  </a:r>
                </a:p>
                <a:p>
                  <a:pPr algn="ctr"/>
                  <a:r>
                    <a:rPr lang="en-US" altLang="ko-KR" sz="800" dirty="0">
                      <a:solidFill>
                        <a:srgbClr val="0043B2"/>
                      </a:solidFill>
                      <a:latin typeface="SamsungOne-700" panose="020B0803030303020204" pitchFamily="34" charset="0"/>
                      <a:ea typeface="SamsungOne-700" panose="020B0803030303020204" pitchFamily="34" charset="0"/>
                    </a:rPr>
                    <a:t>FOLLOWER</a:t>
                  </a:r>
                  <a:endParaRPr lang="ko-KR" altLang="en-US" sz="800" dirty="0">
                    <a:solidFill>
                      <a:srgbClr val="0043B2"/>
                    </a:solidFill>
                    <a:latin typeface="SamsungOne-700" panose="020B0803030303020204" pitchFamily="34" charset="0"/>
                    <a:ea typeface="SamsungOneKorean 400" panose="020B0503030303020204" pitchFamily="50" charset="-127"/>
                  </a:endParaRPr>
                </a:p>
              </p:txBody>
            </p:sp>
          </p:grpSp>
          <p:grpSp>
            <p:nvGrpSpPr>
              <p:cNvPr id="49" name="그룹 48">
                <a:extLst>
                  <a:ext uri="{FF2B5EF4-FFF2-40B4-BE49-F238E27FC236}">
                    <a16:creationId xmlns:a16="http://schemas.microsoft.com/office/drawing/2014/main" id="{EA1568D8-3878-48C7-A5A3-3D822F88A7BC}"/>
                  </a:ext>
                </a:extLst>
              </p:cNvPr>
              <p:cNvGrpSpPr/>
              <p:nvPr/>
            </p:nvGrpSpPr>
            <p:grpSpPr>
              <a:xfrm>
                <a:off x="6924239" y="2882720"/>
                <a:ext cx="700833" cy="426198"/>
                <a:chOff x="7024479" y="3074488"/>
                <a:chExt cx="700833" cy="474767"/>
              </a:xfrm>
            </p:grpSpPr>
            <p:sp>
              <p:nvSpPr>
                <p:cNvPr id="51" name="원통 99">
                  <a:extLst>
                    <a:ext uri="{FF2B5EF4-FFF2-40B4-BE49-F238E27FC236}">
                      <a16:creationId xmlns:a16="http://schemas.microsoft.com/office/drawing/2014/main" id="{FC136642-38C0-4F20-8D38-FC63E8F6D5DE}"/>
                    </a:ext>
                  </a:extLst>
                </p:cNvPr>
                <p:cNvSpPr/>
                <p:nvPr/>
              </p:nvSpPr>
              <p:spPr>
                <a:xfrm>
                  <a:off x="7075644" y="3074488"/>
                  <a:ext cx="598505" cy="464337"/>
                </a:xfrm>
                <a:prstGeom prst="can">
                  <a:avLst>
                    <a:gd name="adj" fmla="val 21940"/>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52" name="직사각형 51">
                  <a:extLst>
                    <a:ext uri="{FF2B5EF4-FFF2-40B4-BE49-F238E27FC236}">
                      <a16:creationId xmlns:a16="http://schemas.microsoft.com/office/drawing/2014/main" id="{AAF86507-3FA2-4B8C-B704-75EFB03E5D8F}"/>
                    </a:ext>
                  </a:extLst>
                </p:cNvPr>
                <p:cNvSpPr/>
                <p:nvPr/>
              </p:nvSpPr>
              <p:spPr>
                <a:xfrm>
                  <a:off x="7024479" y="3189263"/>
                  <a:ext cx="700833" cy="359992"/>
                </a:xfrm>
                <a:prstGeom prst="rect">
                  <a:avLst/>
                </a:prstGeom>
              </p:spPr>
              <p:txBody>
                <a:bodyPr wrap="none">
                  <a:spAutoFit/>
                </a:bodyPr>
                <a:lstStyle/>
                <a:p>
                  <a:pPr algn="ctr"/>
                  <a:r>
                    <a:rPr lang="en-US" altLang="ko-KR" sz="700" dirty="0">
                      <a:solidFill>
                        <a:srgbClr val="0043B2"/>
                      </a:solidFill>
                      <a:latin typeface="SamsungOne-700" panose="020B0803030303020204" pitchFamily="34" charset="0"/>
                      <a:ea typeface="SamsungOne-700" panose="020B0803030303020204" pitchFamily="34" charset="0"/>
                    </a:rPr>
                    <a:t>Tablet 2</a:t>
                  </a:r>
                </a:p>
                <a:p>
                  <a:pPr algn="ctr"/>
                  <a:r>
                    <a:rPr lang="en-US" altLang="ko-KR" sz="800" dirty="0">
                      <a:solidFill>
                        <a:srgbClr val="0043B2"/>
                      </a:solidFill>
                      <a:latin typeface="SamsungOne-700" panose="020B0803030303020204" pitchFamily="34" charset="0"/>
                      <a:ea typeface="SamsungOne-700" panose="020B0803030303020204" pitchFamily="34" charset="0"/>
                    </a:rPr>
                    <a:t>FOLLOWER</a:t>
                  </a:r>
                  <a:endParaRPr lang="ko-KR" altLang="en-US" sz="800" dirty="0">
                    <a:solidFill>
                      <a:srgbClr val="0043B2"/>
                    </a:solidFill>
                    <a:latin typeface="SamsungOne-700" panose="020B0803030303020204" pitchFamily="34" charset="0"/>
                    <a:ea typeface="SamsungOneKorean 400" panose="020B0503030303020204" pitchFamily="50" charset="-127"/>
                  </a:endParaRPr>
                </a:p>
              </p:txBody>
            </p:sp>
          </p:grpSp>
          <p:sp>
            <p:nvSpPr>
              <p:cNvPr id="50" name="직사각형 49">
                <a:extLst>
                  <a:ext uri="{FF2B5EF4-FFF2-40B4-BE49-F238E27FC236}">
                    <a16:creationId xmlns:a16="http://schemas.microsoft.com/office/drawing/2014/main" id="{F48B3504-89AF-4F76-9BD2-84D6395ED8CA}"/>
                  </a:ext>
                </a:extLst>
              </p:cNvPr>
              <p:cNvSpPr/>
              <p:nvPr/>
            </p:nvSpPr>
            <p:spPr>
              <a:xfrm>
                <a:off x="8378364" y="2911172"/>
                <a:ext cx="615979" cy="369332"/>
              </a:xfrm>
              <a:prstGeom prst="rect">
                <a:avLst/>
              </a:prstGeom>
            </p:spPr>
            <p:txBody>
              <a:bodyPr wrap="square">
                <a:spAutoFit/>
              </a:bodyPr>
              <a:lstStyle/>
              <a:p>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chủ</a:t>
                </a:r>
                <a:r>
                  <a:rPr lang="en-US" altLang="ko-KR" sz="900" dirty="0">
                    <a:solidFill>
                      <a:srgbClr val="0043B2"/>
                    </a:solidFill>
                    <a:latin typeface="SamsungOne-700" panose="020B0803030303020204" pitchFamily="34" charset="0"/>
                    <a:ea typeface="SamsungOne-700" panose="020B0803030303020204" pitchFamily="34" charset="0"/>
                  </a:rPr>
                  <a:t> tablet X</a:t>
                </a:r>
              </a:p>
            </p:txBody>
          </p:sp>
        </p:grpSp>
        <p:grpSp>
          <p:nvGrpSpPr>
            <p:cNvPr id="19" name="그룹 18">
              <a:extLst>
                <a:ext uri="{FF2B5EF4-FFF2-40B4-BE49-F238E27FC236}">
                  <a16:creationId xmlns:a16="http://schemas.microsoft.com/office/drawing/2014/main" id="{535C6E3C-B7EE-498A-B3EE-74EBF93277E6}"/>
                </a:ext>
              </a:extLst>
            </p:cNvPr>
            <p:cNvGrpSpPr/>
            <p:nvPr/>
          </p:nvGrpSpPr>
          <p:grpSpPr>
            <a:xfrm>
              <a:off x="6388536" y="3437319"/>
              <a:ext cx="2943811" cy="536834"/>
              <a:chOff x="6085006" y="3437319"/>
              <a:chExt cx="2943811" cy="536834"/>
            </a:xfrm>
          </p:grpSpPr>
          <p:grpSp>
            <p:nvGrpSpPr>
              <p:cNvPr id="33" name="그룹 32">
                <a:extLst>
                  <a:ext uri="{FF2B5EF4-FFF2-40B4-BE49-F238E27FC236}">
                    <a16:creationId xmlns:a16="http://schemas.microsoft.com/office/drawing/2014/main" id="{386CF3AD-86C6-4FF1-A862-8B0F2367A79F}"/>
                  </a:ext>
                </a:extLst>
              </p:cNvPr>
              <p:cNvGrpSpPr/>
              <p:nvPr/>
            </p:nvGrpSpPr>
            <p:grpSpPr>
              <a:xfrm>
                <a:off x="6085006" y="3437319"/>
                <a:ext cx="2943811" cy="536834"/>
                <a:chOff x="6069214" y="2251795"/>
                <a:chExt cx="2943811" cy="536834"/>
              </a:xfrm>
            </p:grpSpPr>
            <p:sp>
              <p:nvSpPr>
                <p:cNvPr id="44" name="모서리가 둥근 직사각형 156">
                  <a:extLst>
                    <a:ext uri="{FF2B5EF4-FFF2-40B4-BE49-F238E27FC236}">
                      <a16:creationId xmlns:a16="http://schemas.microsoft.com/office/drawing/2014/main" id="{AD99BE67-0B78-4F3F-83E5-D532934B9DC3}"/>
                    </a:ext>
                  </a:extLst>
                </p:cNvPr>
                <p:cNvSpPr/>
                <p:nvPr/>
              </p:nvSpPr>
              <p:spPr>
                <a:xfrm>
                  <a:off x="6069214" y="2251795"/>
                  <a:ext cx="2943811" cy="536834"/>
                </a:xfrm>
                <a:prstGeom prst="roundRect">
                  <a:avLst>
                    <a:gd name="adj" fmla="val 10161"/>
                  </a:avLst>
                </a:prstGeom>
                <a:solidFill>
                  <a:schemeClr val="bg1">
                    <a:lumMod val="9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45" name="직선 연결선 44">
                  <a:extLst>
                    <a:ext uri="{FF2B5EF4-FFF2-40B4-BE49-F238E27FC236}">
                      <a16:creationId xmlns:a16="http://schemas.microsoft.com/office/drawing/2014/main" id="{653CDC6A-E18C-4711-A689-7FEDB8AEB80D}"/>
                    </a:ext>
                  </a:extLst>
                </p:cNvPr>
                <p:cNvCxnSpPr/>
                <p:nvPr/>
              </p:nvCxnSpPr>
              <p:spPr>
                <a:xfrm>
                  <a:off x="6857999" y="2301242"/>
                  <a:ext cx="0" cy="437940"/>
                </a:xfrm>
                <a:prstGeom prst="line">
                  <a:avLst/>
                </a:prstGeom>
                <a:ln w="12700">
                  <a:solidFill>
                    <a:srgbClr val="0043B2"/>
                  </a:solidFill>
                  <a:prstDash val="sysDot"/>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2CCF82A7-1965-444F-B315-E8C590A70F49}"/>
                    </a:ext>
                  </a:extLst>
                </p:cNvPr>
                <p:cNvCxnSpPr/>
                <p:nvPr/>
              </p:nvCxnSpPr>
              <p:spPr>
                <a:xfrm>
                  <a:off x="7625782" y="2301242"/>
                  <a:ext cx="0" cy="437940"/>
                </a:xfrm>
                <a:prstGeom prst="line">
                  <a:avLst/>
                </a:prstGeom>
                <a:ln w="127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34" name="그룹 33">
                <a:extLst>
                  <a:ext uri="{FF2B5EF4-FFF2-40B4-BE49-F238E27FC236}">
                    <a16:creationId xmlns:a16="http://schemas.microsoft.com/office/drawing/2014/main" id="{C0AC3F22-A470-46D0-BF0C-77B6B8D1A5B9}"/>
                  </a:ext>
                </a:extLst>
              </p:cNvPr>
              <p:cNvGrpSpPr/>
              <p:nvPr/>
            </p:nvGrpSpPr>
            <p:grpSpPr>
              <a:xfrm>
                <a:off x="6160838" y="3492618"/>
                <a:ext cx="700833" cy="426198"/>
                <a:chOff x="7024479" y="3074488"/>
                <a:chExt cx="700833" cy="474767"/>
              </a:xfrm>
            </p:grpSpPr>
            <p:sp>
              <p:nvSpPr>
                <p:cNvPr id="42" name="원통 90">
                  <a:extLst>
                    <a:ext uri="{FF2B5EF4-FFF2-40B4-BE49-F238E27FC236}">
                      <a16:creationId xmlns:a16="http://schemas.microsoft.com/office/drawing/2014/main" id="{7B76A900-F213-41C8-BA4E-E67AB6FBF796}"/>
                    </a:ext>
                  </a:extLst>
                </p:cNvPr>
                <p:cNvSpPr/>
                <p:nvPr/>
              </p:nvSpPr>
              <p:spPr>
                <a:xfrm>
                  <a:off x="7075644" y="3074488"/>
                  <a:ext cx="598505" cy="464337"/>
                </a:xfrm>
                <a:prstGeom prst="can">
                  <a:avLst>
                    <a:gd name="adj" fmla="val 21940"/>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43" name="직사각형 42">
                  <a:extLst>
                    <a:ext uri="{FF2B5EF4-FFF2-40B4-BE49-F238E27FC236}">
                      <a16:creationId xmlns:a16="http://schemas.microsoft.com/office/drawing/2014/main" id="{0D7C57C0-85A4-4BA6-9614-7741B38144AD}"/>
                    </a:ext>
                  </a:extLst>
                </p:cNvPr>
                <p:cNvSpPr/>
                <p:nvPr/>
              </p:nvSpPr>
              <p:spPr>
                <a:xfrm>
                  <a:off x="7024479" y="3189263"/>
                  <a:ext cx="700833" cy="359992"/>
                </a:xfrm>
                <a:prstGeom prst="rect">
                  <a:avLst/>
                </a:prstGeom>
              </p:spPr>
              <p:txBody>
                <a:bodyPr wrap="none">
                  <a:spAutoFit/>
                </a:bodyPr>
                <a:lstStyle/>
                <a:p>
                  <a:pPr algn="ctr"/>
                  <a:r>
                    <a:rPr lang="en-US" altLang="ko-KR" sz="700" dirty="0">
                      <a:solidFill>
                        <a:srgbClr val="0043B2"/>
                      </a:solidFill>
                      <a:latin typeface="SamsungOne-700" panose="020B0803030303020204" pitchFamily="34" charset="0"/>
                      <a:ea typeface="SamsungOne-700" panose="020B0803030303020204" pitchFamily="34" charset="0"/>
                    </a:rPr>
                    <a:t>Tablet 1</a:t>
                  </a:r>
                </a:p>
                <a:p>
                  <a:pPr algn="ctr"/>
                  <a:r>
                    <a:rPr lang="en-US" altLang="ko-KR" sz="800" dirty="0">
                      <a:solidFill>
                        <a:srgbClr val="0043B2"/>
                      </a:solidFill>
                      <a:latin typeface="SamsungOne-700" panose="020B0803030303020204" pitchFamily="34" charset="0"/>
                      <a:ea typeface="SamsungOne-700" panose="020B0803030303020204" pitchFamily="34" charset="0"/>
                    </a:rPr>
                    <a:t>FOLLOWER</a:t>
                  </a:r>
                  <a:endParaRPr lang="ko-KR" altLang="en-US" sz="800" dirty="0">
                    <a:solidFill>
                      <a:srgbClr val="0043B2"/>
                    </a:solidFill>
                    <a:latin typeface="SamsungOne-700" panose="020B0803030303020204" pitchFamily="34" charset="0"/>
                    <a:ea typeface="SamsungOneKorean 400" panose="020B0503030303020204" pitchFamily="50" charset="-127"/>
                  </a:endParaRPr>
                </a:p>
              </p:txBody>
            </p:sp>
          </p:grpSp>
          <p:grpSp>
            <p:nvGrpSpPr>
              <p:cNvPr id="35" name="그룹 34">
                <a:extLst>
                  <a:ext uri="{FF2B5EF4-FFF2-40B4-BE49-F238E27FC236}">
                    <a16:creationId xmlns:a16="http://schemas.microsoft.com/office/drawing/2014/main" id="{50187FED-585C-48CC-8967-5BECB4B05C40}"/>
                  </a:ext>
                </a:extLst>
              </p:cNvPr>
              <p:cNvGrpSpPr/>
              <p:nvPr/>
            </p:nvGrpSpPr>
            <p:grpSpPr>
              <a:xfrm>
                <a:off x="6924239" y="3492618"/>
                <a:ext cx="700833" cy="426198"/>
                <a:chOff x="7024479" y="3074488"/>
                <a:chExt cx="700833" cy="474767"/>
              </a:xfrm>
            </p:grpSpPr>
            <p:sp>
              <p:nvSpPr>
                <p:cNvPr id="40" name="원통 102">
                  <a:extLst>
                    <a:ext uri="{FF2B5EF4-FFF2-40B4-BE49-F238E27FC236}">
                      <a16:creationId xmlns:a16="http://schemas.microsoft.com/office/drawing/2014/main" id="{499E066F-9586-48EE-B24D-6685835F7E95}"/>
                    </a:ext>
                  </a:extLst>
                </p:cNvPr>
                <p:cNvSpPr/>
                <p:nvPr/>
              </p:nvSpPr>
              <p:spPr>
                <a:xfrm>
                  <a:off x="7075644" y="3074488"/>
                  <a:ext cx="598505" cy="464337"/>
                </a:xfrm>
                <a:prstGeom prst="can">
                  <a:avLst>
                    <a:gd name="adj" fmla="val 21940"/>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41" name="직사각형 40">
                  <a:extLst>
                    <a:ext uri="{FF2B5EF4-FFF2-40B4-BE49-F238E27FC236}">
                      <a16:creationId xmlns:a16="http://schemas.microsoft.com/office/drawing/2014/main" id="{DB550A4D-DC9A-4155-8085-09873A567321}"/>
                    </a:ext>
                  </a:extLst>
                </p:cNvPr>
                <p:cNvSpPr/>
                <p:nvPr/>
              </p:nvSpPr>
              <p:spPr>
                <a:xfrm>
                  <a:off x="7024479" y="3189263"/>
                  <a:ext cx="700833" cy="359992"/>
                </a:xfrm>
                <a:prstGeom prst="rect">
                  <a:avLst/>
                </a:prstGeom>
              </p:spPr>
              <p:txBody>
                <a:bodyPr wrap="none">
                  <a:spAutoFit/>
                </a:bodyPr>
                <a:lstStyle/>
                <a:p>
                  <a:pPr algn="ctr"/>
                  <a:r>
                    <a:rPr lang="en-US" altLang="ko-KR" sz="700" dirty="0">
                      <a:solidFill>
                        <a:srgbClr val="0043B2"/>
                      </a:solidFill>
                      <a:latin typeface="SamsungOne-700" panose="020B0803030303020204" pitchFamily="34" charset="0"/>
                      <a:ea typeface="SamsungOne-700" panose="020B0803030303020204" pitchFamily="34" charset="0"/>
                    </a:rPr>
                    <a:t>Tablet 2</a:t>
                  </a:r>
                </a:p>
                <a:p>
                  <a:pPr algn="ctr"/>
                  <a:r>
                    <a:rPr lang="en-US" altLang="ko-KR" sz="800" dirty="0">
                      <a:solidFill>
                        <a:srgbClr val="0043B2"/>
                      </a:solidFill>
                      <a:latin typeface="SamsungOne-700" panose="020B0803030303020204" pitchFamily="34" charset="0"/>
                      <a:ea typeface="SamsungOne-700" panose="020B0803030303020204" pitchFamily="34" charset="0"/>
                    </a:rPr>
                    <a:t>FOLLOWER</a:t>
                  </a:r>
                  <a:endParaRPr lang="ko-KR" altLang="en-US" sz="800" dirty="0">
                    <a:solidFill>
                      <a:srgbClr val="0043B2"/>
                    </a:solidFill>
                    <a:latin typeface="SamsungOne-700" panose="020B0803030303020204" pitchFamily="34" charset="0"/>
                    <a:ea typeface="SamsungOneKorean 400" panose="020B0503030303020204" pitchFamily="50" charset="-127"/>
                  </a:endParaRPr>
                </a:p>
              </p:txBody>
            </p:sp>
          </p:grpSp>
          <p:grpSp>
            <p:nvGrpSpPr>
              <p:cNvPr id="36" name="그룹 35">
                <a:extLst>
                  <a:ext uri="{FF2B5EF4-FFF2-40B4-BE49-F238E27FC236}">
                    <a16:creationId xmlns:a16="http://schemas.microsoft.com/office/drawing/2014/main" id="{7C9B10C8-3C1E-45FA-91FD-6C2C4BF24374}"/>
                  </a:ext>
                </a:extLst>
              </p:cNvPr>
              <p:cNvGrpSpPr/>
              <p:nvPr/>
            </p:nvGrpSpPr>
            <p:grpSpPr>
              <a:xfrm>
                <a:off x="7748053" y="3492618"/>
                <a:ext cx="598505" cy="426198"/>
                <a:chOff x="4140031" y="2238915"/>
                <a:chExt cx="598505" cy="474767"/>
              </a:xfrm>
            </p:grpSpPr>
            <p:sp>
              <p:nvSpPr>
                <p:cNvPr id="38" name="원통 124">
                  <a:extLst>
                    <a:ext uri="{FF2B5EF4-FFF2-40B4-BE49-F238E27FC236}">
                      <a16:creationId xmlns:a16="http://schemas.microsoft.com/office/drawing/2014/main" id="{EF5CCF7D-A0A8-4019-B7BD-309D18C5BE53}"/>
                    </a:ext>
                  </a:extLst>
                </p:cNvPr>
                <p:cNvSpPr/>
                <p:nvPr/>
              </p:nvSpPr>
              <p:spPr>
                <a:xfrm>
                  <a:off x="4140031" y="2238915"/>
                  <a:ext cx="598505" cy="464337"/>
                </a:xfrm>
                <a:prstGeom prst="can">
                  <a:avLst>
                    <a:gd name="adj" fmla="val 21940"/>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39" name="직사각형 38">
                  <a:extLst>
                    <a:ext uri="{FF2B5EF4-FFF2-40B4-BE49-F238E27FC236}">
                      <a16:creationId xmlns:a16="http://schemas.microsoft.com/office/drawing/2014/main" id="{BD755DDD-2359-49A8-9425-F13E92DF39AA}"/>
                    </a:ext>
                  </a:extLst>
                </p:cNvPr>
                <p:cNvSpPr/>
                <p:nvPr/>
              </p:nvSpPr>
              <p:spPr>
                <a:xfrm>
                  <a:off x="4162604" y="2353690"/>
                  <a:ext cx="553358" cy="359992"/>
                </a:xfrm>
                <a:prstGeom prst="rect">
                  <a:avLst/>
                </a:prstGeom>
              </p:spPr>
              <p:txBody>
                <a:bodyPr wrap="none">
                  <a:spAutoFit/>
                </a:bodyPr>
                <a:lstStyle/>
                <a:p>
                  <a:pPr algn="ctr"/>
                  <a:r>
                    <a:rPr lang="en-US" altLang="ko-KR" sz="700" dirty="0">
                      <a:solidFill>
                        <a:schemeClr val="bg1"/>
                      </a:solidFill>
                      <a:latin typeface="SamsungOne-700" panose="020B0803030303020204" pitchFamily="34" charset="0"/>
                      <a:ea typeface="SamsungOne-700" panose="020B0803030303020204" pitchFamily="34" charset="0"/>
                    </a:rPr>
                    <a:t>Tablet 3</a:t>
                  </a:r>
                </a:p>
                <a:p>
                  <a:pPr algn="ctr"/>
                  <a:r>
                    <a:rPr lang="en-US" altLang="ko-KR" sz="800" dirty="0">
                      <a:solidFill>
                        <a:schemeClr val="bg1"/>
                      </a:solidFill>
                      <a:latin typeface="SamsungOne-700" panose="020B0803030303020204" pitchFamily="34" charset="0"/>
                      <a:ea typeface="SamsungOne-700" panose="020B0803030303020204" pitchFamily="34" charset="0"/>
                    </a:rPr>
                    <a:t>LEADER</a:t>
                  </a:r>
                  <a:endParaRPr lang="ko-KR" altLang="en-US" sz="800" dirty="0">
                    <a:solidFill>
                      <a:schemeClr val="bg1"/>
                    </a:solidFill>
                    <a:latin typeface="SamsungOne-700" panose="020B0803030303020204" pitchFamily="34" charset="0"/>
                    <a:ea typeface="SamsungOneKorean 400" panose="020B0503030303020204" pitchFamily="50" charset="-127"/>
                  </a:endParaRPr>
                </a:p>
              </p:txBody>
            </p:sp>
          </p:grpSp>
          <p:sp>
            <p:nvSpPr>
              <p:cNvPr id="37" name="직사각형 36">
                <a:extLst>
                  <a:ext uri="{FF2B5EF4-FFF2-40B4-BE49-F238E27FC236}">
                    <a16:creationId xmlns:a16="http://schemas.microsoft.com/office/drawing/2014/main" id="{AE76EAD2-4C53-400F-8AE5-C8A6D2AA86F6}"/>
                  </a:ext>
                </a:extLst>
              </p:cNvPr>
              <p:cNvSpPr/>
              <p:nvPr/>
            </p:nvSpPr>
            <p:spPr>
              <a:xfrm>
                <a:off x="8378364" y="3521070"/>
                <a:ext cx="615979" cy="369332"/>
              </a:xfrm>
              <a:prstGeom prst="rect">
                <a:avLst/>
              </a:prstGeom>
            </p:spPr>
            <p:txBody>
              <a:bodyPr wrap="square">
                <a:spAutoFit/>
              </a:bodyPr>
              <a:lstStyle/>
              <a:p>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chủ</a:t>
                </a:r>
                <a:r>
                  <a:rPr lang="en-US" altLang="ko-KR" sz="900" dirty="0">
                    <a:solidFill>
                      <a:srgbClr val="0043B2"/>
                    </a:solidFill>
                    <a:latin typeface="SamsungOne-700" panose="020B0803030303020204" pitchFamily="34" charset="0"/>
                    <a:ea typeface="SamsungOne-700" panose="020B0803030303020204" pitchFamily="34" charset="0"/>
                  </a:rPr>
                  <a:t> tablet Y</a:t>
                </a:r>
              </a:p>
            </p:txBody>
          </p:sp>
        </p:grpSp>
        <p:grpSp>
          <p:nvGrpSpPr>
            <p:cNvPr id="20" name="그룹 19">
              <a:extLst>
                <a:ext uri="{FF2B5EF4-FFF2-40B4-BE49-F238E27FC236}">
                  <a16:creationId xmlns:a16="http://schemas.microsoft.com/office/drawing/2014/main" id="{202B4ADA-D131-4923-AA82-FF7180C2C1C9}"/>
                </a:ext>
              </a:extLst>
            </p:cNvPr>
            <p:cNvGrpSpPr/>
            <p:nvPr/>
          </p:nvGrpSpPr>
          <p:grpSpPr>
            <a:xfrm>
              <a:off x="6388535" y="4053394"/>
              <a:ext cx="2943811" cy="536834"/>
              <a:chOff x="6085005" y="4053394"/>
              <a:chExt cx="2943811" cy="536834"/>
            </a:xfrm>
          </p:grpSpPr>
          <p:grpSp>
            <p:nvGrpSpPr>
              <p:cNvPr id="22" name="그룹 21">
                <a:extLst>
                  <a:ext uri="{FF2B5EF4-FFF2-40B4-BE49-F238E27FC236}">
                    <a16:creationId xmlns:a16="http://schemas.microsoft.com/office/drawing/2014/main" id="{71CF53B4-5DE5-47CB-B675-2F386B55B024}"/>
                  </a:ext>
                </a:extLst>
              </p:cNvPr>
              <p:cNvGrpSpPr/>
              <p:nvPr/>
            </p:nvGrpSpPr>
            <p:grpSpPr>
              <a:xfrm>
                <a:off x="6085005" y="4053394"/>
                <a:ext cx="2943811" cy="536834"/>
                <a:chOff x="6069214" y="2251795"/>
                <a:chExt cx="2943811" cy="536834"/>
              </a:xfrm>
            </p:grpSpPr>
            <p:sp>
              <p:nvSpPr>
                <p:cNvPr id="30" name="모서리가 둥근 직사각형 165">
                  <a:extLst>
                    <a:ext uri="{FF2B5EF4-FFF2-40B4-BE49-F238E27FC236}">
                      <a16:creationId xmlns:a16="http://schemas.microsoft.com/office/drawing/2014/main" id="{9E146562-A585-4E5B-AC48-B772D1A87BBB}"/>
                    </a:ext>
                  </a:extLst>
                </p:cNvPr>
                <p:cNvSpPr/>
                <p:nvPr/>
              </p:nvSpPr>
              <p:spPr>
                <a:xfrm>
                  <a:off x="6069214" y="2251795"/>
                  <a:ext cx="2943811" cy="536834"/>
                </a:xfrm>
                <a:prstGeom prst="roundRect">
                  <a:avLst>
                    <a:gd name="adj" fmla="val 10161"/>
                  </a:avLst>
                </a:prstGeom>
                <a:solidFill>
                  <a:schemeClr val="bg1">
                    <a:lumMod val="9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31" name="직선 연결선 30">
                  <a:extLst>
                    <a:ext uri="{FF2B5EF4-FFF2-40B4-BE49-F238E27FC236}">
                      <a16:creationId xmlns:a16="http://schemas.microsoft.com/office/drawing/2014/main" id="{E94D0E6F-A23F-4F6D-BE03-DFDF515C00CB}"/>
                    </a:ext>
                  </a:extLst>
                </p:cNvPr>
                <p:cNvCxnSpPr/>
                <p:nvPr/>
              </p:nvCxnSpPr>
              <p:spPr>
                <a:xfrm>
                  <a:off x="6857999" y="2301242"/>
                  <a:ext cx="0" cy="437940"/>
                </a:xfrm>
                <a:prstGeom prst="line">
                  <a:avLst/>
                </a:prstGeom>
                <a:ln w="12700">
                  <a:solidFill>
                    <a:srgbClr val="0043B2"/>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B43ACF74-95DA-4FED-B39B-F79D423E6D76}"/>
                    </a:ext>
                  </a:extLst>
                </p:cNvPr>
                <p:cNvCxnSpPr/>
                <p:nvPr/>
              </p:nvCxnSpPr>
              <p:spPr>
                <a:xfrm>
                  <a:off x="7625782" y="2301242"/>
                  <a:ext cx="0" cy="437940"/>
                </a:xfrm>
                <a:prstGeom prst="line">
                  <a:avLst/>
                </a:prstGeom>
                <a:ln w="127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a16="http://schemas.microsoft.com/office/drawing/2014/main" id="{CB73F3C0-D9BC-4B64-AF8F-0C7019F484FA}"/>
                  </a:ext>
                </a:extLst>
              </p:cNvPr>
              <p:cNvGrpSpPr/>
              <p:nvPr/>
            </p:nvGrpSpPr>
            <p:grpSpPr>
              <a:xfrm>
                <a:off x="7696887" y="4107044"/>
                <a:ext cx="700833" cy="426198"/>
                <a:chOff x="7024479" y="3074488"/>
                <a:chExt cx="700833" cy="474767"/>
              </a:xfrm>
            </p:grpSpPr>
            <p:sp>
              <p:nvSpPr>
                <p:cNvPr id="28" name="원통 120">
                  <a:extLst>
                    <a:ext uri="{FF2B5EF4-FFF2-40B4-BE49-F238E27FC236}">
                      <a16:creationId xmlns:a16="http://schemas.microsoft.com/office/drawing/2014/main" id="{A1106FAE-2A8F-449C-8D90-D088F69B16F8}"/>
                    </a:ext>
                  </a:extLst>
                </p:cNvPr>
                <p:cNvSpPr/>
                <p:nvPr/>
              </p:nvSpPr>
              <p:spPr>
                <a:xfrm>
                  <a:off x="7075644" y="3074488"/>
                  <a:ext cx="598505" cy="464337"/>
                </a:xfrm>
                <a:prstGeom prst="can">
                  <a:avLst>
                    <a:gd name="adj" fmla="val 21940"/>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29" name="직사각형 28">
                  <a:extLst>
                    <a:ext uri="{FF2B5EF4-FFF2-40B4-BE49-F238E27FC236}">
                      <a16:creationId xmlns:a16="http://schemas.microsoft.com/office/drawing/2014/main" id="{500FA1BA-9EB4-47D0-BEEE-3D8EDDE19BBB}"/>
                    </a:ext>
                  </a:extLst>
                </p:cNvPr>
                <p:cNvSpPr/>
                <p:nvPr/>
              </p:nvSpPr>
              <p:spPr>
                <a:xfrm>
                  <a:off x="7024479" y="3189263"/>
                  <a:ext cx="700833" cy="359992"/>
                </a:xfrm>
                <a:prstGeom prst="rect">
                  <a:avLst/>
                </a:prstGeom>
              </p:spPr>
              <p:txBody>
                <a:bodyPr wrap="none">
                  <a:spAutoFit/>
                </a:bodyPr>
                <a:lstStyle/>
                <a:p>
                  <a:pPr algn="ctr"/>
                  <a:r>
                    <a:rPr lang="en-US" altLang="ko-KR" sz="700" dirty="0">
                      <a:solidFill>
                        <a:srgbClr val="0043B2"/>
                      </a:solidFill>
                      <a:latin typeface="SamsungOne-700" panose="020B0803030303020204" pitchFamily="34" charset="0"/>
                      <a:ea typeface="SamsungOne-700" panose="020B0803030303020204" pitchFamily="34" charset="0"/>
                    </a:rPr>
                    <a:t>Tablet 3</a:t>
                  </a:r>
                </a:p>
                <a:p>
                  <a:pPr algn="ctr"/>
                  <a:r>
                    <a:rPr lang="en-US" altLang="ko-KR" sz="800" dirty="0">
                      <a:solidFill>
                        <a:srgbClr val="0043B2"/>
                      </a:solidFill>
                      <a:latin typeface="SamsungOne-700" panose="020B0803030303020204" pitchFamily="34" charset="0"/>
                      <a:ea typeface="SamsungOne-700" panose="020B0803030303020204" pitchFamily="34" charset="0"/>
                    </a:rPr>
                    <a:t>FOLLOWER</a:t>
                  </a:r>
                  <a:endParaRPr lang="ko-KR" altLang="en-US" sz="800" dirty="0">
                    <a:solidFill>
                      <a:srgbClr val="0043B2"/>
                    </a:solidFill>
                    <a:latin typeface="SamsungOne-700" panose="020B0803030303020204" pitchFamily="34" charset="0"/>
                    <a:ea typeface="SamsungOneKorean 400" panose="020B0503030303020204" pitchFamily="50" charset="-127"/>
                  </a:endParaRPr>
                </a:p>
              </p:txBody>
            </p:sp>
          </p:grpSp>
          <p:grpSp>
            <p:nvGrpSpPr>
              <p:cNvPr id="24" name="그룹 23">
                <a:extLst>
                  <a:ext uri="{FF2B5EF4-FFF2-40B4-BE49-F238E27FC236}">
                    <a16:creationId xmlns:a16="http://schemas.microsoft.com/office/drawing/2014/main" id="{7A8073A6-6A35-4DDD-86E7-C1C088B72440}"/>
                  </a:ext>
                </a:extLst>
              </p:cNvPr>
              <p:cNvGrpSpPr/>
              <p:nvPr/>
            </p:nvGrpSpPr>
            <p:grpSpPr>
              <a:xfrm>
                <a:off x="6975404" y="4107045"/>
                <a:ext cx="598505" cy="426198"/>
                <a:chOff x="4140031" y="2238915"/>
                <a:chExt cx="598505" cy="474767"/>
              </a:xfrm>
            </p:grpSpPr>
            <p:sp>
              <p:nvSpPr>
                <p:cNvPr id="26" name="원통 127">
                  <a:extLst>
                    <a:ext uri="{FF2B5EF4-FFF2-40B4-BE49-F238E27FC236}">
                      <a16:creationId xmlns:a16="http://schemas.microsoft.com/office/drawing/2014/main" id="{2B18F4F6-2785-450E-AC3F-97D36D5E5E75}"/>
                    </a:ext>
                  </a:extLst>
                </p:cNvPr>
                <p:cNvSpPr/>
                <p:nvPr/>
              </p:nvSpPr>
              <p:spPr>
                <a:xfrm>
                  <a:off x="4140031" y="2238915"/>
                  <a:ext cx="598505" cy="464337"/>
                </a:xfrm>
                <a:prstGeom prst="can">
                  <a:avLst>
                    <a:gd name="adj" fmla="val 21940"/>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00" dirty="0">
                    <a:latin typeface="SamsungOne-700" panose="020B0803030303020204" pitchFamily="34" charset="0"/>
                    <a:ea typeface="SamsungOneKorean 400" panose="020B0503030303020204" pitchFamily="50" charset="-127"/>
                  </a:endParaRPr>
                </a:p>
              </p:txBody>
            </p:sp>
            <p:sp>
              <p:nvSpPr>
                <p:cNvPr id="27" name="직사각형 26">
                  <a:extLst>
                    <a:ext uri="{FF2B5EF4-FFF2-40B4-BE49-F238E27FC236}">
                      <a16:creationId xmlns:a16="http://schemas.microsoft.com/office/drawing/2014/main" id="{EC9A9727-9EEC-42F6-9047-AEB08F49455A}"/>
                    </a:ext>
                  </a:extLst>
                </p:cNvPr>
                <p:cNvSpPr/>
                <p:nvPr/>
              </p:nvSpPr>
              <p:spPr>
                <a:xfrm>
                  <a:off x="4162604" y="2353690"/>
                  <a:ext cx="553358" cy="359992"/>
                </a:xfrm>
                <a:prstGeom prst="rect">
                  <a:avLst/>
                </a:prstGeom>
              </p:spPr>
              <p:txBody>
                <a:bodyPr wrap="none">
                  <a:spAutoFit/>
                </a:bodyPr>
                <a:lstStyle/>
                <a:p>
                  <a:pPr algn="ctr"/>
                  <a:r>
                    <a:rPr lang="en-US" altLang="ko-KR" sz="700" dirty="0">
                      <a:solidFill>
                        <a:schemeClr val="bg1"/>
                      </a:solidFill>
                      <a:latin typeface="SamsungOne-700" panose="020B0803030303020204" pitchFamily="34" charset="0"/>
                      <a:ea typeface="SamsungOne-700" panose="020B0803030303020204" pitchFamily="34" charset="0"/>
                    </a:rPr>
                    <a:t>Tablet 2</a:t>
                  </a:r>
                </a:p>
                <a:p>
                  <a:pPr algn="ctr"/>
                  <a:r>
                    <a:rPr lang="en-US" altLang="ko-KR" sz="800" dirty="0">
                      <a:solidFill>
                        <a:schemeClr val="bg1"/>
                      </a:solidFill>
                      <a:latin typeface="SamsungOne-700" panose="020B0803030303020204" pitchFamily="34" charset="0"/>
                      <a:ea typeface="SamsungOne-700" panose="020B0803030303020204" pitchFamily="34" charset="0"/>
                    </a:rPr>
                    <a:t>LEADER</a:t>
                  </a:r>
                  <a:endParaRPr lang="ko-KR" altLang="en-US" sz="800" dirty="0">
                    <a:solidFill>
                      <a:schemeClr val="bg1"/>
                    </a:solidFill>
                    <a:latin typeface="SamsungOne-700" panose="020B0803030303020204" pitchFamily="34" charset="0"/>
                    <a:ea typeface="SamsungOneKorean 400" panose="020B0503030303020204" pitchFamily="50" charset="-127"/>
                  </a:endParaRPr>
                </a:p>
              </p:txBody>
            </p:sp>
          </p:grpSp>
          <p:sp>
            <p:nvSpPr>
              <p:cNvPr id="25" name="직사각형 24">
                <a:extLst>
                  <a:ext uri="{FF2B5EF4-FFF2-40B4-BE49-F238E27FC236}">
                    <a16:creationId xmlns:a16="http://schemas.microsoft.com/office/drawing/2014/main" id="{ED106421-3099-43DA-A3BB-A06C44299106}"/>
                  </a:ext>
                </a:extLst>
              </p:cNvPr>
              <p:cNvSpPr/>
              <p:nvPr/>
            </p:nvSpPr>
            <p:spPr>
              <a:xfrm>
                <a:off x="8378364" y="4135497"/>
                <a:ext cx="615979" cy="369332"/>
              </a:xfrm>
              <a:prstGeom prst="rect">
                <a:avLst/>
              </a:prstGeom>
            </p:spPr>
            <p:txBody>
              <a:bodyPr wrap="square">
                <a:spAutoFit/>
              </a:bodyPr>
              <a:lstStyle/>
              <a:p>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chủ</a:t>
                </a:r>
                <a:r>
                  <a:rPr lang="en-US" altLang="ko-KR" sz="900" dirty="0">
                    <a:solidFill>
                      <a:srgbClr val="0043B2"/>
                    </a:solidFill>
                    <a:latin typeface="SamsungOne-700" panose="020B0803030303020204" pitchFamily="34" charset="0"/>
                    <a:ea typeface="SamsungOne-700" panose="020B0803030303020204" pitchFamily="34" charset="0"/>
                  </a:rPr>
                  <a:t> tablet Z</a:t>
                </a:r>
              </a:p>
            </p:txBody>
          </p:sp>
        </p:grpSp>
        <p:cxnSp>
          <p:nvCxnSpPr>
            <p:cNvPr id="21" name="직선 연결선 20">
              <a:extLst>
                <a:ext uri="{FF2B5EF4-FFF2-40B4-BE49-F238E27FC236}">
                  <a16:creationId xmlns:a16="http://schemas.microsoft.com/office/drawing/2014/main" id="{268CB7AB-5B4F-4924-8BFA-F8D4FB0F8A04}"/>
                </a:ext>
              </a:extLst>
            </p:cNvPr>
            <p:cNvCxnSpPr/>
            <p:nvPr/>
          </p:nvCxnSpPr>
          <p:spPr>
            <a:xfrm>
              <a:off x="6315666" y="2236302"/>
              <a:ext cx="0" cy="2383322"/>
            </a:xfrm>
            <a:prstGeom prst="line">
              <a:avLst/>
            </a:prstGeom>
            <a:ln w="12700">
              <a:solidFill>
                <a:srgbClr val="0043B2"/>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40414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a:ea typeface="SamsungOneKorean 400" panose="020B0503030303020204" pitchFamily="50" charset="-127"/>
              </a:rPr>
              <a:t>Shema-less</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Không có lược đồ được xác định trước</a:t>
            </a:r>
            <a:endParaRPr lang="en-US" altLang="ko-KR" dirty="0"/>
          </a:p>
          <a:p>
            <a:pPr lvl="1"/>
            <a:r>
              <a:rPr lang="vi-VN" altLang="ko-KR" dirty="0"/>
              <a:t>Ứng dụng xác định cấu trúc dữ liệu</a:t>
            </a:r>
          </a:p>
          <a:p>
            <a:pPr lvl="1"/>
            <a:r>
              <a:rPr lang="vi-VN" altLang="ko-KR" dirty="0"/>
              <a:t>Thiết kế dữ liệu có thể thay đổi thường xuyên</a:t>
            </a:r>
          </a:p>
          <a:p>
            <a:pPr lvl="1"/>
            <a:r>
              <a:rPr lang="vi-VN" altLang="ko-KR" dirty="0"/>
              <a:t>Lưu trữ dữ liệu bất cứ lúc nào bạn cần mà không cần xác định trước cột sẽ sử dụng</a:t>
            </a:r>
          </a:p>
          <a:p>
            <a:pPr lvl="1"/>
            <a:r>
              <a:rPr lang="vi-VN" altLang="ko-KR" dirty="0"/>
              <a:t>Tất cả dữ liệu có thể được lưu trữ trong một bộ sưu tập mà không cần chuẩn hóa như bảng RDB</a:t>
            </a:r>
          </a:p>
          <a:p>
            <a:pPr lvl="1"/>
            <a:r>
              <a:rPr lang="vi-VN" altLang="ko-KR" dirty="0"/>
              <a:t>Nhiều loại dữ liệu có thể được lưu trữ</a:t>
            </a:r>
          </a:p>
          <a:p>
            <a:pPr lvl="1"/>
            <a:r>
              <a:rPr lang="vi-VN" altLang="ko-KR" dirty="0"/>
              <a:t>Dễ dàng thay đổi mô hình dữ liệu, mở rộng trường</a:t>
            </a:r>
            <a:endParaRPr lang="ko-KR" altLang="en-US" dirty="0"/>
          </a:p>
        </p:txBody>
      </p:sp>
    </p:spTree>
    <p:extLst>
      <p:ext uri="{BB962C8B-B14F-4D97-AF65-F5344CB8AC3E}">
        <p14:creationId xmlns:p14="http://schemas.microsoft.com/office/powerpoint/2010/main" val="31365806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Khung</a:t>
            </a:r>
            <a:r>
              <a:rPr lang="en-US" altLang="ko-KR" dirty="0">
                <a:ea typeface="SamsungOneKorean 400" panose="020B0503030303020204" pitchFamily="50" charset="-127"/>
              </a:rPr>
              <a:t>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hợp</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en-US" altLang="ko-KR" dirty="0" err="1"/>
              <a:t>Hoạt</a:t>
            </a:r>
            <a:r>
              <a:rPr lang="en-US" altLang="ko-KR" dirty="0"/>
              <a:t> </a:t>
            </a:r>
            <a:r>
              <a:rPr lang="en-US" altLang="ko-KR" dirty="0" err="1"/>
              <a:t>động</a:t>
            </a:r>
            <a:r>
              <a:rPr lang="en-US" altLang="ko-KR" dirty="0"/>
              <a:t> </a:t>
            </a:r>
            <a:r>
              <a:rPr lang="en-US" altLang="ko-KR" dirty="0" err="1"/>
              <a:t>tổng</a:t>
            </a:r>
            <a:r>
              <a:rPr lang="en-US" altLang="ko-KR" dirty="0"/>
              <a:t> </a:t>
            </a:r>
            <a:r>
              <a:rPr lang="en-US" altLang="ko-KR" dirty="0" err="1"/>
              <a:t>hợp</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và</a:t>
            </a:r>
            <a:r>
              <a:rPr lang="en-US" altLang="ko-KR" dirty="0"/>
              <a:t> </a:t>
            </a:r>
            <a:r>
              <a:rPr lang="en-US" altLang="ko-KR" dirty="0" err="1"/>
              <a:t>chuyển</a:t>
            </a:r>
            <a:r>
              <a:rPr lang="en-US" altLang="ko-KR" dirty="0"/>
              <a:t> </a:t>
            </a:r>
            <a:r>
              <a:rPr lang="en-US" altLang="ko-KR" dirty="0" err="1"/>
              <a:t>kết</a:t>
            </a:r>
            <a:r>
              <a:rPr lang="en-US" altLang="ko-KR" dirty="0"/>
              <a:t> </a:t>
            </a:r>
            <a:r>
              <a:rPr lang="en-US" altLang="ko-KR" dirty="0" err="1"/>
              <a:t>quả</a:t>
            </a:r>
            <a:r>
              <a:rPr lang="en-US" altLang="ko-KR" dirty="0"/>
              <a:t> </a:t>
            </a:r>
            <a:r>
              <a:rPr lang="en-US" altLang="ko-KR" dirty="0" err="1"/>
              <a:t>tính</a:t>
            </a:r>
            <a:r>
              <a:rPr lang="en-US" altLang="ko-KR" dirty="0"/>
              <a:t> </a:t>
            </a:r>
            <a:r>
              <a:rPr lang="en-US" altLang="ko-KR" dirty="0" err="1"/>
              <a:t>toán</a:t>
            </a:r>
            <a:endParaRPr lang="en-US" altLang="ko-KR" dirty="0"/>
          </a:p>
          <a:p>
            <a:pPr lvl="1"/>
            <a:r>
              <a:rPr lang="vi-VN" altLang="ko-KR" dirty="0"/>
              <a:t>Quy trình theo thứ tự đường ống</a:t>
            </a:r>
            <a:endParaRPr lang="en-US" altLang="ko-KR" dirty="0"/>
          </a:p>
          <a:p>
            <a:r>
              <a:rPr lang="vi-VN" altLang="ko-KR" dirty="0"/>
              <a:t>Nhóm các giá trị từ nhiều tài liệu lại với nhau và thực hiện các thao tác khác nhau trên dữ liệu được nhóm để mang lại một kết quả duy nhất</a:t>
            </a:r>
            <a:endParaRPr lang="en-US" altLang="ko-KR" dirty="0"/>
          </a:p>
          <a:p>
            <a:r>
              <a:rPr lang="en-US" altLang="ko-KR" dirty="0"/>
              <a:t>P</a:t>
            </a:r>
            <a:r>
              <a:rPr lang="vi-VN" altLang="ko-KR" dirty="0"/>
              <a:t>hương pháp thực hiện</a:t>
            </a:r>
            <a:endParaRPr lang="en-US" altLang="ko-KR" dirty="0"/>
          </a:p>
          <a:p>
            <a:pPr lvl="1"/>
            <a:r>
              <a:rPr lang="en-US" altLang="ko-KR" dirty="0"/>
              <a:t>Đ</a:t>
            </a:r>
            <a:r>
              <a:rPr lang="vi-VN" altLang="ko-KR" dirty="0"/>
              <a:t>ường ống tổng hợp</a:t>
            </a:r>
          </a:p>
          <a:p>
            <a:pPr lvl="1"/>
            <a:r>
              <a:rPr lang="vi-VN" altLang="ko-KR" dirty="0"/>
              <a:t>Khung tổng hợp được mô hình hóa theo khái niệm đường ống xử lý dữ liệu</a:t>
            </a:r>
          </a:p>
          <a:p>
            <a:pPr lvl="1"/>
            <a:r>
              <a:rPr lang="vi-VN" altLang="ko-KR" dirty="0"/>
              <a:t>Chức năng Map-Reduce</a:t>
            </a:r>
          </a:p>
          <a:p>
            <a:pPr lvl="1"/>
            <a:r>
              <a:rPr lang="vi-VN" altLang="ko-KR" dirty="0"/>
              <a:t>Hoạt động tổng hợp mục đích duy nhất</a:t>
            </a:r>
          </a:p>
          <a:p>
            <a:pPr lvl="1"/>
            <a:r>
              <a:rPr lang="vi-VN" altLang="ko-KR" dirty="0"/>
              <a:t>Các hoạt động kết hợp các tài liệu trong một bộ sưu tập duy nhất</a:t>
            </a:r>
          </a:p>
          <a:p>
            <a:pPr lvl="1"/>
            <a:r>
              <a:rPr lang="vi-VN" altLang="ko-KR" dirty="0"/>
              <a:t>db.collection.count(), db.collection.distinct()</a:t>
            </a:r>
            <a:endParaRPr lang="ko-KR" altLang="en-US" dirty="0"/>
          </a:p>
        </p:txBody>
      </p:sp>
    </p:spTree>
    <p:extLst>
      <p:ext uri="{BB962C8B-B14F-4D97-AF65-F5344CB8AC3E}">
        <p14:creationId xmlns:p14="http://schemas.microsoft.com/office/powerpoint/2010/main" val="22479148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a:ea typeface="SamsungOneKorean 400" panose="020B0503030303020204" pitchFamily="50" charset="-127"/>
              </a:rPr>
              <a:t>Đ</a:t>
            </a:r>
            <a:r>
              <a:rPr lang="vi-VN" altLang="ko-KR" dirty="0">
                <a:ea typeface="SamsungOneKorean 400" panose="020B0503030303020204" pitchFamily="50" charset="-127"/>
              </a:rPr>
              <a:t>ường ống tổng hợp</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en-US" altLang="ko-KR" dirty="0" err="1"/>
              <a:t>Đường</a:t>
            </a:r>
            <a:r>
              <a:rPr lang="en-US" altLang="ko-KR" dirty="0"/>
              <a:t> </a:t>
            </a:r>
            <a:r>
              <a:rPr lang="en-US" altLang="ko-KR" dirty="0" err="1"/>
              <a:t>ống</a:t>
            </a:r>
            <a:endParaRPr lang="en-US" altLang="ko-KR" dirty="0"/>
          </a:p>
          <a:p>
            <a:pPr lvl="1"/>
            <a:r>
              <a:rPr lang="vi-VN" altLang="ko-KR" dirty="0"/>
              <a:t>Truyền phát tài liệu và biến nó thành nhiều trạng thái</a:t>
            </a:r>
          </a:p>
          <a:p>
            <a:pPr lvl="1"/>
            <a:r>
              <a:rPr lang="vi-VN" altLang="ko-KR" dirty="0"/>
              <a:t>Mỗi giai đoạn chuyển đổi tài liệu thông qua đường ống dẫn.</a:t>
            </a:r>
          </a:p>
          <a:p>
            <a:pPr lvl="1"/>
            <a:r>
              <a:rPr lang="vi-VN" altLang="ko-KR" dirty="0"/>
              <a:t>Một số giai đoạn tạo tài liệu mới hoặc lọc tài liệu.</a:t>
            </a:r>
          </a:p>
          <a:p>
            <a:pPr lvl="1"/>
            <a:r>
              <a:rPr lang="vi-VN" altLang="ko-KR" dirty="0"/>
              <a:t>7 trạng thái - $project, $match, $group, $sort, $skip &amp;$ limit, $first &amp; $last, $unwind</a:t>
            </a:r>
            <a:endParaRPr lang="ko-KR" altLang="en-US" dirty="0"/>
          </a:p>
        </p:txBody>
      </p:sp>
      <p:grpSp>
        <p:nvGrpSpPr>
          <p:cNvPr id="8" name="그룹 7">
            <a:extLst>
              <a:ext uri="{FF2B5EF4-FFF2-40B4-BE49-F238E27FC236}">
                <a16:creationId xmlns:a16="http://schemas.microsoft.com/office/drawing/2014/main" id="{A919252D-EE40-432F-944E-10BDD2B8828E}"/>
              </a:ext>
            </a:extLst>
          </p:cNvPr>
          <p:cNvGrpSpPr/>
          <p:nvPr/>
        </p:nvGrpSpPr>
        <p:grpSpPr>
          <a:xfrm>
            <a:off x="1581050" y="3960424"/>
            <a:ext cx="7095059" cy="1990199"/>
            <a:chOff x="1906037" y="3990904"/>
            <a:chExt cx="7095059" cy="1990199"/>
          </a:xfrm>
        </p:grpSpPr>
        <p:cxnSp>
          <p:nvCxnSpPr>
            <p:cNvPr id="9" name="직선 화살표 연결선 8">
              <a:extLst>
                <a:ext uri="{FF2B5EF4-FFF2-40B4-BE49-F238E27FC236}">
                  <a16:creationId xmlns:a16="http://schemas.microsoft.com/office/drawing/2014/main" id="{D8814F51-5E5E-4528-A048-7F0EAAF1D9B5}"/>
                </a:ext>
              </a:extLst>
            </p:cNvPr>
            <p:cNvCxnSpPr/>
            <p:nvPr/>
          </p:nvCxnSpPr>
          <p:spPr>
            <a:xfrm flipV="1">
              <a:off x="2889309" y="4803261"/>
              <a:ext cx="385544" cy="1"/>
            </a:xfrm>
            <a:prstGeom prst="straightConnector1">
              <a:avLst/>
            </a:prstGeom>
            <a:ln w="254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5C2A6EB8-4766-49C7-B041-8BA11AD5566B}"/>
                </a:ext>
              </a:extLst>
            </p:cNvPr>
            <p:cNvCxnSpPr/>
            <p:nvPr/>
          </p:nvCxnSpPr>
          <p:spPr>
            <a:xfrm flipV="1">
              <a:off x="4331394" y="4803261"/>
              <a:ext cx="385544" cy="1"/>
            </a:xfrm>
            <a:prstGeom prst="straightConnector1">
              <a:avLst/>
            </a:prstGeom>
            <a:ln w="254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4D0017B-E16E-48F8-95A8-E781E71C4A34}"/>
                </a:ext>
              </a:extLst>
            </p:cNvPr>
            <p:cNvCxnSpPr/>
            <p:nvPr/>
          </p:nvCxnSpPr>
          <p:spPr>
            <a:xfrm flipV="1">
              <a:off x="5809674" y="4803262"/>
              <a:ext cx="265315" cy="1"/>
            </a:xfrm>
            <a:prstGeom prst="straightConnector1">
              <a:avLst/>
            </a:prstGeom>
            <a:ln w="254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F1B7851D-D076-4DFC-815E-CDF7713E5EBB}"/>
                </a:ext>
              </a:extLst>
            </p:cNvPr>
            <p:cNvCxnSpPr/>
            <p:nvPr/>
          </p:nvCxnSpPr>
          <p:spPr>
            <a:xfrm flipV="1">
              <a:off x="6684802" y="4803262"/>
              <a:ext cx="265315" cy="1"/>
            </a:xfrm>
            <a:prstGeom prst="straightConnector1">
              <a:avLst/>
            </a:prstGeom>
            <a:ln w="254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37">
              <a:extLst>
                <a:ext uri="{FF2B5EF4-FFF2-40B4-BE49-F238E27FC236}">
                  <a16:creationId xmlns:a16="http://schemas.microsoft.com/office/drawing/2014/main" id="{9DD3153E-8BA0-4558-8A3D-CF529FA64E6A}"/>
                </a:ext>
              </a:extLst>
            </p:cNvPr>
            <p:cNvCxnSpPr/>
            <p:nvPr/>
          </p:nvCxnSpPr>
          <p:spPr>
            <a:xfrm>
              <a:off x="6108398" y="4803261"/>
              <a:ext cx="522169" cy="0"/>
            </a:xfrm>
            <a:prstGeom prst="line">
              <a:avLst/>
            </a:prstGeom>
            <a:ln w="25400">
              <a:solidFill>
                <a:srgbClr val="1F45BC"/>
              </a:solidFill>
              <a:prstDash val="sysDot"/>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24437074-EBCF-4FA6-844A-7EEA4587BC9D}"/>
                </a:ext>
              </a:extLst>
            </p:cNvPr>
            <p:cNvSpPr/>
            <p:nvPr/>
          </p:nvSpPr>
          <p:spPr>
            <a:xfrm>
              <a:off x="4670272" y="3990904"/>
              <a:ext cx="1176925" cy="307777"/>
            </a:xfrm>
            <a:prstGeom prst="rect">
              <a:avLst/>
            </a:prstGeom>
          </p:spPr>
          <p:txBody>
            <a:bodyPr wrap="none">
              <a:spAutoFit/>
            </a:bodyPr>
            <a:lstStyle/>
            <a:p>
              <a:r>
                <a:rPr lang="en" altLang="ko-KR" sz="1400" dirty="0">
                  <a:solidFill>
                    <a:srgbClr val="1F45BC"/>
                  </a:solidFill>
                  <a:latin typeface="SamsungOne-700" panose="020B0803030303020204" pitchFamily="34" charset="0"/>
                  <a:ea typeface="SamsungOne-700" panose="020B0803030303020204" pitchFamily="34" charset="0"/>
                </a:rPr>
                <a:t>[Đường ống]</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5" name="직사각형 14">
              <a:extLst>
                <a:ext uri="{FF2B5EF4-FFF2-40B4-BE49-F238E27FC236}">
                  <a16:creationId xmlns:a16="http://schemas.microsoft.com/office/drawing/2014/main" id="{B8A1C7D1-BCAB-443A-AA27-064F3F4B4819}"/>
                </a:ext>
              </a:extLst>
            </p:cNvPr>
            <p:cNvSpPr/>
            <p:nvPr/>
          </p:nvSpPr>
          <p:spPr>
            <a:xfrm>
              <a:off x="4643822" y="5671728"/>
              <a:ext cx="1229824" cy="307777"/>
            </a:xfrm>
            <a:prstGeom prst="rect">
              <a:avLst/>
            </a:prstGeom>
          </p:spPr>
          <p:txBody>
            <a:bodyPr wrap="none">
              <a:spAutoFit/>
            </a:bodyPr>
            <a:lstStyle/>
            <a:p>
              <a:r>
                <a:rPr lang="en" altLang="ko-KR" sz="1400" dirty="0">
                  <a:solidFill>
                    <a:srgbClr val="1F45BC"/>
                  </a:solidFill>
                  <a:latin typeface="SamsungOne-700" panose="020B0803030303020204" pitchFamily="34" charset="0"/>
                  <a:ea typeface="SamsungOne-700" panose="020B0803030303020204" pitchFamily="34" charset="0"/>
                </a:rPr>
                <a:t>Các giai đoạn</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6" name="직사각형 15">
              <a:extLst>
                <a:ext uri="{FF2B5EF4-FFF2-40B4-BE49-F238E27FC236}">
                  <a16:creationId xmlns:a16="http://schemas.microsoft.com/office/drawing/2014/main" id="{DFC3759B-0BD3-4C5D-8D47-3EB04C154BE7}"/>
                </a:ext>
              </a:extLst>
            </p:cNvPr>
            <p:cNvSpPr/>
            <p:nvPr/>
          </p:nvSpPr>
          <p:spPr>
            <a:xfrm>
              <a:off x="1906037" y="5671728"/>
              <a:ext cx="1018227" cy="307777"/>
            </a:xfrm>
            <a:prstGeom prst="rect">
              <a:avLst/>
            </a:prstGeom>
          </p:spPr>
          <p:txBody>
            <a:bodyPr wrap="none">
              <a:spAutoFit/>
            </a:bodyPr>
            <a:lstStyle/>
            <a:p>
              <a:r>
                <a:rPr lang="en" altLang="ko-KR" sz="1400" dirty="0">
                  <a:solidFill>
                    <a:srgbClr val="1F45BC"/>
                  </a:solidFill>
                  <a:latin typeface="SamsungOne-700" panose="020B0803030303020204" pitchFamily="34" charset="0"/>
                  <a:ea typeface="SamsungOne-700" panose="020B0803030303020204" pitchFamily="34" charset="0"/>
                </a:rPr>
                <a:t>Bộ sưu tập</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7" name="직사각형 16">
              <a:extLst>
                <a:ext uri="{FF2B5EF4-FFF2-40B4-BE49-F238E27FC236}">
                  <a16:creationId xmlns:a16="http://schemas.microsoft.com/office/drawing/2014/main" id="{3B893AFE-B217-4EB1-A774-8B10EA2F6164}"/>
                </a:ext>
              </a:extLst>
            </p:cNvPr>
            <p:cNvSpPr/>
            <p:nvPr/>
          </p:nvSpPr>
          <p:spPr>
            <a:xfrm>
              <a:off x="7864246" y="5673326"/>
              <a:ext cx="1136850" cy="307777"/>
            </a:xfrm>
            <a:prstGeom prst="rect">
              <a:avLst/>
            </a:prstGeom>
          </p:spPr>
          <p:txBody>
            <a:bodyPr wrap="none">
              <a:spAutoFit/>
            </a:bodyPr>
            <a:lstStyle/>
            <a:p>
              <a:r>
                <a:rPr lang="en" altLang="ko-KR" sz="1400" dirty="0">
                  <a:solidFill>
                    <a:srgbClr val="1F45BC"/>
                  </a:solidFill>
                  <a:latin typeface="SamsungOne-700" panose="020B0803030303020204" pitchFamily="34" charset="0"/>
                  <a:ea typeface="SamsungOne-700" panose="020B0803030303020204" pitchFamily="34" charset="0"/>
                </a:rPr>
                <a:t>Dữ liệu xuất</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cxnSp>
          <p:nvCxnSpPr>
            <p:cNvPr id="18" name="직선 연결선 43">
              <a:extLst>
                <a:ext uri="{FF2B5EF4-FFF2-40B4-BE49-F238E27FC236}">
                  <a16:creationId xmlns:a16="http://schemas.microsoft.com/office/drawing/2014/main" id="{7C4A082D-EDBD-4CF0-B29E-8B8EEFAAC9D3}"/>
                </a:ext>
              </a:extLst>
            </p:cNvPr>
            <p:cNvCxnSpPr>
              <a:stCxn id="22" idx="3"/>
              <a:endCxn id="16" idx="0"/>
            </p:cNvCxnSpPr>
            <p:nvPr/>
          </p:nvCxnSpPr>
          <p:spPr>
            <a:xfrm>
              <a:off x="2415151" y="5084308"/>
              <a:ext cx="0" cy="58742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9" name="직선 연결선 44">
              <a:extLst>
                <a:ext uri="{FF2B5EF4-FFF2-40B4-BE49-F238E27FC236}">
                  <a16:creationId xmlns:a16="http://schemas.microsoft.com/office/drawing/2014/main" id="{36E7B33A-21A3-4B42-B970-84FBD0D69D63}"/>
                </a:ext>
              </a:extLst>
            </p:cNvPr>
            <p:cNvCxnSpPr>
              <a:stCxn id="24" idx="2"/>
              <a:endCxn id="15" idx="0"/>
            </p:cNvCxnSpPr>
            <p:nvPr/>
          </p:nvCxnSpPr>
          <p:spPr>
            <a:xfrm flipH="1">
              <a:off x="5258734" y="4972920"/>
              <a:ext cx="1" cy="698808"/>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0" name="직선 연결선 46">
              <a:extLst>
                <a:ext uri="{FF2B5EF4-FFF2-40B4-BE49-F238E27FC236}">
                  <a16:creationId xmlns:a16="http://schemas.microsoft.com/office/drawing/2014/main" id="{1859B80B-35FF-40DD-942D-10424092280A}"/>
                </a:ext>
              </a:extLst>
            </p:cNvPr>
            <p:cNvCxnSpPr>
              <a:stCxn id="23" idx="2"/>
              <a:endCxn id="15" idx="0"/>
            </p:cNvCxnSpPr>
            <p:nvPr/>
          </p:nvCxnSpPr>
          <p:spPr>
            <a:xfrm>
              <a:off x="3802349" y="4972920"/>
              <a:ext cx="1456385" cy="698808"/>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1" name="직선 연결선 48">
              <a:extLst>
                <a:ext uri="{FF2B5EF4-FFF2-40B4-BE49-F238E27FC236}">
                  <a16:creationId xmlns:a16="http://schemas.microsoft.com/office/drawing/2014/main" id="{8B288794-F1A7-4C1D-8C8B-C39BD0D7C57D}"/>
                </a:ext>
              </a:extLst>
            </p:cNvPr>
            <p:cNvCxnSpPr>
              <a:stCxn id="25" idx="2"/>
              <a:endCxn id="15" idx="0"/>
            </p:cNvCxnSpPr>
            <p:nvPr/>
          </p:nvCxnSpPr>
          <p:spPr>
            <a:xfrm flipH="1">
              <a:off x="5258734" y="4965279"/>
              <a:ext cx="2205224" cy="706449"/>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sp>
          <p:nvSpPr>
            <p:cNvPr id="22" name="원통 48">
              <a:extLst>
                <a:ext uri="{FF2B5EF4-FFF2-40B4-BE49-F238E27FC236}">
                  <a16:creationId xmlns:a16="http://schemas.microsoft.com/office/drawing/2014/main" id="{09A3301A-2084-476A-BE07-8749A55FDE20}"/>
                </a:ext>
              </a:extLst>
            </p:cNvPr>
            <p:cNvSpPr/>
            <p:nvPr/>
          </p:nvSpPr>
          <p:spPr>
            <a:xfrm>
              <a:off x="2013124" y="4388921"/>
              <a:ext cx="804054" cy="695387"/>
            </a:xfrm>
            <a:prstGeom prst="can">
              <a:avLst>
                <a:gd name="adj" fmla="val 26205"/>
              </a:avLst>
            </a:prstGeom>
            <a:solidFill>
              <a:srgbClr val="C6D7F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sp>
          <p:nvSpPr>
            <p:cNvPr id="23" name="모서리가 둥근 직사각형 3">
              <a:extLst>
                <a:ext uri="{FF2B5EF4-FFF2-40B4-BE49-F238E27FC236}">
                  <a16:creationId xmlns:a16="http://schemas.microsoft.com/office/drawing/2014/main" id="{C7A502E8-82BF-4501-A456-DB9807C3CDA8}"/>
                </a:ext>
              </a:extLst>
            </p:cNvPr>
            <p:cNvSpPr/>
            <p:nvPr/>
          </p:nvSpPr>
          <p:spPr>
            <a:xfrm>
              <a:off x="3334297" y="4648884"/>
              <a:ext cx="936104" cy="324036"/>
            </a:xfrm>
            <a:prstGeom prst="roundRect">
              <a:avLst>
                <a:gd name="adj" fmla="val 21370"/>
              </a:avLst>
            </a:prstGeom>
            <a:solidFill>
              <a:schemeClr val="bg1"/>
            </a:solidFill>
            <a:ln w="25400">
              <a:solidFill>
                <a:srgbClr val="7FC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4" name="모서리가 둥근 직사각형 49">
              <a:extLst>
                <a:ext uri="{FF2B5EF4-FFF2-40B4-BE49-F238E27FC236}">
                  <a16:creationId xmlns:a16="http://schemas.microsoft.com/office/drawing/2014/main" id="{9397897A-6B01-4253-8970-C699286C74B6}"/>
                </a:ext>
              </a:extLst>
            </p:cNvPr>
            <p:cNvSpPr/>
            <p:nvPr/>
          </p:nvSpPr>
          <p:spPr>
            <a:xfrm>
              <a:off x="4790683" y="4648884"/>
              <a:ext cx="936104" cy="324036"/>
            </a:xfrm>
            <a:prstGeom prst="roundRect">
              <a:avLst>
                <a:gd name="adj" fmla="val 21370"/>
              </a:avLst>
            </a:prstGeom>
            <a:solidFill>
              <a:schemeClr val="bg1"/>
            </a:solidFill>
            <a:ln w="25400">
              <a:solidFill>
                <a:srgbClr val="3961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5" name="모서리가 둥근 직사각형 50">
              <a:extLst>
                <a:ext uri="{FF2B5EF4-FFF2-40B4-BE49-F238E27FC236}">
                  <a16:creationId xmlns:a16="http://schemas.microsoft.com/office/drawing/2014/main" id="{CCE5CE3B-B685-4AA1-B4A1-232F0AB3BDA6}"/>
                </a:ext>
              </a:extLst>
            </p:cNvPr>
            <p:cNvSpPr/>
            <p:nvPr/>
          </p:nvSpPr>
          <p:spPr>
            <a:xfrm>
              <a:off x="6995906" y="4641243"/>
              <a:ext cx="936104" cy="324036"/>
            </a:xfrm>
            <a:prstGeom prst="roundRect">
              <a:avLst>
                <a:gd name="adj" fmla="val 21370"/>
              </a:avLst>
            </a:prstGeom>
            <a:solidFill>
              <a:schemeClr val="bg1"/>
            </a:solidFill>
            <a:ln w="25400">
              <a:solidFill>
                <a:srgbClr val="A1A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26" name="꺾인 연결선 64">
              <a:extLst>
                <a:ext uri="{FF2B5EF4-FFF2-40B4-BE49-F238E27FC236}">
                  <a16:creationId xmlns:a16="http://schemas.microsoft.com/office/drawing/2014/main" id="{702966C3-D556-4C23-A781-C73855522145}"/>
                </a:ext>
              </a:extLst>
            </p:cNvPr>
            <p:cNvCxnSpPr>
              <a:stCxn id="25" idx="3"/>
              <a:endCxn id="17" idx="0"/>
            </p:cNvCxnSpPr>
            <p:nvPr/>
          </p:nvCxnSpPr>
          <p:spPr>
            <a:xfrm>
              <a:off x="7932010" y="4803261"/>
              <a:ext cx="500661" cy="870065"/>
            </a:xfrm>
            <a:prstGeom prst="bentConnector2">
              <a:avLst/>
            </a:prstGeom>
            <a:ln w="254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81152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Biểu</a:t>
            </a:r>
            <a:r>
              <a:rPr lang="en-US" altLang="ko-KR" dirty="0">
                <a:ea typeface="SamsungOneKorean 400" panose="020B0503030303020204" pitchFamily="50" charset="-127"/>
              </a:rPr>
              <a:t> </a:t>
            </a:r>
            <a:r>
              <a:rPr lang="en-US" altLang="ko-KR" dirty="0" err="1">
                <a:ea typeface="SamsungOneKorean 400" panose="020B0503030303020204" pitchFamily="50" charset="-127"/>
              </a:rPr>
              <a:t>thức</a:t>
            </a:r>
            <a:r>
              <a:rPr lang="en-US" altLang="ko-KR" dirty="0">
                <a:ea typeface="SamsungOneKorean 400" panose="020B0503030303020204" pitchFamily="50" charset="-127"/>
              </a:rPr>
              <a:t> </a:t>
            </a:r>
            <a:r>
              <a:rPr lang="en-US" altLang="ko-KR" dirty="0" err="1">
                <a:ea typeface="SamsungOneKorean 400" panose="020B0503030303020204" pitchFamily="50" charset="-127"/>
              </a:rPr>
              <a:t>tổng</a:t>
            </a:r>
            <a:r>
              <a:rPr lang="en-US" altLang="ko-KR" dirty="0">
                <a:ea typeface="SamsungOneKorean 400" panose="020B0503030303020204" pitchFamily="50" charset="-127"/>
              </a:rPr>
              <a:t> </a:t>
            </a:r>
            <a:r>
              <a:rPr lang="en-US" altLang="ko-KR" dirty="0" err="1">
                <a:ea typeface="SamsungOneKorean 400" panose="020B0503030303020204" pitchFamily="50" charset="-127"/>
              </a:rPr>
              <a:t>hợp</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en-US" altLang="ko-KR" dirty="0" err="1"/>
              <a:t>Sự</a:t>
            </a:r>
            <a:r>
              <a:rPr lang="en-US" altLang="ko-KR" dirty="0"/>
              <a:t> </a:t>
            </a:r>
            <a:r>
              <a:rPr lang="en-US" altLang="ko-KR" dirty="0" err="1"/>
              <a:t>biểu</a:t>
            </a:r>
            <a:r>
              <a:rPr lang="en-US" altLang="ko-KR" dirty="0"/>
              <a:t> </a:t>
            </a:r>
            <a:r>
              <a:rPr lang="en-US" altLang="ko-KR" dirty="0" err="1"/>
              <a:t>lộ</a:t>
            </a:r>
            <a:endParaRPr lang="en-US" altLang="ko-KR" dirty="0"/>
          </a:p>
          <a:p>
            <a:pPr lvl="1"/>
            <a:r>
              <a:rPr lang="en-US" altLang="ko-KR" dirty="0" err="1"/>
              <a:t>Tạo</a:t>
            </a:r>
            <a:r>
              <a:rPr lang="en-US" altLang="ko-KR" dirty="0"/>
              <a:t> </a:t>
            </a:r>
            <a:r>
              <a:rPr lang="en-US" altLang="ko-KR" dirty="0" err="1"/>
              <a:t>tài</a:t>
            </a:r>
            <a:r>
              <a:rPr lang="en-US" altLang="ko-KR" dirty="0"/>
              <a:t> </a:t>
            </a:r>
            <a:r>
              <a:rPr lang="en-US" altLang="ko-KR" dirty="0" err="1"/>
              <a:t>liệu</a:t>
            </a:r>
            <a:r>
              <a:rPr lang="en-US" altLang="ko-KR" dirty="0"/>
              <a:t> </a:t>
            </a:r>
            <a:r>
              <a:rPr lang="en-US" altLang="ko-KR" dirty="0" err="1"/>
              <a:t>đầu</a:t>
            </a:r>
            <a:r>
              <a:rPr lang="en-US" altLang="ko-KR" dirty="0"/>
              <a:t> </a:t>
            </a:r>
            <a:r>
              <a:rPr lang="en-US" altLang="ko-KR" dirty="0" err="1"/>
              <a:t>ra</a:t>
            </a:r>
            <a:r>
              <a:rPr lang="en-US" altLang="ko-KR" dirty="0"/>
              <a:t> </a:t>
            </a:r>
            <a:r>
              <a:rPr lang="en-US" altLang="ko-KR" dirty="0" err="1"/>
              <a:t>dựa</a:t>
            </a:r>
            <a:r>
              <a:rPr lang="en-US" altLang="ko-KR" dirty="0"/>
              <a:t> </a:t>
            </a:r>
            <a:r>
              <a:rPr lang="en-US" altLang="ko-KR" dirty="0" err="1"/>
              <a:t>trên</a:t>
            </a:r>
            <a:r>
              <a:rPr lang="en-US" altLang="ko-KR" dirty="0"/>
              <a:t> </a:t>
            </a:r>
            <a:r>
              <a:rPr lang="en-US" altLang="ko-KR" dirty="0" err="1"/>
              <a:t>biểu</a:t>
            </a:r>
            <a:r>
              <a:rPr lang="en-US" altLang="ko-KR" dirty="0"/>
              <a:t> </a:t>
            </a:r>
            <a:r>
              <a:rPr lang="en-US" altLang="ko-KR" dirty="0" err="1"/>
              <a:t>thức</a:t>
            </a:r>
            <a:r>
              <a:rPr lang="en-US" altLang="ko-KR" dirty="0"/>
              <a:t> </a:t>
            </a:r>
            <a:r>
              <a:rPr lang="en-US" altLang="ko-KR" dirty="0" err="1"/>
              <a:t>tài</a:t>
            </a:r>
            <a:r>
              <a:rPr lang="en-US" altLang="ko-KR" dirty="0"/>
              <a:t> </a:t>
            </a:r>
            <a:r>
              <a:rPr lang="en-US" altLang="ko-KR" dirty="0" err="1"/>
              <a:t>liệu</a:t>
            </a:r>
            <a:r>
              <a:rPr lang="en-US" altLang="ko-KR" dirty="0"/>
              <a:t> </a:t>
            </a:r>
            <a:r>
              <a:rPr lang="en-US" altLang="ko-KR" dirty="0" err="1"/>
              <a:t>đầu</a:t>
            </a:r>
            <a:r>
              <a:rPr lang="en-US" altLang="ko-KR" dirty="0"/>
              <a:t> </a:t>
            </a:r>
            <a:r>
              <a:rPr lang="en-US" altLang="ko-KR" dirty="0" err="1"/>
              <a:t>vào</a:t>
            </a:r>
            <a:endParaRPr lang="ko-KR" altLang="en-US" dirty="0"/>
          </a:p>
        </p:txBody>
      </p:sp>
      <p:sp>
        <p:nvSpPr>
          <p:cNvPr id="8" name="직사각형 7">
            <a:extLst>
              <a:ext uri="{FF2B5EF4-FFF2-40B4-BE49-F238E27FC236}">
                <a16:creationId xmlns:a16="http://schemas.microsoft.com/office/drawing/2014/main" id="{EB1D11D2-D35C-4D15-B18C-0C92D83A38DD}"/>
              </a:ext>
            </a:extLst>
          </p:cNvPr>
          <p:cNvSpPr/>
          <p:nvPr/>
        </p:nvSpPr>
        <p:spPr>
          <a:xfrm>
            <a:off x="4026675" y="3178025"/>
            <a:ext cx="1814920" cy="307777"/>
          </a:xfrm>
          <a:prstGeom prst="rect">
            <a:avLst/>
          </a:prstGeom>
        </p:spPr>
        <p:txBody>
          <a:bodyPr wrap="none">
            <a:spAutoFit/>
          </a:bodyPr>
          <a:lstStyle/>
          <a:p>
            <a:r>
              <a:rPr lang="en-US" altLang="ko-KR" sz="1400" dirty="0">
                <a:solidFill>
                  <a:srgbClr val="1F45BC"/>
                </a:solidFill>
                <a:latin typeface="SamsungOne-700" panose="020B0803030303020204" pitchFamily="34" charset="0"/>
                <a:ea typeface="SamsungOne-700" panose="020B0803030303020204" pitchFamily="34" charset="0"/>
              </a:rPr>
              <a:t>[</a:t>
            </a:r>
            <a:r>
              <a:rPr lang="en-US" altLang="ko-KR" sz="1400" dirty="0" err="1">
                <a:solidFill>
                  <a:srgbClr val="1F45BC"/>
                </a:solidFill>
                <a:latin typeface="SamsungOne-700" panose="020B0803030303020204" pitchFamily="34" charset="0"/>
                <a:ea typeface="SamsungOne-700" panose="020B0803030303020204" pitchFamily="34" charset="0"/>
              </a:rPr>
              <a:t>Biểu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thức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tổng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hợp</a:t>
            </a:r>
            <a:r>
              <a:rPr lang="en-US" altLang="ko-KR" sz="1400" dirty="0">
                <a:solidFill>
                  <a:srgbClr val="1F45BC"/>
                </a:solidFill>
                <a:latin typeface="SamsungOne-700" panose="020B0803030303020204" pitchFamily="34" charset="0"/>
                <a:ea typeface="SamsungOne-700" panose="020B0803030303020204" pitchFamily="34" charset="0"/>
              </a:rPr>
              <a:t>]</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9" name="그룹 8">
            <a:extLst>
              <a:ext uri="{FF2B5EF4-FFF2-40B4-BE49-F238E27FC236}">
                <a16:creationId xmlns:a16="http://schemas.microsoft.com/office/drawing/2014/main" id="{D8BC267F-D402-46D0-95BB-687146DED7F2}"/>
              </a:ext>
            </a:extLst>
          </p:cNvPr>
          <p:cNvGrpSpPr/>
          <p:nvPr/>
        </p:nvGrpSpPr>
        <p:grpSpPr>
          <a:xfrm>
            <a:off x="3077467" y="3717033"/>
            <a:ext cx="3713337" cy="2020723"/>
            <a:chOff x="3170099" y="3803628"/>
            <a:chExt cx="3713337" cy="2020723"/>
          </a:xfrm>
        </p:grpSpPr>
        <p:grpSp>
          <p:nvGrpSpPr>
            <p:cNvPr id="10" name="그룹 9">
              <a:extLst>
                <a:ext uri="{FF2B5EF4-FFF2-40B4-BE49-F238E27FC236}">
                  <a16:creationId xmlns:a16="http://schemas.microsoft.com/office/drawing/2014/main" id="{F5DC553C-8AE7-4758-AF9F-8DEB881DE731}"/>
                </a:ext>
              </a:extLst>
            </p:cNvPr>
            <p:cNvGrpSpPr/>
            <p:nvPr/>
          </p:nvGrpSpPr>
          <p:grpSpPr>
            <a:xfrm>
              <a:off x="3170099" y="3803628"/>
              <a:ext cx="1437873" cy="2020723"/>
              <a:chOff x="2221191" y="3379655"/>
              <a:chExt cx="2260800" cy="2020723"/>
            </a:xfrm>
          </p:grpSpPr>
          <p:sp>
            <p:nvSpPr>
              <p:cNvPr id="20" name="모서리가 둥근 직사각형 3">
                <a:extLst>
                  <a:ext uri="{FF2B5EF4-FFF2-40B4-BE49-F238E27FC236}">
                    <a16:creationId xmlns:a16="http://schemas.microsoft.com/office/drawing/2014/main" id="{464C2458-60B2-4799-B072-76814CF73B4D}"/>
                  </a:ext>
                </a:extLst>
              </p:cNvPr>
              <p:cNvSpPr/>
              <p:nvPr/>
            </p:nvSpPr>
            <p:spPr>
              <a:xfrm>
                <a:off x="2221191" y="3379655"/>
                <a:ext cx="2260800" cy="504580"/>
              </a:xfrm>
              <a:prstGeom prst="roundRect">
                <a:avLst>
                  <a:gd name="adj" fmla="val 17036"/>
                </a:avLst>
              </a:prstGeom>
              <a:solidFill>
                <a:srgbClr val="ACCB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rgbClr val="1F45BC"/>
                    </a:solidFill>
                    <a:latin typeface="SamsungOne-700" panose="020B0803030303020204" pitchFamily="34" charset="0"/>
                    <a:ea typeface="SamsungOne-700" panose="020B0803030303020204" pitchFamily="34" charset="0"/>
                  </a:rPr>
                  <a:t>$sum</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21" name="모서리가 둥근 직사각형 115">
                <a:extLst>
                  <a:ext uri="{FF2B5EF4-FFF2-40B4-BE49-F238E27FC236}">
                    <a16:creationId xmlns:a16="http://schemas.microsoft.com/office/drawing/2014/main" id="{664D25EA-F7D2-4131-9E30-4A688BAFFF21}"/>
                  </a:ext>
                </a:extLst>
              </p:cNvPr>
              <p:cNvSpPr/>
              <p:nvPr/>
            </p:nvSpPr>
            <p:spPr>
              <a:xfrm>
                <a:off x="2221191" y="3887454"/>
                <a:ext cx="2260800" cy="504580"/>
              </a:xfrm>
              <a:prstGeom prst="roundRect">
                <a:avLst>
                  <a:gd name="adj" fmla="val 17280"/>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rgbClr val="1F45BC"/>
                    </a:solidFill>
                    <a:latin typeface="SamsungOne-700" panose="020B0803030303020204" pitchFamily="34" charset="0"/>
                    <a:ea typeface="SamsungOne-700" panose="020B0803030303020204" pitchFamily="34" charset="0"/>
                  </a:rPr>
                  <a:t>$avg</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22" name="모서리가 둥근 직사각형 116">
                <a:extLst>
                  <a:ext uri="{FF2B5EF4-FFF2-40B4-BE49-F238E27FC236}">
                    <a16:creationId xmlns:a16="http://schemas.microsoft.com/office/drawing/2014/main" id="{50067766-2525-4723-B1E4-69B487400F2D}"/>
                  </a:ext>
                </a:extLst>
              </p:cNvPr>
              <p:cNvSpPr/>
              <p:nvPr/>
            </p:nvSpPr>
            <p:spPr>
              <a:xfrm>
                <a:off x="2221191" y="4391218"/>
                <a:ext cx="2260800" cy="504580"/>
              </a:xfrm>
              <a:prstGeom prst="roundRect">
                <a:avLst>
                  <a:gd name="adj" fmla="val 16571"/>
                </a:avLst>
              </a:prstGeom>
              <a:solidFill>
                <a:srgbClr val="E6E6E6"/>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rgbClr val="1F45BC"/>
                    </a:solidFill>
                    <a:latin typeface="SamsungOne-700" panose="020B0803030303020204" pitchFamily="34" charset="0"/>
                    <a:ea typeface="SamsungOne-700" panose="020B0803030303020204" pitchFamily="34" charset="0"/>
                  </a:rPr>
                  <a:t>$min</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23" name="모서리가 둥근 직사각형 117">
                <a:extLst>
                  <a:ext uri="{FF2B5EF4-FFF2-40B4-BE49-F238E27FC236}">
                    <a16:creationId xmlns:a16="http://schemas.microsoft.com/office/drawing/2014/main" id="{18CD1C81-ADAD-4EA0-9BAE-0E0B52AD0BEF}"/>
                  </a:ext>
                </a:extLst>
              </p:cNvPr>
              <p:cNvSpPr/>
              <p:nvPr/>
            </p:nvSpPr>
            <p:spPr>
              <a:xfrm>
                <a:off x="2221191" y="4895798"/>
                <a:ext cx="2260800" cy="504580"/>
              </a:xfrm>
              <a:prstGeom prst="roundRect">
                <a:avLst>
                  <a:gd name="adj" fmla="val 14812"/>
                </a:avLst>
              </a:prstGeom>
              <a:solidFill>
                <a:srgbClr val="829BEA"/>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rgbClr val="1F45BC"/>
                    </a:solidFill>
                    <a:latin typeface="SamsungOne-700" panose="020B0803030303020204" pitchFamily="34" charset="0"/>
                    <a:ea typeface="SamsungOne-700" panose="020B0803030303020204" pitchFamily="34" charset="0"/>
                  </a:rPr>
                  <a:t>$max</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grpSp>
          <p:nvGrpSpPr>
            <p:cNvPr id="11" name="그룹 10">
              <a:extLst>
                <a:ext uri="{FF2B5EF4-FFF2-40B4-BE49-F238E27FC236}">
                  <a16:creationId xmlns:a16="http://schemas.microsoft.com/office/drawing/2014/main" id="{6FA58237-ADDB-40E0-965E-7F825892ABB1}"/>
                </a:ext>
              </a:extLst>
            </p:cNvPr>
            <p:cNvGrpSpPr/>
            <p:nvPr/>
          </p:nvGrpSpPr>
          <p:grpSpPr>
            <a:xfrm>
              <a:off x="5445563" y="3803628"/>
              <a:ext cx="1437873" cy="2020723"/>
              <a:chOff x="5648763" y="3675637"/>
              <a:chExt cx="1437873" cy="2020723"/>
            </a:xfrm>
          </p:grpSpPr>
          <p:sp>
            <p:nvSpPr>
              <p:cNvPr id="16" name="모서리가 둥근 직사각형 122">
                <a:extLst>
                  <a:ext uri="{FF2B5EF4-FFF2-40B4-BE49-F238E27FC236}">
                    <a16:creationId xmlns:a16="http://schemas.microsoft.com/office/drawing/2014/main" id="{34155390-B9AC-4351-8B38-876AE5E9D5CA}"/>
                  </a:ext>
                </a:extLst>
              </p:cNvPr>
              <p:cNvSpPr/>
              <p:nvPr/>
            </p:nvSpPr>
            <p:spPr>
              <a:xfrm>
                <a:off x="5648763" y="3675637"/>
                <a:ext cx="1437873" cy="504580"/>
              </a:xfrm>
              <a:prstGeom prst="roundRect">
                <a:avLst>
                  <a:gd name="adj" fmla="val 14812"/>
                </a:avLst>
              </a:prstGeom>
              <a:solidFill>
                <a:srgbClr val="ACCB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rgbClr val="1F45BC"/>
                    </a:solidFill>
                    <a:latin typeface="SamsungOne-700" panose="020B0803030303020204" pitchFamily="34" charset="0"/>
                    <a:ea typeface="SamsungOne-700" panose="020B0803030303020204" pitchFamily="34" charset="0"/>
                  </a:rPr>
                  <a:t>$push</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7" name="모서리가 둥근 직사각형 123">
                <a:extLst>
                  <a:ext uri="{FF2B5EF4-FFF2-40B4-BE49-F238E27FC236}">
                    <a16:creationId xmlns:a16="http://schemas.microsoft.com/office/drawing/2014/main" id="{AE651A83-52B4-4534-93C5-B27DF8F528A3}"/>
                  </a:ext>
                </a:extLst>
              </p:cNvPr>
              <p:cNvSpPr/>
              <p:nvPr/>
            </p:nvSpPr>
            <p:spPr>
              <a:xfrm>
                <a:off x="5648763" y="4183436"/>
                <a:ext cx="1437873" cy="504580"/>
              </a:xfrm>
              <a:prstGeom prst="roundRect">
                <a:avLst>
                  <a:gd name="adj" fmla="val 11293"/>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rgbClr val="1F45BC"/>
                    </a:solidFill>
                    <a:latin typeface="SamsungOne-700" panose="020B0803030303020204" pitchFamily="34" charset="0"/>
                    <a:ea typeface="SamsungOne-700" panose="020B0803030303020204" pitchFamily="34" charset="0"/>
                  </a:rPr>
                  <a:t>$addToSet</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8" name="모서리가 둥근 직사각형 124">
                <a:extLst>
                  <a:ext uri="{FF2B5EF4-FFF2-40B4-BE49-F238E27FC236}">
                    <a16:creationId xmlns:a16="http://schemas.microsoft.com/office/drawing/2014/main" id="{3CFF2E04-120E-40CB-9200-A8714774B82E}"/>
                  </a:ext>
                </a:extLst>
              </p:cNvPr>
              <p:cNvSpPr/>
              <p:nvPr/>
            </p:nvSpPr>
            <p:spPr>
              <a:xfrm>
                <a:off x="5648763" y="4687200"/>
                <a:ext cx="1437873" cy="504580"/>
              </a:xfrm>
              <a:prstGeom prst="roundRect">
                <a:avLst>
                  <a:gd name="adj" fmla="val 13052"/>
                </a:avLst>
              </a:prstGeom>
              <a:solidFill>
                <a:srgbClr val="E6E6E6"/>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rgbClr val="1F45BC"/>
                    </a:solidFill>
                    <a:latin typeface="SamsungOne-700" panose="020B0803030303020204" pitchFamily="34" charset="0"/>
                    <a:ea typeface="SamsungOne-700" panose="020B0803030303020204" pitchFamily="34" charset="0"/>
                  </a:rPr>
                  <a:t>$first</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9" name="모서리가 둥근 직사각형 125">
                <a:extLst>
                  <a:ext uri="{FF2B5EF4-FFF2-40B4-BE49-F238E27FC236}">
                    <a16:creationId xmlns:a16="http://schemas.microsoft.com/office/drawing/2014/main" id="{6317F013-4D07-4791-9946-5F1E9A0B9E56}"/>
                  </a:ext>
                </a:extLst>
              </p:cNvPr>
              <p:cNvSpPr/>
              <p:nvPr/>
            </p:nvSpPr>
            <p:spPr>
              <a:xfrm>
                <a:off x="5648763" y="5191780"/>
                <a:ext cx="1437873" cy="504580"/>
              </a:xfrm>
              <a:prstGeom prst="roundRect">
                <a:avLst>
                  <a:gd name="adj" fmla="val 14812"/>
                </a:avLst>
              </a:prstGeom>
              <a:solidFill>
                <a:srgbClr val="829BEA"/>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ko-KR" sz="1400" dirty="0">
                    <a:solidFill>
                      <a:srgbClr val="1F45BC"/>
                    </a:solidFill>
                    <a:latin typeface="SamsungOne-700" panose="020B0803030303020204" pitchFamily="34" charset="0"/>
                    <a:ea typeface="SamsungOne-700" panose="020B0803030303020204" pitchFamily="34" charset="0"/>
                  </a:rPr>
                  <a:t>$last</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cxnSp>
          <p:nvCxnSpPr>
            <p:cNvPr id="12" name="직선 연결선 11">
              <a:extLst>
                <a:ext uri="{FF2B5EF4-FFF2-40B4-BE49-F238E27FC236}">
                  <a16:creationId xmlns:a16="http://schemas.microsoft.com/office/drawing/2014/main" id="{10668062-F18C-4BE4-ACE3-CD07FDD4EF23}"/>
                </a:ext>
              </a:extLst>
            </p:cNvPr>
            <p:cNvCxnSpPr>
              <a:stCxn id="20" idx="3"/>
              <a:endCxn id="16" idx="1"/>
            </p:cNvCxnSpPr>
            <p:nvPr/>
          </p:nvCxnSpPr>
          <p:spPr>
            <a:xfrm>
              <a:off x="4607972" y="4055918"/>
              <a:ext cx="837591" cy="0"/>
            </a:xfrm>
            <a:prstGeom prst="line">
              <a:avLst/>
            </a:prstGeom>
            <a:ln w="2857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059BBB91-E465-4119-808A-DDA0F8C15FD2}"/>
                </a:ext>
              </a:extLst>
            </p:cNvPr>
            <p:cNvCxnSpPr>
              <a:stCxn id="21" idx="3"/>
              <a:endCxn id="17" idx="1"/>
            </p:cNvCxnSpPr>
            <p:nvPr/>
          </p:nvCxnSpPr>
          <p:spPr>
            <a:xfrm>
              <a:off x="4607972" y="4563717"/>
              <a:ext cx="837591" cy="0"/>
            </a:xfrm>
            <a:prstGeom prst="line">
              <a:avLst/>
            </a:prstGeom>
            <a:ln w="2857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EFFF6CE6-9081-4ADD-B4BE-89EC6969D72D}"/>
                </a:ext>
              </a:extLst>
            </p:cNvPr>
            <p:cNvCxnSpPr>
              <a:stCxn id="22" idx="3"/>
              <a:endCxn id="18" idx="1"/>
            </p:cNvCxnSpPr>
            <p:nvPr/>
          </p:nvCxnSpPr>
          <p:spPr>
            <a:xfrm>
              <a:off x="4607972" y="5067481"/>
              <a:ext cx="837591" cy="0"/>
            </a:xfrm>
            <a:prstGeom prst="line">
              <a:avLst/>
            </a:prstGeom>
            <a:ln w="28575">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EB053D31-D288-4A67-969D-398957F459C4}"/>
                </a:ext>
              </a:extLst>
            </p:cNvPr>
            <p:cNvCxnSpPr>
              <a:stCxn id="23" idx="3"/>
              <a:endCxn id="19" idx="1"/>
            </p:cNvCxnSpPr>
            <p:nvPr/>
          </p:nvCxnSpPr>
          <p:spPr>
            <a:xfrm>
              <a:off x="4607972" y="5572061"/>
              <a:ext cx="837591" cy="0"/>
            </a:xfrm>
            <a:prstGeom prst="line">
              <a:avLst/>
            </a:prstGeom>
            <a:ln w="28575">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65564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Ví</a:t>
            </a:r>
            <a:r>
              <a:rPr lang="en-US" altLang="ko-KR" dirty="0">
                <a:ea typeface="SamsungOneKorean 400" panose="020B0503030303020204" pitchFamily="50" charset="-127"/>
              </a:rPr>
              <a:t> </a:t>
            </a:r>
            <a:r>
              <a:rPr lang="en-US" altLang="ko-KR" dirty="0" err="1">
                <a:ea typeface="SamsungOneKorean 400" panose="020B0503030303020204" pitchFamily="50" charset="-127"/>
              </a:rPr>
              <a:t>dụ</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r>
              <a:rPr lang="en-US" altLang="ko-KR" dirty="0">
                <a:ea typeface="SamsungOneKorean 400" panose="020B0503030303020204" pitchFamily="50" charset="-127"/>
              </a:rPr>
              <a:t> </a:t>
            </a:r>
            <a:r>
              <a:rPr lang="en-US" altLang="ko-KR" dirty="0" err="1">
                <a:ea typeface="SamsungOneKorean 400" panose="020B0503030303020204" pitchFamily="50" charset="-127"/>
              </a:rPr>
              <a:t>hợp</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Tổng hợp - Kết hợp Giai đoạn (đường ống) và biểu thức</a:t>
            </a:r>
            <a:endParaRPr lang="ko-KR" altLang="en-US" dirty="0"/>
          </a:p>
        </p:txBody>
      </p:sp>
      <p:pic>
        <p:nvPicPr>
          <p:cNvPr id="8" name="내용 개체 틀 1">
            <a:extLst>
              <a:ext uri="{FF2B5EF4-FFF2-40B4-BE49-F238E27FC236}">
                <a16:creationId xmlns:a16="http://schemas.microsoft.com/office/drawing/2014/main" id="{A62987E6-C32F-419D-879E-2AB48A2E0F8F}"/>
              </a:ext>
            </a:extLst>
          </p:cNvPr>
          <p:cNvPicPr>
            <a:picLocks noChangeAspect="1"/>
          </p:cNvPicPr>
          <p:nvPr/>
        </p:nvPicPr>
        <p:blipFill>
          <a:blip r:embed="rId3"/>
          <a:stretch>
            <a:fillRect/>
          </a:stretch>
        </p:blipFill>
        <p:spPr>
          <a:xfrm>
            <a:off x="1771765" y="2586189"/>
            <a:ext cx="6509270" cy="3606152"/>
          </a:xfrm>
          <a:prstGeom prst="rect">
            <a:avLst/>
          </a:prstGeom>
        </p:spPr>
      </p:pic>
    </p:spTree>
    <p:extLst>
      <p:ext uri="{BB962C8B-B14F-4D97-AF65-F5344CB8AC3E}">
        <p14:creationId xmlns:p14="http://schemas.microsoft.com/office/powerpoint/2010/main" val="29200946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Lập</a:t>
            </a:r>
            <a:r>
              <a:rPr lang="en-US" altLang="ko-KR" dirty="0">
                <a:ea typeface="SamsungOneKorean 400" panose="020B0503030303020204" pitchFamily="50" charset="-127"/>
              </a:rPr>
              <a:t> </a:t>
            </a:r>
            <a:r>
              <a:rPr lang="en-US" altLang="ko-KR" dirty="0" err="1">
                <a:ea typeface="SamsungOneKorean 400" panose="020B0503030303020204" pitchFamily="50" charset="-127"/>
              </a:rPr>
              <a:t>chỉ</a:t>
            </a:r>
            <a:r>
              <a:rPr lang="en-US" altLang="ko-KR" dirty="0">
                <a:ea typeface="SamsungOneKorean 400" panose="020B0503030303020204" pitchFamily="50" charset="-127"/>
              </a:rPr>
              <a:t> </a:t>
            </a:r>
            <a:r>
              <a:rPr lang="en-US" altLang="ko-KR" dirty="0" err="1">
                <a:ea typeface="SamsungOneKorean 400" panose="020B0503030303020204" pitchFamily="50" charset="-127"/>
              </a:rPr>
              <a:t>mục</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a:xfrm>
            <a:off x="535872" y="2226568"/>
            <a:ext cx="7828199" cy="914400"/>
          </a:xfrm>
        </p:spPr>
        <p:txBody>
          <a:bodyPr/>
          <a:lstStyle/>
          <a:p>
            <a:r>
              <a:rPr lang="en-US" altLang="ko-KR" dirty="0" err="1"/>
              <a:t>Một</a:t>
            </a:r>
            <a:r>
              <a:rPr lang="en-US" altLang="ko-KR" dirty="0"/>
              <a:t> </a:t>
            </a:r>
            <a:r>
              <a:rPr lang="en-US" altLang="ko-KR" dirty="0" err="1"/>
              <a:t>cấu</a:t>
            </a:r>
            <a:r>
              <a:rPr lang="en-US" altLang="ko-KR" dirty="0"/>
              <a:t> </a:t>
            </a:r>
            <a:r>
              <a:rPr lang="en-US" altLang="ko-KR" dirty="0" err="1"/>
              <a:t>trúc</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để</a:t>
            </a:r>
            <a:r>
              <a:rPr lang="en-US" altLang="ko-KR" dirty="0"/>
              <a:t> </a:t>
            </a:r>
            <a:r>
              <a:rPr lang="en-US" altLang="ko-KR" dirty="0" err="1"/>
              <a:t>truy</a:t>
            </a:r>
            <a:r>
              <a:rPr lang="en-US" altLang="ko-KR" dirty="0"/>
              <a:t> </a:t>
            </a:r>
            <a:r>
              <a:rPr lang="en-US" altLang="ko-KR" dirty="0" err="1"/>
              <a:t>xuất</a:t>
            </a:r>
            <a:r>
              <a:rPr lang="en-US" altLang="ko-KR" dirty="0"/>
              <a:t> </a:t>
            </a:r>
            <a:r>
              <a:rPr lang="en-US" altLang="ko-KR" dirty="0" err="1"/>
              <a:t>nhanh</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từ</a:t>
            </a:r>
            <a:r>
              <a:rPr lang="en-US" altLang="ko-KR" dirty="0"/>
              <a:t> </a:t>
            </a:r>
            <a:r>
              <a:rPr lang="en-US" altLang="ko-KR" dirty="0" err="1"/>
              <a:t>một</a:t>
            </a:r>
            <a:r>
              <a:rPr lang="en-US" altLang="ko-KR" dirty="0"/>
              <a:t> </a:t>
            </a:r>
            <a:r>
              <a:rPr lang="en-US" altLang="ko-KR" dirty="0" err="1"/>
              <a:t>bảng</a:t>
            </a:r>
            <a:r>
              <a:rPr lang="en-US" altLang="ko-KR" dirty="0"/>
              <a:t> </a:t>
            </a:r>
            <a:r>
              <a:rPr lang="en-US" altLang="ko-KR" dirty="0" err="1"/>
              <a:t>nhất</a:t>
            </a:r>
            <a:r>
              <a:rPr lang="en-US" altLang="ko-KR" dirty="0"/>
              <a:t> </a:t>
            </a:r>
            <a:r>
              <a:rPr lang="en-US" altLang="ko-KR" dirty="0" err="1"/>
              <a:t>định</a:t>
            </a:r>
            <a:r>
              <a:rPr lang="en-US" altLang="ko-KR" dirty="0"/>
              <a:t> </a:t>
            </a:r>
            <a:r>
              <a:rPr lang="en-US" altLang="ko-KR" dirty="0" err="1"/>
              <a:t>mà</a:t>
            </a:r>
            <a:r>
              <a:rPr lang="en-US" altLang="ko-KR" dirty="0"/>
              <a:t> </a:t>
            </a:r>
            <a:r>
              <a:rPr lang="en-US" altLang="ko-KR" dirty="0" err="1"/>
              <a:t>không</a:t>
            </a:r>
            <a:r>
              <a:rPr lang="en-US" altLang="ko-KR" dirty="0"/>
              <a:t> </a:t>
            </a:r>
            <a:r>
              <a:rPr lang="en-US" altLang="ko-KR" dirty="0" err="1"/>
              <a:t>cần</a:t>
            </a:r>
            <a:r>
              <a:rPr lang="en-US" altLang="ko-KR" dirty="0"/>
              <a:t> </a:t>
            </a:r>
            <a:r>
              <a:rPr lang="en-US" altLang="ko-KR" dirty="0" err="1"/>
              <a:t>duyệt</a:t>
            </a:r>
            <a:r>
              <a:rPr lang="en-US" altLang="ko-KR" dirty="0"/>
              <a:t> qua </a:t>
            </a:r>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a:t>
            </a:r>
            <a:r>
              <a:rPr lang="en-US" altLang="ko-KR" dirty="0" err="1"/>
              <a:t>bản</a:t>
            </a:r>
            <a:r>
              <a:rPr lang="en-US" altLang="ko-KR" dirty="0"/>
              <a:t> </a:t>
            </a:r>
            <a:r>
              <a:rPr lang="en-US" altLang="ko-KR" dirty="0" err="1"/>
              <a:t>ghi</a:t>
            </a:r>
            <a:r>
              <a:rPr lang="en-US" altLang="ko-KR" dirty="0"/>
              <a:t> </a:t>
            </a:r>
            <a:r>
              <a:rPr lang="en-US" altLang="ko-KR" dirty="0" err="1"/>
              <a:t>trong</a:t>
            </a:r>
            <a:r>
              <a:rPr lang="en-US" altLang="ko-KR" dirty="0"/>
              <a:t> </a:t>
            </a:r>
            <a:r>
              <a:rPr lang="en-US" altLang="ko-KR" dirty="0" err="1"/>
              <a:t>bảng</a:t>
            </a:r>
            <a:r>
              <a:rPr lang="en-US" altLang="ko-KR" dirty="0"/>
              <a:t>.</a:t>
            </a:r>
          </a:p>
          <a:p>
            <a:pPr lvl="1"/>
            <a:r>
              <a:rPr lang="vi-VN" altLang="ko-KR" dirty="0"/>
              <a:t>Hỗ trợ tìm kiếm nhanh bằng cách sắp xếp trước thứ tự dữ liệu</a:t>
            </a:r>
          </a:p>
          <a:p>
            <a:pPr lvl="1"/>
            <a:r>
              <a:rPr lang="vi-VN" altLang="ko-KR" dirty="0"/>
              <a:t>Giới hạn số lượng tài liệu cần được quét trong một bộ sưu tập (so với quét)</a:t>
            </a:r>
          </a:p>
          <a:p>
            <a:pPr lvl="1"/>
            <a:r>
              <a:rPr lang="vi-VN" altLang="ko-KR" dirty="0"/>
              <a:t>Cấu trúc cây nhị phân</a:t>
            </a:r>
            <a:endParaRPr lang="en-US" altLang="ko-KR" dirty="0"/>
          </a:p>
          <a:p>
            <a:r>
              <a:rPr lang="en-US" altLang="ko-KR" dirty="0" err="1"/>
              <a:t>Chỉ</a:t>
            </a:r>
            <a:r>
              <a:rPr lang="en-US" altLang="ko-KR" dirty="0"/>
              <a:t> </a:t>
            </a:r>
            <a:r>
              <a:rPr lang="en-US" altLang="ko-KR" dirty="0" err="1"/>
              <a:t>có</a:t>
            </a:r>
            <a:r>
              <a:rPr lang="en-US" altLang="ko-KR" dirty="0"/>
              <a:t> </a:t>
            </a:r>
            <a:r>
              <a:rPr lang="en-US" altLang="ko-KR" dirty="0" err="1"/>
              <a:t>một</a:t>
            </a:r>
            <a:r>
              <a:rPr lang="en-US" altLang="ko-KR" dirty="0"/>
              <a:t> </a:t>
            </a:r>
            <a:r>
              <a:rPr lang="en-US" altLang="ko-KR" dirty="0" err="1"/>
              <a:t>chỉ</a:t>
            </a:r>
            <a:r>
              <a:rPr lang="en-US" altLang="ko-KR" dirty="0"/>
              <a:t> </a:t>
            </a:r>
            <a:r>
              <a:rPr lang="en-US" altLang="ko-KR" dirty="0" err="1"/>
              <a:t>mục</a:t>
            </a:r>
            <a:r>
              <a:rPr lang="en-US" altLang="ko-KR" dirty="0"/>
              <a:t> </a:t>
            </a:r>
            <a:r>
              <a:rPr lang="en-US" altLang="ko-KR" dirty="0" err="1"/>
              <a:t>hợp</a:t>
            </a:r>
            <a:r>
              <a:rPr lang="en-US" altLang="ko-KR" dirty="0"/>
              <a:t> </a:t>
            </a:r>
            <a:r>
              <a:rPr lang="en-US" altLang="ko-KR" dirty="0" err="1"/>
              <a:t>lệ</a:t>
            </a:r>
            <a:r>
              <a:rPr lang="en-US" altLang="ko-KR" dirty="0"/>
              <a:t> </a:t>
            </a:r>
            <a:r>
              <a:rPr lang="en-US" altLang="ko-KR" dirty="0" err="1"/>
              <a:t>cho</a:t>
            </a:r>
            <a:r>
              <a:rPr lang="en-US" altLang="ko-KR" dirty="0"/>
              <a:t> </a:t>
            </a:r>
            <a:r>
              <a:rPr lang="en-US" altLang="ko-KR" dirty="0" err="1"/>
              <a:t>mỗi</a:t>
            </a:r>
            <a:r>
              <a:rPr lang="en-US" altLang="ko-KR" dirty="0"/>
              <a:t> </a:t>
            </a:r>
            <a:r>
              <a:rPr lang="en-US" altLang="ko-KR" dirty="0" err="1"/>
              <a:t>truy</a:t>
            </a:r>
            <a:r>
              <a:rPr lang="en-US" altLang="ko-KR" dirty="0"/>
              <a:t> </a:t>
            </a:r>
            <a:r>
              <a:rPr lang="en-US" altLang="ko-KR" dirty="0" err="1"/>
              <a:t>vấn</a:t>
            </a:r>
            <a:endParaRPr lang="en-US" altLang="ko-KR" dirty="0"/>
          </a:p>
          <a:p>
            <a:r>
              <a:rPr lang="en-US" altLang="ko-KR" dirty="0" err="1"/>
              <a:t>Nếu</a:t>
            </a:r>
            <a:r>
              <a:rPr lang="en-US" altLang="ko-KR" dirty="0"/>
              <a:t> </a:t>
            </a:r>
            <a:r>
              <a:rPr lang="en-US" altLang="ko-KR" dirty="0" err="1"/>
              <a:t>bạn</a:t>
            </a:r>
            <a:r>
              <a:rPr lang="en-US" altLang="ko-KR" dirty="0"/>
              <a:t> </a:t>
            </a:r>
            <a:r>
              <a:rPr lang="en-US" altLang="ko-KR" dirty="0" err="1"/>
              <a:t>cần</a:t>
            </a:r>
            <a:r>
              <a:rPr lang="en-US" altLang="ko-KR" dirty="0"/>
              <a:t> </a:t>
            </a:r>
            <a:r>
              <a:rPr lang="en-US" altLang="ko-KR" dirty="0" err="1"/>
              <a:t>hai</a:t>
            </a:r>
            <a:r>
              <a:rPr lang="en-US" altLang="ko-KR" dirty="0"/>
              <a:t> </a:t>
            </a:r>
            <a:r>
              <a:rPr lang="en-US" altLang="ko-KR" dirty="0" err="1"/>
              <a:t>chỉ</a:t>
            </a:r>
            <a:r>
              <a:rPr lang="en-US" altLang="ko-KR" dirty="0"/>
              <a:t> </a:t>
            </a:r>
            <a:r>
              <a:rPr lang="en-US" altLang="ko-KR" dirty="0" err="1"/>
              <a:t>mục</a:t>
            </a:r>
            <a:r>
              <a:rPr lang="en-US" altLang="ko-KR" dirty="0"/>
              <a:t>, </a:t>
            </a:r>
            <a:r>
              <a:rPr lang="en-US" altLang="ko-KR" dirty="0" err="1"/>
              <a:t>hãy</a:t>
            </a:r>
            <a:r>
              <a:rPr lang="en-US" altLang="ko-KR" dirty="0"/>
              <a:t> </a:t>
            </a:r>
            <a:r>
              <a:rPr lang="en-US" altLang="ko-KR" dirty="0" err="1"/>
              <a:t>sử</a:t>
            </a:r>
            <a:r>
              <a:rPr lang="en-US" altLang="ko-KR" dirty="0"/>
              <a:t> </a:t>
            </a:r>
            <a:r>
              <a:rPr lang="en-US" altLang="ko-KR" dirty="0" err="1"/>
              <a:t>dụng</a:t>
            </a:r>
            <a:r>
              <a:rPr lang="en-US" altLang="ko-KR" dirty="0"/>
              <a:t> </a:t>
            </a:r>
            <a:r>
              <a:rPr lang="en-US" altLang="ko-KR" dirty="0" err="1"/>
              <a:t>chỉ</a:t>
            </a:r>
            <a:r>
              <a:rPr lang="en-US" altLang="ko-KR" dirty="0"/>
              <a:t> </a:t>
            </a:r>
            <a:r>
              <a:rPr lang="en-US" altLang="ko-KR" dirty="0" err="1"/>
              <a:t>mục</a:t>
            </a:r>
            <a:r>
              <a:rPr lang="en-US" altLang="ko-KR" dirty="0"/>
              <a:t> </a:t>
            </a:r>
            <a:r>
              <a:rPr lang="en-US" altLang="ko-KR" dirty="0" err="1"/>
              <a:t>tổng</a:t>
            </a:r>
            <a:r>
              <a:rPr lang="en-US" altLang="ko-KR" dirty="0"/>
              <a:t> </a:t>
            </a:r>
            <a:r>
              <a:rPr lang="en-US" altLang="ko-KR" dirty="0" err="1"/>
              <a:t>hợp</a:t>
            </a:r>
            <a:r>
              <a:rPr lang="en-US" altLang="ko-KR" dirty="0"/>
              <a:t>.</a:t>
            </a:r>
          </a:p>
          <a:p>
            <a:pPr lvl="1"/>
            <a:r>
              <a:rPr lang="en-US" altLang="ko-KR" dirty="0" err="1"/>
              <a:t>Trong</a:t>
            </a:r>
            <a:r>
              <a:rPr lang="en-US" altLang="ko-KR" dirty="0"/>
              <a:t> </a:t>
            </a:r>
            <a:r>
              <a:rPr lang="en-US" altLang="ko-KR" dirty="0" err="1"/>
              <a:t>một</a:t>
            </a:r>
            <a:r>
              <a:rPr lang="en-US" altLang="ko-KR" dirty="0"/>
              <a:t> </a:t>
            </a:r>
            <a:r>
              <a:rPr lang="en-US" altLang="ko-KR" dirty="0" err="1"/>
              <a:t>chỉ</a:t>
            </a:r>
            <a:r>
              <a:rPr lang="en-US" altLang="ko-KR" dirty="0"/>
              <a:t> </a:t>
            </a:r>
            <a:r>
              <a:rPr lang="en-US" altLang="ko-KR" dirty="0" err="1"/>
              <a:t>mục</a:t>
            </a:r>
            <a:r>
              <a:rPr lang="en-US" altLang="ko-KR" dirty="0"/>
              <a:t> </a:t>
            </a:r>
            <a:r>
              <a:rPr lang="en-US" altLang="ko-KR" dirty="0" err="1"/>
              <a:t>tổng</a:t>
            </a:r>
            <a:r>
              <a:rPr lang="en-US" altLang="ko-KR" dirty="0"/>
              <a:t> </a:t>
            </a:r>
            <a:r>
              <a:rPr lang="en-US" altLang="ko-KR" dirty="0" err="1"/>
              <a:t>hợp</a:t>
            </a:r>
            <a:r>
              <a:rPr lang="en-US" altLang="ko-KR" dirty="0"/>
              <a:t>, </a:t>
            </a:r>
            <a:r>
              <a:rPr lang="en-US" altLang="ko-KR" dirty="0" err="1"/>
              <a:t>thứ</a:t>
            </a:r>
            <a:r>
              <a:rPr lang="en-US" altLang="ko-KR" dirty="0"/>
              <a:t> </a:t>
            </a:r>
            <a:r>
              <a:rPr lang="en-US" altLang="ko-KR" dirty="0" err="1"/>
              <a:t>tự</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khóa</a:t>
            </a:r>
            <a:r>
              <a:rPr lang="en-US" altLang="ko-KR" dirty="0"/>
              <a:t> </a:t>
            </a:r>
            <a:r>
              <a:rPr lang="en-US" altLang="ko-KR" dirty="0" err="1"/>
              <a:t>rất</a:t>
            </a:r>
            <a:r>
              <a:rPr lang="en-US" altLang="ko-KR" dirty="0"/>
              <a:t> </a:t>
            </a:r>
            <a:r>
              <a:rPr lang="en-US" altLang="ko-KR" dirty="0" err="1"/>
              <a:t>quan</a:t>
            </a:r>
            <a:r>
              <a:rPr lang="en-US" altLang="ko-KR" dirty="0"/>
              <a:t> </a:t>
            </a:r>
            <a:r>
              <a:rPr lang="en-US" altLang="ko-KR" dirty="0" err="1"/>
              <a:t>trọng</a:t>
            </a:r>
            <a:r>
              <a:rPr lang="en-US" altLang="ko-KR" dirty="0"/>
              <a:t>.</a:t>
            </a:r>
          </a:p>
          <a:p>
            <a:r>
              <a:rPr lang="en-US" altLang="ko-KR" dirty="0" err="1"/>
              <a:t>Chỉ</a:t>
            </a:r>
            <a:r>
              <a:rPr lang="en-US" altLang="ko-KR" dirty="0"/>
              <a:t> </a:t>
            </a:r>
            <a:r>
              <a:rPr lang="en-US" altLang="ko-KR" dirty="0" err="1"/>
              <a:t>mục</a:t>
            </a:r>
            <a:r>
              <a:rPr lang="en-US" altLang="ko-KR" dirty="0"/>
              <a:t> </a:t>
            </a:r>
            <a:r>
              <a:rPr lang="en-US" altLang="ko-KR" dirty="0" err="1"/>
              <a:t>mặc</a:t>
            </a:r>
            <a:r>
              <a:rPr lang="en-US" altLang="ko-KR" dirty="0"/>
              <a:t> </a:t>
            </a:r>
            <a:r>
              <a:rPr lang="en-US" altLang="ko-KR" dirty="0" err="1"/>
              <a:t>định</a:t>
            </a:r>
            <a:endParaRPr lang="en-US" altLang="ko-KR" dirty="0"/>
          </a:p>
          <a:p>
            <a:pPr lvl="1"/>
            <a:r>
              <a:rPr lang="vi-VN" altLang="ko-KR" dirty="0"/>
              <a:t>_id tạo một chỉ mục duy nhất trên trường _id trong khi tạo bộ sưu tập</a:t>
            </a:r>
          </a:p>
          <a:p>
            <a:pPr lvl="1"/>
            <a:r>
              <a:rPr lang="vi-VN" altLang="ko-KR" dirty="0"/>
              <a:t>Chỉ mục _id ngăn máy khách chèn hai tài liệu có cùng giá trị _id.</a:t>
            </a:r>
            <a:endParaRPr lang="ko-KR" altLang="en-US" dirty="0"/>
          </a:p>
        </p:txBody>
      </p:sp>
    </p:spTree>
    <p:extLst>
      <p:ext uri="{BB962C8B-B14F-4D97-AF65-F5344CB8AC3E}">
        <p14:creationId xmlns:p14="http://schemas.microsoft.com/office/powerpoint/2010/main" val="40652110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chỉ</a:t>
            </a:r>
            <a:r>
              <a:rPr lang="en-US" altLang="ko-KR" dirty="0">
                <a:ea typeface="SamsungOneKorean 400" panose="020B0503030303020204" pitchFamily="50" charset="-127"/>
              </a:rPr>
              <a:t> </a:t>
            </a:r>
            <a:r>
              <a:rPr lang="en-US" altLang="ko-KR" dirty="0" err="1">
                <a:ea typeface="SamsungOneKorean 400" panose="020B0503030303020204" pitchFamily="50" charset="-127"/>
              </a:rPr>
              <a:t>mục</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MongoDB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Chỉ mục trường đơn</a:t>
            </a:r>
            <a:endParaRPr lang="en-US" altLang="ko-KR" dirty="0"/>
          </a:p>
          <a:p>
            <a:pPr lvl="1"/>
            <a:r>
              <a:rPr lang="vi-VN" altLang="ko-KR" dirty="0"/>
              <a:t>Do người dùng chỉ định riêng ngoài chỉ mục _id</a:t>
            </a:r>
          </a:p>
          <a:p>
            <a:pPr lvl="1"/>
            <a:r>
              <a:rPr lang="vi-VN" altLang="ko-KR" dirty="0"/>
              <a:t>Cung cấp tính năng tạo chỉ mục tăng dần/giảm dần tùy chỉnh cho một trường trong một tài liệu</a:t>
            </a:r>
            <a:endParaRPr lang="en-US" altLang="ko-KR" dirty="0"/>
          </a:p>
          <a:p>
            <a:r>
              <a:rPr lang="en-US" altLang="ko-KR" dirty="0" err="1"/>
              <a:t>Chỉ</a:t>
            </a:r>
            <a:r>
              <a:rPr lang="en-US" altLang="ko-KR" dirty="0"/>
              <a:t> </a:t>
            </a:r>
            <a:r>
              <a:rPr lang="en-US" altLang="ko-KR" dirty="0" err="1"/>
              <a:t>số</a:t>
            </a:r>
            <a:r>
              <a:rPr lang="en-US" altLang="ko-KR" dirty="0"/>
              <a:t> </a:t>
            </a:r>
            <a:r>
              <a:rPr lang="en-US" altLang="ko-KR" dirty="0" err="1"/>
              <a:t>hợp</a:t>
            </a:r>
            <a:r>
              <a:rPr lang="en-US" altLang="ko-KR" dirty="0"/>
              <a:t> </a:t>
            </a:r>
            <a:r>
              <a:rPr lang="en-US" altLang="ko-KR" dirty="0" err="1"/>
              <a:t>chất</a:t>
            </a:r>
            <a:endParaRPr lang="en-US" altLang="ko-KR" dirty="0"/>
          </a:p>
          <a:p>
            <a:pPr lvl="1"/>
            <a:r>
              <a:rPr lang="vi-VN" altLang="ko-KR" dirty="0"/>
              <a:t>Chỉ mục tổng hợp hỗ trợ chỉ mục do người dùng xác định trên nhiều trường</a:t>
            </a:r>
          </a:p>
          <a:p>
            <a:pPr lvl="1"/>
            <a:r>
              <a:rPr lang="vi-VN" altLang="ko-KR" dirty="0"/>
              <a:t>Thứ tự của từng trường rất quan trọng - trước tiên hãy sắp xếp trường đầu tiên, sau đó là trường thứ hai</a:t>
            </a:r>
            <a:endParaRPr lang="en-US" altLang="ko-KR" dirty="0"/>
          </a:p>
          <a:p>
            <a:r>
              <a:rPr lang="en-US" altLang="ko-KR" dirty="0" err="1"/>
              <a:t>Chỉ</a:t>
            </a:r>
            <a:r>
              <a:rPr lang="en-US" altLang="ko-KR" dirty="0"/>
              <a:t> </a:t>
            </a:r>
            <a:r>
              <a:rPr lang="en-US" altLang="ko-KR" dirty="0" err="1"/>
              <a:t>mục</a:t>
            </a:r>
            <a:r>
              <a:rPr lang="en-US" altLang="ko-KR" dirty="0"/>
              <a:t> </a:t>
            </a:r>
            <a:r>
              <a:rPr lang="en-US" altLang="ko-KR" dirty="0" err="1"/>
              <a:t>đa</a:t>
            </a:r>
            <a:r>
              <a:rPr lang="en-US" altLang="ko-KR" dirty="0"/>
              <a:t> </a:t>
            </a:r>
            <a:r>
              <a:rPr lang="en-US" altLang="ko-KR" dirty="0" err="1"/>
              <a:t>khóa</a:t>
            </a:r>
            <a:endParaRPr lang="en-US" altLang="ko-KR" dirty="0"/>
          </a:p>
          <a:p>
            <a:pPr lvl="1"/>
            <a:r>
              <a:rPr lang="vi-VN" altLang="ko-KR" dirty="0"/>
              <a:t>Lập chỉ mục với Mảng và tài liệu được nhúng dưới dạng trường</a:t>
            </a:r>
            <a:endParaRPr lang="en-US" altLang="ko-KR" dirty="0"/>
          </a:p>
          <a:p>
            <a:r>
              <a:rPr lang="en-US" altLang="ko-KR" dirty="0" err="1"/>
              <a:t>Chỉ</a:t>
            </a:r>
            <a:r>
              <a:rPr lang="en-US" altLang="ko-KR" dirty="0"/>
              <a:t> </a:t>
            </a:r>
            <a:r>
              <a:rPr lang="en-US" altLang="ko-KR" dirty="0" err="1"/>
              <a:t>số</a:t>
            </a:r>
            <a:r>
              <a:rPr lang="en-US" altLang="ko-KR" dirty="0"/>
              <a:t> </a:t>
            </a:r>
            <a:r>
              <a:rPr lang="en-US" altLang="ko-KR" dirty="0" err="1"/>
              <a:t>không</a:t>
            </a:r>
            <a:r>
              <a:rPr lang="en-US" altLang="ko-KR" dirty="0"/>
              <a:t> </a:t>
            </a:r>
            <a:r>
              <a:rPr lang="en-US" altLang="ko-KR" dirty="0" err="1"/>
              <a:t>gian</a:t>
            </a:r>
            <a:r>
              <a:rPr lang="en-US" altLang="ko-KR" dirty="0"/>
              <a:t> </a:t>
            </a:r>
            <a:r>
              <a:rPr lang="en-US" altLang="ko-KR" dirty="0" err="1"/>
              <a:t>địa</a:t>
            </a:r>
            <a:r>
              <a:rPr lang="en-US" altLang="ko-KR" dirty="0"/>
              <a:t> </a:t>
            </a:r>
            <a:r>
              <a:rPr lang="en-US" altLang="ko-KR" dirty="0" err="1"/>
              <a:t>lý</a:t>
            </a:r>
            <a:endParaRPr lang="en-US" altLang="ko-KR" dirty="0"/>
          </a:p>
          <a:p>
            <a:pPr lvl="1"/>
            <a:r>
              <a:rPr lang="en-US" altLang="ko-KR" dirty="0" err="1"/>
              <a:t>Cung</a:t>
            </a:r>
            <a:r>
              <a:rPr lang="en-US" altLang="ko-KR" dirty="0"/>
              <a:t> </a:t>
            </a:r>
            <a:r>
              <a:rPr lang="en-US" altLang="ko-KR" dirty="0" err="1"/>
              <a:t>cấp</a:t>
            </a:r>
            <a:r>
              <a:rPr lang="en-US" altLang="ko-KR" dirty="0"/>
              <a:t> </a:t>
            </a:r>
            <a:r>
              <a:rPr lang="en-US" altLang="ko-KR" dirty="0" err="1"/>
              <a:t>một</a:t>
            </a:r>
            <a:r>
              <a:rPr lang="en-US" altLang="ko-KR" dirty="0"/>
              <a:t> </a:t>
            </a:r>
            <a:r>
              <a:rPr lang="en-US" altLang="ko-KR" dirty="0" err="1"/>
              <a:t>chỉ</a:t>
            </a:r>
            <a:r>
              <a:rPr lang="en-US" altLang="ko-KR" dirty="0"/>
              <a:t> </a:t>
            </a:r>
            <a:r>
              <a:rPr lang="en-US" altLang="ko-KR" dirty="0" err="1"/>
              <a:t>mục</a:t>
            </a:r>
            <a:r>
              <a:rPr lang="en-US" altLang="ko-KR" dirty="0"/>
              <a:t> </a:t>
            </a:r>
            <a:r>
              <a:rPr lang="en-US" altLang="ko-KR" dirty="0" err="1"/>
              <a:t>đặc</a:t>
            </a:r>
            <a:r>
              <a:rPr lang="en-US" altLang="ko-KR" dirty="0"/>
              <a:t> </a:t>
            </a:r>
            <a:r>
              <a:rPr lang="en-US" altLang="ko-KR" dirty="0" err="1"/>
              <a:t>biệt</a:t>
            </a:r>
            <a:r>
              <a:rPr lang="en-US" altLang="ko-KR" dirty="0"/>
              <a:t> </a:t>
            </a:r>
            <a:r>
              <a:rPr lang="en-US" altLang="ko-KR" dirty="0" err="1"/>
              <a:t>để</a:t>
            </a:r>
            <a:r>
              <a:rPr lang="en-US" altLang="ko-KR" dirty="0"/>
              <a:t> </a:t>
            </a:r>
            <a:r>
              <a:rPr lang="en-US" altLang="ko-KR" dirty="0" err="1"/>
              <a:t>cung</a:t>
            </a:r>
            <a:r>
              <a:rPr lang="en-US" altLang="ko-KR" dirty="0"/>
              <a:t> </a:t>
            </a:r>
            <a:r>
              <a:rPr lang="en-US" altLang="ko-KR" dirty="0" err="1"/>
              <a:t>cấp</a:t>
            </a:r>
            <a:r>
              <a:rPr lang="en-US" altLang="ko-KR" dirty="0"/>
              <a:t> </a:t>
            </a:r>
            <a:r>
              <a:rPr lang="en-US" altLang="ko-KR" dirty="0" err="1"/>
              <a:t>khả</a:t>
            </a:r>
            <a:r>
              <a:rPr lang="en-US" altLang="ko-KR" dirty="0"/>
              <a:t> </a:t>
            </a:r>
            <a:r>
              <a:rPr lang="en-US" altLang="ko-KR" dirty="0" err="1"/>
              <a:t>năng</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tọa</a:t>
            </a:r>
            <a:r>
              <a:rPr lang="en-US" altLang="ko-KR" dirty="0"/>
              <a:t> </a:t>
            </a:r>
            <a:r>
              <a:rPr lang="en-US" altLang="ko-KR" dirty="0" err="1"/>
              <a:t>độ</a:t>
            </a:r>
            <a:r>
              <a:rPr lang="en-US" altLang="ko-KR" dirty="0"/>
              <a:t> </a:t>
            </a:r>
            <a:r>
              <a:rPr lang="en-US" altLang="ko-KR" dirty="0" err="1"/>
              <a:t>địa</a:t>
            </a:r>
            <a:r>
              <a:rPr lang="en-US" altLang="ko-KR" dirty="0"/>
              <a:t> </a:t>
            </a:r>
            <a:r>
              <a:rPr lang="en-US" altLang="ko-KR" dirty="0" err="1"/>
              <a:t>lý</a:t>
            </a:r>
            <a:r>
              <a:rPr lang="en-US" altLang="ko-KR" dirty="0"/>
              <a:t> </a:t>
            </a:r>
            <a:r>
              <a:rPr lang="en-US" altLang="ko-KR" dirty="0" err="1"/>
              <a:t>hiệu</a:t>
            </a:r>
            <a:r>
              <a:rPr lang="en-US" altLang="ko-KR" dirty="0"/>
              <a:t> </a:t>
            </a:r>
            <a:r>
              <a:rPr lang="en-US" altLang="ko-KR" dirty="0" err="1"/>
              <a:t>quả</a:t>
            </a:r>
            <a:endParaRPr lang="en-US" altLang="ko-KR" dirty="0"/>
          </a:p>
          <a:p>
            <a:endParaRPr lang="ko-KR" altLang="en-US" dirty="0"/>
          </a:p>
        </p:txBody>
      </p:sp>
    </p:spTree>
    <p:extLst>
      <p:ext uri="{BB962C8B-B14F-4D97-AF65-F5344CB8AC3E}">
        <p14:creationId xmlns:p14="http://schemas.microsoft.com/office/powerpoint/2010/main" val="41288348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a:t>
            </a:r>
            <a:r>
              <a:rPr lang="en-US" altLang="ko-KR" dirty="0" err="1">
                <a:ea typeface="SamsungOneKorean 400" panose="020B0503030303020204" pitchFamily="50" charset="-127"/>
              </a:rPr>
              <a:t>chỉ</a:t>
            </a:r>
            <a:r>
              <a:rPr lang="en-US" altLang="ko-KR" dirty="0">
                <a:ea typeface="SamsungOneKorean 400" panose="020B0503030303020204" pitchFamily="50" charset="-127"/>
              </a:rPr>
              <a:t> </a:t>
            </a:r>
            <a:r>
              <a:rPr lang="en-US" altLang="ko-KR" dirty="0" err="1">
                <a:ea typeface="SamsungOneKorean 400" panose="020B0503030303020204" pitchFamily="50" charset="-127"/>
              </a:rPr>
              <a:t>mục</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MongoDB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en-US" altLang="ko-KR" dirty="0" err="1"/>
              <a:t>Chỉ</a:t>
            </a:r>
            <a:r>
              <a:rPr lang="en-US" altLang="ko-KR" dirty="0"/>
              <a:t> </a:t>
            </a:r>
            <a:r>
              <a:rPr lang="en-US" altLang="ko-KR" dirty="0" err="1"/>
              <a:t>mục</a:t>
            </a:r>
            <a:r>
              <a:rPr lang="en-US" altLang="ko-KR" dirty="0"/>
              <a:t> </a:t>
            </a:r>
            <a:r>
              <a:rPr lang="en-US" altLang="ko-KR" dirty="0" err="1"/>
              <a:t>văn</a:t>
            </a:r>
            <a:r>
              <a:rPr lang="en-US" altLang="ko-KR" dirty="0"/>
              <a:t> </a:t>
            </a:r>
            <a:r>
              <a:rPr lang="en-US" altLang="ko-KR" dirty="0" err="1"/>
              <a:t>bản</a:t>
            </a:r>
            <a:endParaRPr lang="en-US" altLang="ko-KR" dirty="0"/>
          </a:p>
          <a:p>
            <a:pPr lvl="1"/>
            <a:r>
              <a:rPr lang="vi-VN" altLang="ko-KR" dirty="0"/>
              <a:t>Chỉ mục hỗ trợ tìm kiếm chuỗi trong bộ sưu tập</a:t>
            </a:r>
          </a:p>
          <a:p>
            <a:pPr lvl="1"/>
            <a:r>
              <a:rPr lang="vi-VN" altLang="ko-KR" dirty="0"/>
              <a:t>Chỉ mục văn bản chứa các trường có giá trị là chuỗi hoặc mảng các phần tử chuỗi</a:t>
            </a:r>
            <a:endParaRPr lang="en-US" altLang="ko-KR" dirty="0"/>
          </a:p>
          <a:p>
            <a:r>
              <a:rPr lang="en-US" altLang="ko-KR" dirty="0" err="1"/>
              <a:t>Chỉ</a:t>
            </a:r>
            <a:r>
              <a:rPr lang="en-US" altLang="ko-KR" dirty="0"/>
              <a:t> </a:t>
            </a:r>
            <a:r>
              <a:rPr lang="en-US" altLang="ko-KR" dirty="0" err="1"/>
              <a:t>mục</a:t>
            </a:r>
            <a:r>
              <a:rPr lang="en-US" altLang="ko-KR" dirty="0"/>
              <a:t> </a:t>
            </a:r>
            <a:r>
              <a:rPr lang="en-US" altLang="ko-KR" dirty="0" err="1"/>
              <a:t>băm</a:t>
            </a:r>
            <a:endParaRPr lang="en-US" altLang="ko-KR" dirty="0"/>
          </a:p>
          <a:p>
            <a:pPr lvl="1"/>
            <a:r>
              <a:rPr lang="vi-VN" altLang="ko-KR" dirty="0"/>
              <a:t>Sử dụng cấu trúc dữ liệu băm thay vì cây B</a:t>
            </a:r>
          </a:p>
          <a:p>
            <a:pPr lvl="1"/>
            <a:r>
              <a:rPr lang="vi-VN" altLang="ko-KR" dirty="0"/>
              <a:t>Nếu dữ liệu chính được phân phối không đồng đều, các giá trị chỉ mục băm vẫn nhất quán.</a:t>
            </a:r>
          </a:p>
          <a:p>
            <a:pPr lvl="1"/>
            <a:r>
              <a:rPr lang="vi-VN" altLang="ko-KR" dirty="0"/>
              <a:t>Chỉ mục băm nhiều khóa không được phép, truy vấn theo phạm vi không được phép</a:t>
            </a:r>
            <a:endParaRPr lang="ko-KR" altLang="en-US" dirty="0"/>
          </a:p>
        </p:txBody>
      </p:sp>
    </p:spTree>
    <p:extLst>
      <p:ext uri="{BB962C8B-B14F-4D97-AF65-F5344CB8AC3E}">
        <p14:creationId xmlns:p14="http://schemas.microsoft.com/office/powerpoint/2010/main" val="10434130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vi-VN" altLang="ko-KR" dirty="0">
                <a:ea typeface="SamsungOneKorean 400" panose="020B0503030303020204" pitchFamily="50" charset="-127"/>
              </a:rPr>
              <a:t>Bộ sưu tập giới hạn</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Chỉ lưu trữ dữ liệu trong không gian được tạo ban đầu với kích thước giới hạn</a:t>
            </a:r>
            <a:endParaRPr lang="en-US" altLang="ko-KR" dirty="0"/>
          </a:p>
          <a:p>
            <a:pPr lvl="1"/>
            <a:r>
              <a:rPr lang="vi-VN" altLang="ko-KR" dirty="0"/>
              <a:t>Bộ sưu tập kích thước cố định</a:t>
            </a:r>
          </a:p>
          <a:p>
            <a:pPr lvl="1"/>
            <a:r>
              <a:rPr lang="vi-VN" altLang="ko-KR" dirty="0"/>
              <a:t>Một bộ sưu tập được sử dụng lại khi không gian đầu tiên được sử dụng hết</a:t>
            </a:r>
          </a:p>
          <a:p>
            <a:pPr lvl="1"/>
            <a:r>
              <a:rPr lang="vi-VN" altLang="ko-KR" dirty="0"/>
              <a:t>Phù hợp với dữ liệu chỉ được lưu trữ và quản lý trong một khoảng thời gian nhất định, chẳng hạn như dữ liệu nhật ký.</a:t>
            </a:r>
          </a:p>
          <a:p>
            <a:pPr lvl="1"/>
            <a:r>
              <a:rPr lang="vi-VN" altLang="ko-KR" dirty="0"/>
              <a:t>Tài liệu được lưu theo thứ tự lưu và khi đầy, tài liệu cũ nhất sẽ bị xóa và tài liệu mới được lưu trữ (Phương thức xếp hàng)</a:t>
            </a:r>
          </a:p>
          <a:p>
            <a:pPr lvl="1"/>
            <a:r>
              <a:rPr lang="en-US" altLang="ko-KR" dirty="0"/>
              <a:t>T</a:t>
            </a:r>
            <a:r>
              <a:rPr lang="vi-VN" altLang="ko-KR" dirty="0"/>
              <a:t>ùy chọn kích thước yêu cầu</a:t>
            </a:r>
            <a:endParaRPr lang="en-US" altLang="ko-KR" dirty="0"/>
          </a:p>
          <a:p>
            <a:r>
              <a:rPr lang="vi-VN" altLang="ko-KR" dirty="0"/>
              <a:t>Không thể xóa hoặc cập nhật tài liệu</a:t>
            </a:r>
          </a:p>
          <a:p>
            <a:r>
              <a:rPr lang="vi-VN" altLang="ko-KR" dirty="0"/>
              <a:t>Tốc độ chèn tài liệu nhanh nhưng thao tác tìm phụ thuộc vào thứ tự chèn</a:t>
            </a:r>
            <a:endParaRPr lang="ko-KR" altLang="en-US" dirty="0"/>
          </a:p>
        </p:txBody>
      </p:sp>
      <p:sp>
        <p:nvSpPr>
          <p:cNvPr id="9" name="TextBox 8">
            <a:extLst>
              <a:ext uri="{FF2B5EF4-FFF2-40B4-BE49-F238E27FC236}">
                <a16:creationId xmlns:a16="http://schemas.microsoft.com/office/drawing/2014/main" id="{1C28FCAB-D008-4F23-8A94-1D0D3EECC2EB}"/>
              </a:ext>
            </a:extLst>
          </p:cNvPr>
          <p:cNvSpPr txBox="1"/>
          <p:nvPr/>
        </p:nvSpPr>
        <p:spPr>
          <a:xfrm>
            <a:off x="697117" y="5065107"/>
            <a:ext cx="7812000" cy="74133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182563">
              <a:tabLst>
                <a:tab pos="390525" algn="l"/>
              </a:tabLst>
              <a:defRPr sz="1400">
                <a:solidFill>
                  <a:schemeClr val="tx1"/>
                </a:solidFill>
                <a:latin typeface="Menlo" panose="020B0609030804020204" pitchFamily="49" charset="0"/>
                <a:ea typeface="Menlo" panose="020B0609030804020204" pitchFamily="49" charset="0"/>
                <a:cs typeface="Menlo" panose="020B0609030804020204" pitchFamily="49"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ko-KR" sz="1600" dirty="0">
                <a:latin typeface="SamsungOne-400" panose="020B0503030303020204" pitchFamily="34" charset="0"/>
                <a:ea typeface="SamsungOne-400" panose="020B0503030303020204" pitchFamily="34" charset="0"/>
              </a:rPr>
              <a:t>db.createCollection(“capped_collection”,</a:t>
            </a:r>
          </a:p>
          <a:p>
            <a:r>
              <a:rPr lang="en-US" altLang="ko-KR" sz="1600" dirty="0">
                <a:latin typeface="SamsungOne-400" panose="020B0503030303020204" pitchFamily="34" charset="0"/>
                <a:ea typeface="SamsungOne-400" panose="020B0503030303020204" pitchFamily="34" charset="0"/>
              </a:rPr>
              <a:t>		{capped: true, size: 100000})</a:t>
            </a:r>
          </a:p>
        </p:txBody>
      </p:sp>
    </p:spTree>
    <p:extLst>
      <p:ext uri="{BB962C8B-B14F-4D97-AF65-F5344CB8AC3E}">
        <p14:creationId xmlns:p14="http://schemas.microsoft.com/office/powerpoint/2010/main" val="29760020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vi-VN" altLang="ko-KR" dirty="0">
                <a:ea typeface="SamsungOneKorean 400" panose="020B0503030303020204" pitchFamily="50" charset="-127"/>
              </a:rPr>
              <a:t>Hệ thống tệp lưới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Quản lý các tệp vượt quá giới hạn kích thước tài liệu BSON là 16 MB</a:t>
            </a:r>
            <a:endParaRPr lang="en-US" altLang="ko-KR" dirty="0"/>
          </a:p>
          <a:p>
            <a:pPr lvl="1"/>
            <a:r>
              <a:rPr lang="vi-VN" altLang="ko-KR" dirty="0"/>
              <a:t>Thích hợp cho các tệp nhị phân/hình ảnh lớn, khi có giới hạn về số lượng tệp được lưu trữ trong hệ thống tệp</a:t>
            </a:r>
          </a:p>
          <a:p>
            <a:pPr lvl="1"/>
            <a:r>
              <a:rPr lang="vi-VN" altLang="ko-KR" dirty="0"/>
              <a:t>Thay vì lưu trữ tệp trong một tài liệu, hãy chia tệp thành nhiều phần nhỏ hơn và lưu trữ từng phần dưới dạng một tài liệu riêng biệt.</a:t>
            </a:r>
          </a:p>
          <a:p>
            <a:pPr lvl="1"/>
            <a:r>
              <a:rPr lang="vi-VN" altLang="ko-KR" dirty="0"/>
              <a:t>Không phù hợp khi cập nhật nguyên bản nội dung của toàn bộ tệp</a:t>
            </a:r>
            <a:endParaRPr lang="ko-KR" altLang="en-US" dirty="0"/>
          </a:p>
        </p:txBody>
      </p:sp>
      <p:grpSp>
        <p:nvGrpSpPr>
          <p:cNvPr id="2" name="그룹 1">
            <a:extLst>
              <a:ext uri="{FF2B5EF4-FFF2-40B4-BE49-F238E27FC236}">
                <a16:creationId xmlns:a16="http://schemas.microsoft.com/office/drawing/2014/main" id="{81A5F130-9788-44E2-8446-2EFC11131860}"/>
              </a:ext>
            </a:extLst>
          </p:cNvPr>
          <p:cNvGrpSpPr/>
          <p:nvPr/>
        </p:nvGrpSpPr>
        <p:grpSpPr>
          <a:xfrm>
            <a:off x="2534306" y="3968018"/>
            <a:ext cx="4799660" cy="1994726"/>
            <a:chOff x="2262712" y="3952778"/>
            <a:chExt cx="4799660" cy="1994726"/>
          </a:xfrm>
        </p:grpSpPr>
        <p:grpSp>
          <p:nvGrpSpPr>
            <p:cNvPr id="23" name="그룹 22">
              <a:extLst>
                <a:ext uri="{FF2B5EF4-FFF2-40B4-BE49-F238E27FC236}">
                  <a16:creationId xmlns:a16="http://schemas.microsoft.com/office/drawing/2014/main" id="{316DC0C7-C3B3-4063-B52A-4B2F9B7D5D40}"/>
                </a:ext>
              </a:extLst>
            </p:cNvPr>
            <p:cNvGrpSpPr/>
            <p:nvPr/>
          </p:nvGrpSpPr>
          <p:grpSpPr>
            <a:xfrm>
              <a:off x="2262712" y="3952778"/>
              <a:ext cx="4799660" cy="1994726"/>
              <a:chOff x="767408" y="3191650"/>
              <a:chExt cx="6182283" cy="3191749"/>
            </a:xfrm>
          </p:grpSpPr>
          <p:sp>
            <p:nvSpPr>
              <p:cNvPr id="24" name="모서리가 둥근 직사각형 25">
                <a:extLst>
                  <a:ext uri="{FF2B5EF4-FFF2-40B4-BE49-F238E27FC236}">
                    <a16:creationId xmlns:a16="http://schemas.microsoft.com/office/drawing/2014/main" id="{610A928A-1697-4FB7-BFA5-3CA30ECE3556}"/>
                  </a:ext>
                </a:extLst>
              </p:cNvPr>
              <p:cNvSpPr/>
              <p:nvPr/>
            </p:nvSpPr>
            <p:spPr>
              <a:xfrm>
                <a:off x="767408" y="5787888"/>
                <a:ext cx="972108" cy="595511"/>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5" name="모서리가 둥근 직사각형 26">
                <a:extLst>
                  <a:ext uri="{FF2B5EF4-FFF2-40B4-BE49-F238E27FC236}">
                    <a16:creationId xmlns:a16="http://schemas.microsoft.com/office/drawing/2014/main" id="{A8D665EC-5F59-4DBA-BD98-F7F282D81CC2}"/>
                  </a:ext>
                </a:extLst>
              </p:cNvPr>
              <p:cNvSpPr/>
              <p:nvPr/>
            </p:nvSpPr>
            <p:spPr>
              <a:xfrm>
                <a:off x="1809442" y="5787887"/>
                <a:ext cx="972108" cy="595512"/>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6" name="모서리가 둥근 직사각형 27">
                <a:extLst>
                  <a:ext uri="{FF2B5EF4-FFF2-40B4-BE49-F238E27FC236}">
                    <a16:creationId xmlns:a16="http://schemas.microsoft.com/office/drawing/2014/main" id="{A634136C-5832-4B72-BEC6-09965CB68180}"/>
                  </a:ext>
                </a:extLst>
              </p:cNvPr>
              <p:cNvSpPr/>
              <p:nvPr/>
            </p:nvSpPr>
            <p:spPr>
              <a:xfrm>
                <a:off x="2851478" y="5787888"/>
                <a:ext cx="972108" cy="595511"/>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7" name="모서리가 둥근 직사각형 28">
                <a:extLst>
                  <a:ext uri="{FF2B5EF4-FFF2-40B4-BE49-F238E27FC236}">
                    <a16:creationId xmlns:a16="http://schemas.microsoft.com/office/drawing/2014/main" id="{14757093-3287-4DB3-9447-F519B5981EF0}"/>
                  </a:ext>
                </a:extLst>
              </p:cNvPr>
              <p:cNvSpPr/>
              <p:nvPr/>
            </p:nvSpPr>
            <p:spPr>
              <a:xfrm>
                <a:off x="3893513" y="5787888"/>
                <a:ext cx="972108" cy="595511"/>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8" name="모서리가 둥근 직사각형 29">
                <a:extLst>
                  <a:ext uri="{FF2B5EF4-FFF2-40B4-BE49-F238E27FC236}">
                    <a16:creationId xmlns:a16="http://schemas.microsoft.com/office/drawing/2014/main" id="{B829BB67-2051-49B4-B6F8-07A9F7FEA134}"/>
                  </a:ext>
                </a:extLst>
              </p:cNvPr>
              <p:cNvSpPr/>
              <p:nvPr/>
            </p:nvSpPr>
            <p:spPr>
              <a:xfrm>
                <a:off x="4935548" y="5787888"/>
                <a:ext cx="972108" cy="595511"/>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9" name="모서리가 둥근 직사각형 30">
                <a:extLst>
                  <a:ext uri="{FF2B5EF4-FFF2-40B4-BE49-F238E27FC236}">
                    <a16:creationId xmlns:a16="http://schemas.microsoft.com/office/drawing/2014/main" id="{87C21674-C23D-4ABA-91EC-E645C811D9CC}"/>
                  </a:ext>
                </a:extLst>
              </p:cNvPr>
              <p:cNvSpPr/>
              <p:nvPr/>
            </p:nvSpPr>
            <p:spPr>
              <a:xfrm>
                <a:off x="5977583" y="5787888"/>
                <a:ext cx="972108" cy="595511"/>
              </a:xfrm>
              <a:prstGeom prst="roundRect">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Đoạn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30" name="직선 화살표 연결선 29">
                <a:extLst>
                  <a:ext uri="{FF2B5EF4-FFF2-40B4-BE49-F238E27FC236}">
                    <a16:creationId xmlns:a16="http://schemas.microsoft.com/office/drawing/2014/main" id="{D08C87EC-139C-4F13-A430-8F4BFEB2A9F7}"/>
                  </a:ext>
                </a:extLst>
              </p:cNvPr>
              <p:cNvCxnSpPr/>
              <p:nvPr/>
            </p:nvCxnSpPr>
            <p:spPr>
              <a:xfrm flipH="1">
                <a:off x="1282667" y="5090605"/>
                <a:ext cx="2563083" cy="69728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BF5933B-7446-4853-A954-876727C97066}"/>
                  </a:ext>
                </a:extLst>
              </p:cNvPr>
              <p:cNvCxnSpPr>
                <a:endCxn id="25" idx="0"/>
              </p:cNvCxnSpPr>
              <p:nvPr/>
            </p:nvCxnSpPr>
            <p:spPr>
              <a:xfrm flipH="1">
                <a:off x="2295497" y="5090605"/>
                <a:ext cx="1550253" cy="697283"/>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34D1ED7-3A02-4350-ADBB-DC0C3457227C}"/>
                  </a:ext>
                </a:extLst>
              </p:cNvPr>
              <p:cNvCxnSpPr>
                <a:endCxn id="26" idx="0"/>
              </p:cNvCxnSpPr>
              <p:nvPr/>
            </p:nvCxnSpPr>
            <p:spPr>
              <a:xfrm flipH="1">
                <a:off x="3337533" y="5090605"/>
                <a:ext cx="508217" cy="69728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0FE8C772-1D5B-4887-82BD-36E9A5844863}"/>
                  </a:ext>
                </a:extLst>
              </p:cNvPr>
              <p:cNvCxnSpPr>
                <a:endCxn id="27" idx="0"/>
              </p:cNvCxnSpPr>
              <p:nvPr/>
            </p:nvCxnSpPr>
            <p:spPr>
              <a:xfrm>
                <a:off x="3845750" y="5090605"/>
                <a:ext cx="533817" cy="69728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9DFB4F8A-6AF7-4E1E-A31D-4973E0B473FA}"/>
                  </a:ext>
                </a:extLst>
              </p:cNvPr>
              <p:cNvCxnSpPr>
                <a:endCxn id="28" idx="0"/>
              </p:cNvCxnSpPr>
              <p:nvPr/>
            </p:nvCxnSpPr>
            <p:spPr>
              <a:xfrm>
                <a:off x="3845750" y="5090605"/>
                <a:ext cx="1575853" cy="69728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05C8AB1-9434-4D12-887D-5E6C38AFA427}"/>
                  </a:ext>
                </a:extLst>
              </p:cNvPr>
              <p:cNvCxnSpPr>
                <a:endCxn id="29" idx="0"/>
              </p:cNvCxnSpPr>
              <p:nvPr/>
            </p:nvCxnSpPr>
            <p:spPr>
              <a:xfrm>
                <a:off x="3845750" y="5090605"/>
                <a:ext cx="2617888" cy="69728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D703D82-79C3-4596-8114-ACE269FD43D8}"/>
                  </a:ext>
                </a:extLst>
              </p:cNvPr>
              <p:cNvCxnSpPr>
                <a:stCxn id="37" idx="2"/>
              </p:cNvCxnSpPr>
              <p:nvPr/>
            </p:nvCxnSpPr>
            <p:spPr>
              <a:xfrm>
                <a:off x="3845750" y="3701302"/>
                <a:ext cx="0" cy="493235"/>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37" name="모서리가 둥근 직사각형 39">
                <a:extLst>
                  <a:ext uri="{FF2B5EF4-FFF2-40B4-BE49-F238E27FC236}">
                    <a16:creationId xmlns:a16="http://schemas.microsoft.com/office/drawing/2014/main" id="{35044122-0C34-4767-A185-27905F3F8E05}"/>
                  </a:ext>
                </a:extLst>
              </p:cNvPr>
              <p:cNvSpPr/>
              <p:nvPr/>
            </p:nvSpPr>
            <p:spPr>
              <a:xfrm>
                <a:off x="3080073" y="3191650"/>
                <a:ext cx="1531354" cy="509652"/>
              </a:xfrm>
              <a:prstGeom prst="roundRect">
                <a:avLst>
                  <a:gd name="adj" fmla="val 19658"/>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Tệp</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38" name="원통 70">
              <a:extLst>
                <a:ext uri="{FF2B5EF4-FFF2-40B4-BE49-F238E27FC236}">
                  <a16:creationId xmlns:a16="http://schemas.microsoft.com/office/drawing/2014/main" id="{3DC83753-70F6-45D8-B741-A7A0BE62EB66}"/>
                </a:ext>
              </a:extLst>
            </p:cNvPr>
            <p:cNvSpPr/>
            <p:nvPr/>
          </p:nvSpPr>
          <p:spPr>
            <a:xfrm>
              <a:off x="3370852" y="4584018"/>
              <a:ext cx="2563506" cy="555537"/>
            </a:xfrm>
            <a:prstGeom prst="can">
              <a:avLst>
                <a:gd name="adj" fmla="val 14203"/>
              </a:avLst>
            </a:prstGeom>
            <a:solidFill>
              <a:srgbClr val="C6D7F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GridFS</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Tree>
    <p:extLst>
      <p:ext uri="{BB962C8B-B14F-4D97-AF65-F5344CB8AC3E}">
        <p14:creationId xmlns:p14="http://schemas.microsoft.com/office/powerpoint/2010/main" val="2524226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Thuật</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r>
              <a:rPr lang="en-US" altLang="ko-KR" dirty="0">
                <a:ea typeface="SamsungOneKorean 400" panose="020B0503030303020204" pitchFamily="50" charset="-127"/>
              </a:rPr>
              <a:t> </a:t>
            </a:r>
            <a:r>
              <a:rPr lang="en-US" altLang="ko-KR" dirty="0" err="1">
                <a:ea typeface="SamsungOneKorean 400" panose="020B0503030303020204" pitchFamily="50" charset="-127"/>
              </a:rPr>
              <a:t>đồng</a:t>
            </a:r>
            <a:r>
              <a:rPr lang="en-US" altLang="ko-KR" dirty="0">
                <a:ea typeface="SamsungOneKorean 400" panose="020B0503030303020204" pitchFamily="50" charset="-127"/>
              </a:rPr>
              <a:t> </a:t>
            </a:r>
            <a:r>
              <a:rPr lang="en-US" altLang="ko-KR" dirty="0" err="1">
                <a:ea typeface="SamsungOneKorean 400" panose="020B0503030303020204" pitchFamily="50" charset="-127"/>
              </a:rPr>
              <a:t>thuận</a:t>
            </a:r>
            <a:r>
              <a:rPr lang="en-US" altLang="ko-KR" dirty="0">
                <a:ea typeface="SamsungOneKorean 400" panose="020B0503030303020204" pitchFamily="50" charset="-127"/>
              </a:rPr>
              <a:t> Raft</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3690113" cy="914400"/>
          </a:xfrm>
        </p:spPr>
        <p:txBody>
          <a:bodyPr/>
          <a:lstStyle/>
          <a:p>
            <a:r>
              <a:rPr lang="vi-VN" altLang="ko-KR" dirty="0"/>
              <a:t>Mục tiêu là đạt được sự đồng thuận phân tán</a:t>
            </a:r>
            <a:endParaRPr lang="en-US" altLang="ko-KR" dirty="0"/>
          </a:p>
          <a:p>
            <a:pPr lvl="1"/>
            <a:r>
              <a:rPr lang="vi-VN" altLang="ko-KR" dirty="0"/>
              <a:t>Sự đồng thuận giữa nhiều nút được phân phối trên một cụm</a:t>
            </a:r>
          </a:p>
          <a:p>
            <a:pPr lvl="1"/>
            <a:r>
              <a:rPr lang="vi-VN" altLang="ko-KR" dirty="0"/>
              <a:t>Giá trị của cột "tên" trong hàng 3 được lưu trữ trong máy chủ máy tính bảng A, B và C là gì?</a:t>
            </a:r>
            <a:endParaRPr lang="en-US" altLang="ko-KR" dirty="0"/>
          </a:p>
          <a:p>
            <a:pPr lvl="1"/>
            <a:endParaRPr lang="ko-KR" altLang="en-US" dirty="0"/>
          </a:p>
        </p:txBody>
      </p:sp>
      <p:pic>
        <p:nvPicPr>
          <p:cNvPr id="6" name="Raft Consensus Video.mov" descr="Raft Consensus Video.mov">
            <a:hlinkClick r:id="" action="ppaction://media"/>
            <a:extLst>
              <a:ext uri="{FF2B5EF4-FFF2-40B4-BE49-F238E27FC236}">
                <a16:creationId xmlns:a16="http://schemas.microsoft.com/office/drawing/2014/main" id="{753DDF29-6C1A-BC46-AD7B-9A8B10BABA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36886" y="2108120"/>
            <a:ext cx="4351819" cy="4173109"/>
          </a:xfrm>
          <a:prstGeom prst="rect">
            <a:avLst/>
          </a:prstGeom>
          <a:ln>
            <a:solidFill>
              <a:schemeClr val="tx1"/>
            </a:solidFill>
          </a:ln>
        </p:spPr>
      </p:pic>
      <p:sp>
        <p:nvSpPr>
          <p:cNvPr id="9" name="TextBox 8">
            <a:extLst>
              <a:ext uri="{FF2B5EF4-FFF2-40B4-BE49-F238E27FC236}">
                <a16:creationId xmlns:a16="http://schemas.microsoft.com/office/drawing/2014/main" id="{71BB362A-713D-418B-8A38-CD8469F9F748}"/>
              </a:ext>
            </a:extLst>
          </p:cNvPr>
          <p:cNvSpPr txBox="1"/>
          <p:nvPr/>
        </p:nvSpPr>
        <p:spPr>
          <a:xfrm>
            <a:off x="8186738" y="1728788"/>
            <a:ext cx="894549" cy="307777"/>
          </a:xfrm>
          <a:prstGeom prst="rect">
            <a:avLst/>
          </a:prstGeom>
          <a:noFill/>
        </p:spPr>
        <p:txBody>
          <a:bodyPr wrap="square" rtlCol="0">
            <a:spAutoFit/>
          </a:bodyPr>
          <a:lstStyle/>
          <a:p>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[Video]</a:t>
            </a:r>
            <a:endParaRPr lang="ko-KR" altLang="en-US" sz="14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198617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F726F556-C49E-4523-ADEA-6BB230B6D3B6}"/>
              </a:ext>
            </a:extLst>
          </p:cNvPr>
          <p:cNvSpPr>
            <a:spLocks noGrp="1"/>
          </p:cNvSpPr>
          <p:nvPr>
            <p:ph type="body" sz="quarter" idx="10"/>
          </p:nvPr>
        </p:nvSpPr>
        <p:spPr/>
        <p:txBody>
          <a:bodyPr/>
          <a:lstStyle/>
          <a:p>
            <a:r>
              <a:rPr lang="en-US" altLang="ko-KR" dirty="0">
                <a:solidFill>
                  <a:schemeClr val="bg1"/>
                </a:solidFill>
                <a:ea typeface="iCiel Samsung Sharp Sans Medium" pitchFamily="2" charset="0"/>
                <a:cs typeface="iCiel Samsung Sharp Sans Medium" pitchFamily="2" charset="0"/>
              </a:rPr>
              <a:t>2.4. MongoDB</a:t>
            </a:r>
          </a:p>
        </p:txBody>
      </p:sp>
      <p:sp>
        <p:nvSpPr>
          <p:cNvPr id="5" name="텍스트 개체 틀 4">
            <a:extLst>
              <a:ext uri="{FF2B5EF4-FFF2-40B4-BE49-F238E27FC236}">
                <a16:creationId xmlns:a16="http://schemas.microsoft.com/office/drawing/2014/main" id="{AEA7D5F8-398B-44D0-B780-947A8B5433CC}"/>
              </a:ext>
            </a:extLst>
          </p:cNvPr>
          <p:cNvSpPr>
            <a:spLocks noGrp="1"/>
          </p:cNvSpPr>
          <p:nvPr>
            <p:ph type="body" sz="quarter" idx="11"/>
          </p:nvPr>
        </p:nvSpPr>
        <p:spPr/>
        <p:txBody>
          <a:bodyPr/>
          <a:lstStyle/>
          <a:p>
            <a:r>
              <a:rPr lang="vi-VN" altLang="ko-KR" dirty="0">
                <a:ea typeface="SamsungOneKorean 400" panose="020B0503030303020204" pitchFamily="50" charset="-127"/>
              </a:rPr>
              <a:t>Hệ thống tệp lưới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C904AA6C-9AD8-44F9-939E-75534F3C3524}"/>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22BD4A-3EBC-401E-BB8C-CD2FD5CA21FC}"/>
              </a:ext>
            </a:extLst>
          </p:cNvPr>
          <p:cNvSpPr>
            <a:spLocks noGrp="1"/>
          </p:cNvSpPr>
          <p:nvPr>
            <p:ph type="body" sz="quarter" idx="15"/>
          </p:nvPr>
        </p:nvSpPr>
        <p:spPr/>
        <p:txBody>
          <a:bodyPr/>
          <a:lstStyle/>
          <a:p>
            <a:r>
              <a:rPr lang="vi-VN" altLang="ko-KR" dirty="0"/>
              <a:t>Theo mặc định, GridFS lưu trữ các tệp trong hai bộ sưu tập bằng cách sử dụng tiền tố 'fs'.</a:t>
            </a:r>
            <a:endParaRPr lang="en-US" altLang="ko-KR" dirty="0"/>
          </a:p>
          <a:p>
            <a:pPr lvl="1"/>
            <a:r>
              <a:rPr lang="en-US" altLang="ko-KR" dirty="0" err="1"/>
              <a:t>fs.files</a:t>
            </a:r>
            <a:r>
              <a:rPr lang="en-US" altLang="ko-KR" dirty="0"/>
              <a:t> – </a:t>
            </a:r>
            <a:r>
              <a:rPr lang="en-US" altLang="ko-KR" dirty="0" err="1"/>
              <a:t>thông</a:t>
            </a:r>
            <a:r>
              <a:rPr lang="en-US" altLang="ko-KR" dirty="0"/>
              <a:t> tin meta </a:t>
            </a:r>
            <a:r>
              <a:rPr lang="en-US" altLang="ko-KR" dirty="0" err="1"/>
              <a:t>tệp</a:t>
            </a:r>
            <a:endParaRPr lang="en-US" altLang="ko-KR" dirty="0"/>
          </a:p>
          <a:p>
            <a:pPr lvl="1"/>
            <a:r>
              <a:rPr lang="en-US" altLang="ko-KR" dirty="0" err="1"/>
              <a:t>fs.chunks</a:t>
            </a:r>
            <a:r>
              <a:rPr lang="en-US" altLang="ko-KR" dirty="0"/>
              <a:t> – </a:t>
            </a:r>
            <a:r>
              <a:rPr lang="en-US" altLang="ko-KR" dirty="0" err="1"/>
              <a:t>khối</a:t>
            </a:r>
            <a:r>
              <a:rPr lang="en-US" altLang="ko-KR" dirty="0"/>
              <a:t> </a:t>
            </a:r>
            <a:r>
              <a:rPr lang="en-US" altLang="ko-KR" dirty="0" err="1"/>
              <a:t>nhị</a:t>
            </a:r>
            <a:r>
              <a:rPr lang="en-US" altLang="ko-KR" dirty="0"/>
              <a:t> </a:t>
            </a:r>
            <a:r>
              <a:rPr lang="en-US" altLang="ko-KR" dirty="0" err="1"/>
              <a:t>phân</a:t>
            </a:r>
            <a:endParaRPr lang="en-US" altLang="ko-KR" dirty="0"/>
          </a:p>
          <a:p>
            <a:r>
              <a:rPr lang="en-US" altLang="ko-KR" dirty="0" err="1"/>
              <a:t>Chỉ</a:t>
            </a:r>
            <a:r>
              <a:rPr lang="en-US" altLang="ko-KR" dirty="0"/>
              <a:t> </a:t>
            </a:r>
            <a:r>
              <a:rPr lang="en-US" altLang="ko-KR" dirty="0" err="1"/>
              <a:t>mục</a:t>
            </a:r>
            <a:r>
              <a:rPr lang="en-US" altLang="ko-KR" dirty="0"/>
              <a:t> </a:t>
            </a:r>
            <a:r>
              <a:rPr lang="en-US" altLang="ko-KR" dirty="0" err="1"/>
              <a:t>GridFS</a:t>
            </a:r>
            <a:r>
              <a:rPr lang="en-US" altLang="ko-KR" dirty="0"/>
              <a:t> </a:t>
            </a:r>
          </a:p>
          <a:p>
            <a:pPr lvl="1"/>
            <a:r>
              <a:rPr lang="vi-VN" altLang="ko-KR" dirty="0"/>
              <a:t>Chỉ mục khối - sử dụng các chỉ mục duy nhất và phức hợp cho các trường files_id và n</a:t>
            </a:r>
          </a:p>
          <a:p>
            <a:pPr lvl="1"/>
            <a:r>
              <a:rPr lang="vi-VN" altLang="ko-KR" dirty="0"/>
              <a:t>Chỉ mục tệp – sử dụng các trường tên tệp và ngày tải lên để lập chỉ mục cho bộ sưu tập tệp</a:t>
            </a:r>
            <a:endParaRPr lang="ko-KR" altLang="en-US" dirty="0"/>
          </a:p>
        </p:txBody>
      </p:sp>
    </p:spTree>
    <p:extLst>
      <p:ext uri="{BB962C8B-B14F-4D97-AF65-F5344CB8AC3E}">
        <p14:creationId xmlns:p14="http://schemas.microsoft.com/office/powerpoint/2010/main" val="11374562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[Lab3]</a:t>
            </a:r>
          </a:p>
          <a:p>
            <a:r>
              <a:rPr lang="en-US" altLang="ko-KR" sz="2800" dirty="0" err="1">
                <a:ea typeface="SamsungOneKorean 400" panose="020B0503030303020204" pitchFamily="50" charset="-127"/>
              </a:rPr>
              <a:t>Truy</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cập</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dữ</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liệu</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với</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Hbase</a:t>
            </a:r>
            <a:endParaRPr lang="ko-KR" altLang="en-US" sz="28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57" name="그룹 56">
            <a:extLst>
              <a:ext uri="{FF2B5EF4-FFF2-40B4-BE49-F238E27FC236}">
                <a16:creationId xmlns:a16="http://schemas.microsoft.com/office/drawing/2014/main" id="{F26D86AF-F842-438D-B5E9-0AEF77CBC31F}"/>
              </a:ext>
            </a:extLst>
          </p:cNvPr>
          <p:cNvGrpSpPr/>
          <p:nvPr/>
        </p:nvGrpSpPr>
        <p:grpSpPr>
          <a:xfrm>
            <a:off x="6143947" y="2590532"/>
            <a:ext cx="3126809" cy="3575932"/>
            <a:chOff x="4401919" y="2167994"/>
            <a:chExt cx="3437990" cy="3962229"/>
          </a:xfrm>
        </p:grpSpPr>
        <p:grpSp>
          <p:nvGrpSpPr>
            <p:cNvPr id="58" name="그룹 57">
              <a:extLst>
                <a:ext uri="{FF2B5EF4-FFF2-40B4-BE49-F238E27FC236}">
                  <a16:creationId xmlns:a16="http://schemas.microsoft.com/office/drawing/2014/main" id="{3BA20035-D635-46F8-AB19-2443F96952A5}"/>
                </a:ext>
              </a:extLst>
            </p:cNvPr>
            <p:cNvGrpSpPr/>
            <p:nvPr/>
          </p:nvGrpSpPr>
          <p:grpSpPr>
            <a:xfrm>
              <a:off x="4401919" y="2167994"/>
              <a:ext cx="3437990" cy="3962229"/>
              <a:chOff x="4401919" y="2167994"/>
              <a:chExt cx="3437990" cy="3962229"/>
            </a:xfrm>
          </p:grpSpPr>
          <p:grpSp>
            <p:nvGrpSpPr>
              <p:cNvPr id="60" name="그룹 59">
                <a:extLst>
                  <a:ext uri="{FF2B5EF4-FFF2-40B4-BE49-F238E27FC236}">
                    <a16:creationId xmlns:a16="http://schemas.microsoft.com/office/drawing/2014/main" id="{B0151911-5307-4329-BA69-5523BCEA41C8}"/>
                  </a:ext>
                </a:extLst>
              </p:cNvPr>
              <p:cNvGrpSpPr/>
              <p:nvPr/>
            </p:nvGrpSpPr>
            <p:grpSpPr>
              <a:xfrm>
                <a:off x="4641130" y="2383352"/>
                <a:ext cx="2969068" cy="3746871"/>
                <a:chOff x="4641130" y="2383352"/>
                <a:chExt cx="2969068" cy="3746871"/>
              </a:xfrm>
            </p:grpSpPr>
            <p:sp>
              <p:nvSpPr>
                <p:cNvPr id="106" name="타원 105">
                  <a:extLst>
                    <a:ext uri="{FF2B5EF4-FFF2-40B4-BE49-F238E27FC236}">
                      <a16:creationId xmlns:a16="http://schemas.microsoft.com/office/drawing/2014/main" id="{351AAC17-C6B9-4449-985D-40C63FEBB159}"/>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7" name="그림 106">
                  <a:extLst>
                    <a:ext uri="{FF2B5EF4-FFF2-40B4-BE49-F238E27FC236}">
                      <a16:creationId xmlns:a16="http://schemas.microsoft.com/office/drawing/2014/main" id="{07D10270-E274-413A-819D-9913158468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1" name="그룹 60">
                <a:extLst>
                  <a:ext uri="{FF2B5EF4-FFF2-40B4-BE49-F238E27FC236}">
                    <a16:creationId xmlns:a16="http://schemas.microsoft.com/office/drawing/2014/main" id="{D3514B36-D719-456B-9046-D48D22CC1D64}"/>
                  </a:ext>
                </a:extLst>
              </p:cNvPr>
              <p:cNvGrpSpPr/>
              <p:nvPr/>
            </p:nvGrpSpPr>
            <p:grpSpPr>
              <a:xfrm>
                <a:off x="4420634" y="3215388"/>
                <a:ext cx="478421" cy="478421"/>
                <a:chOff x="4119360" y="4255504"/>
                <a:chExt cx="478421" cy="478421"/>
              </a:xfrm>
            </p:grpSpPr>
            <p:sp>
              <p:nvSpPr>
                <p:cNvPr id="104" name="타원 103">
                  <a:extLst>
                    <a:ext uri="{FF2B5EF4-FFF2-40B4-BE49-F238E27FC236}">
                      <a16:creationId xmlns:a16="http://schemas.microsoft.com/office/drawing/2014/main" id="{F73C15C6-362E-46E6-99B7-00D72C016438}"/>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5" name="그림 104">
                  <a:extLst>
                    <a:ext uri="{FF2B5EF4-FFF2-40B4-BE49-F238E27FC236}">
                      <a16:creationId xmlns:a16="http://schemas.microsoft.com/office/drawing/2014/main" id="{8576A627-9009-4719-8158-859D5DEA8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2" name="그룹 61">
                <a:extLst>
                  <a:ext uri="{FF2B5EF4-FFF2-40B4-BE49-F238E27FC236}">
                    <a16:creationId xmlns:a16="http://schemas.microsoft.com/office/drawing/2014/main" id="{F5508BCB-94B3-4796-AA70-FC1ADAE6CD98}"/>
                  </a:ext>
                </a:extLst>
              </p:cNvPr>
              <p:cNvGrpSpPr/>
              <p:nvPr/>
            </p:nvGrpSpPr>
            <p:grpSpPr>
              <a:xfrm>
                <a:off x="4401919" y="3767007"/>
                <a:ext cx="478421" cy="478421"/>
                <a:chOff x="4466311" y="3598005"/>
                <a:chExt cx="478421" cy="478421"/>
              </a:xfrm>
            </p:grpSpPr>
            <p:sp>
              <p:nvSpPr>
                <p:cNvPr id="100" name="타원 99">
                  <a:extLst>
                    <a:ext uri="{FF2B5EF4-FFF2-40B4-BE49-F238E27FC236}">
                      <a16:creationId xmlns:a16="http://schemas.microsoft.com/office/drawing/2014/main" id="{B9D9EE8C-A182-4581-A0C9-C2640E9AA479}"/>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1" name="그룹 100">
                  <a:extLst>
                    <a:ext uri="{FF2B5EF4-FFF2-40B4-BE49-F238E27FC236}">
                      <a16:creationId xmlns:a16="http://schemas.microsoft.com/office/drawing/2014/main" id="{2459C39E-35DE-4427-A2AD-717AAC2DD88B}"/>
                    </a:ext>
                  </a:extLst>
                </p:cNvPr>
                <p:cNvGrpSpPr/>
                <p:nvPr/>
              </p:nvGrpSpPr>
              <p:grpSpPr>
                <a:xfrm>
                  <a:off x="4556408" y="3722669"/>
                  <a:ext cx="311620" cy="219568"/>
                  <a:chOff x="4550446" y="3712368"/>
                  <a:chExt cx="311620" cy="219568"/>
                </a:xfrm>
              </p:grpSpPr>
              <p:pic>
                <p:nvPicPr>
                  <p:cNvPr id="102" name="그림 101">
                    <a:extLst>
                      <a:ext uri="{FF2B5EF4-FFF2-40B4-BE49-F238E27FC236}">
                        <a16:creationId xmlns:a16="http://schemas.microsoft.com/office/drawing/2014/main" id="{1066516A-8CB3-4A46-A67E-D6759825F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3" name="그림 102">
                    <a:extLst>
                      <a:ext uri="{FF2B5EF4-FFF2-40B4-BE49-F238E27FC236}">
                        <a16:creationId xmlns:a16="http://schemas.microsoft.com/office/drawing/2014/main" id="{BA2B4377-7B84-45D1-9F16-BD56A2C75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3" name="그룹 62">
                <a:extLst>
                  <a:ext uri="{FF2B5EF4-FFF2-40B4-BE49-F238E27FC236}">
                    <a16:creationId xmlns:a16="http://schemas.microsoft.com/office/drawing/2014/main" id="{C223EE6E-0ECD-4E06-B83B-FE3707F82AD5}"/>
                  </a:ext>
                </a:extLst>
              </p:cNvPr>
              <p:cNvGrpSpPr/>
              <p:nvPr/>
            </p:nvGrpSpPr>
            <p:grpSpPr>
              <a:xfrm>
                <a:off x="4656757" y="2730802"/>
                <a:ext cx="478421" cy="478421"/>
                <a:chOff x="5779974" y="3346111"/>
                <a:chExt cx="478421" cy="478421"/>
              </a:xfrm>
            </p:grpSpPr>
            <p:sp>
              <p:nvSpPr>
                <p:cNvPr id="98" name="타원 97">
                  <a:extLst>
                    <a:ext uri="{FF2B5EF4-FFF2-40B4-BE49-F238E27FC236}">
                      <a16:creationId xmlns:a16="http://schemas.microsoft.com/office/drawing/2014/main" id="{D36E5185-BCAC-4BC0-BB08-E219AE147CB6}"/>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9" name="그림 98">
                  <a:extLst>
                    <a:ext uri="{FF2B5EF4-FFF2-40B4-BE49-F238E27FC236}">
                      <a16:creationId xmlns:a16="http://schemas.microsoft.com/office/drawing/2014/main" id="{1A6FCFD7-D74E-4CC9-BBE4-B38DFB54EB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4" name="그룹 63">
                <a:extLst>
                  <a:ext uri="{FF2B5EF4-FFF2-40B4-BE49-F238E27FC236}">
                    <a16:creationId xmlns:a16="http://schemas.microsoft.com/office/drawing/2014/main" id="{25D819B7-7BE4-4E27-9C3F-637A8741500E}"/>
                  </a:ext>
                </a:extLst>
              </p:cNvPr>
              <p:cNvGrpSpPr/>
              <p:nvPr/>
            </p:nvGrpSpPr>
            <p:grpSpPr>
              <a:xfrm>
                <a:off x="7040382" y="2725220"/>
                <a:ext cx="478421" cy="478421"/>
                <a:chOff x="6653952" y="3105086"/>
                <a:chExt cx="478421" cy="478421"/>
              </a:xfrm>
            </p:grpSpPr>
            <p:sp>
              <p:nvSpPr>
                <p:cNvPr id="96" name="타원 95">
                  <a:extLst>
                    <a:ext uri="{FF2B5EF4-FFF2-40B4-BE49-F238E27FC236}">
                      <a16:creationId xmlns:a16="http://schemas.microsoft.com/office/drawing/2014/main" id="{20E543CA-2384-4C7E-84E6-2F7936A67C21}"/>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7" name="그림 96">
                  <a:extLst>
                    <a:ext uri="{FF2B5EF4-FFF2-40B4-BE49-F238E27FC236}">
                      <a16:creationId xmlns:a16="http://schemas.microsoft.com/office/drawing/2014/main" id="{A96E0B50-3FBD-4478-B7F6-D19860CB4A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5" name="그룹 64">
                <a:extLst>
                  <a:ext uri="{FF2B5EF4-FFF2-40B4-BE49-F238E27FC236}">
                    <a16:creationId xmlns:a16="http://schemas.microsoft.com/office/drawing/2014/main" id="{0F7FAC67-65F8-4CAE-9A57-61E76434979B}"/>
                  </a:ext>
                </a:extLst>
              </p:cNvPr>
              <p:cNvGrpSpPr/>
              <p:nvPr/>
            </p:nvGrpSpPr>
            <p:grpSpPr>
              <a:xfrm>
                <a:off x="7214808" y="4305262"/>
                <a:ext cx="478421" cy="478421"/>
                <a:chOff x="6939282" y="3583507"/>
                <a:chExt cx="478421" cy="478421"/>
              </a:xfrm>
            </p:grpSpPr>
            <p:sp>
              <p:nvSpPr>
                <p:cNvPr id="94" name="타원 93">
                  <a:extLst>
                    <a:ext uri="{FF2B5EF4-FFF2-40B4-BE49-F238E27FC236}">
                      <a16:creationId xmlns:a16="http://schemas.microsoft.com/office/drawing/2014/main" id="{099C6F12-3062-4E02-8EFA-774C73CC9B4C}"/>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5" name="그림 94">
                  <a:extLst>
                    <a:ext uri="{FF2B5EF4-FFF2-40B4-BE49-F238E27FC236}">
                      <a16:creationId xmlns:a16="http://schemas.microsoft.com/office/drawing/2014/main" id="{930769C1-BC3F-4229-B1BE-83737D3A49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6" name="그룹 65">
                <a:extLst>
                  <a:ext uri="{FF2B5EF4-FFF2-40B4-BE49-F238E27FC236}">
                    <a16:creationId xmlns:a16="http://schemas.microsoft.com/office/drawing/2014/main" id="{B67A93CB-E882-41C3-A2CC-4631D6FC2522}"/>
                  </a:ext>
                </a:extLst>
              </p:cNvPr>
              <p:cNvGrpSpPr/>
              <p:nvPr/>
            </p:nvGrpSpPr>
            <p:grpSpPr>
              <a:xfrm>
                <a:off x="5052593" y="2375387"/>
                <a:ext cx="478421" cy="478421"/>
                <a:chOff x="4903300" y="2692339"/>
                <a:chExt cx="478421" cy="478421"/>
              </a:xfrm>
            </p:grpSpPr>
            <p:sp>
              <p:nvSpPr>
                <p:cNvPr id="92" name="타원 91">
                  <a:extLst>
                    <a:ext uri="{FF2B5EF4-FFF2-40B4-BE49-F238E27FC236}">
                      <a16:creationId xmlns:a16="http://schemas.microsoft.com/office/drawing/2014/main" id="{8E70FC74-302B-42EE-8F38-E6EFBDD00E31}"/>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3" name="그림 92">
                  <a:extLst>
                    <a:ext uri="{FF2B5EF4-FFF2-40B4-BE49-F238E27FC236}">
                      <a16:creationId xmlns:a16="http://schemas.microsoft.com/office/drawing/2014/main" id="{07B12C81-D89C-449A-8539-834F85BCC0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7" name="그룹 66">
                <a:extLst>
                  <a:ext uri="{FF2B5EF4-FFF2-40B4-BE49-F238E27FC236}">
                    <a16:creationId xmlns:a16="http://schemas.microsoft.com/office/drawing/2014/main" id="{D4EB0181-1A5B-4431-88D8-C93EA85D92AE}"/>
                  </a:ext>
                </a:extLst>
              </p:cNvPr>
              <p:cNvGrpSpPr/>
              <p:nvPr/>
            </p:nvGrpSpPr>
            <p:grpSpPr>
              <a:xfrm>
                <a:off x="5557339" y="2167994"/>
                <a:ext cx="1018218" cy="478422"/>
                <a:chOff x="5546651" y="2194994"/>
                <a:chExt cx="1018218" cy="478422"/>
              </a:xfrm>
            </p:grpSpPr>
            <p:grpSp>
              <p:nvGrpSpPr>
                <p:cNvPr id="86" name="그룹 85">
                  <a:extLst>
                    <a:ext uri="{FF2B5EF4-FFF2-40B4-BE49-F238E27FC236}">
                      <a16:creationId xmlns:a16="http://schemas.microsoft.com/office/drawing/2014/main" id="{354893FC-E34B-48F4-97BC-F9F3101653D2}"/>
                    </a:ext>
                  </a:extLst>
                </p:cNvPr>
                <p:cNvGrpSpPr/>
                <p:nvPr/>
              </p:nvGrpSpPr>
              <p:grpSpPr>
                <a:xfrm>
                  <a:off x="6086448" y="2194994"/>
                  <a:ext cx="478421" cy="478421"/>
                  <a:chOff x="5724126" y="3483458"/>
                  <a:chExt cx="478421" cy="478421"/>
                </a:xfrm>
              </p:grpSpPr>
              <p:sp>
                <p:nvSpPr>
                  <p:cNvPr id="90" name="타원 89">
                    <a:extLst>
                      <a:ext uri="{FF2B5EF4-FFF2-40B4-BE49-F238E27FC236}">
                        <a16:creationId xmlns:a16="http://schemas.microsoft.com/office/drawing/2014/main" id="{59570866-91B8-4DE0-B594-7274E5BDBDAC}"/>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1" name="그림 90">
                    <a:extLst>
                      <a:ext uri="{FF2B5EF4-FFF2-40B4-BE49-F238E27FC236}">
                        <a16:creationId xmlns:a16="http://schemas.microsoft.com/office/drawing/2014/main" id="{3CFFE1A9-DAA1-473A-8777-89B24FE1A1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7" name="그룹 86">
                  <a:extLst>
                    <a:ext uri="{FF2B5EF4-FFF2-40B4-BE49-F238E27FC236}">
                      <a16:creationId xmlns:a16="http://schemas.microsoft.com/office/drawing/2014/main" id="{B395FB74-4B2A-4444-B0CE-E3E176E8050F}"/>
                    </a:ext>
                  </a:extLst>
                </p:cNvPr>
                <p:cNvGrpSpPr/>
                <p:nvPr/>
              </p:nvGrpSpPr>
              <p:grpSpPr>
                <a:xfrm>
                  <a:off x="5546651" y="2194995"/>
                  <a:ext cx="478421" cy="478421"/>
                  <a:chOff x="5381721" y="2534589"/>
                  <a:chExt cx="478421" cy="478421"/>
                </a:xfrm>
              </p:grpSpPr>
              <p:sp>
                <p:nvSpPr>
                  <p:cNvPr id="88" name="타원 87">
                    <a:extLst>
                      <a:ext uri="{FF2B5EF4-FFF2-40B4-BE49-F238E27FC236}">
                        <a16:creationId xmlns:a16="http://schemas.microsoft.com/office/drawing/2014/main" id="{253AE94A-3999-4B28-B0E5-00B9911CB171}"/>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9" name="그림 88">
                    <a:extLst>
                      <a:ext uri="{FF2B5EF4-FFF2-40B4-BE49-F238E27FC236}">
                        <a16:creationId xmlns:a16="http://schemas.microsoft.com/office/drawing/2014/main" id="{3F3E18C4-6346-46FC-A16F-7C9D805549F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8" name="그룹 67">
                <a:extLst>
                  <a:ext uri="{FF2B5EF4-FFF2-40B4-BE49-F238E27FC236}">
                    <a16:creationId xmlns:a16="http://schemas.microsoft.com/office/drawing/2014/main" id="{7D3BEB41-D84A-4E24-AA05-EF3E0EA76D5F}"/>
                  </a:ext>
                </a:extLst>
              </p:cNvPr>
              <p:cNvGrpSpPr/>
              <p:nvPr/>
            </p:nvGrpSpPr>
            <p:grpSpPr>
              <a:xfrm>
                <a:off x="6617712" y="2373853"/>
                <a:ext cx="478421" cy="478421"/>
                <a:chOff x="6346155" y="2692338"/>
                <a:chExt cx="478421" cy="478421"/>
              </a:xfrm>
            </p:grpSpPr>
            <p:sp>
              <p:nvSpPr>
                <p:cNvPr id="84" name="타원 83">
                  <a:extLst>
                    <a:ext uri="{FF2B5EF4-FFF2-40B4-BE49-F238E27FC236}">
                      <a16:creationId xmlns:a16="http://schemas.microsoft.com/office/drawing/2014/main" id="{99DFD49F-6F18-42F2-B3EE-B15E0C4FEEDA}"/>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5" name="그림 84">
                  <a:extLst>
                    <a:ext uri="{FF2B5EF4-FFF2-40B4-BE49-F238E27FC236}">
                      <a16:creationId xmlns:a16="http://schemas.microsoft.com/office/drawing/2014/main" id="{C8909A23-6103-45A1-9613-0B11DF29E19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69" name="그룹 68">
                <a:extLst>
                  <a:ext uri="{FF2B5EF4-FFF2-40B4-BE49-F238E27FC236}">
                    <a16:creationId xmlns:a16="http://schemas.microsoft.com/office/drawing/2014/main" id="{3544FEF1-2A74-4496-817C-3560B5285264}"/>
                  </a:ext>
                </a:extLst>
              </p:cNvPr>
              <p:cNvGrpSpPr/>
              <p:nvPr/>
            </p:nvGrpSpPr>
            <p:grpSpPr>
              <a:xfrm>
                <a:off x="7361488" y="3771502"/>
                <a:ext cx="478421" cy="478421"/>
                <a:chOff x="6930239" y="4605839"/>
                <a:chExt cx="478421" cy="478421"/>
              </a:xfrm>
            </p:grpSpPr>
            <p:sp>
              <p:nvSpPr>
                <p:cNvPr id="82" name="타원 81">
                  <a:extLst>
                    <a:ext uri="{FF2B5EF4-FFF2-40B4-BE49-F238E27FC236}">
                      <a16:creationId xmlns:a16="http://schemas.microsoft.com/office/drawing/2014/main" id="{4FC26B68-41B0-4E2D-A07E-6B99EE1A654A}"/>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3" name="그림 82">
                  <a:extLst>
                    <a:ext uri="{FF2B5EF4-FFF2-40B4-BE49-F238E27FC236}">
                      <a16:creationId xmlns:a16="http://schemas.microsoft.com/office/drawing/2014/main" id="{C5FABEA5-4B65-4423-B014-A9094A0BD2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0" name="그룹 69">
                <a:extLst>
                  <a:ext uri="{FF2B5EF4-FFF2-40B4-BE49-F238E27FC236}">
                    <a16:creationId xmlns:a16="http://schemas.microsoft.com/office/drawing/2014/main" id="{845DA468-0516-48A6-9980-87DB909C3EC9}"/>
                  </a:ext>
                </a:extLst>
              </p:cNvPr>
              <p:cNvGrpSpPr/>
              <p:nvPr/>
            </p:nvGrpSpPr>
            <p:grpSpPr>
              <a:xfrm>
                <a:off x="6799004" y="4732022"/>
                <a:ext cx="478421" cy="478421"/>
                <a:chOff x="6716684" y="5103232"/>
                <a:chExt cx="478421" cy="478421"/>
              </a:xfrm>
            </p:grpSpPr>
            <p:sp>
              <p:nvSpPr>
                <p:cNvPr id="80" name="타원 79">
                  <a:extLst>
                    <a:ext uri="{FF2B5EF4-FFF2-40B4-BE49-F238E27FC236}">
                      <a16:creationId xmlns:a16="http://schemas.microsoft.com/office/drawing/2014/main" id="{456E6384-A310-49E7-884B-67ABA85CD07F}"/>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1" name="그림 80">
                  <a:extLst>
                    <a:ext uri="{FF2B5EF4-FFF2-40B4-BE49-F238E27FC236}">
                      <a16:creationId xmlns:a16="http://schemas.microsoft.com/office/drawing/2014/main" id="{6373C445-A0B5-4596-A35A-3FD079BB6B2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1" name="그룹 70">
                <a:extLst>
                  <a:ext uri="{FF2B5EF4-FFF2-40B4-BE49-F238E27FC236}">
                    <a16:creationId xmlns:a16="http://schemas.microsoft.com/office/drawing/2014/main" id="{66A82DC5-2AD8-4CF7-99F1-993276CF7E8F}"/>
                  </a:ext>
                </a:extLst>
              </p:cNvPr>
              <p:cNvGrpSpPr/>
              <p:nvPr/>
            </p:nvGrpSpPr>
            <p:grpSpPr>
              <a:xfrm>
                <a:off x="7312778" y="3209223"/>
                <a:ext cx="478421" cy="478421"/>
                <a:chOff x="7063894" y="3536553"/>
                <a:chExt cx="478421" cy="478421"/>
              </a:xfrm>
            </p:grpSpPr>
            <p:sp>
              <p:nvSpPr>
                <p:cNvPr id="78" name="타원 77">
                  <a:extLst>
                    <a:ext uri="{FF2B5EF4-FFF2-40B4-BE49-F238E27FC236}">
                      <a16:creationId xmlns:a16="http://schemas.microsoft.com/office/drawing/2014/main" id="{39CFA2AF-B957-464C-8A2A-1671E143ED97}"/>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9" name="그림 78">
                  <a:extLst>
                    <a:ext uri="{FF2B5EF4-FFF2-40B4-BE49-F238E27FC236}">
                      <a16:creationId xmlns:a16="http://schemas.microsoft.com/office/drawing/2014/main" id="{5ED463AA-71AC-4192-A024-B1F3A54EF38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2" name="그룹 71">
                <a:extLst>
                  <a:ext uri="{FF2B5EF4-FFF2-40B4-BE49-F238E27FC236}">
                    <a16:creationId xmlns:a16="http://schemas.microsoft.com/office/drawing/2014/main" id="{795D293F-3252-427F-8416-41F69A86AE97}"/>
                  </a:ext>
                </a:extLst>
              </p:cNvPr>
              <p:cNvGrpSpPr/>
              <p:nvPr/>
            </p:nvGrpSpPr>
            <p:grpSpPr>
              <a:xfrm>
                <a:off x="4558099" y="4323978"/>
                <a:ext cx="478421" cy="478421"/>
                <a:chOff x="4839474" y="4392074"/>
                <a:chExt cx="478421" cy="478421"/>
              </a:xfrm>
            </p:grpSpPr>
            <p:sp>
              <p:nvSpPr>
                <p:cNvPr id="76" name="타원 75">
                  <a:extLst>
                    <a:ext uri="{FF2B5EF4-FFF2-40B4-BE49-F238E27FC236}">
                      <a16:creationId xmlns:a16="http://schemas.microsoft.com/office/drawing/2014/main" id="{FCE06E0B-1491-4E64-AC87-CDE27875E178}"/>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7" name="그림 76">
                  <a:extLst>
                    <a:ext uri="{FF2B5EF4-FFF2-40B4-BE49-F238E27FC236}">
                      <a16:creationId xmlns:a16="http://schemas.microsoft.com/office/drawing/2014/main" id="{98E8F9FD-4816-4DEC-B504-E870463ACD8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3" name="그룹 72">
                <a:extLst>
                  <a:ext uri="{FF2B5EF4-FFF2-40B4-BE49-F238E27FC236}">
                    <a16:creationId xmlns:a16="http://schemas.microsoft.com/office/drawing/2014/main" id="{E4F56FF4-E0DC-41CE-AD76-E9E06B3B6DD9}"/>
                  </a:ext>
                </a:extLst>
              </p:cNvPr>
              <p:cNvGrpSpPr/>
              <p:nvPr/>
            </p:nvGrpSpPr>
            <p:grpSpPr>
              <a:xfrm>
                <a:off x="4988332" y="4732022"/>
                <a:ext cx="478421" cy="478421"/>
                <a:chOff x="4980019" y="4733181"/>
                <a:chExt cx="478421" cy="478421"/>
              </a:xfrm>
            </p:grpSpPr>
            <p:sp>
              <p:nvSpPr>
                <p:cNvPr id="74" name="타원 73">
                  <a:extLst>
                    <a:ext uri="{FF2B5EF4-FFF2-40B4-BE49-F238E27FC236}">
                      <a16:creationId xmlns:a16="http://schemas.microsoft.com/office/drawing/2014/main" id="{77558E55-10AD-4893-A9B9-C0481C97B95B}"/>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5" name="그림 74">
                  <a:extLst>
                    <a:ext uri="{FF2B5EF4-FFF2-40B4-BE49-F238E27FC236}">
                      <a16:creationId xmlns:a16="http://schemas.microsoft.com/office/drawing/2014/main" id="{97F715F0-2D5D-4CC1-A5F8-C0126FF28F3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9" name="Rounded Rectangle 13">
              <a:extLst>
                <a:ext uri="{FF2B5EF4-FFF2-40B4-BE49-F238E27FC236}">
                  <a16:creationId xmlns:a16="http://schemas.microsoft.com/office/drawing/2014/main" id="{9760C8E5-9C0B-44F5-9D4B-8DD2C326E3D9}"/>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42821654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[Lab4]</a:t>
            </a:r>
          </a:p>
          <a:p>
            <a:r>
              <a:rPr lang="en-US" altLang="ko-KR" sz="2800" dirty="0" err="1">
                <a:ea typeface="SamsungOneKorean 400" panose="020B0503030303020204" pitchFamily="50" charset="-127"/>
              </a:rPr>
              <a:t>Truy</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cập</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dữ</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liệu</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bằng</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lệnh</a:t>
            </a:r>
            <a:r>
              <a:rPr lang="en-US" altLang="ko-KR" sz="2800" dirty="0">
                <a:ea typeface="SamsungOneKorean 400" panose="020B0503030303020204" pitchFamily="50" charset="-127"/>
              </a:rPr>
              <a:t> DML</a:t>
            </a: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57" name="그룹 56">
            <a:extLst>
              <a:ext uri="{FF2B5EF4-FFF2-40B4-BE49-F238E27FC236}">
                <a16:creationId xmlns:a16="http://schemas.microsoft.com/office/drawing/2014/main" id="{F26D86AF-F842-438D-B5E9-0AEF77CBC31F}"/>
              </a:ext>
            </a:extLst>
          </p:cNvPr>
          <p:cNvGrpSpPr/>
          <p:nvPr/>
        </p:nvGrpSpPr>
        <p:grpSpPr>
          <a:xfrm>
            <a:off x="6143947" y="2590532"/>
            <a:ext cx="3126809" cy="3575932"/>
            <a:chOff x="4401919" y="2167994"/>
            <a:chExt cx="3437990" cy="3962229"/>
          </a:xfrm>
        </p:grpSpPr>
        <p:grpSp>
          <p:nvGrpSpPr>
            <p:cNvPr id="58" name="그룹 57">
              <a:extLst>
                <a:ext uri="{FF2B5EF4-FFF2-40B4-BE49-F238E27FC236}">
                  <a16:creationId xmlns:a16="http://schemas.microsoft.com/office/drawing/2014/main" id="{3BA20035-D635-46F8-AB19-2443F96952A5}"/>
                </a:ext>
              </a:extLst>
            </p:cNvPr>
            <p:cNvGrpSpPr/>
            <p:nvPr/>
          </p:nvGrpSpPr>
          <p:grpSpPr>
            <a:xfrm>
              <a:off x="4401919" y="2167994"/>
              <a:ext cx="3437990" cy="3962229"/>
              <a:chOff x="4401919" y="2167994"/>
              <a:chExt cx="3437990" cy="3962229"/>
            </a:xfrm>
          </p:grpSpPr>
          <p:grpSp>
            <p:nvGrpSpPr>
              <p:cNvPr id="60" name="그룹 59">
                <a:extLst>
                  <a:ext uri="{FF2B5EF4-FFF2-40B4-BE49-F238E27FC236}">
                    <a16:creationId xmlns:a16="http://schemas.microsoft.com/office/drawing/2014/main" id="{B0151911-5307-4329-BA69-5523BCEA41C8}"/>
                  </a:ext>
                </a:extLst>
              </p:cNvPr>
              <p:cNvGrpSpPr/>
              <p:nvPr/>
            </p:nvGrpSpPr>
            <p:grpSpPr>
              <a:xfrm>
                <a:off x="4641130" y="2383352"/>
                <a:ext cx="2969068" cy="3746871"/>
                <a:chOff x="4641130" y="2383352"/>
                <a:chExt cx="2969068" cy="3746871"/>
              </a:xfrm>
            </p:grpSpPr>
            <p:sp>
              <p:nvSpPr>
                <p:cNvPr id="106" name="타원 105">
                  <a:extLst>
                    <a:ext uri="{FF2B5EF4-FFF2-40B4-BE49-F238E27FC236}">
                      <a16:creationId xmlns:a16="http://schemas.microsoft.com/office/drawing/2014/main" id="{351AAC17-C6B9-4449-985D-40C63FEBB159}"/>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7" name="그림 106">
                  <a:extLst>
                    <a:ext uri="{FF2B5EF4-FFF2-40B4-BE49-F238E27FC236}">
                      <a16:creationId xmlns:a16="http://schemas.microsoft.com/office/drawing/2014/main" id="{07D10270-E274-413A-819D-9913158468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1" name="그룹 60">
                <a:extLst>
                  <a:ext uri="{FF2B5EF4-FFF2-40B4-BE49-F238E27FC236}">
                    <a16:creationId xmlns:a16="http://schemas.microsoft.com/office/drawing/2014/main" id="{D3514B36-D719-456B-9046-D48D22CC1D64}"/>
                  </a:ext>
                </a:extLst>
              </p:cNvPr>
              <p:cNvGrpSpPr/>
              <p:nvPr/>
            </p:nvGrpSpPr>
            <p:grpSpPr>
              <a:xfrm>
                <a:off x="4420634" y="3215388"/>
                <a:ext cx="478421" cy="478421"/>
                <a:chOff x="4119360" y="4255504"/>
                <a:chExt cx="478421" cy="478421"/>
              </a:xfrm>
            </p:grpSpPr>
            <p:sp>
              <p:nvSpPr>
                <p:cNvPr id="104" name="타원 103">
                  <a:extLst>
                    <a:ext uri="{FF2B5EF4-FFF2-40B4-BE49-F238E27FC236}">
                      <a16:creationId xmlns:a16="http://schemas.microsoft.com/office/drawing/2014/main" id="{F73C15C6-362E-46E6-99B7-00D72C016438}"/>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5" name="그림 104">
                  <a:extLst>
                    <a:ext uri="{FF2B5EF4-FFF2-40B4-BE49-F238E27FC236}">
                      <a16:creationId xmlns:a16="http://schemas.microsoft.com/office/drawing/2014/main" id="{8576A627-9009-4719-8158-859D5DEA8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2" name="그룹 61">
                <a:extLst>
                  <a:ext uri="{FF2B5EF4-FFF2-40B4-BE49-F238E27FC236}">
                    <a16:creationId xmlns:a16="http://schemas.microsoft.com/office/drawing/2014/main" id="{F5508BCB-94B3-4796-AA70-FC1ADAE6CD98}"/>
                  </a:ext>
                </a:extLst>
              </p:cNvPr>
              <p:cNvGrpSpPr/>
              <p:nvPr/>
            </p:nvGrpSpPr>
            <p:grpSpPr>
              <a:xfrm>
                <a:off x="4401919" y="3767007"/>
                <a:ext cx="478421" cy="478421"/>
                <a:chOff x="4466311" y="3598005"/>
                <a:chExt cx="478421" cy="478421"/>
              </a:xfrm>
            </p:grpSpPr>
            <p:sp>
              <p:nvSpPr>
                <p:cNvPr id="100" name="타원 99">
                  <a:extLst>
                    <a:ext uri="{FF2B5EF4-FFF2-40B4-BE49-F238E27FC236}">
                      <a16:creationId xmlns:a16="http://schemas.microsoft.com/office/drawing/2014/main" id="{B9D9EE8C-A182-4581-A0C9-C2640E9AA479}"/>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1" name="그룹 100">
                  <a:extLst>
                    <a:ext uri="{FF2B5EF4-FFF2-40B4-BE49-F238E27FC236}">
                      <a16:creationId xmlns:a16="http://schemas.microsoft.com/office/drawing/2014/main" id="{2459C39E-35DE-4427-A2AD-717AAC2DD88B}"/>
                    </a:ext>
                  </a:extLst>
                </p:cNvPr>
                <p:cNvGrpSpPr/>
                <p:nvPr/>
              </p:nvGrpSpPr>
              <p:grpSpPr>
                <a:xfrm>
                  <a:off x="4556408" y="3722669"/>
                  <a:ext cx="311620" cy="219568"/>
                  <a:chOff x="4550446" y="3712368"/>
                  <a:chExt cx="311620" cy="219568"/>
                </a:xfrm>
              </p:grpSpPr>
              <p:pic>
                <p:nvPicPr>
                  <p:cNvPr id="102" name="그림 101">
                    <a:extLst>
                      <a:ext uri="{FF2B5EF4-FFF2-40B4-BE49-F238E27FC236}">
                        <a16:creationId xmlns:a16="http://schemas.microsoft.com/office/drawing/2014/main" id="{1066516A-8CB3-4A46-A67E-D6759825F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3" name="그림 102">
                    <a:extLst>
                      <a:ext uri="{FF2B5EF4-FFF2-40B4-BE49-F238E27FC236}">
                        <a16:creationId xmlns:a16="http://schemas.microsoft.com/office/drawing/2014/main" id="{BA2B4377-7B84-45D1-9F16-BD56A2C75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3" name="그룹 62">
                <a:extLst>
                  <a:ext uri="{FF2B5EF4-FFF2-40B4-BE49-F238E27FC236}">
                    <a16:creationId xmlns:a16="http://schemas.microsoft.com/office/drawing/2014/main" id="{C223EE6E-0ECD-4E06-B83B-FE3707F82AD5}"/>
                  </a:ext>
                </a:extLst>
              </p:cNvPr>
              <p:cNvGrpSpPr/>
              <p:nvPr/>
            </p:nvGrpSpPr>
            <p:grpSpPr>
              <a:xfrm>
                <a:off x="4656757" y="2730802"/>
                <a:ext cx="478421" cy="478421"/>
                <a:chOff x="5779974" y="3346111"/>
                <a:chExt cx="478421" cy="478421"/>
              </a:xfrm>
            </p:grpSpPr>
            <p:sp>
              <p:nvSpPr>
                <p:cNvPr id="98" name="타원 97">
                  <a:extLst>
                    <a:ext uri="{FF2B5EF4-FFF2-40B4-BE49-F238E27FC236}">
                      <a16:creationId xmlns:a16="http://schemas.microsoft.com/office/drawing/2014/main" id="{D36E5185-BCAC-4BC0-BB08-E219AE147CB6}"/>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9" name="그림 98">
                  <a:extLst>
                    <a:ext uri="{FF2B5EF4-FFF2-40B4-BE49-F238E27FC236}">
                      <a16:creationId xmlns:a16="http://schemas.microsoft.com/office/drawing/2014/main" id="{1A6FCFD7-D74E-4CC9-BBE4-B38DFB54EB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4" name="그룹 63">
                <a:extLst>
                  <a:ext uri="{FF2B5EF4-FFF2-40B4-BE49-F238E27FC236}">
                    <a16:creationId xmlns:a16="http://schemas.microsoft.com/office/drawing/2014/main" id="{25D819B7-7BE4-4E27-9C3F-637A8741500E}"/>
                  </a:ext>
                </a:extLst>
              </p:cNvPr>
              <p:cNvGrpSpPr/>
              <p:nvPr/>
            </p:nvGrpSpPr>
            <p:grpSpPr>
              <a:xfrm>
                <a:off x="7040382" y="2725220"/>
                <a:ext cx="478421" cy="478421"/>
                <a:chOff x="6653952" y="3105086"/>
                <a:chExt cx="478421" cy="478421"/>
              </a:xfrm>
            </p:grpSpPr>
            <p:sp>
              <p:nvSpPr>
                <p:cNvPr id="96" name="타원 95">
                  <a:extLst>
                    <a:ext uri="{FF2B5EF4-FFF2-40B4-BE49-F238E27FC236}">
                      <a16:creationId xmlns:a16="http://schemas.microsoft.com/office/drawing/2014/main" id="{20E543CA-2384-4C7E-84E6-2F7936A67C21}"/>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7" name="그림 96">
                  <a:extLst>
                    <a:ext uri="{FF2B5EF4-FFF2-40B4-BE49-F238E27FC236}">
                      <a16:creationId xmlns:a16="http://schemas.microsoft.com/office/drawing/2014/main" id="{A96E0B50-3FBD-4478-B7F6-D19860CB4A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5" name="그룹 64">
                <a:extLst>
                  <a:ext uri="{FF2B5EF4-FFF2-40B4-BE49-F238E27FC236}">
                    <a16:creationId xmlns:a16="http://schemas.microsoft.com/office/drawing/2014/main" id="{0F7FAC67-65F8-4CAE-9A57-61E76434979B}"/>
                  </a:ext>
                </a:extLst>
              </p:cNvPr>
              <p:cNvGrpSpPr/>
              <p:nvPr/>
            </p:nvGrpSpPr>
            <p:grpSpPr>
              <a:xfrm>
                <a:off x="7214808" y="4305262"/>
                <a:ext cx="478421" cy="478421"/>
                <a:chOff x="6939282" y="3583507"/>
                <a:chExt cx="478421" cy="478421"/>
              </a:xfrm>
            </p:grpSpPr>
            <p:sp>
              <p:nvSpPr>
                <p:cNvPr id="94" name="타원 93">
                  <a:extLst>
                    <a:ext uri="{FF2B5EF4-FFF2-40B4-BE49-F238E27FC236}">
                      <a16:creationId xmlns:a16="http://schemas.microsoft.com/office/drawing/2014/main" id="{099C6F12-3062-4E02-8EFA-774C73CC9B4C}"/>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5" name="그림 94">
                  <a:extLst>
                    <a:ext uri="{FF2B5EF4-FFF2-40B4-BE49-F238E27FC236}">
                      <a16:creationId xmlns:a16="http://schemas.microsoft.com/office/drawing/2014/main" id="{930769C1-BC3F-4229-B1BE-83737D3A49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6" name="그룹 65">
                <a:extLst>
                  <a:ext uri="{FF2B5EF4-FFF2-40B4-BE49-F238E27FC236}">
                    <a16:creationId xmlns:a16="http://schemas.microsoft.com/office/drawing/2014/main" id="{B67A93CB-E882-41C3-A2CC-4631D6FC2522}"/>
                  </a:ext>
                </a:extLst>
              </p:cNvPr>
              <p:cNvGrpSpPr/>
              <p:nvPr/>
            </p:nvGrpSpPr>
            <p:grpSpPr>
              <a:xfrm>
                <a:off x="5052593" y="2375387"/>
                <a:ext cx="478421" cy="478421"/>
                <a:chOff x="4903300" y="2692339"/>
                <a:chExt cx="478421" cy="478421"/>
              </a:xfrm>
            </p:grpSpPr>
            <p:sp>
              <p:nvSpPr>
                <p:cNvPr id="92" name="타원 91">
                  <a:extLst>
                    <a:ext uri="{FF2B5EF4-FFF2-40B4-BE49-F238E27FC236}">
                      <a16:creationId xmlns:a16="http://schemas.microsoft.com/office/drawing/2014/main" id="{8E70FC74-302B-42EE-8F38-E6EFBDD00E31}"/>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3" name="그림 92">
                  <a:extLst>
                    <a:ext uri="{FF2B5EF4-FFF2-40B4-BE49-F238E27FC236}">
                      <a16:creationId xmlns:a16="http://schemas.microsoft.com/office/drawing/2014/main" id="{07B12C81-D89C-449A-8539-834F85BCC0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7" name="그룹 66">
                <a:extLst>
                  <a:ext uri="{FF2B5EF4-FFF2-40B4-BE49-F238E27FC236}">
                    <a16:creationId xmlns:a16="http://schemas.microsoft.com/office/drawing/2014/main" id="{D4EB0181-1A5B-4431-88D8-C93EA85D92AE}"/>
                  </a:ext>
                </a:extLst>
              </p:cNvPr>
              <p:cNvGrpSpPr/>
              <p:nvPr/>
            </p:nvGrpSpPr>
            <p:grpSpPr>
              <a:xfrm>
                <a:off x="5557339" y="2167994"/>
                <a:ext cx="1018218" cy="478422"/>
                <a:chOff x="5546651" y="2194994"/>
                <a:chExt cx="1018218" cy="478422"/>
              </a:xfrm>
            </p:grpSpPr>
            <p:grpSp>
              <p:nvGrpSpPr>
                <p:cNvPr id="86" name="그룹 85">
                  <a:extLst>
                    <a:ext uri="{FF2B5EF4-FFF2-40B4-BE49-F238E27FC236}">
                      <a16:creationId xmlns:a16="http://schemas.microsoft.com/office/drawing/2014/main" id="{354893FC-E34B-48F4-97BC-F9F3101653D2}"/>
                    </a:ext>
                  </a:extLst>
                </p:cNvPr>
                <p:cNvGrpSpPr/>
                <p:nvPr/>
              </p:nvGrpSpPr>
              <p:grpSpPr>
                <a:xfrm>
                  <a:off x="6086448" y="2194994"/>
                  <a:ext cx="478421" cy="478421"/>
                  <a:chOff x="5724126" y="3483458"/>
                  <a:chExt cx="478421" cy="478421"/>
                </a:xfrm>
              </p:grpSpPr>
              <p:sp>
                <p:nvSpPr>
                  <p:cNvPr id="90" name="타원 89">
                    <a:extLst>
                      <a:ext uri="{FF2B5EF4-FFF2-40B4-BE49-F238E27FC236}">
                        <a16:creationId xmlns:a16="http://schemas.microsoft.com/office/drawing/2014/main" id="{59570866-91B8-4DE0-B594-7274E5BDBDAC}"/>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1" name="그림 90">
                    <a:extLst>
                      <a:ext uri="{FF2B5EF4-FFF2-40B4-BE49-F238E27FC236}">
                        <a16:creationId xmlns:a16="http://schemas.microsoft.com/office/drawing/2014/main" id="{3CFFE1A9-DAA1-473A-8777-89B24FE1A1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7" name="그룹 86">
                  <a:extLst>
                    <a:ext uri="{FF2B5EF4-FFF2-40B4-BE49-F238E27FC236}">
                      <a16:creationId xmlns:a16="http://schemas.microsoft.com/office/drawing/2014/main" id="{B395FB74-4B2A-4444-B0CE-E3E176E8050F}"/>
                    </a:ext>
                  </a:extLst>
                </p:cNvPr>
                <p:cNvGrpSpPr/>
                <p:nvPr/>
              </p:nvGrpSpPr>
              <p:grpSpPr>
                <a:xfrm>
                  <a:off x="5546651" y="2194995"/>
                  <a:ext cx="478421" cy="478421"/>
                  <a:chOff x="5381721" y="2534589"/>
                  <a:chExt cx="478421" cy="478421"/>
                </a:xfrm>
              </p:grpSpPr>
              <p:sp>
                <p:nvSpPr>
                  <p:cNvPr id="88" name="타원 87">
                    <a:extLst>
                      <a:ext uri="{FF2B5EF4-FFF2-40B4-BE49-F238E27FC236}">
                        <a16:creationId xmlns:a16="http://schemas.microsoft.com/office/drawing/2014/main" id="{253AE94A-3999-4B28-B0E5-00B9911CB171}"/>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9" name="그림 88">
                    <a:extLst>
                      <a:ext uri="{FF2B5EF4-FFF2-40B4-BE49-F238E27FC236}">
                        <a16:creationId xmlns:a16="http://schemas.microsoft.com/office/drawing/2014/main" id="{3F3E18C4-6346-46FC-A16F-7C9D805549F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8" name="그룹 67">
                <a:extLst>
                  <a:ext uri="{FF2B5EF4-FFF2-40B4-BE49-F238E27FC236}">
                    <a16:creationId xmlns:a16="http://schemas.microsoft.com/office/drawing/2014/main" id="{7D3BEB41-D84A-4E24-AA05-EF3E0EA76D5F}"/>
                  </a:ext>
                </a:extLst>
              </p:cNvPr>
              <p:cNvGrpSpPr/>
              <p:nvPr/>
            </p:nvGrpSpPr>
            <p:grpSpPr>
              <a:xfrm>
                <a:off x="6617712" y="2373853"/>
                <a:ext cx="478421" cy="478421"/>
                <a:chOff x="6346155" y="2692338"/>
                <a:chExt cx="478421" cy="478421"/>
              </a:xfrm>
            </p:grpSpPr>
            <p:sp>
              <p:nvSpPr>
                <p:cNvPr id="84" name="타원 83">
                  <a:extLst>
                    <a:ext uri="{FF2B5EF4-FFF2-40B4-BE49-F238E27FC236}">
                      <a16:creationId xmlns:a16="http://schemas.microsoft.com/office/drawing/2014/main" id="{99DFD49F-6F18-42F2-B3EE-B15E0C4FEEDA}"/>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5" name="그림 84">
                  <a:extLst>
                    <a:ext uri="{FF2B5EF4-FFF2-40B4-BE49-F238E27FC236}">
                      <a16:creationId xmlns:a16="http://schemas.microsoft.com/office/drawing/2014/main" id="{C8909A23-6103-45A1-9613-0B11DF29E19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69" name="그룹 68">
                <a:extLst>
                  <a:ext uri="{FF2B5EF4-FFF2-40B4-BE49-F238E27FC236}">
                    <a16:creationId xmlns:a16="http://schemas.microsoft.com/office/drawing/2014/main" id="{3544FEF1-2A74-4496-817C-3560B5285264}"/>
                  </a:ext>
                </a:extLst>
              </p:cNvPr>
              <p:cNvGrpSpPr/>
              <p:nvPr/>
            </p:nvGrpSpPr>
            <p:grpSpPr>
              <a:xfrm>
                <a:off x="7361488" y="3771502"/>
                <a:ext cx="478421" cy="478421"/>
                <a:chOff x="6930239" y="4605839"/>
                <a:chExt cx="478421" cy="478421"/>
              </a:xfrm>
            </p:grpSpPr>
            <p:sp>
              <p:nvSpPr>
                <p:cNvPr id="82" name="타원 81">
                  <a:extLst>
                    <a:ext uri="{FF2B5EF4-FFF2-40B4-BE49-F238E27FC236}">
                      <a16:creationId xmlns:a16="http://schemas.microsoft.com/office/drawing/2014/main" id="{4FC26B68-41B0-4E2D-A07E-6B99EE1A654A}"/>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3" name="그림 82">
                  <a:extLst>
                    <a:ext uri="{FF2B5EF4-FFF2-40B4-BE49-F238E27FC236}">
                      <a16:creationId xmlns:a16="http://schemas.microsoft.com/office/drawing/2014/main" id="{C5FABEA5-4B65-4423-B014-A9094A0BD2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0" name="그룹 69">
                <a:extLst>
                  <a:ext uri="{FF2B5EF4-FFF2-40B4-BE49-F238E27FC236}">
                    <a16:creationId xmlns:a16="http://schemas.microsoft.com/office/drawing/2014/main" id="{845DA468-0516-48A6-9980-87DB909C3EC9}"/>
                  </a:ext>
                </a:extLst>
              </p:cNvPr>
              <p:cNvGrpSpPr/>
              <p:nvPr/>
            </p:nvGrpSpPr>
            <p:grpSpPr>
              <a:xfrm>
                <a:off x="6799004" y="4732022"/>
                <a:ext cx="478421" cy="478421"/>
                <a:chOff x="6716684" y="5103232"/>
                <a:chExt cx="478421" cy="478421"/>
              </a:xfrm>
            </p:grpSpPr>
            <p:sp>
              <p:nvSpPr>
                <p:cNvPr id="80" name="타원 79">
                  <a:extLst>
                    <a:ext uri="{FF2B5EF4-FFF2-40B4-BE49-F238E27FC236}">
                      <a16:creationId xmlns:a16="http://schemas.microsoft.com/office/drawing/2014/main" id="{456E6384-A310-49E7-884B-67ABA85CD07F}"/>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1" name="그림 80">
                  <a:extLst>
                    <a:ext uri="{FF2B5EF4-FFF2-40B4-BE49-F238E27FC236}">
                      <a16:creationId xmlns:a16="http://schemas.microsoft.com/office/drawing/2014/main" id="{6373C445-A0B5-4596-A35A-3FD079BB6B2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1" name="그룹 70">
                <a:extLst>
                  <a:ext uri="{FF2B5EF4-FFF2-40B4-BE49-F238E27FC236}">
                    <a16:creationId xmlns:a16="http://schemas.microsoft.com/office/drawing/2014/main" id="{66A82DC5-2AD8-4CF7-99F1-993276CF7E8F}"/>
                  </a:ext>
                </a:extLst>
              </p:cNvPr>
              <p:cNvGrpSpPr/>
              <p:nvPr/>
            </p:nvGrpSpPr>
            <p:grpSpPr>
              <a:xfrm>
                <a:off x="7312778" y="3209223"/>
                <a:ext cx="478421" cy="478421"/>
                <a:chOff x="7063894" y="3536553"/>
                <a:chExt cx="478421" cy="478421"/>
              </a:xfrm>
            </p:grpSpPr>
            <p:sp>
              <p:nvSpPr>
                <p:cNvPr id="78" name="타원 77">
                  <a:extLst>
                    <a:ext uri="{FF2B5EF4-FFF2-40B4-BE49-F238E27FC236}">
                      <a16:creationId xmlns:a16="http://schemas.microsoft.com/office/drawing/2014/main" id="{39CFA2AF-B957-464C-8A2A-1671E143ED97}"/>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9" name="그림 78">
                  <a:extLst>
                    <a:ext uri="{FF2B5EF4-FFF2-40B4-BE49-F238E27FC236}">
                      <a16:creationId xmlns:a16="http://schemas.microsoft.com/office/drawing/2014/main" id="{5ED463AA-71AC-4192-A024-B1F3A54EF38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2" name="그룹 71">
                <a:extLst>
                  <a:ext uri="{FF2B5EF4-FFF2-40B4-BE49-F238E27FC236}">
                    <a16:creationId xmlns:a16="http://schemas.microsoft.com/office/drawing/2014/main" id="{795D293F-3252-427F-8416-41F69A86AE97}"/>
                  </a:ext>
                </a:extLst>
              </p:cNvPr>
              <p:cNvGrpSpPr/>
              <p:nvPr/>
            </p:nvGrpSpPr>
            <p:grpSpPr>
              <a:xfrm>
                <a:off x="4558099" y="4323978"/>
                <a:ext cx="478421" cy="478421"/>
                <a:chOff x="4839474" y="4392074"/>
                <a:chExt cx="478421" cy="478421"/>
              </a:xfrm>
            </p:grpSpPr>
            <p:sp>
              <p:nvSpPr>
                <p:cNvPr id="76" name="타원 75">
                  <a:extLst>
                    <a:ext uri="{FF2B5EF4-FFF2-40B4-BE49-F238E27FC236}">
                      <a16:creationId xmlns:a16="http://schemas.microsoft.com/office/drawing/2014/main" id="{FCE06E0B-1491-4E64-AC87-CDE27875E178}"/>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7" name="그림 76">
                  <a:extLst>
                    <a:ext uri="{FF2B5EF4-FFF2-40B4-BE49-F238E27FC236}">
                      <a16:creationId xmlns:a16="http://schemas.microsoft.com/office/drawing/2014/main" id="{98E8F9FD-4816-4DEC-B504-E870463ACD8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3" name="그룹 72">
                <a:extLst>
                  <a:ext uri="{FF2B5EF4-FFF2-40B4-BE49-F238E27FC236}">
                    <a16:creationId xmlns:a16="http://schemas.microsoft.com/office/drawing/2014/main" id="{E4F56FF4-E0DC-41CE-AD76-E9E06B3B6DD9}"/>
                  </a:ext>
                </a:extLst>
              </p:cNvPr>
              <p:cNvGrpSpPr/>
              <p:nvPr/>
            </p:nvGrpSpPr>
            <p:grpSpPr>
              <a:xfrm>
                <a:off x="4988332" y="4732022"/>
                <a:ext cx="478421" cy="478421"/>
                <a:chOff x="4980019" y="4733181"/>
                <a:chExt cx="478421" cy="478421"/>
              </a:xfrm>
            </p:grpSpPr>
            <p:sp>
              <p:nvSpPr>
                <p:cNvPr id="74" name="타원 73">
                  <a:extLst>
                    <a:ext uri="{FF2B5EF4-FFF2-40B4-BE49-F238E27FC236}">
                      <a16:creationId xmlns:a16="http://schemas.microsoft.com/office/drawing/2014/main" id="{77558E55-10AD-4893-A9B9-C0481C97B95B}"/>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5" name="그림 74">
                  <a:extLst>
                    <a:ext uri="{FF2B5EF4-FFF2-40B4-BE49-F238E27FC236}">
                      <a16:creationId xmlns:a16="http://schemas.microsoft.com/office/drawing/2014/main" id="{97F715F0-2D5D-4CC1-A5F8-C0126FF28F3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9" name="Rounded Rectangle 13">
              <a:extLst>
                <a:ext uri="{FF2B5EF4-FFF2-40B4-BE49-F238E27FC236}">
                  <a16:creationId xmlns:a16="http://schemas.microsoft.com/office/drawing/2014/main" id="{9760C8E5-9C0B-44F5-9D4B-8DD2C326E3D9}"/>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12466884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[Lab5]</a:t>
            </a:r>
          </a:p>
          <a:p>
            <a:r>
              <a:rPr lang="en-US" altLang="ko-KR" sz="2800" dirty="0" err="1">
                <a:ea typeface="SamsungOneKorean 400" panose="020B0503030303020204" pitchFamily="50" charset="-127"/>
              </a:rPr>
              <a:t>Làm</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việc</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với</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Hbase</a:t>
            </a:r>
            <a:endParaRPr lang="en-US" altLang="ko-KR" sz="28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57" name="그룹 56">
            <a:extLst>
              <a:ext uri="{FF2B5EF4-FFF2-40B4-BE49-F238E27FC236}">
                <a16:creationId xmlns:a16="http://schemas.microsoft.com/office/drawing/2014/main" id="{F26D86AF-F842-438D-B5E9-0AEF77CBC31F}"/>
              </a:ext>
            </a:extLst>
          </p:cNvPr>
          <p:cNvGrpSpPr/>
          <p:nvPr/>
        </p:nvGrpSpPr>
        <p:grpSpPr>
          <a:xfrm>
            <a:off x="6143947" y="2590532"/>
            <a:ext cx="3126809" cy="3575932"/>
            <a:chOff x="4401919" y="2167994"/>
            <a:chExt cx="3437990" cy="3962229"/>
          </a:xfrm>
        </p:grpSpPr>
        <p:grpSp>
          <p:nvGrpSpPr>
            <p:cNvPr id="58" name="그룹 57">
              <a:extLst>
                <a:ext uri="{FF2B5EF4-FFF2-40B4-BE49-F238E27FC236}">
                  <a16:creationId xmlns:a16="http://schemas.microsoft.com/office/drawing/2014/main" id="{3BA20035-D635-46F8-AB19-2443F96952A5}"/>
                </a:ext>
              </a:extLst>
            </p:cNvPr>
            <p:cNvGrpSpPr/>
            <p:nvPr/>
          </p:nvGrpSpPr>
          <p:grpSpPr>
            <a:xfrm>
              <a:off x="4401919" y="2167994"/>
              <a:ext cx="3437990" cy="3962229"/>
              <a:chOff x="4401919" y="2167994"/>
              <a:chExt cx="3437990" cy="3962229"/>
            </a:xfrm>
          </p:grpSpPr>
          <p:grpSp>
            <p:nvGrpSpPr>
              <p:cNvPr id="60" name="그룹 59">
                <a:extLst>
                  <a:ext uri="{FF2B5EF4-FFF2-40B4-BE49-F238E27FC236}">
                    <a16:creationId xmlns:a16="http://schemas.microsoft.com/office/drawing/2014/main" id="{B0151911-5307-4329-BA69-5523BCEA41C8}"/>
                  </a:ext>
                </a:extLst>
              </p:cNvPr>
              <p:cNvGrpSpPr/>
              <p:nvPr/>
            </p:nvGrpSpPr>
            <p:grpSpPr>
              <a:xfrm>
                <a:off x="4641130" y="2383352"/>
                <a:ext cx="2969068" cy="3746871"/>
                <a:chOff x="4641130" y="2383352"/>
                <a:chExt cx="2969068" cy="3746871"/>
              </a:xfrm>
            </p:grpSpPr>
            <p:sp>
              <p:nvSpPr>
                <p:cNvPr id="106" name="타원 105">
                  <a:extLst>
                    <a:ext uri="{FF2B5EF4-FFF2-40B4-BE49-F238E27FC236}">
                      <a16:creationId xmlns:a16="http://schemas.microsoft.com/office/drawing/2014/main" id="{351AAC17-C6B9-4449-985D-40C63FEBB159}"/>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7" name="그림 106">
                  <a:extLst>
                    <a:ext uri="{FF2B5EF4-FFF2-40B4-BE49-F238E27FC236}">
                      <a16:creationId xmlns:a16="http://schemas.microsoft.com/office/drawing/2014/main" id="{07D10270-E274-413A-819D-9913158468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1" name="그룹 60">
                <a:extLst>
                  <a:ext uri="{FF2B5EF4-FFF2-40B4-BE49-F238E27FC236}">
                    <a16:creationId xmlns:a16="http://schemas.microsoft.com/office/drawing/2014/main" id="{D3514B36-D719-456B-9046-D48D22CC1D64}"/>
                  </a:ext>
                </a:extLst>
              </p:cNvPr>
              <p:cNvGrpSpPr/>
              <p:nvPr/>
            </p:nvGrpSpPr>
            <p:grpSpPr>
              <a:xfrm>
                <a:off x="4420634" y="3215388"/>
                <a:ext cx="478421" cy="478421"/>
                <a:chOff x="4119360" y="4255504"/>
                <a:chExt cx="478421" cy="478421"/>
              </a:xfrm>
            </p:grpSpPr>
            <p:sp>
              <p:nvSpPr>
                <p:cNvPr id="104" name="타원 103">
                  <a:extLst>
                    <a:ext uri="{FF2B5EF4-FFF2-40B4-BE49-F238E27FC236}">
                      <a16:creationId xmlns:a16="http://schemas.microsoft.com/office/drawing/2014/main" id="{F73C15C6-362E-46E6-99B7-00D72C016438}"/>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5" name="그림 104">
                  <a:extLst>
                    <a:ext uri="{FF2B5EF4-FFF2-40B4-BE49-F238E27FC236}">
                      <a16:creationId xmlns:a16="http://schemas.microsoft.com/office/drawing/2014/main" id="{8576A627-9009-4719-8158-859D5DEA8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2" name="그룹 61">
                <a:extLst>
                  <a:ext uri="{FF2B5EF4-FFF2-40B4-BE49-F238E27FC236}">
                    <a16:creationId xmlns:a16="http://schemas.microsoft.com/office/drawing/2014/main" id="{F5508BCB-94B3-4796-AA70-FC1ADAE6CD98}"/>
                  </a:ext>
                </a:extLst>
              </p:cNvPr>
              <p:cNvGrpSpPr/>
              <p:nvPr/>
            </p:nvGrpSpPr>
            <p:grpSpPr>
              <a:xfrm>
                <a:off x="4401919" y="3767007"/>
                <a:ext cx="478421" cy="478421"/>
                <a:chOff x="4466311" y="3598005"/>
                <a:chExt cx="478421" cy="478421"/>
              </a:xfrm>
            </p:grpSpPr>
            <p:sp>
              <p:nvSpPr>
                <p:cNvPr id="100" name="타원 99">
                  <a:extLst>
                    <a:ext uri="{FF2B5EF4-FFF2-40B4-BE49-F238E27FC236}">
                      <a16:creationId xmlns:a16="http://schemas.microsoft.com/office/drawing/2014/main" id="{B9D9EE8C-A182-4581-A0C9-C2640E9AA479}"/>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1" name="그룹 100">
                  <a:extLst>
                    <a:ext uri="{FF2B5EF4-FFF2-40B4-BE49-F238E27FC236}">
                      <a16:creationId xmlns:a16="http://schemas.microsoft.com/office/drawing/2014/main" id="{2459C39E-35DE-4427-A2AD-717AAC2DD88B}"/>
                    </a:ext>
                  </a:extLst>
                </p:cNvPr>
                <p:cNvGrpSpPr/>
                <p:nvPr/>
              </p:nvGrpSpPr>
              <p:grpSpPr>
                <a:xfrm>
                  <a:off x="4556408" y="3722669"/>
                  <a:ext cx="311620" cy="219568"/>
                  <a:chOff x="4550446" y="3712368"/>
                  <a:chExt cx="311620" cy="219568"/>
                </a:xfrm>
              </p:grpSpPr>
              <p:pic>
                <p:nvPicPr>
                  <p:cNvPr id="102" name="그림 101">
                    <a:extLst>
                      <a:ext uri="{FF2B5EF4-FFF2-40B4-BE49-F238E27FC236}">
                        <a16:creationId xmlns:a16="http://schemas.microsoft.com/office/drawing/2014/main" id="{1066516A-8CB3-4A46-A67E-D6759825F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3" name="그림 102">
                    <a:extLst>
                      <a:ext uri="{FF2B5EF4-FFF2-40B4-BE49-F238E27FC236}">
                        <a16:creationId xmlns:a16="http://schemas.microsoft.com/office/drawing/2014/main" id="{BA2B4377-7B84-45D1-9F16-BD56A2C75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3" name="그룹 62">
                <a:extLst>
                  <a:ext uri="{FF2B5EF4-FFF2-40B4-BE49-F238E27FC236}">
                    <a16:creationId xmlns:a16="http://schemas.microsoft.com/office/drawing/2014/main" id="{C223EE6E-0ECD-4E06-B83B-FE3707F82AD5}"/>
                  </a:ext>
                </a:extLst>
              </p:cNvPr>
              <p:cNvGrpSpPr/>
              <p:nvPr/>
            </p:nvGrpSpPr>
            <p:grpSpPr>
              <a:xfrm>
                <a:off x="4656757" y="2730802"/>
                <a:ext cx="478421" cy="478421"/>
                <a:chOff x="5779974" y="3346111"/>
                <a:chExt cx="478421" cy="478421"/>
              </a:xfrm>
            </p:grpSpPr>
            <p:sp>
              <p:nvSpPr>
                <p:cNvPr id="98" name="타원 97">
                  <a:extLst>
                    <a:ext uri="{FF2B5EF4-FFF2-40B4-BE49-F238E27FC236}">
                      <a16:creationId xmlns:a16="http://schemas.microsoft.com/office/drawing/2014/main" id="{D36E5185-BCAC-4BC0-BB08-E219AE147CB6}"/>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9" name="그림 98">
                  <a:extLst>
                    <a:ext uri="{FF2B5EF4-FFF2-40B4-BE49-F238E27FC236}">
                      <a16:creationId xmlns:a16="http://schemas.microsoft.com/office/drawing/2014/main" id="{1A6FCFD7-D74E-4CC9-BBE4-B38DFB54EB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4" name="그룹 63">
                <a:extLst>
                  <a:ext uri="{FF2B5EF4-FFF2-40B4-BE49-F238E27FC236}">
                    <a16:creationId xmlns:a16="http://schemas.microsoft.com/office/drawing/2014/main" id="{25D819B7-7BE4-4E27-9C3F-637A8741500E}"/>
                  </a:ext>
                </a:extLst>
              </p:cNvPr>
              <p:cNvGrpSpPr/>
              <p:nvPr/>
            </p:nvGrpSpPr>
            <p:grpSpPr>
              <a:xfrm>
                <a:off x="7040382" y="2725220"/>
                <a:ext cx="478421" cy="478421"/>
                <a:chOff x="6653952" y="3105086"/>
                <a:chExt cx="478421" cy="478421"/>
              </a:xfrm>
            </p:grpSpPr>
            <p:sp>
              <p:nvSpPr>
                <p:cNvPr id="96" name="타원 95">
                  <a:extLst>
                    <a:ext uri="{FF2B5EF4-FFF2-40B4-BE49-F238E27FC236}">
                      <a16:creationId xmlns:a16="http://schemas.microsoft.com/office/drawing/2014/main" id="{20E543CA-2384-4C7E-84E6-2F7936A67C21}"/>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7" name="그림 96">
                  <a:extLst>
                    <a:ext uri="{FF2B5EF4-FFF2-40B4-BE49-F238E27FC236}">
                      <a16:creationId xmlns:a16="http://schemas.microsoft.com/office/drawing/2014/main" id="{A96E0B50-3FBD-4478-B7F6-D19860CB4A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5" name="그룹 64">
                <a:extLst>
                  <a:ext uri="{FF2B5EF4-FFF2-40B4-BE49-F238E27FC236}">
                    <a16:creationId xmlns:a16="http://schemas.microsoft.com/office/drawing/2014/main" id="{0F7FAC67-65F8-4CAE-9A57-61E76434979B}"/>
                  </a:ext>
                </a:extLst>
              </p:cNvPr>
              <p:cNvGrpSpPr/>
              <p:nvPr/>
            </p:nvGrpSpPr>
            <p:grpSpPr>
              <a:xfrm>
                <a:off x="7214808" y="4305262"/>
                <a:ext cx="478421" cy="478421"/>
                <a:chOff x="6939282" y="3583507"/>
                <a:chExt cx="478421" cy="478421"/>
              </a:xfrm>
            </p:grpSpPr>
            <p:sp>
              <p:nvSpPr>
                <p:cNvPr id="94" name="타원 93">
                  <a:extLst>
                    <a:ext uri="{FF2B5EF4-FFF2-40B4-BE49-F238E27FC236}">
                      <a16:creationId xmlns:a16="http://schemas.microsoft.com/office/drawing/2014/main" id="{099C6F12-3062-4E02-8EFA-774C73CC9B4C}"/>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5" name="그림 94">
                  <a:extLst>
                    <a:ext uri="{FF2B5EF4-FFF2-40B4-BE49-F238E27FC236}">
                      <a16:creationId xmlns:a16="http://schemas.microsoft.com/office/drawing/2014/main" id="{930769C1-BC3F-4229-B1BE-83737D3A49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6" name="그룹 65">
                <a:extLst>
                  <a:ext uri="{FF2B5EF4-FFF2-40B4-BE49-F238E27FC236}">
                    <a16:creationId xmlns:a16="http://schemas.microsoft.com/office/drawing/2014/main" id="{B67A93CB-E882-41C3-A2CC-4631D6FC2522}"/>
                  </a:ext>
                </a:extLst>
              </p:cNvPr>
              <p:cNvGrpSpPr/>
              <p:nvPr/>
            </p:nvGrpSpPr>
            <p:grpSpPr>
              <a:xfrm>
                <a:off x="5052593" y="2375387"/>
                <a:ext cx="478421" cy="478421"/>
                <a:chOff x="4903300" y="2692339"/>
                <a:chExt cx="478421" cy="478421"/>
              </a:xfrm>
            </p:grpSpPr>
            <p:sp>
              <p:nvSpPr>
                <p:cNvPr id="92" name="타원 91">
                  <a:extLst>
                    <a:ext uri="{FF2B5EF4-FFF2-40B4-BE49-F238E27FC236}">
                      <a16:creationId xmlns:a16="http://schemas.microsoft.com/office/drawing/2014/main" id="{8E70FC74-302B-42EE-8F38-E6EFBDD00E31}"/>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3" name="그림 92">
                  <a:extLst>
                    <a:ext uri="{FF2B5EF4-FFF2-40B4-BE49-F238E27FC236}">
                      <a16:creationId xmlns:a16="http://schemas.microsoft.com/office/drawing/2014/main" id="{07B12C81-D89C-449A-8539-834F85BCC0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7" name="그룹 66">
                <a:extLst>
                  <a:ext uri="{FF2B5EF4-FFF2-40B4-BE49-F238E27FC236}">
                    <a16:creationId xmlns:a16="http://schemas.microsoft.com/office/drawing/2014/main" id="{D4EB0181-1A5B-4431-88D8-C93EA85D92AE}"/>
                  </a:ext>
                </a:extLst>
              </p:cNvPr>
              <p:cNvGrpSpPr/>
              <p:nvPr/>
            </p:nvGrpSpPr>
            <p:grpSpPr>
              <a:xfrm>
                <a:off x="5557339" y="2167994"/>
                <a:ext cx="1018218" cy="478422"/>
                <a:chOff x="5546651" y="2194994"/>
                <a:chExt cx="1018218" cy="478422"/>
              </a:xfrm>
            </p:grpSpPr>
            <p:grpSp>
              <p:nvGrpSpPr>
                <p:cNvPr id="86" name="그룹 85">
                  <a:extLst>
                    <a:ext uri="{FF2B5EF4-FFF2-40B4-BE49-F238E27FC236}">
                      <a16:creationId xmlns:a16="http://schemas.microsoft.com/office/drawing/2014/main" id="{354893FC-E34B-48F4-97BC-F9F3101653D2}"/>
                    </a:ext>
                  </a:extLst>
                </p:cNvPr>
                <p:cNvGrpSpPr/>
                <p:nvPr/>
              </p:nvGrpSpPr>
              <p:grpSpPr>
                <a:xfrm>
                  <a:off x="6086448" y="2194994"/>
                  <a:ext cx="478421" cy="478421"/>
                  <a:chOff x="5724126" y="3483458"/>
                  <a:chExt cx="478421" cy="478421"/>
                </a:xfrm>
              </p:grpSpPr>
              <p:sp>
                <p:nvSpPr>
                  <p:cNvPr id="90" name="타원 89">
                    <a:extLst>
                      <a:ext uri="{FF2B5EF4-FFF2-40B4-BE49-F238E27FC236}">
                        <a16:creationId xmlns:a16="http://schemas.microsoft.com/office/drawing/2014/main" id="{59570866-91B8-4DE0-B594-7274E5BDBDAC}"/>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1" name="그림 90">
                    <a:extLst>
                      <a:ext uri="{FF2B5EF4-FFF2-40B4-BE49-F238E27FC236}">
                        <a16:creationId xmlns:a16="http://schemas.microsoft.com/office/drawing/2014/main" id="{3CFFE1A9-DAA1-473A-8777-89B24FE1A1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7" name="그룹 86">
                  <a:extLst>
                    <a:ext uri="{FF2B5EF4-FFF2-40B4-BE49-F238E27FC236}">
                      <a16:creationId xmlns:a16="http://schemas.microsoft.com/office/drawing/2014/main" id="{B395FB74-4B2A-4444-B0CE-E3E176E8050F}"/>
                    </a:ext>
                  </a:extLst>
                </p:cNvPr>
                <p:cNvGrpSpPr/>
                <p:nvPr/>
              </p:nvGrpSpPr>
              <p:grpSpPr>
                <a:xfrm>
                  <a:off x="5546651" y="2194995"/>
                  <a:ext cx="478421" cy="478421"/>
                  <a:chOff x="5381721" y="2534589"/>
                  <a:chExt cx="478421" cy="478421"/>
                </a:xfrm>
              </p:grpSpPr>
              <p:sp>
                <p:nvSpPr>
                  <p:cNvPr id="88" name="타원 87">
                    <a:extLst>
                      <a:ext uri="{FF2B5EF4-FFF2-40B4-BE49-F238E27FC236}">
                        <a16:creationId xmlns:a16="http://schemas.microsoft.com/office/drawing/2014/main" id="{253AE94A-3999-4B28-B0E5-00B9911CB171}"/>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9" name="그림 88">
                    <a:extLst>
                      <a:ext uri="{FF2B5EF4-FFF2-40B4-BE49-F238E27FC236}">
                        <a16:creationId xmlns:a16="http://schemas.microsoft.com/office/drawing/2014/main" id="{3F3E18C4-6346-46FC-A16F-7C9D805549F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8" name="그룹 67">
                <a:extLst>
                  <a:ext uri="{FF2B5EF4-FFF2-40B4-BE49-F238E27FC236}">
                    <a16:creationId xmlns:a16="http://schemas.microsoft.com/office/drawing/2014/main" id="{7D3BEB41-D84A-4E24-AA05-EF3E0EA76D5F}"/>
                  </a:ext>
                </a:extLst>
              </p:cNvPr>
              <p:cNvGrpSpPr/>
              <p:nvPr/>
            </p:nvGrpSpPr>
            <p:grpSpPr>
              <a:xfrm>
                <a:off x="6617712" y="2373853"/>
                <a:ext cx="478421" cy="478421"/>
                <a:chOff x="6346155" y="2692338"/>
                <a:chExt cx="478421" cy="478421"/>
              </a:xfrm>
            </p:grpSpPr>
            <p:sp>
              <p:nvSpPr>
                <p:cNvPr id="84" name="타원 83">
                  <a:extLst>
                    <a:ext uri="{FF2B5EF4-FFF2-40B4-BE49-F238E27FC236}">
                      <a16:creationId xmlns:a16="http://schemas.microsoft.com/office/drawing/2014/main" id="{99DFD49F-6F18-42F2-B3EE-B15E0C4FEEDA}"/>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5" name="그림 84">
                  <a:extLst>
                    <a:ext uri="{FF2B5EF4-FFF2-40B4-BE49-F238E27FC236}">
                      <a16:creationId xmlns:a16="http://schemas.microsoft.com/office/drawing/2014/main" id="{C8909A23-6103-45A1-9613-0B11DF29E19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69" name="그룹 68">
                <a:extLst>
                  <a:ext uri="{FF2B5EF4-FFF2-40B4-BE49-F238E27FC236}">
                    <a16:creationId xmlns:a16="http://schemas.microsoft.com/office/drawing/2014/main" id="{3544FEF1-2A74-4496-817C-3560B5285264}"/>
                  </a:ext>
                </a:extLst>
              </p:cNvPr>
              <p:cNvGrpSpPr/>
              <p:nvPr/>
            </p:nvGrpSpPr>
            <p:grpSpPr>
              <a:xfrm>
                <a:off x="7361488" y="3771502"/>
                <a:ext cx="478421" cy="478421"/>
                <a:chOff x="6930239" y="4605839"/>
                <a:chExt cx="478421" cy="478421"/>
              </a:xfrm>
            </p:grpSpPr>
            <p:sp>
              <p:nvSpPr>
                <p:cNvPr id="82" name="타원 81">
                  <a:extLst>
                    <a:ext uri="{FF2B5EF4-FFF2-40B4-BE49-F238E27FC236}">
                      <a16:creationId xmlns:a16="http://schemas.microsoft.com/office/drawing/2014/main" id="{4FC26B68-41B0-4E2D-A07E-6B99EE1A654A}"/>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3" name="그림 82">
                  <a:extLst>
                    <a:ext uri="{FF2B5EF4-FFF2-40B4-BE49-F238E27FC236}">
                      <a16:creationId xmlns:a16="http://schemas.microsoft.com/office/drawing/2014/main" id="{C5FABEA5-4B65-4423-B014-A9094A0BD2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0" name="그룹 69">
                <a:extLst>
                  <a:ext uri="{FF2B5EF4-FFF2-40B4-BE49-F238E27FC236}">
                    <a16:creationId xmlns:a16="http://schemas.microsoft.com/office/drawing/2014/main" id="{845DA468-0516-48A6-9980-87DB909C3EC9}"/>
                  </a:ext>
                </a:extLst>
              </p:cNvPr>
              <p:cNvGrpSpPr/>
              <p:nvPr/>
            </p:nvGrpSpPr>
            <p:grpSpPr>
              <a:xfrm>
                <a:off x="6799004" y="4732022"/>
                <a:ext cx="478421" cy="478421"/>
                <a:chOff x="6716684" y="5103232"/>
                <a:chExt cx="478421" cy="478421"/>
              </a:xfrm>
            </p:grpSpPr>
            <p:sp>
              <p:nvSpPr>
                <p:cNvPr id="80" name="타원 79">
                  <a:extLst>
                    <a:ext uri="{FF2B5EF4-FFF2-40B4-BE49-F238E27FC236}">
                      <a16:creationId xmlns:a16="http://schemas.microsoft.com/office/drawing/2014/main" id="{456E6384-A310-49E7-884B-67ABA85CD07F}"/>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1" name="그림 80">
                  <a:extLst>
                    <a:ext uri="{FF2B5EF4-FFF2-40B4-BE49-F238E27FC236}">
                      <a16:creationId xmlns:a16="http://schemas.microsoft.com/office/drawing/2014/main" id="{6373C445-A0B5-4596-A35A-3FD079BB6B2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1" name="그룹 70">
                <a:extLst>
                  <a:ext uri="{FF2B5EF4-FFF2-40B4-BE49-F238E27FC236}">
                    <a16:creationId xmlns:a16="http://schemas.microsoft.com/office/drawing/2014/main" id="{66A82DC5-2AD8-4CF7-99F1-993276CF7E8F}"/>
                  </a:ext>
                </a:extLst>
              </p:cNvPr>
              <p:cNvGrpSpPr/>
              <p:nvPr/>
            </p:nvGrpSpPr>
            <p:grpSpPr>
              <a:xfrm>
                <a:off x="7312778" y="3209223"/>
                <a:ext cx="478421" cy="478421"/>
                <a:chOff x="7063894" y="3536553"/>
                <a:chExt cx="478421" cy="478421"/>
              </a:xfrm>
            </p:grpSpPr>
            <p:sp>
              <p:nvSpPr>
                <p:cNvPr id="78" name="타원 77">
                  <a:extLst>
                    <a:ext uri="{FF2B5EF4-FFF2-40B4-BE49-F238E27FC236}">
                      <a16:creationId xmlns:a16="http://schemas.microsoft.com/office/drawing/2014/main" id="{39CFA2AF-B957-464C-8A2A-1671E143ED97}"/>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9" name="그림 78">
                  <a:extLst>
                    <a:ext uri="{FF2B5EF4-FFF2-40B4-BE49-F238E27FC236}">
                      <a16:creationId xmlns:a16="http://schemas.microsoft.com/office/drawing/2014/main" id="{5ED463AA-71AC-4192-A024-B1F3A54EF38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2" name="그룹 71">
                <a:extLst>
                  <a:ext uri="{FF2B5EF4-FFF2-40B4-BE49-F238E27FC236}">
                    <a16:creationId xmlns:a16="http://schemas.microsoft.com/office/drawing/2014/main" id="{795D293F-3252-427F-8416-41F69A86AE97}"/>
                  </a:ext>
                </a:extLst>
              </p:cNvPr>
              <p:cNvGrpSpPr/>
              <p:nvPr/>
            </p:nvGrpSpPr>
            <p:grpSpPr>
              <a:xfrm>
                <a:off x="4558099" y="4323978"/>
                <a:ext cx="478421" cy="478421"/>
                <a:chOff x="4839474" y="4392074"/>
                <a:chExt cx="478421" cy="478421"/>
              </a:xfrm>
            </p:grpSpPr>
            <p:sp>
              <p:nvSpPr>
                <p:cNvPr id="76" name="타원 75">
                  <a:extLst>
                    <a:ext uri="{FF2B5EF4-FFF2-40B4-BE49-F238E27FC236}">
                      <a16:creationId xmlns:a16="http://schemas.microsoft.com/office/drawing/2014/main" id="{FCE06E0B-1491-4E64-AC87-CDE27875E178}"/>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7" name="그림 76">
                  <a:extLst>
                    <a:ext uri="{FF2B5EF4-FFF2-40B4-BE49-F238E27FC236}">
                      <a16:creationId xmlns:a16="http://schemas.microsoft.com/office/drawing/2014/main" id="{98E8F9FD-4816-4DEC-B504-E870463ACD8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3" name="그룹 72">
                <a:extLst>
                  <a:ext uri="{FF2B5EF4-FFF2-40B4-BE49-F238E27FC236}">
                    <a16:creationId xmlns:a16="http://schemas.microsoft.com/office/drawing/2014/main" id="{E4F56FF4-E0DC-41CE-AD76-E9E06B3B6DD9}"/>
                  </a:ext>
                </a:extLst>
              </p:cNvPr>
              <p:cNvGrpSpPr/>
              <p:nvPr/>
            </p:nvGrpSpPr>
            <p:grpSpPr>
              <a:xfrm>
                <a:off x="4988332" y="4732022"/>
                <a:ext cx="478421" cy="478421"/>
                <a:chOff x="4980019" y="4733181"/>
                <a:chExt cx="478421" cy="478421"/>
              </a:xfrm>
            </p:grpSpPr>
            <p:sp>
              <p:nvSpPr>
                <p:cNvPr id="74" name="타원 73">
                  <a:extLst>
                    <a:ext uri="{FF2B5EF4-FFF2-40B4-BE49-F238E27FC236}">
                      <a16:creationId xmlns:a16="http://schemas.microsoft.com/office/drawing/2014/main" id="{77558E55-10AD-4893-A9B9-C0481C97B95B}"/>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5" name="그림 74">
                  <a:extLst>
                    <a:ext uri="{FF2B5EF4-FFF2-40B4-BE49-F238E27FC236}">
                      <a16:creationId xmlns:a16="http://schemas.microsoft.com/office/drawing/2014/main" id="{97F715F0-2D5D-4CC1-A5F8-C0126FF28F3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9" name="Rounded Rectangle 13">
              <a:extLst>
                <a:ext uri="{FF2B5EF4-FFF2-40B4-BE49-F238E27FC236}">
                  <a16:creationId xmlns:a16="http://schemas.microsoft.com/office/drawing/2014/main" id="{9760C8E5-9C0B-44F5-9D4B-8DD2C326E3D9}"/>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558489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[Lab6]</a:t>
            </a:r>
          </a:p>
          <a:p>
            <a:r>
              <a:rPr lang="en-US" altLang="ko-KR" sz="2800" dirty="0" err="1">
                <a:ea typeface="SamsungOneKorean 400" panose="020B0503030303020204" pitchFamily="50" charset="-127"/>
              </a:rPr>
              <a:t>Truy</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cập</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dữ</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liệu</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với</a:t>
            </a:r>
            <a:r>
              <a:rPr lang="en-US" altLang="ko-KR" sz="2800" dirty="0">
                <a:ea typeface="SamsungOneKorean 400" panose="020B0503030303020204" pitchFamily="50" charset="-127"/>
              </a:rPr>
              <a:t> Cassandra</a:t>
            </a: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57" name="그룹 56">
            <a:extLst>
              <a:ext uri="{FF2B5EF4-FFF2-40B4-BE49-F238E27FC236}">
                <a16:creationId xmlns:a16="http://schemas.microsoft.com/office/drawing/2014/main" id="{F26D86AF-F842-438D-B5E9-0AEF77CBC31F}"/>
              </a:ext>
            </a:extLst>
          </p:cNvPr>
          <p:cNvGrpSpPr/>
          <p:nvPr/>
        </p:nvGrpSpPr>
        <p:grpSpPr>
          <a:xfrm>
            <a:off x="6143947" y="2590532"/>
            <a:ext cx="3126809" cy="3575932"/>
            <a:chOff x="4401919" y="2167994"/>
            <a:chExt cx="3437990" cy="3962229"/>
          </a:xfrm>
        </p:grpSpPr>
        <p:grpSp>
          <p:nvGrpSpPr>
            <p:cNvPr id="58" name="그룹 57">
              <a:extLst>
                <a:ext uri="{FF2B5EF4-FFF2-40B4-BE49-F238E27FC236}">
                  <a16:creationId xmlns:a16="http://schemas.microsoft.com/office/drawing/2014/main" id="{3BA20035-D635-46F8-AB19-2443F96952A5}"/>
                </a:ext>
              </a:extLst>
            </p:cNvPr>
            <p:cNvGrpSpPr/>
            <p:nvPr/>
          </p:nvGrpSpPr>
          <p:grpSpPr>
            <a:xfrm>
              <a:off x="4401919" y="2167994"/>
              <a:ext cx="3437990" cy="3962229"/>
              <a:chOff x="4401919" y="2167994"/>
              <a:chExt cx="3437990" cy="3962229"/>
            </a:xfrm>
          </p:grpSpPr>
          <p:grpSp>
            <p:nvGrpSpPr>
              <p:cNvPr id="60" name="그룹 59">
                <a:extLst>
                  <a:ext uri="{FF2B5EF4-FFF2-40B4-BE49-F238E27FC236}">
                    <a16:creationId xmlns:a16="http://schemas.microsoft.com/office/drawing/2014/main" id="{B0151911-5307-4329-BA69-5523BCEA41C8}"/>
                  </a:ext>
                </a:extLst>
              </p:cNvPr>
              <p:cNvGrpSpPr/>
              <p:nvPr/>
            </p:nvGrpSpPr>
            <p:grpSpPr>
              <a:xfrm>
                <a:off x="4641130" y="2383352"/>
                <a:ext cx="2969068" cy="3746871"/>
                <a:chOff x="4641130" y="2383352"/>
                <a:chExt cx="2969068" cy="3746871"/>
              </a:xfrm>
            </p:grpSpPr>
            <p:sp>
              <p:nvSpPr>
                <p:cNvPr id="106" name="타원 105">
                  <a:extLst>
                    <a:ext uri="{FF2B5EF4-FFF2-40B4-BE49-F238E27FC236}">
                      <a16:creationId xmlns:a16="http://schemas.microsoft.com/office/drawing/2014/main" id="{351AAC17-C6B9-4449-985D-40C63FEBB159}"/>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7" name="그림 106">
                  <a:extLst>
                    <a:ext uri="{FF2B5EF4-FFF2-40B4-BE49-F238E27FC236}">
                      <a16:creationId xmlns:a16="http://schemas.microsoft.com/office/drawing/2014/main" id="{07D10270-E274-413A-819D-9913158468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1" name="그룹 60">
                <a:extLst>
                  <a:ext uri="{FF2B5EF4-FFF2-40B4-BE49-F238E27FC236}">
                    <a16:creationId xmlns:a16="http://schemas.microsoft.com/office/drawing/2014/main" id="{D3514B36-D719-456B-9046-D48D22CC1D64}"/>
                  </a:ext>
                </a:extLst>
              </p:cNvPr>
              <p:cNvGrpSpPr/>
              <p:nvPr/>
            </p:nvGrpSpPr>
            <p:grpSpPr>
              <a:xfrm>
                <a:off x="4420634" y="3215388"/>
                <a:ext cx="478421" cy="478421"/>
                <a:chOff x="4119360" y="4255504"/>
                <a:chExt cx="478421" cy="478421"/>
              </a:xfrm>
            </p:grpSpPr>
            <p:sp>
              <p:nvSpPr>
                <p:cNvPr id="104" name="타원 103">
                  <a:extLst>
                    <a:ext uri="{FF2B5EF4-FFF2-40B4-BE49-F238E27FC236}">
                      <a16:creationId xmlns:a16="http://schemas.microsoft.com/office/drawing/2014/main" id="{F73C15C6-362E-46E6-99B7-00D72C016438}"/>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5" name="그림 104">
                  <a:extLst>
                    <a:ext uri="{FF2B5EF4-FFF2-40B4-BE49-F238E27FC236}">
                      <a16:creationId xmlns:a16="http://schemas.microsoft.com/office/drawing/2014/main" id="{8576A627-9009-4719-8158-859D5DEA8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2" name="그룹 61">
                <a:extLst>
                  <a:ext uri="{FF2B5EF4-FFF2-40B4-BE49-F238E27FC236}">
                    <a16:creationId xmlns:a16="http://schemas.microsoft.com/office/drawing/2014/main" id="{F5508BCB-94B3-4796-AA70-FC1ADAE6CD98}"/>
                  </a:ext>
                </a:extLst>
              </p:cNvPr>
              <p:cNvGrpSpPr/>
              <p:nvPr/>
            </p:nvGrpSpPr>
            <p:grpSpPr>
              <a:xfrm>
                <a:off x="4401919" y="3767007"/>
                <a:ext cx="478421" cy="478421"/>
                <a:chOff x="4466311" y="3598005"/>
                <a:chExt cx="478421" cy="478421"/>
              </a:xfrm>
            </p:grpSpPr>
            <p:sp>
              <p:nvSpPr>
                <p:cNvPr id="100" name="타원 99">
                  <a:extLst>
                    <a:ext uri="{FF2B5EF4-FFF2-40B4-BE49-F238E27FC236}">
                      <a16:creationId xmlns:a16="http://schemas.microsoft.com/office/drawing/2014/main" id="{B9D9EE8C-A182-4581-A0C9-C2640E9AA479}"/>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1" name="그룹 100">
                  <a:extLst>
                    <a:ext uri="{FF2B5EF4-FFF2-40B4-BE49-F238E27FC236}">
                      <a16:creationId xmlns:a16="http://schemas.microsoft.com/office/drawing/2014/main" id="{2459C39E-35DE-4427-A2AD-717AAC2DD88B}"/>
                    </a:ext>
                  </a:extLst>
                </p:cNvPr>
                <p:cNvGrpSpPr/>
                <p:nvPr/>
              </p:nvGrpSpPr>
              <p:grpSpPr>
                <a:xfrm>
                  <a:off x="4556408" y="3722669"/>
                  <a:ext cx="311620" cy="219568"/>
                  <a:chOff x="4550446" y="3712368"/>
                  <a:chExt cx="311620" cy="219568"/>
                </a:xfrm>
              </p:grpSpPr>
              <p:pic>
                <p:nvPicPr>
                  <p:cNvPr id="102" name="그림 101">
                    <a:extLst>
                      <a:ext uri="{FF2B5EF4-FFF2-40B4-BE49-F238E27FC236}">
                        <a16:creationId xmlns:a16="http://schemas.microsoft.com/office/drawing/2014/main" id="{1066516A-8CB3-4A46-A67E-D6759825F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3" name="그림 102">
                    <a:extLst>
                      <a:ext uri="{FF2B5EF4-FFF2-40B4-BE49-F238E27FC236}">
                        <a16:creationId xmlns:a16="http://schemas.microsoft.com/office/drawing/2014/main" id="{BA2B4377-7B84-45D1-9F16-BD56A2C75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3" name="그룹 62">
                <a:extLst>
                  <a:ext uri="{FF2B5EF4-FFF2-40B4-BE49-F238E27FC236}">
                    <a16:creationId xmlns:a16="http://schemas.microsoft.com/office/drawing/2014/main" id="{C223EE6E-0ECD-4E06-B83B-FE3707F82AD5}"/>
                  </a:ext>
                </a:extLst>
              </p:cNvPr>
              <p:cNvGrpSpPr/>
              <p:nvPr/>
            </p:nvGrpSpPr>
            <p:grpSpPr>
              <a:xfrm>
                <a:off x="4656757" y="2730802"/>
                <a:ext cx="478421" cy="478421"/>
                <a:chOff x="5779974" y="3346111"/>
                <a:chExt cx="478421" cy="478421"/>
              </a:xfrm>
            </p:grpSpPr>
            <p:sp>
              <p:nvSpPr>
                <p:cNvPr id="98" name="타원 97">
                  <a:extLst>
                    <a:ext uri="{FF2B5EF4-FFF2-40B4-BE49-F238E27FC236}">
                      <a16:creationId xmlns:a16="http://schemas.microsoft.com/office/drawing/2014/main" id="{D36E5185-BCAC-4BC0-BB08-E219AE147CB6}"/>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9" name="그림 98">
                  <a:extLst>
                    <a:ext uri="{FF2B5EF4-FFF2-40B4-BE49-F238E27FC236}">
                      <a16:creationId xmlns:a16="http://schemas.microsoft.com/office/drawing/2014/main" id="{1A6FCFD7-D74E-4CC9-BBE4-B38DFB54EB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4" name="그룹 63">
                <a:extLst>
                  <a:ext uri="{FF2B5EF4-FFF2-40B4-BE49-F238E27FC236}">
                    <a16:creationId xmlns:a16="http://schemas.microsoft.com/office/drawing/2014/main" id="{25D819B7-7BE4-4E27-9C3F-637A8741500E}"/>
                  </a:ext>
                </a:extLst>
              </p:cNvPr>
              <p:cNvGrpSpPr/>
              <p:nvPr/>
            </p:nvGrpSpPr>
            <p:grpSpPr>
              <a:xfrm>
                <a:off x="7040382" y="2725220"/>
                <a:ext cx="478421" cy="478421"/>
                <a:chOff x="6653952" y="3105086"/>
                <a:chExt cx="478421" cy="478421"/>
              </a:xfrm>
            </p:grpSpPr>
            <p:sp>
              <p:nvSpPr>
                <p:cNvPr id="96" name="타원 95">
                  <a:extLst>
                    <a:ext uri="{FF2B5EF4-FFF2-40B4-BE49-F238E27FC236}">
                      <a16:creationId xmlns:a16="http://schemas.microsoft.com/office/drawing/2014/main" id="{20E543CA-2384-4C7E-84E6-2F7936A67C21}"/>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7" name="그림 96">
                  <a:extLst>
                    <a:ext uri="{FF2B5EF4-FFF2-40B4-BE49-F238E27FC236}">
                      <a16:creationId xmlns:a16="http://schemas.microsoft.com/office/drawing/2014/main" id="{A96E0B50-3FBD-4478-B7F6-D19860CB4A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5" name="그룹 64">
                <a:extLst>
                  <a:ext uri="{FF2B5EF4-FFF2-40B4-BE49-F238E27FC236}">
                    <a16:creationId xmlns:a16="http://schemas.microsoft.com/office/drawing/2014/main" id="{0F7FAC67-65F8-4CAE-9A57-61E76434979B}"/>
                  </a:ext>
                </a:extLst>
              </p:cNvPr>
              <p:cNvGrpSpPr/>
              <p:nvPr/>
            </p:nvGrpSpPr>
            <p:grpSpPr>
              <a:xfrm>
                <a:off x="7214808" y="4305262"/>
                <a:ext cx="478421" cy="478421"/>
                <a:chOff x="6939282" y="3583507"/>
                <a:chExt cx="478421" cy="478421"/>
              </a:xfrm>
            </p:grpSpPr>
            <p:sp>
              <p:nvSpPr>
                <p:cNvPr id="94" name="타원 93">
                  <a:extLst>
                    <a:ext uri="{FF2B5EF4-FFF2-40B4-BE49-F238E27FC236}">
                      <a16:creationId xmlns:a16="http://schemas.microsoft.com/office/drawing/2014/main" id="{099C6F12-3062-4E02-8EFA-774C73CC9B4C}"/>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5" name="그림 94">
                  <a:extLst>
                    <a:ext uri="{FF2B5EF4-FFF2-40B4-BE49-F238E27FC236}">
                      <a16:creationId xmlns:a16="http://schemas.microsoft.com/office/drawing/2014/main" id="{930769C1-BC3F-4229-B1BE-83737D3A49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6" name="그룹 65">
                <a:extLst>
                  <a:ext uri="{FF2B5EF4-FFF2-40B4-BE49-F238E27FC236}">
                    <a16:creationId xmlns:a16="http://schemas.microsoft.com/office/drawing/2014/main" id="{B67A93CB-E882-41C3-A2CC-4631D6FC2522}"/>
                  </a:ext>
                </a:extLst>
              </p:cNvPr>
              <p:cNvGrpSpPr/>
              <p:nvPr/>
            </p:nvGrpSpPr>
            <p:grpSpPr>
              <a:xfrm>
                <a:off x="5052593" y="2375387"/>
                <a:ext cx="478421" cy="478421"/>
                <a:chOff x="4903300" y="2692339"/>
                <a:chExt cx="478421" cy="478421"/>
              </a:xfrm>
            </p:grpSpPr>
            <p:sp>
              <p:nvSpPr>
                <p:cNvPr id="92" name="타원 91">
                  <a:extLst>
                    <a:ext uri="{FF2B5EF4-FFF2-40B4-BE49-F238E27FC236}">
                      <a16:creationId xmlns:a16="http://schemas.microsoft.com/office/drawing/2014/main" id="{8E70FC74-302B-42EE-8F38-E6EFBDD00E31}"/>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3" name="그림 92">
                  <a:extLst>
                    <a:ext uri="{FF2B5EF4-FFF2-40B4-BE49-F238E27FC236}">
                      <a16:creationId xmlns:a16="http://schemas.microsoft.com/office/drawing/2014/main" id="{07B12C81-D89C-449A-8539-834F85BCC0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7" name="그룹 66">
                <a:extLst>
                  <a:ext uri="{FF2B5EF4-FFF2-40B4-BE49-F238E27FC236}">
                    <a16:creationId xmlns:a16="http://schemas.microsoft.com/office/drawing/2014/main" id="{D4EB0181-1A5B-4431-88D8-C93EA85D92AE}"/>
                  </a:ext>
                </a:extLst>
              </p:cNvPr>
              <p:cNvGrpSpPr/>
              <p:nvPr/>
            </p:nvGrpSpPr>
            <p:grpSpPr>
              <a:xfrm>
                <a:off x="5557339" y="2167994"/>
                <a:ext cx="1018218" cy="478422"/>
                <a:chOff x="5546651" y="2194994"/>
                <a:chExt cx="1018218" cy="478422"/>
              </a:xfrm>
            </p:grpSpPr>
            <p:grpSp>
              <p:nvGrpSpPr>
                <p:cNvPr id="86" name="그룹 85">
                  <a:extLst>
                    <a:ext uri="{FF2B5EF4-FFF2-40B4-BE49-F238E27FC236}">
                      <a16:creationId xmlns:a16="http://schemas.microsoft.com/office/drawing/2014/main" id="{354893FC-E34B-48F4-97BC-F9F3101653D2}"/>
                    </a:ext>
                  </a:extLst>
                </p:cNvPr>
                <p:cNvGrpSpPr/>
                <p:nvPr/>
              </p:nvGrpSpPr>
              <p:grpSpPr>
                <a:xfrm>
                  <a:off x="6086448" y="2194994"/>
                  <a:ext cx="478421" cy="478421"/>
                  <a:chOff x="5724126" y="3483458"/>
                  <a:chExt cx="478421" cy="478421"/>
                </a:xfrm>
              </p:grpSpPr>
              <p:sp>
                <p:nvSpPr>
                  <p:cNvPr id="90" name="타원 89">
                    <a:extLst>
                      <a:ext uri="{FF2B5EF4-FFF2-40B4-BE49-F238E27FC236}">
                        <a16:creationId xmlns:a16="http://schemas.microsoft.com/office/drawing/2014/main" id="{59570866-91B8-4DE0-B594-7274E5BDBDAC}"/>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1" name="그림 90">
                    <a:extLst>
                      <a:ext uri="{FF2B5EF4-FFF2-40B4-BE49-F238E27FC236}">
                        <a16:creationId xmlns:a16="http://schemas.microsoft.com/office/drawing/2014/main" id="{3CFFE1A9-DAA1-473A-8777-89B24FE1A1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7" name="그룹 86">
                  <a:extLst>
                    <a:ext uri="{FF2B5EF4-FFF2-40B4-BE49-F238E27FC236}">
                      <a16:creationId xmlns:a16="http://schemas.microsoft.com/office/drawing/2014/main" id="{B395FB74-4B2A-4444-B0CE-E3E176E8050F}"/>
                    </a:ext>
                  </a:extLst>
                </p:cNvPr>
                <p:cNvGrpSpPr/>
                <p:nvPr/>
              </p:nvGrpSpPr>
              <p:grpSpPr>
                <a:xfrm>
                  <a:off x="5546651" y="2194995"/>
                  <a:ext cx="478421" cy="478421"/>
                  <a:chOff x="5381721" y="2534589"/>
                  <a:chExt cx="478421" cy="478421"/>
                </a:xfrm>
              </p:grpSpPr>
              <p:sp>
                <p:nvSpPr>
                  <p:cNvPr id="88" name="타원 87">
                    <a:extLst>
                      <a:ext uri="{FF2B5EF4-FFF2-40B4-BE49-F238E27FC236}">
                        <a16:creationId xmlns:a16="http://schemas.microsoft.com/office/drawing/2014/main" id="{253AE94A-3999-4B28-B0E5-00B9911CB171}"/>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9" name="그림 88">
                    <a:extLst>
                      <a:ext uri="{FF2B5EF4-FFF2-40B4-BE49-F238E27FC236}">
                        <a16:creationId xmlns:a16="http://schemas.microsoft.com/office/drawing/2014/main" id="{3F3E18C4-6346-46FC-A16F-7C9D805549F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8" name="그룹 67">
                <a:extLst>
                  <a:ext uri="{FF2B5EF4-FFF2-40B4-BE49-F238E27FC236}">
                    <a16:creationId xmlns:a16="http://schemas.microsoft.com/office/drawing/2014/main" id="{7D3BEB41-D84A-4E24-AA05-EF3E0EA76D5F}"/>
                  </a:ext>
                </a:extLst>
              </p:cNvPr>
              <p:cNvGrpSpPr/>
              <p:nvPr/>
            </p:nvGrpSpPr>
            <p:grpSpPr>
              <a:xfrm>
                <a:off x="6617712" y="2373853"/>
                <a:ext cx="478421" cy="478421"/>
                <a:chOff x="6346155" y="2692338"/>
                <a:chExt cx="478421" cy="478421"/>
              </a:xfrm>
            </p:grpSpPr>
            <p:sp>
              <p:nvSpPr>
                <p:cNvPr id="84" name="타원 83">
                  <a:extLst>
                    <a:ext uri="{FF2B5EF4-FFF2-40B4-BE49-F238E27FC236}">
                      <a16:creationId xmlns:a16="http://schemas.microsoft.com/office/drawing/2014/main" id="{99DFD49F-6F18-42F2-B3EE-B15E0C4FEEDA}"/>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5" name="그림 84">
                  <a:extLst>
                    <a:ext uri="{FF2B5EF4-FFF2-40B4-BE49-F238E27FC236}">
                      <a16:creationId xmlns:a16="http://schemas.microsoft.com/office/drawing/2014/main" id="{C8909A23-6103-45A1-9613-0B11DF29E19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69" name="그룹 68">
                <a:extLst>
                  <a:ext uri="{FF2B5EF4-FFF2-40B4-BE49-F238E27FC236}">
                    <a16:creationId xmlns:a16="http://schemas.microsoft.com/office/drawing/2014/main" id="{3544FEF1-2A74-4496-817C-3560B5285264}"/>
                  </a:ext>
                </a:extLst>
              </p:cNvPr>
              <p:cNvGrpSpPr/>
              <p:nvPr/>
            </p:nvGrpSpPr>
            <p:grpSpPr>
              <a:xfrm>
                <a:off x="7361488" y="3771502"/>
                <a:ext cx="478421" cy="478421"/>
                <a:chOff x="6930239" y="4605839"/>
                <a:chExt cx="478421" cy="478421"/>
              </a:xfrm>
            </p:grpSpPr>
            <p:sp>
              <p:nvSpPr>
                <p:cNvPr id="82" name="타원 81">
                  <a:extLst>
                    <a:ext uri="{FF2B5EF4-FFF2-40B4-BE49-F238E27FC236}">
                      <a16:creationId xmlns:a16="http://schemas.microsoft.com/office/drawing/2014/main" id="{4FC26B68-41B0-4E2D-A07E-6B99EE1A654A}"/>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3" name="그림 82">
                  <a:extLst>
                    <a:ext uri="{FF2B5EF4-FFF2-40B4-BE49-F238E27FC236}">
                      <a16:creationId xmlns:a16="http://schemas.microsoft.com/office/drawing/2014/main" id="{C5FABEA5-4B65-4423-B014-A9094A0BD2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0" name="그룹 69">
                <a:extLst>
                  <a:ext uri="{FF2B5EF4-FFF2-40B4-BE49-F238E27FC236}">
                    <a16:creationId xmlns:a16="http://schemas.microsoft.com/office/drawing/2014/main" id="{845DA468-0516-48A6-9980-87DB909C3EC9}"/>
                  </a:ext>
                </a:extLst>
              </p:cNvPr>
              <p:cNvGrpSpPr/>
              <p:nvPr/>
            </p:nvGrpSpPr>
            <p:grpSpPr>
              <a:xfrm>
                <a:off x="6799004" y="4732022"/>
                <a:ext cx="478421" cy="478421"/>
                <a:chOff x="6716684" y="5103232"/>
                <a:chExt cx="478421" cy="478421"/>
              </a:xfrm>
            </p:grpSpPr>
            <p:sp>
              <p:nvSpPr>
                <p:cNvPr id="80" name="타원 79">
                  <a:extLst>
                    <a:ext uri="{FF2B5EF4-FFF2-40B4-BE49-F238E27FC236}">
                      <a16:creationId xmlns:a16="http://schemas.microsoft.com/office/drawing/2014/main" id="{456E6384-A310-49E7-884B-67ABA85CD07F}"/>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1" name="그림 80">
                  <a:extLst>
                    <a:ext uri="{FF2B5EF4-FFF2-40B4-BE49-F238E27FC236}">
                      <a16:creationId xmlns:a16="http://schemas.microsoft.com/office/drawing/2014/main" id="{6373C445-A0B5-4596-A35A-3FD079BB6B2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1" name="그룹 70">
                <a:extLst>
                  <a:ext uri="{FF2B5EF4-FFF2-40B4-BE49-F238E27FC236}">
                    <a16:creationId xmlns:a16="http://schemas.microsoft.com/office/drawing/2014/main" id="{66A82DC5-2AD8-4CF7-99F1-993276CF7E8F}"/>
                  </a:ext>
                </a:extLst>
              </p:cNvPr>
              <p:cNvGrpSpPr/>
              <p:nvPr/>
            </p:nvGrpSpPr>
            <p:grpSpPr>
              <a:xfrm>
                <a:off x="7312778" y="3209223"/>
                <a:ext cx="478421" cy="478421"/>
                <a:chOff x="7063894" y="3536553"/>
                <a:chExt cx="478421" cy="478421"/>
              </a:xfrm>
            </p:grpSpPr>
            <p:sp>
              <p:nvSpPr>
                <p:cNvPr id="78" name="타원 77">
                  <a:extLst>
                    <a:ext uri="{FF2B5EF4-FFF2-40B4-BE49-F238E27FC236}">
                      <a16:creationId xmlns:a16="http://schemas.microsoft.com/office/drawing/2014/main" id="{39CFA2AF-B957-464C-8A2A-1671E143ED97}"/>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9" name="그림 78">
                  <a:extLst>
                    <a:ext uri="{FF2B5EF4-FFF2-40B4-BE49-F238E27FC236}">
                      <a16:creationId xmlns:a16="http://schemas.microsoft.com/office/drawing/2014/main" id="{5ED463AA-71AC-4192-A024-B1F3A54EF38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2" name="그룹 71">
                <a:extLst>
                  <a:ext uri="{FF2B5EF4-FFF2-40B4-BE49-F238E27FC236}">
                    <a16:creationId xmlns:a16="http://schemas.microsoft.com/office/drawing/2014/main" id="{795D293F-3252-427F-8416-41F69A86AE97}"/>
                  </a:ext>
                </a:extLst>
              </p:cNvPr>
              <p:cNvGrpSpPr/>
              <p:nvPr/>
            </p:nvGrpSpPr>
            <p:grpSpPr>
              <a:xfrm>
                <a:off x="4558099" y="4323978"/>
                <a:ext cx="478421" cy="478421"/>
                <a:chOff x="4839474" y="4392074"/>
                <a:chExt cx="478421" cy="478421"/>
              </a:xfrm>
            </p:grpSpPr>
            <p:sp>
              <p:nvSpPr>
                <p:cNvPr id="76" name="타원 75">
                  <a:extLst>
                    <a:ext uri="{FF2B5EF4-FFF2-40B4-BE49-F238E27FC236}">
                      <a16:creationId xmlns:a16="http://schemas.microsoft.com/office/drawing/2014/main" id="{FCE06E0B-1491-4E64-AC87-CDE27875E178}"/>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7" name="그림 76">
                  <a:extLst>
                    <a:ext uri="{FF2B5EF4-FFF2-40B4-BE49-F238E27FC236}">
                      <a16:creationId xmlns:a16="http://schemas.microsoft.com/office/drawing/2014/main" id="{98E8F9FD-4816-4DEC-B504-E870463ACD8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3" name="그룹 72">
                <a:extLst>
                  <a:ext uri="{FF2B5EF4-FFF2-40B4-BE49-F238E27FC236}">
                    <a16:creationId xmlns:a16="http://schemas.microsoft.com/office/drawing/2014/main" id="{E4F56FF4-E0DC-41CE-AD76-E9E06B3B6DD9}"/>
                  </a:ext>
                </a:extLst>
              </p:cNvPr>
              <p:cNvGrpSpPr/>
              <p:nvPr/>
            </p:nvGrpSpPr>
            <p:grpSpPr>
              <a:xfrm>
                <a:off x="4988332" y="4732022"/>
                <a:ext cx="478421" cy="478421"/>
                <a:chOff x="4980019" y="4733181"/>
                <a:chExt cx="478421" cy="478421"/>
              </a:xfrm>
            </p:grpSpPr>
            <p:sp>
              <p:nvSpPr>
                <p:cNvPr id="74" name="타원 73">
                  <a:extLst>
                    <a:ext uri="{FF2B5EF4-FFF2-40B4-BE49-F238E27FC236}">
                      <a16:creationId xmlns:a16="http://schemas.microsoft.com/office/drawing/2014/main" id="{77558E55-10AD-4893-A9B9-C0481C97B95B}"/>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5" name="그림 74">
                  <a:extLst>
                    <a:ext uri="{FF2B5EF4-FFF2-40B4-BE49-F238E27FC236}">
                      <a16:creationId xmlns:a16="http://schemas.microsoft.com/office/drawing/2014/main" id="{97F715F0-2D5D-4CC1-A5F8-C0126FF28F3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9" name="Rounded Rectangle 13">
              <a:extLst>
                <a:ext uri="{FF2B5EF4-FFF2-40B4-BE49-F238E27FC236}">
                  <a16:creationId xmlns:a16="http://schemas.microsoft.com/office/drawing/2014/main" id="{9760C8E5-9C0B-44F5-9D4B-8DD2C326E3D9}"/>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22438888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[Lab7]</a:t>
            </a:r>
          </a:p>
          <a:p>
            <a:r>
              <a:rPr lang="en-US" altLang="ko-KR" sz="2800" dirty="0" err="1">
                <a:ea typeface="SamsungOneKorean 400" panose="020B0503030303020204" pitchFamily="50" charset="-127"/>
              </a:rPr>
              <a:t>Làm</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việc</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với</a:t>
            </a:r>
            <a:r>
              <a:rPr lang="en-US" altLang="ko-KR" sz="2800" dirty="0">
                <a:ea typeface="SamsungOneKorean 400" panose="020B0503030303020204" pitchFamily="50" charset="-127"/>
              </a:rPr>
              <a:t> Cassandra</a:t>
            </a:r>
            <a:endParaRPr lang="ko-KR" altLang="en-US" sz="28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57" name="그룹 56">
            <a:extLst>
              <a:ext uri="{FF2B5EF4-FFF2-40B4-BE49-F238E27FC236}">
                <a16:creationId xmlns:a16="http://schemas.microsoft.com/office/drawing/2014/main" id="{F26D86AF-F842-438D-B5E9-0AEF77CBC31F}"/>
              </a:ext>
            </a:extLst>
          </p:cNvPr>
          <p:cNvGrpSpPr/>
          <p:nvPr/>
        </p:nvGrpSpPr>
        <p:grpSpPr>
          <a:xfrm>
            <a:off x="6143947" y="2590532"/>
            <a:ext cx="3126809" cy="3575932"/>
            <a:chOff x="4401919" y="2167994"/>
            <a:chExt cx="3437990" cy="3962229"/>
          </a:xfrm>
        </p:grpSpPr>
        <p:grpSp>
          <p:nvGrpSpPr>
            <p:cNvPr id="58" name="그룹 57">
              <a:extLst>
                <a:ext uri="{FF2B5EF4-FFF2-40B4-BE49-F238E27FC236}">
                  <a16:creationId xmlns:a16="http://schemas.microsoft.com/office/drawing/2014/main" id="{3BA20035-D635-46F8-AB19-2443F96952A5}"/>
                </a:ext>
              </a:extLst>
            </p:cNvPr>
            <p:cNvGrpSpPr/>
            <p:nvPr/>
          </p:nvGrpSpPr>
          <p:grpSpPr>
            <a:xfrm>
              <a:off x="4401919" y="2167994"/>
              <a:ext cx="3437990" cy="3962229"/>
              <a:chOff x="4401919" y="2167994"/>
              <a:chExt cx="3437990" cy="3962229"/>
            </a:xfrm>
          </p:grpSpPr>
          <p:grpSp>
            <p:nvGrpSpPr>
              <p:cNvPr id="60" name="그룹 59">
                <a:extLst>
                  <a:ext uri="{FF2B5EF4-FFF2-40B4-BE49-F238E27FC236}">
                    <a16:creationId xmlns:a16="http://schemas.microsoft.com/office/drawing/2014/main" id="{B0151911-5307-4329-BA69-5523BCEA41C8}"/>
                  </a:ext>
                </a:extLst>
              </p:cNvPr>
              <p:cNvGrpSpPr/>
              <p:nvPr/>
            </p:nvGrpSpPr>
            <p:grpSpPr>
              <a:xfrm>
                <a:off x="4641130" y="2383352"/>
                <a:ext cx="2969068" cy="3746871"/>
                <a:chOff x="4641130" y="2383352"/>
                <a:chExt cx="2969068" cy="3746871"/>
              </a:xfrm>
            </p:grpSpPr>
            <p:sp>
              <p:nvSpPr>
                <p:cNvPr id="106" name="타원 105">
                  <a:extLst>
                    <a:ext uri="{FF2B5EF4-FFF2-40B4-BE49-F238E27FC236}">
                      <a16:creationId xmlns:a16="http://schemas.microsoft.com/office/drawing/2014/main" id="{351AAC17-C6B9-4449-985D-40C63FEBB159}"/>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7" name="그림 106">
                  <a:extLst>
                    <a:ext uri="{FF2B5EF4-FFF2-40B4-BE49-F238E27FC236}">
                      <a16:creationId xmlns:a16="http://schemas.microsoft.com/office/drawing/2014/main" id="{07D10270-E274-413A-819D-9913158468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1" name="그룹 60">
                <a:extLst>
                  <a:ext uri="{FF2B5EF4-FFF2-40B4-BE49-F238E27FC236}">
                    <a16:creationId xmlns:a16="http://schemas.microsoft.com/office/drawing/2014/main" id="{D3514B36-D719-456B-9046-D48D22CC1D64}"/>
                  </a:ext>
                </a:extLst>
              </p:cNvPr>
              <p:cNvGrpSpPr/>
              <p:nvPr/>
            </p:nvGrpSpPr>
            <p:grpSpPr>
              <a:xfrm>
                <a:off x="4420634" y="3215388"/>
                <a:ext cx="478421" cy="478421"/>
                <a:chOff x="4119360" y="4255504"/>
                <a:chExt cx="478421" cy="478421"/>
              </a:xfrm>
            </p:grpSpPr>
            <p:sp>
              <p:nvSpPr>
                <p:cNvPr id="104" name="타원 103">
                  <a:extLst>
                    <a:ext uri="{FF2B5EF4-FFF2-40B4-BE49-F238E27FC236}">
                      <a16:creationId xmlns:a16="http://schemas.microsoft.com/office/drawing/2014/main" id="{F73C15C6-362E-46E6-99B7-00D72C016438}"/>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5" name="그림 104">
                  <a:extLst>
                    <a:ext uri="{FF2B5EF4-FFF2-40B4-BE49-F238E27FC236}">
                      <a16:creationId xmlns:a16="http://schemas.microsoft.com/office/drawing/2014/main" id="{8576A627-9009-4719-8158-859D5DEA8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2" name="그룹 61">
                <a:extLst>
                  <a:ext uri="{FF2B5EF4-FFF2-40B4-BE49-F238E27FC236}">
                    <a16:creationId xmlns:a16="http://schemas.microsoft.com/office/drawing/2014/main" id="{F5508BCB-94B3-4796-AA70-FC1ADAE6CD98}"/>
                  </a:ext>
                </a:extLst>
              </p:cNvPr>
              <p:cNvGrpSpPr/>
              <p:nvPr/>
            </p:nvGrpSpPr>
            <p:grpSpPr>
              <a:xfrm>
                <a:off x="4401919" y="3767007"/>
                <a:ext cx="478421" cy="478421"/>
                <a:chOff x="4466311" y="3598005"/>
                <a:chExt cx="478421" cy="478421"/>
              </a:xfrm>
            </p:grpSpPr>
            <p:sp>
              <p:nvSpPr>
                <p:cNvPr id="100" name="타원 99">
                  <a:extLst>
                    <a:ext uri="{FF2B5EF4-FFF2-40B4-BE49-F238E27FC236}">
                      <a16:creationId xmlns:a16="http://schemas.microsoft.com/office/drawing/2014/main" id="{B9D9EE8C-A182-4581-A0C9-C2640E9AA479}"/>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1" name="그룹 100">
                  <a:extLst>
                    <a:ext uri="{FF2B5EF4-FFF2-40B4-BE49-F238E27FC236}">
                      <a16:creationId xmlns:a16="http://schemas.microsoft.com/office/drawing/2014/main" id="{2459C39E-35DE-4427-A2AD-717AAC2DD88B}"/>
                    </a:ext>
                  </a:extLst>
                </p:cNvPr>
                <p:cNvGrpSpPr/>
                <p:nvPr/>
              </p:nvGrpSpPr>
              <p:grpSpPr>
                <a:xfrm>
                  <a:off x="4556408" y="3722669"/>
                  <a:ext cx="311620" cy="219568"/>
                  <a:chOff x="4550446" y="3712368"/>
                  <a:chExt cx="311620" cy="219568"/>
                </a:xfrm>
              </p:grpSpPr>
              <p:pic>
                <p:nvPicPr>
                  <p:cNvPr id="102" name="그림 101">
                    <a:extLst>
                      <a:ext uri="{FF2B5EF4-FFF2-40B4-BE49-F238E27FC236}">
                        <a16:creationId xmlns:a16="http://schemas.microsoft.com/office/drawing/2014/main" id="{1066516A-8CB3-4A46-A67E-D6759825F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3" name="그림 102">
                    <a:extLst>
                      <a:ext uri="{FF2B5EF4-FFF2-40B4-BE49-F238E27FC236}">
                        <a16:creationId xmlns:a16="http://schemas.microsoft.com/office/drawing/2014/main" id="{BA2B4377-7B84-45D1-9F16-BD56A2C75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3" name="그룹 62">
                <a:extLst>
                  <a:ext uri="{FF2B5EF4-FFF2-40B4-BE49-F238E27FC236}">
                    <a16:creationId xmlns:a16="http://schemas.microsoft.com/office/drawing/2014/main" id="{C223EE6E-0ECD-4E06-B83B-FE3707F82AD5}"/>
                  </a:ext>
                </a:extLst>
              </p:cNvPr>
              <p:cNvGrpSpPr/>
              <p:nvPr/>
            </p:nvGrpSpPr>
            <p:grpSpPr>
              <a:xfrm>
                <a:off x="4656757" y="2730802"/>
                <a:ext cx="478421" cy="478421"/>
                <a:chOff x="5779974" y="3346111"/>
                <a:chExt cx="478421" cy="478421"/>
              </a:xfrm>
            </p:grpSpPr>
            <p:sp>
              <p:nvSpPr>
                <p:cNvPr id="98" name="타원 97">
                  <a:extLst>
                    <a:ext uri="{FF2B5EF4-FFF2-40B4-BE49-F238E27FC236}">
                      <a16:creationId xmlns:a16="http://schemas.microsoft.com/office/drawing/2014/main" id="{D36E5185-BCAC-4BC0-BB08-E219AE147CB6}"/>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9" name="그림 98">
                  <a:extLst>
                    <a:ext uri="{FF2B5EF4-FFF2-40B4-BE49-F238E27FC236}">
                      <a16:creationId xmlns:a16="http://schemas.microsoft.com/office/drawing/2014/main" id="{1A6FCFD7-D74E-4CC9-BBE4-B38DFB54EB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4" name="그룹 63">
                <a:extLst>
                  <a:ext uri="{FF2B5EF4-FFF2-40B4-BE49-F238E27FC236}">
                    <a16:creationId xmlns:a16="http://schemas.microsoft.com/office/drawing/2014/main" id="{25D819B7-7BE4-4E27-9C3F-637A8741500E}"/>
                  </a:ext>
                </a:extLst>
              </p:cNvPr>
              <p:cNvGrpSpPr/>
              <p:nvPr/>
            </p:nvGrpSpPr>
            <p:grpSpPr>
              <a:xfrm>
                <a:off x="7040382" y="2725220"/>
                <a:ext cx="478421" cy="478421"/>
                <a:chOff x="6653952" y="3105086"/>
                <a:chExt cx="478421" cy="478421"/>
              </a:xfrm>
            </p:grpSpPr>
            <p:sp>
              <p:nvSpPr>
                <p:cNvPr id="96" name="타원 95">
                  <a:extLst>
                    <a:ext uri="{FF2B5EF4-FFF2-40B4-BE49-F238E27FC236}">
                      <a16:creationId xmlns:a16="http://schemas.microsoft.com/office/drawing/2014/main" id="{20E543CA-2384-4C7E-84E6-2F7936A67C21}"/>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7" name="그림 96">
                  <a:extLst>
                    <a:ext uri="{FF2B5EF4-FFF2-40B4-BE49-F238E27FC236}">
                      <a16:creationId xmlns:a16="http://schemas.microsoft.com/office/drawing/2014/main" id="{A96E0B50-3FBD-4478-B7F6-D19860CB4A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5" name="그룹 64">
                <a:extLst>
                  <a:ext uri="{FF2B5EF4-FFF2-40B4-BE49-F238E27FC236}">
                    <a16:creationId xmlns:a16="http://schemas.microsoft.com/office/drawing/2014/main" id="{0F7FAC67-65F8-4CAE-9A57-61E76434979B}"/>
                  </a:ext>
                </a:extLst>
              </p:cNvPr>
              <p:cNvGrpSpPr/>
              <p:nvPr/>
            </p:nvGrpSpPr>
            <p:grpSpPr>
              <a:xfrm>
                <a:off x="7214808" y="4305262"/>
                <a:ext cx="478421" cy="478421"/>
                <a:chOff x="6939282" y="3583507"/>
                <a:chExt cx="478421" cy="478421"/>
              </a:xfrm>
            </p:grpSpPr>
            <p:sp>
              <p:nvSpPr>
                <p:cNvPr id="94" name="타원 93">
                  <a:extLst>
                    <a:ext uri="{FF2B5EF4-FFF2-40B4-BE49-F238E27FC236}">
                      <a16:creationId xmlns:a16="http://schemas.microsoft.com/office/drawing/2014/main" id="{099C6F12-3062-4E02-8EFA-774C73CC9B4C}"/>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5" name="그림 94">
                  <a:extLst>
                    <a:ext uri="{FF2B5EF4-FFF2-40B4-BE49-F238E27FC236}">
                      <a16:creationId xmlns:a16="http://schemas.microsoft.com/office/drawing/2014/main" id="{930769C1-BC3F-4229-B1BE-83737D3A49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6" name="그룹 65">
                <a:extLst>
                  <a:ext uri="{FF2B5EF4-FFF2-40B4-BE49-F238E27FC236}">
                    <a16:creationId xmlns:a16="http://schemas.microsoft.com/office/drawing/2014/main" id="{B67A93CB-E882-41C3-A2CC-4631D6FC2522}"/>
                  </a:ext>
                </a:extLst>
              </p:cNvPr>
              <p:cNvGrpSpPr/>
              <p:nvPr/>
            </p:nvGrpSpPr>
            <p:grpSpPr>
              <a:xfrm>
                <a:off x="5052593" y="2375387"/>
                <a:ext cx="478421" cy="478421"/>
                <a:chOff x="4903300" y="2692339"/>
                <a:chExt cx="478421" cy="478421"/>
              </a:xfrm>
            </p:grpSpPr>
            <p:sp>
              <p:nvSpPr>
                <p:cNvPr id="92" name="타원 91">
                  <a:extLst>
                    <a:ext uri="{FF2B5EF4-FFF2-40B4-BE49-F238E27FC236}">
                      <a16:creationId xmlns:a16="http://schemas.microsoft.com/office/drawing/2014/main" id="{8E70FC74-302B-42EE-8F38-E6EFBDD00E31}"/>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3" name="그림 92">
                  <a:extLst>
                    <a:ext uri="{FF2B5EF4-FFF2-40B4-BE49-F238E27FC236}">
                      <a16:creationId xmlns:a16="http://schemas.microsoft.com/office/drawing/2014/main" id="{07B12C81-D89C-449A-8539-834F85BCC0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7" name="그룹 66">
                <a:extLst>
                  <a:ext uri="{FF2B5EF4-FFF2-40B4-BE49-F238E27FC236}">
                    <a16:creationId xmlns:a16="http://schemas.microsoft.com/office/drawing/2014/main" id="{D4EB0181-1A5B-4431-88D8-C93EA85D92AE}"/>
                  </a:ext>
                </a:extLst>
              </p:cNvPr>
              <p:cNvGrpSpPr/>
              <p:nvPr/>
            </p:nvGrpSpPr>
            <p:grpSpPr>
              <a:xfrm>
                <a:off x="5557339" y="2167994"/>
                <a:ext cx="1018218" cy="478422"/>
                <a:chOff x="5546651" y="2194994"/>
                <a:chExt cx="1018218" cy="478422"/>
              </a:xfrm>
            </p:grpSpPr>
            <p:grpSp>
              <p:nvGrpSpPr>
                <p:cNvPr id="86" name="그룹 85">
                  <a:extLst>
                    <a:ext uri="{FF2B5EF4-FFF2-40B4-BE49-F238E27FC236}">
                      <a16:creationId xmlns:a16="http://schemas.microsoft.com/office/drawing/2014/main" id="{354893FC-E34B-48F4-97BC-F9F3101653D2}"/>
                    </a:ext>
                  </a:extLst>
                </p:cNvPr>
                <p:cNvGrpSpPr/>
                <p:nvPr/>
              </p:nvGrpSpPr>
              <p:grpSpPr>
                <a:xfrm>
                  <a:off x="6086448" y="2194994"/>
                  <a:ext cx="478421" cy="478421"/>
                  <a:chOff x="5724126" y="3483458"/>
                  <a:chExt cx="478421" cy="478421"/>
                </a:xfrm>
              </p:grpSpPr>
              <p:sp>
                <p:nvSpPr>
                  <p:cNvPr id="90" name="타원 89">
                    <a:extLst>
                      <a:ext uri="{FF2B5EF4-FFF2-40B4-BE49-F238E27FC236}">
                        <a16:creationId xmlns:a16="http://schemas.microsoft.com/office/drawing/2014/main" id="{59570866-91B8-4DE0-B594-7274E5BDBDAC}"/>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1" name="그림 90">
                    <a:extLst>
                      <a:ext uri="{FF2B5EF4-FFF2-40B4-BE49-F238E27FC236}">
                        <a16:creationId xmlns:a16="http://schemas.microsoft.com/office/drawing/2014/main" id="{3CFFE1A9-DAA1-473A-8777-89B24FE1A1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7" name="그룹 86">
                  <a:extLst>
                    <a:ext uri="{FF2B5EF4-FFF2-40B4-BE49-F238E27FC236}">
                      <a16:creationId xmlns:a16="http://schemas.microsoft.com/office/drawing/2014/main" id="{B395FB74-4B2A-4444-B0CE-E3E176E8050F}"/>
                    </a:ext>
                  </a:extLst>
                </p:cNvPr>
                <p:cNvGrpSpPr/>
                <p:nvPr/>
              </p:nvGrpSpPr>
              <p:grpSpPr>
                <a:xfrm>
                  <a:off x="5546651" y="2194995"/>
                  <a:ext cx="478421" cy="478421"/>
                  <a:chOff x="5381721" y="2534589"/>
                  <a:chExt cx="478421" cy="478421"/>
                </a:xfrm>
              </p:grpSpPr>
              <p:sp>
                <p:nvSpPr>
                  <p:cNvPr id="88" name="타원 87">
                    <a:extLst>
                      <a:ext uri="{FF2B5EF4-FFF2-40B4-BE49-F238E27FC236}">
                        <a16:creationId xmlns:a16="http://schemas.microsoft.com/office/drawing/2014/main" id="{253AE94A-3999-4B28-B0E5-00B9911CB171}"/>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9" name="그림 88">
                    <a:extLst>
                      <a:ext uri="{FF2B5EF4-FFF2-40B4-BE49-F238E27FC236}">
                        <a16:creationId xmlns:a16="http://schemas.microsoft.com/office/drawing/2014/main" id="{3F3E18C4-6346-46FC-A16F-7C9D805549F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8" name="그룹 67">
                <a:extLst>
                  <a:ext uri="{FF2B5EF4-FFF2-40B4-BE49-F238E27FC236}">
                    <a16:creationId xmlns:a16="http://schemas.microsoft.com/office/drawing/2014/main" id="{7D3BEB41-D84A-4E24-AA05-EF3E0EA76D5F}"/>
                  </a:ext>
                </a:extLst>
              </p:cNvPr>
              <p:cNvGrpSpPr/>
              <p:nvPr/>
            </p:nvGrpSpPr>
            <p:grpSpPr>
              <a:xfrm>
                <a:off x="6617712" y="2373853"/>
                <a:ext cx="478421" cy="478421"/>
                <a:chOff x="6346155" y="2692338"/>
                <a:chExt cx="478421" cy="478421"/>
              </a:xfrm>
            </p:grpSpPr>
            <p:sp>
              <p:nvSpPr>
                <p:cNvPr id="84" name="타원 83">
                  <a:extLst>
                    <a:ext uri="{FF2B5EF4-FFF2-40B4-BE49-F238E27FC236}">
                      <a16:creationId xmlns:a16="http://schemas.microsoft.com/office/drawing/2014/main" id="{99DFD49F-6F18-42F2-B3EE-B15E0C4FEEDA}"/>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5" name="그림 84">
                  <a:extLst>
                    <a:ext uri="{FF2B5EF4-FFF2-40B4-BE49-F238E27FC236}">
                      <a16:creationId xmlns:a16="http://schemas.microsoft.com/office/drawing/2014/main" id="{C8909A23-6103-45A1-9613-0B11DF29E19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69" name="그룹 68">
                <a:extLst>
                  <a:ext uri="{FF2B5EF4-FFF2-40B4-BE49-F238E27FC236}">
                    <a16:creationId xmlns:a16="http://schemas.microsoft.com/office/drawing/2014/main" id="{3544FEF1-2A74-4496-817C-3560B5285264}"/>
                  </a:ext>
                </a:extLst>
              </p:cNvPr>
              <p:cNvGrpSpPr/>
              <p:nvPr/>
            </p:nvGrpSpPr>
            <p:grpSpPr>
              <a:xfrm>
                <a:off x="7361488" y="3771502"/>
                <a:ext cx="478421" cy="478421"/>
                <a:chOff x="6930239" y="4605839"/>
                <a:chExt cx="478421" cy="478421"/>
              </a:xfrm>
            </p:grpSpPr>
            <p:sp>
              <p:nvSpPr>
                <p:cNvPr id="82" name="타원 81">
                  <a:extLst>
                    <a:ext uri="{FF2B5EF4-FFF2-40B4-BE49-F238E27FC236}">
                      <a16:creationId xmlns:a16="http://schemas.microsoft.com/office/drawing/2014/main" id="{4FC26B68-41B0-4E2D-A07E-6B99EE1A654A}"/>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3" name="그림 82">
                  <a:extLst>
                    <a:ext uri="{FF2B5EF4-FFF2-40B4-BE49-F238E27FC236}">
                      <a16:creationId xmlns:a16="http://schemas.microsoft.com/office/drawing/2014/main" id="{C5FABEA5-4B65-4423-B014-A9094A0BD2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0" name="그룹 69">
                <a:extLst>
                  <a:ext uri="{FF2B5EF4-FFF2-40B4-BE49-F238E27FC236}">
                    <a16:creationId xmlns:a16="http://schemas.microsoft.com/office/drawing/2014/main" id="{845DA468-0516-48A6-9980-87DB909C3EC9}"/>
                  </a:ext>
                </a:extLst>
              </p:cNvPr>
              <p:cNvGrpSpPr/>
              <p:nvPr/>
            </p:nvGrpSpPr>
            <p:grpSpPr>
              <a:xfrm>
                <a:off x="6799004" y="4732022"/>
                <a:ext cx="478421" cy="478421"/>
                <a:chOff x="6716684" y="5103232"/>
                <a:chExt cx="478421" cy="478421"/>
              </a:xfrm>
            </p:grpSpPr>
            <p:sp>
              <p:nvSpPr>
                <p:cNvPr id="80" name="타원 79">
                  <a:extLst>
                    <a:ext uri="{FF2B5EF4-FFF2-40B4-BE49-F238E27FC236}">
                      <a16:creationId xmlns:a16="http://schemas.microsoft.com/office/drawing/2014/main" id="{456E6384-A310-49E7-884B-67ABA85CD07F}"/>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1" name="그림 80">
                  <a:extLst>
                    <a:ext uri="{FF2B5EF4-FFF2-40B4-BE49-F238E27FC236}">
                      <a16:creationId xmlns:a16="http://schemas.microsoft.com/office/drawing/2014/main" id="{6373C445-A0B5-4596-A35A-3FD079BB6B2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1" name="그룹 70">
                <a:extLst>
                  <a:ext uri="{FF2B5EF4-FFF2-40B4-BE49-F238E27FC236}">
                    <a16:creationId xmlns:a16="http://schemas.microsoft.com/office/drawing/2014/main" id="{66A82DC5-2AD8-4CF7-99F1-993276CF7E8F}"/>
                  </a:ext>
                </a:extLst>
              </p:cNvPr>
              <p:cNvGrpSpPr/>
              <p:nvPr/>
            </p:nvGrpSpPr>
            <p:grpSpPr>
              <a:xfrm>
                <a:off x="7312778" y="3209223"/>
                <a:ext cx="478421" cy="478421"/>
                <a:chOff x="7063894" y="3536553"/>
                <a:chExt cx="478421" cy="478421"/>
              </a:xfrm>
            </p:grpSpPr>
            <p:sp>
              <p:nvSpPr>
                <p:cNvPr id="78" name="타원 77">
                  <a:extLst>
                    <a:ext uri="{FF2B5EF4-FFF2-40B4-BE49-F238E27FC236}">
                      <a16:creationId xmlns:a16="http://schemas.microsoft.com/office/drawing/2014/main" id="{39CFA2AF-B957-464C-8A2A-1671E143ED97}"/>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9" name="그림 78">
                  <a:extLst>
                    <a:ext uri="{FF2B5EF4-FFF2-40B4-BE49-F238E27FC236}">
                      <a16:creationId xmlns:a16="http://schemas.microsoft.com/office/drawing/2014/main" id="{5ED463AA-71AC-4192-A024-B1F3A54EF38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2" name="그룹 71">
                <a:extLst>
                  <a:ext uri="{FF2B5EF4-FFF2-40B4-BE49-F238E27FC236}">
                    <a16:creationId xmlns:a16="http://schemas.microsoft.com/office/drawing/2014/main" id="{795D293F-3252-427F-8416-41F69A86AE97}"/>
                  </a:ext>
                </a:extLst>
              </p:cNvPr>
              <p:cNvGrpSpPr/>
              <p:nvPr/>
            </p:nvGrpSpPr>
            <p:grpSpPr>
              <a:xfrm>
                <a:off x="4558099" y="4323978"/>
                <a:ext cx="478421" cy="478421"/>
                <a:chOff x="4839474" y="4392074"/>
                <a:chExt cx="478421" cy="478421"/>
              </a:xfrm>
            </p:grpSpPr>
            <p:sp>
              <p:nvSpPr>
                <p:cNvPr id="76" name="타원 75">
                  <a:extLst>
                    <a:ext uri="{FF2B5EF4-FFF2-40B4-BE49-F238E27FC236}">
                      <a16:creationId xmlns:a16="http://schemas.microsoft.com/office/drawing/2014/main" id="{FCE06E0B-1491-4E64-AC87-CDE27875E178}"/>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7" name="그림 76">
                  <a:extLst>
                    <a:ext uri="{FF2B5EF4-FFF2-40B4-BE49-F238E27FC236}">
                      <a16:creationId xmlns:a16="http://schemas.microsoft.com/office/drawing/2014/main" id="{98E8F9FD-4816-4DEC-B504-E870463ACD8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3" name="그룹 72">
                <a:extLst>
                  <a:ext uri="{FF2B5EF4-FFF2-40B4-BE49-F238E27FC236}">
                    <a16:creationId xmlns:a16="http://schemas.microsoft.com/office/drawing/2014/main" id="{E4F56FF4-E0DC-41CE-AD76-E9E06B3B6DD9}"/>
                  </a:ext>
                </a:extLst>
              </p:cNvPr>
              <p:cNvGrpSpPr/>
              <p:nvPr/>
            </p:nvGrpSpPr>
            <p:grpSpPr>
              <a:xfrm>
                <a:off x="4988332" y="4732022"/>
                <a:ext cx="478421" cy="478421"/>
                <a:chOff x="4980019" y="4733181"/>
                <a:chExt cx="478421" cy="478421"/>
              </a:xfrm>
            </p:grpSpPr>
            <p:sp>
              <p:nvSpPr>
                <p:cNvPr id="74" name="타원 73">
                  <a:extLst>
                    <a:ext uri="{FF2B5EF4-FFF2-40B4-BE49-F238E27FC236}">
                      <a16:creationId xmlns:a16="http://schemas.microsoft.com/office/drawing/2014/main" id="{77558E55-10AD-4893-A9B9-C0481C97B95B}"/>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5" name="그림 74">
                  <a:extLst>
                    <a:ext uri="{FF2B5EF4-FFF2-40B4-BE49-F238E27FC236}">
                      <a16:creationId xmlns:a16="http://schemas.microsoft.com/office/drawing/2014/main" id="{97F715F0-2D5D-4CC1-A5F8-C0126FF28F3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9" name="Rounded Rectangle 13">
              <a:extLst>
                <a:ext uri="{FF2B5EF4-FFF2-40B4-BE49-F238E27FC236}">
                  <a16:creationId xmlns:a16="http://schemas.microsoft.com/office/drawing/2014/main" id="{9760C8E5-9C0B-44F5-9D4B-8DD2C326E3D9}"/>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39072901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40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DE9DF05-1740-4862-B700-5AA120E020A5}"/>
              </a:ext>
            </a:extLst>
          </p:cNvPr>
          <p:cNvSpPr>
            <a:spLocks noGrp="1"/>
          </p:cNvSpPr>
          <p:nvPr>
            <p:ph type="body" sz="quarter" idx="10"/>
          </p:nvPr>
        </p:nvSpPr>
        <p:spPr/>
        <p:txBody>
          <a:bodyPr/>
          <a:lstStyle/>
          <a:p>
            <a:r>
              <a:rPr lang="en-US" altLang="ko-KR" dirty="0" err="1">
                <a:ea typeface="SamsungOneKorean 400" panose="020B0503030303020204" pitchFamily="50" charset="-127"/>
              </a:rPr>
              <a:t>Lưu</a:t>
            </a:r>
            <a:r>
              <a:rPr lang="en-US" altLang="ko-KR" dirty="0">
                <a:ea typeface="SamsungOneKorean 400" panose="020B0503030303020204" pitchFamily="50" charset="-127"/>
              </a:rPr>
              <a:t> </a:t>
            </a:r>
            <a:r>
              <a:rPr lang="en-US" altLang="ko-KR" dirty="0" err="1">
                <a:ea typeface="SamsungOneKorean 400" panose="020B0503030303020204" pitchFamily="50" charset="-127"/>
              </a:rPr>
              <a:t>trữ</a:t>
            </a:r>
            <a:endParaRPr lang="en-US" altLang="ko-KR" dirty="0">
              <a:ea typeface="SamsungOneKorean 400" panose="020B0503030303020204" pitchFamily="50" charset="-127"/>
            </a:endParaRPr>
          </a:p>
          <a:p>
            <a:r>
              <a:rPr lang="en-US" altLang="ko-KR" dirty="0">
                <a:ea typeface="SamsungOneKorean 400" panose="020B0503030303020204" pitchFamily="50" charset="-127"/>
              </a:rPr>
              <a:t>Big Data</a:t>
            </a:r>
          </a:p>
        </p:txBody>
      </p:sp>
      <p:sp>
        <p:nvSpPr>
          <p:cNvPr id="3" name="텍스트 개체 틀 2">
            <a:extLst>
              <a:ext uri="{FF2B5EF4-FFF2-40B4-BE49-F238E27FC236}">
                <a16:creationId xmlns:a16="http://schemas.microsoft.com/office/drawing/2014/main" id="{00E6A602-F1BF-4A46-B00F-B9B39FD67938}"/>
              </a:ext>
            </a:extLst>
          </p:cNvPr>
          <p:cNvSpPr>
            <a:spLocks noGrp="1"/>
          </p:cNvSpPr>
          <p:nvPr>
            <p:ph type="body" sz="quarter" idx="12"/>
          </p:nvPr>
        </p:nvSpPr>
        <p:spPr/>
        <p:txBody>
          <a:bodyPr/>
          <a:lstStyle/>
          <a:p>
            <a:r>
              <a:rPr lang="en-US" altLang="ko-KR" dirty="0" err="1">
                <a:ea typeface="SamsungOneKorean 400" panose="020B0503030303020204" pitchFamily="50" charset="-127"/>
              </a:rPr>
              <a:t>Chương</a:t>
            </a:r>
            <a:r>
              <a:rPr lang="en-US" altLang="ko-KR" dirty="0">
                <a:ea typeface="SamsungOneKorean 400" panose="020B0503030303020204" pitchFamily="50" charset="-127"/>
              </a:rPr>
              <a:t> 4. </a:t>
            </a:r>
          </a:p>
        </p:txBody>
      </p:sp>
    </p:spTree>
    <p:extLst>
      <p:ext uri="{BB962C8B-B14F-4D97-AF65-F5344CB8AC3E}">
        <p14:creationId xmlns:p14="http://schemas.microsoft.com/office/powerpoint/2010/main" val="1961536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sz="3000" dirty="0" err="1">
                <a:ea typeface="SamsungOneKorean 400" panose="020B0503030303020204" pitchFamily="50" charset="-127"/>
              </a:rPr>
              <a:t>Mẫu</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Truy</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cập</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Đọc</a:t>
            </a:r>
            <a:r>
              <a:rPr lang="en-US" altLang="ko-KR" sz="3000" dirty="0">
                <a:ea typeface="SamsungOneKorean 400" panose="020B0503030303020204" pitchFamily="50" charset="-127"/>
              </a:rPr>
              <a:t>/</a:t>
            </a:r>
            <a:r>
              <a:rPr lang="en-US" altLang="ko-KR" sz="3000" dirty="0" err="1">
                <a:ea typeface="SamsungOneKorean 400" panose="020B0503030303020204" pitchFamily="50" charset="-127"/>
              </a:rPr>
              <a:t>Ghi</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của</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Máy</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khách</a:t>
            </a:r>
            <a:r>
              <a:rPr lang="en-US" altLang="ko-KR" sz="3000" dirty="0">
                <a:ea typeface="SamsungOneKorean 400" panose="020B0503030303020204" pitchFamily="50" charset="-127"/>
              </a:rPr>
              <a:t> (1/4)</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Bước 1️⃣ : Khách hàng liên hệ với Master để biết vị trí dữ liệu để truy cập đọc/ghi</a:t>
            </a:r>
            <a:endParaRPr lang="ko-KR" altLang="en-US" dirty="0"/>
          </a:p>
        </p:txBody>
      </p:sp>
      <p:grpSp>
        <p:nvGrpSpPr>
          <p:cNvPr id="8" name="그룹 7">
            <a:extLst>
              <a:ext uri="{FF2B5EF4-FFF2-40B4-BE49-F238E27FC236}">
                <a16:creationId xmlns:a16="http://schemas.microsoft.com/office/drawing/2014/main" id="{E1015110-4378-49DB-9DC7-839894BED946}"/>
              </a:ext>
            </a:extLst>
          </p:cNvPr>
          <p:cNvGrpSpPr/>
          <p:nvPr/>
        </p:nvGrpSpPr>
        <p:grpSpPr>
          <a:xfrm>
            <a:off x="1425003" y="3010544"/>
            <a:ext cx="6922860" cy="2800682"/>
            <a:chOff x="1425003" y="3048644"/>
            <a:chExt cx="6922860" cy="2800682"/>
          </a:xfrm>
        </p:grpSpPr>
        <p:sp>
          <p:nvSpPr>
            <p:cNvPr id="9" name="모서리가 둥근 직사각형 74">
              <a:extLst>
                <a:ext uri="{FF2B5EF4-FFF2-40B4-BE49-F238E27FC236}">
                  <a16:creationId xmlns:a16="http://schemas.microsoft.com/office/drawing/2014/main" id="{51331BDB-84F8-408F-A224-83A9D12368F6}"/>
                </a:ext>
              </a:extLst>
            </p:cNvPr>
            <p:cNvSpPr/>
            <p:nvPr/>
          </p:nvSpPr>
          <p:spPr>
            <a:xfrm>
              <a:off x="1896534" y="3240053"/>
              <a:ext cx="1141942" cy="51663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Bộ</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đệm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siêu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0" name="모서리가 둥근 직사각형 75">
              <a:extLst>
                <a:ext uri="{FF2B5EF4-FFF2-40B4-BE49-F238E27FC236}">
                  <a16:creationId xmlns:a16="http://schemas.microsoft.com/office/drawing/2014/main" id="{15EF2B22-183D-4DA6-88F8-8A8C1B31B59C}"/>
                </a:ext>
              </a:extLst>
            </p:cNvPr>
            <p:cNvSpPr/>
            <p:nvPr/>
          </p:nvSpPr>
          <p:spPr>
            <a:xfrm>
              <a:off x="3629692" y="3108594"/>
              <a:ext cx="951930" cy="779550"/>
            </a:xfrm>
            <a:prstGeom prst="roundRect">
              <a:avLst>
                <a:gd name="adj" fmla="val 28821"/>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Korean 400" panose="020B0503030303020204" pitchFamily="50" charset="-127"/>
                </a:rPr>
                <a:t>Máy</a:t>
              </a:r>
              <a:r>
                <a:rPr lang="en-US" altLang="ko-KR" sz="1400" dirty="0">
                  <a:solidFill>
                    <a:schemeClr val="bg1"/>
                  </a:solidFill>
                  <a:latin typeface="SamsungOne-700" panose="020B0803030303020204" pitchFamily="34" charset="0"/>
                  <a:ea typeface="SamsungOneKorean 400" panose="020B0503030303020204" pitchFamily="50" charset="-127"/>
                </a:rPr>
                <a:t> </a:t>
              </a:r>
              <a:r>
                <a:rPr lang="en-US" altLang="ko-KR" sz="1400" dirty="0" err="1">
                  <a:solidFill>
                    <a:schemeClr val="bg1"/>
                  </a:solidFill>
                  <a:latin typeface="SamsungOne-700" panose="020B0803030303020204" pitchFamily="34" charset="0"/>
                  <a:ea typeface="SamsungOneKorean 400" panose="020B0503030303020204" pitchFamily="50" charset="-127"/>
                </a:rPr>
                <a:t>khách</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11" name="모서리가 둥근 직사각형 76">
              <a:extLst>
                <a:ext uri="{FF2B5EF4-FFF2-40B4-BE49-F238E27FC236}">
                  <a16:creationId xmlns:a16="http://schemas.microsoft.com/office/drawing/2014/main" id="{1BF72B3F-7133-46E2-A9E9-5C1D3CDFF1D8}"/>
                </a:ext>
              </a:extLst>
            </p:cNvPr>
            <p:cNvSpPr/>
            <p:nvPr/>
          </p:nvSpPr>
          <p:spPr>
            <a:xfrm>
              <a:off x="5596680" y="3048644"/>
              <a:ext cx="1023195" cy="899450"/>
            </a:xfrm>
            <a:prstGeom prst="roundRect">
              <a:avLst>
                <a:gd name="adj" fmla="val 27257"/>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Master</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500C" panose="020B0606030303020204" pitchFamily="34" charset="0"/>
              </a:endParaRPr>
            </a:p>
          </p:txBody>
        </p:sp>
        <p:sp>
          <p:nvSpPr>
            <p:cNvPr id="12" name="모서리가 둥근 직사각형 77">
              <a:extLst>
                <a:ext uri="{FF2B5EF4-FFF2-40B4-BE49-F238E27FC236}">
                  <a16:creationId xmlns:a16="http://schemas.microsoft.com/office/drawing/2014/main" id="{BD536B0F-7FF1-4C84-A5E1-A7EBAEF4AB3D}"/>
                </a:ext>
              </a:extLst>
            </p:cNvPr>
            <p:cNvSpPr/>
            <p:nvPr/>
          </p:nvSpPr>
          <p:spPr>
            <a:xfrm>
              <a:off x="6720527" y="3048644"/>
              <a:ext cx="1023195" cy="899450"/>
            </a:xfrm>
            <a:prstGeom prst="roundRect">
              <a:avLst>
                <a:gd name="adj" fmla="val 25139"/>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Master</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500C" panose="020B0606030303020204" pitchFamily="34" charset="0"/>
              </a:endParaRPr>
            </a:p>
          </p:txBody>
        </p:sp>
        <p:grpSp>
          <p:nvGrpSpPr>
            <p:cNvPr id="13" name="그룹 12">
              <a:extLst>
                <a:ext uri="{FF2B5EF4-FFF2-40B4-BE49-F238E27FC236}">
                  <a16:creationId xmlns:a16="http://schemas.microsoft.com/office/drawing/2014/main" id="{6D4F7AD9-350D-4810-AEF6-99E4434DA130}"/>
                </a:ext>
              </a:extLst>
            </p:cNvPr>
            <p:cNvGrpSpPr/>
            <p:nvPr/>
          </p:nvGrpSpPr>
          <p:grpSpPr>
            <a:xfrm>
              <a:off x="1425003" y="4392262"/>
              <a:ext cx="3398393" cy="1457064"/>
              <a:chOff x="1508717" y="4460446"/>
              <a:chExt cx="3398393" cy="1457064"/>
            </a:xfrm>
          </p:grpSpPr>
          <p:sp>
            <p:nvSpPr>
              <p:cNvPr id="28" name="모서리가 둥근 직사각형 82">
                <a:extLst>
                  <a:ext uri="{FF2B5EF4-FFF2-40B4-BE49-F238E27FC236}">
                    <a16:creationId xmlns:a16="http://schemas.microsoft.com/office/drawing/2014/main" id="{19843EDE-8AC3-4881-8021-2E8A3BE8E9C0}"/>
                  </a:ext>
                </a:extLst>
              </p:cNvPr>
              <p:cNvSpPr/>
              <p:nvPr/>
            </p:nvSpPr>
            <p:spPr>
              <a:xfrm>
                <a:off x="1508717" y="4460446"/>
                <a:ext cx="3398393" cy="1457064"/>
              </a:xfrm>
              <a:prstGeom prst="roundRect">
                <a:avLst>
                  <a:gd name="adj" fmla="val 11438"/>
                </a:avLst>
              </a:prstGeom>
              <a:solidFill>
                <a:srgbClr val="E9F2FC"/>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 </a:t>
                </a: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r>
                  <a:rPr lang="en-US" altLang="ko-KR" sz="1400" dirty="0" err="1">
                    <a:solidFill>
                      <a:srgbClr val="1F45BC"/>
                    </a:solidFill>
                    <a:latin typeface="SamsungOne-700" panose="020B0803030303020204" pitchFamily="34" charset="0"/>
                    <a:ea typeface="SamsungOneKorean 400" panose="020B0503030303020204" pitchFamily="50" charset="-127"/>
                  </a:rPr>
                  <a:t>Máy</a:t>
                </a:r>
                <a:r>
                  <a:rPr lang="en-US" altLang="ko-KR" sz="1400" dirty="0">
                    <a:solidFill>
                      <a:srgbClr val="1F45BC"/>
                    </a:solidFill>
                    <a:latin typeface="SamsungOne-700" panose="020B0803030303020204" pitchFamily="34" charset="0"/>
                    <a:ea typeface="SamsungOneKorean 400" panose="020B0503030303020204" pitchFamily="50" charset="-127"/>
                  </a:rPr>
                  <a:t> </a:t>
                </a:r>
                <a:r>
                  <a:rPr lang="en-US" altLang="ko-KR" sz="1400" dirty="0" err="1">
                    <a:solidFill>
                      <a:srgbClr val="1F45BC"/>
                    </a:solidFill>
                    <a:latin typeface="SamsungOne-700" panose="020B0803030303020204" pitchFamily="34" charset="0"/>
                    <a:ea typeface="SamsungOneKorean 400" panose="020B0503030303020204" pitchFamily="50" charset="-127"/>
                  </a:rPr>
                  <a:t>chủ</a:t>
                </a:r>
                <a:r>
                  <a:rPr lang="en-US" altLang="ko-KR" sz="1400" dirty="0">
                    <a:solidFill>
                      <a:srgbClr val="1F45BC"/>
                    </a:solidFill>
                    <a:latin typeface="SamsungOne-700" panose="020B0803030303020204" pitchFamily="34" charset="0"/>
                    <a:ea typeface="SamsungOneKorean 400" panose="020B0503030303020204" pitchFamily="50" charset="-127"/>
                  </a:rPr>
                  <a:t> Tablet #1</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29" name="그룹 28">
                <a:extLst>
                  <a:ext uri="{FF2B5EF4-FFF2-40B4-BE49-F238E27FC236}">
                    <a16:creationId xmlns:a16="http://schemas.microsoft.com/office/drawing/2014/main" id="{837AFE26-BE71-4140-ACC4-48966E759A27}"/>
                  </a:ext>
                </a:extLst>
              </p:cNvPr>
              <p:cNvGrpSpPr/>
              <p:nvPr/>
            </p:nvGrpSpPr>
            <p:grpSpPr>
              <a:xfrm>
                <a:off x="1724025" y="4638673"/>
                <a:ext cx="2940049" cy="809626"/>
                <a:chOff x="1724025" y="4638673"/>
                <a:chExt cx="2940049" cy="809626"/>
              </a:xfrm>
            </p:grpSpPr>
            <p:sp>
              <p:nvSpPr>
                <p:cNvPr id="30" name="원통 79">
                  <a:extLst>
                    <a:ext uri="{FF2B5EF4-FFF2-40B4-BE49-F238E27FC236}">
                      <a16:creationId xmlns:a16="http://schemas.microsoft.com/office/drawing/2014/main" id="{AA4D3E30-BBC9-4459-93F9-73F782C0DDC5}"/>
                    </a:ext>
                  </a:extLst>
                </p:cNvPr>
                <p:cNvSpPr/>
                <p:nvPr/>
              </p:nvSpPr>
              <p:spPr>
                <a:xfrm>
                  <a:off x="1724025" y="463867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A</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31" name="원통 80">
                  <a:extLst>
                    <a:ext uri="{FF2B5EF4-FFF2-40B4-BE49-F238E27FC236}">
                      <a16:creationId xmlns:a16="http://schemas.microsoft.com/office/drawing/2014/main" id="{ACB66C25-E202-4546-B43A-B65457C79C31}"/>
                    </a:ext>
                  </a:extLst>
                </p:cNvPr>
                <p:cNvSpPr/>
                <p:nvPr/>
              </p:nvSpPr>
              <p:spPr>
                <a:xfrm>
                  <a:off x="2722562" y="4638673"/>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B</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32" name="원통 81">
                  <a:extLst>
                    <a:ext uri="{FF2B5EF4-FFF2-40B4-BE49-F238E27FC236}">
                      <a16:creationId xmlns:a16="http://schemas.microsoft.com/office/drawing/2014/main" id="{4070A55B-0CE4-4158-BA49-8AAD304F9B5C}"/>
                    </a:ext>
                  </a:extLst>
                </p:cNvPr>
                <p:cNvSpPr/>
                <p:nvPr/>
              </p:nvSpPr>
              <p:spPr>
                <a:xfrm>
                  <a:off x="3721099" y="4638673"/>
                  <a:ext cx="942975" cy="809625"/>
                </a:xfrm>
                <a:prstGeom prst="can">
                  <a:avLst>
                    <a:gd name="adj" fmla="val 18478"/>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C</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grpSp>
        </p:grpSp>
        <p:grpSp>
          <p:nvGrpSpPr>
            <p:cNvPr id="14" name="그룹 13">
              <a:extLst>
                <a:ext uri="{FF2B5EF4-FFF2-40B4-BE49-F238E27FC236}">
                  <a16:creationId xmlns:a16="http://schemas.microsoft.com/office/drawing/2014/main" id="{CFED5967-C941-4776-B42B-26FDE20DE382}"/>
                </a:ext>
              </a:extLst>
            </p:cNvPr>
            <p:cNvGrpSpPr/>
            <p:nvPr/>
          </p:nvGrpSpPr>
          <p:grpSpPr>
            <a:xfrm>
              <a:off x="4949470" y="4392262"/>
              <a:ext cx="3398393" cy="1457064"/>
              <a:chOff x="1508717" y="4460446"/>
              <a:chExt cx="3398393" cy="1457064"/>
            </a:xfrm>
          </p:grpSpPr>
          <p:sp>
            <p:nvSpPr>
              <p:cNvPr id="23" name="모서리가 둥근 직사각형 86">
                <a:extLst>
                  <a:ext uri="{FF2B5EF4-FFF2-40B4-BE49-F238E27FC236}">
                    <a16:creationId xmlns:a16="http://schemas.microsoft.com/office/drawing/2014/main" id="{9551572A-E492-4AC0-B2C6-6E82CF1247A3}"/>
                  </a:ext>
                </a:extLst>
              </p:cNvPr>
              <p:cNvSpPr/>
              <p:nvPr/>
            </p:nvSpPr>
            <p:spPr>
              <a:xfrm>
                <a:off x="1508717" y="4460446"/>
                <a:ext cx="3398393" cy="1457064"/>
              </a:xfrm>
              <a:prstGeom prst="roundRect">
                <a:avLst>
                  <a:gd name="adj" fmla="val 11438"/>
                </a:avLst>
              </a:prstGeom>
              <a:solidFill>
                <a:srgbClr val="E9F2FC"/>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 </a:t>
                </a: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r>
                  <a:rPr lang="en-US" altLang="ko-KR" sz="1400" dirty="0" err="1">
                    <a:solidFill>
                      <a:srgbClr val="1F45BC"/>
                    </a:solidFill>
                    <a:latin typeface="SamsungOne-700" panose="020B0803030303020204" pitchFamily="34" charset="0"/>
                    <a:ea typeface="SamsungOneKorean 400" panose="020B0503030303020204" pitchFamily="50" charset="-127"/>
                  </a:rPr>
                  <a:t>Máy</a:t>
                </a:r>
                <a:r>
                  <a:rPr lang="en-US" altLang="ko-KR" sz="1400" dirty="0">
                    <a:solidFill>
                      <a:srgbClr val="1F45BC"/>
                    </a:solidFill>
                    <a:latin typeface="SamsungOne-700" panose="020B0803030303020204" pitchFamily="34" charset="0"/>
                    <a:ea typeface="SamsungOneKorean 400" panose="020B0503030303020204" pitchFamily="50" charset="-127"/>
                  </a:rPr>
                  <a:t> </a:t>
                </a:r>
                <a:r>
                  <a:rPr lang="en-US" altLang="ko-KR" sz="1400" dirty="0" err="1">
                    <a:solidFill>
                      <a:srgbClr val="1F45BC"/>
                    </a:solidFill>
                    <a:latin typeface="SamsungOne-700" panose="020B0803030303020204" pitchFamily="34" charset="0"/>
                    <a:ea typeface="SamsungOneKorean 400" panose="020B0503030303020204" pitchFamily="50" charset="-127"/>
                  </a:rPr>
                  <a:t>chủ</a:t>
                </a:r>
                <a:r>
                  <a:rPr lang="en-US" altLang="ko-KR" sz="1400" dirty="0">
                    <a:solidFill>
                      <a:srgbClr val="1F45BC"/>
                    </a:solidFill>
                    <a:latin typeface="SamsungOne-700" panose="020B0803030303020204" pitchFamily="34" charset="0"/>
                    <a:ea typeface="SamsungOneKorean 400" panose="020B0503030303020204" pitchFamily="50" charset="-127"/>
                  </a:rPr>
                  <a:t> Tablet #2</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24" name="그룹 23">
                <a:extLst>
                  <a:ext uri="{FF2B5EF4-FFF2-40B4-BE49-F238E27FC236}">
                    <a16:creationId xmlns:a16="http://schemas.microsoft.com/office/drawing/2014/main" id="{098724E6-82D8-4AFA-A62C-3BDFE6D438AD}"/>
                  </a:ext>
                </a:extLst>
              </p:cNvPr>
              <p:cNvGrpSpPr/>
              <p:nvPr/>
            </p:nvGrpSpPr>
            <p:grpSpPr>
              <a:xfrm>
                <a:off x="1724025" y="4638673"/>
                <a:ext cx="2940049" cy="809626"/>
                <a:chOff x="1724025" y="4638673"/>
                <a:chExt cx="2940049" cy="809626"/>
              </a:xfrm>
            </p:grpSpPr>
            <p:sp>
              <p:nvSpPr>
                <p:cNvPr id="25" name="원통 88">
                  <a:extLst>
                    <a:ext uri="{FF2B5EF4-FFF2-40B4-BE49-F238E27FC236}">
                      <a16:creationId xmlns:a16="http://schemas.microsoft.com/office/drawing/2014/main" id="{5553C09D-3153-4E45-8723-117C97445B35}"/>
                    </a:ext>
                  </a:extLst>
                </p:cNvPr>
                <p:cNvSpPr/>
                <p:nvPr/>
              </p:nvSpPr>
              <p:spPr>
                <a:xfrm>
                  <a:off x="1724025" y="463867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A</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26" name="원통 89">
                  <a:extLst>
                    <a:ext uri="{FF2B5EF4-FFF2-40B4-BE49-F238E27FC236}">
                      <a16:creationId xmlns:a16="http://schemas.microsoft.com/office/drawing/2014/main" id="{605A14D6-C4AF-4597-B071-08CA5620C5E1}"/>
                    </a:ext>
                  </a:extLst>
                </p:cNvPr>
                <p:cNvSpPr/>
                <p:nvPr/>
              </p:nvSpPr>
              <p:spPr>
                <a:xfrm>
                  <a:off x="2722562" y="4638673"/>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B</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27" name="원통 90">
                  <a:extLst>
                    <a:ext uri="{FF2B5EF4-FFF2-40B4-BE49-F238E27FC236}">
                      <a16:creationId xmlns:a16="http://schemas.microsoft.com/office/drawing/2014/main" id="{3FF0F7A9-76A5-4E1E-9D5B-D89127FBAA0F}"/>
                    </a:ext>
                  </a:extLst>
                </p:cNvPr>
                <p:cNvSpPr/>
                <p:nvPr/>
              </p:nvSpPr>
              <p:spPr>
                <a:xfrm>
                  <a:off x="3721099" y="4638673"/>
                  <a:ext cx="942975" cy="809625"/>
                </a:xfrm>
                <a:prstGeom prst="can">
                  <a:avLst>
                    <a:gd name="adj" fmla="val 18478"/>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C</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grpSp>
        </p:grpSp>
        <p:cxnSp>
          <p:nvCxnSpPr>
            <p:cNvPr id="15" name="직선 화살표 연결선 14">
              <a:extLst>
                <a:ext uri="{FF2B5EF4-FFF2-40B4-BE49-F238E27FC236}">
                  <a16:creationId xmlns:a16="http://schemas.microsoft.com/office/drawing/2014/main" id="{FFED66E6-0293-4659-96D4-092F531522F5}"/>
                </a:ext>
              </a:extLst>
            </p:cNvPr>
            <p:cNvCxnSpPr>
              <a:stCxn id="10" idx="2"/>
              <a:endCxn id="32" idx="1"/>
            </p:cNvCxnSpPr>
            <p:nvPr/>
          </p:nvCxnSpPr>
          <p:spPr>
            <a:xfrm>
              <a:off x="4105657" y="3888144"/>
              <a:ext cx="3216" cy="682345"/>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AD7E59A-A7F4-47FE-93CE-38D7ECBB5B3B}"/>
                </a:ext>
              </a:extLst>
            </p:cNvPr>
            <p:cNvCxnSpPr/>
            <p:nvPr/>
          </p:nvCxnSpPr>
          <p:spPr>
            <a:xfrm>
              <a:off x="4580360" y="3365500"/>
              <a:ext cx="101632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344BDA3-2EC8-4072-87D4-DB174204278D}"/>
                </a:ext>
              </a:extLst>
            </p:cNvPr>
            <p:cNvCxnSpPr/>
            <p:nvPr/>
          </p:nvCxnSpPr>
          <p:spPr>
            <a:xfrm flipH="1">
              <a:off x="4580360" y="3627145"/>
              <a:ext cx="101632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9A26E158-1054-4574-8C94-B5B151A96873}"/>
                </a:ext>
              </a:extLst>
            </p:cNvPr>
            <p:cNvCxnSpPr>
              <a:stCxn id="10" idx="1"/>
              <a:endCxn id="9" idx="3"/>
            </p:cNvCxnSpPr>
            <p:nvPr/>
          </p:nvCxnSpPr>
          <p:spPr>
            <a:xfrm flipH="1">
              <a:off x="3038476" y="3498369"/>
              <a:ext cx="591216"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4C3B2C64-9C99-4953-BC2D-DC1A2891F901}"/>
                </a:ext>
              </a:extLst>
            </p:cNvPr>
            <p:cNvSpPr/>
            <p:nvPr/>
          </p:nvSpPr>
          <p:spPr>
            <a:xfrm>
              <a:off x="4713954" y="3196198"/>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1</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0" name="타원 19">
              <a:extLst>
                <a:ext uri="{FF2B5EF4-FFF2-40B4-BE49-F238E27FC236}">
                  <a16:creationId xmlns:a16="http://schemas.microsoft.com/office/drawing/2014/main" id="{8A4D7986-FC1A-4922-AE31-824F5AF03E71}"/>
                </a:ext>
              </a:extLst>
            </p:cNvPr>
            <p:cNvSpPr/>
            <p:nvPr/>
          </p:nvSpPr>
          <p:spPr>
            <a:xfrm>
              <a:off x="5152842" y="3452584"/>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2</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1" name="타원 20">
              <a:extLst>
                <a:ext uri="{FF2B5EF4-FFF2-40B4-BE49-F238E27FC236}">
                  <a16:creationId xmlns:a16="http://schemas.microsoft.com/office/drawing/2014/main" id="{60BB26D3-2E19-4734-8FA0-FBF74FDAE586}"/>
                </a:ext>
              </a:extLst>
            </p:cNvPr>
            <p:cNvSpPr/>
            <p:nvPr/>
          </p:nvSpPr>
          <p:spPr>
            <a:xfrm>
              <a:off x="3941993" y="3982546"/>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4</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2" name="타원 21">
              <a:extLst>
                <a:ext uri="{FF2B5EF4-FFF2-40B4-BE49-F238E27FC236}">
                  <a16:creationId xmlns:a16="http://schemas.microsoft.com/office/drawing/2014/main" id="{2FCA659F-8EBD-41CA-9E93-B47593521854}"/>
                </a:ext>
              </a:extLst>
            </p:cNvPr>
            <p:cNvSpPr/>
            <p:nvPr/>
          </p:nvSpPr>
          <p:spPr>
            <a:xfrm>
              <a:off x="3218432" y="3348010"/>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3</a:t>
              </a:r>
              <a:endParaRPr lang="ko-KR" altLang="en-US" dirty="0">
                <a:solidFill>
                  <a:srgbClr val="1F45BC"/>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98610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sz="3000" dirty="0" err="1">
                <a:ea typeface="SamsungOneKorean 400" panose="020B0503030303020204" pitchFamily="50" charset="-127"/>
              </a:rPr>
              <a:t>Mẫu</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Truy</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cập</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Đọc</a:t>
            </a:r>
            <a:r>
              <a:rPr lang="en-US" altLang="ko-KR" sz="3000" dirty="0">
                <a:ea typeface="SamsungOneKorean 400" panose="020B0503030303020204" pitchFamily="50" charset="-127"/>
              </a:rPr>
              <a:t>/</a:t>
            </a:r>
            <a:r>
              <a:rPr lang="en-US" altLang="ko-KR" sz="3000" dirty="0" err="1">
                <a:ea typeface="SamsungOneKorean 400" panose="020B0503030303020204" pitchFamily="50" charset="-127"/>
              </a:rPr>
              <a:t>Ghi</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của</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Máy</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khách</a:t>
            </a:r>
            <a:r>
              <a:rPr lang="en-US" altLang="ko-KR" sz="3000" dirty="0">
                <a:ea typeface="SamsungOneKorean 400" panose="020B0503030303020204" pitchFamily="50" charset="-127"/>
              </a:rPr>
              <a:t> (2/4)</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Bước 2️⃣ : Master cung cấp vị trí của </a:t>
            </a:r>
            <a:r>
              <a:rPr lang="en-US" altLang="ko-KR" dirty="0"/>
              <a:t>tablet </a:t>
            </a:r>
            <a:r>
              <a:rPr lang="vi-VN" altLang="ko-KR" dirty="0"/>
              <a:t>và Máy chủ </a:t>
            </a:r>
            <a:r>
              <a:rPr lang="en-US" altLang="ko-KR" dirty="0"/>
              <a:t>tablet </a:t>
            </a:r>
            <a:r>
              <a:rPr lang="vi-VN" altLang="ko-KR" dirty="0"/>
              <a:t>lưu trữ dữ liệu</a:t>
            </a:r>
            <a:endParaRPr lang="ko-KR" altLang="en-US" dirty="0"/>
          </a:p>
        </p:txBody>
      </p:sp>
      <p:grpSp>
        <p:nvGrpSpPr>
          <p:cNvPr id="8" name="그룹 7">
            <a:extLst>
              <a:ext uri="{FF2B5EF4-FFF2-40B4-BE49-F238E27FC236}">
                <a16:creationId xmlns:a16="http://schemas.microsoft.com/office/drawing/2014/main" id="{207536B2-18A7-4D77-8A49-3DE1974D4A76}"/>
              </a:ext>
            </a:extLst>
          </p:cNvPr>
          <p:cNvGrpSpPr/>
          <p:nvPr/>
        </p:nvGrpSpPr>
        <p:grpSpPr>
          <a:xfrm>
            <a:off x="1425003" y="3010544"/>
            <a:ext cx="6922860" cy="2800682"/>
            <a:chOff x="1425003" y="3048644"/>
            <a:chExt cx="6922860" cy="2800682"/>
          </a:xfrm>
        </p:grpSpPr>
        <p:sp>
          <p:nvSpPr>
            <p:cNvPr id="9" name="모서리가 둥근 직사각형 8">
              <a:extLst>
                <a:ext uri="{FF2B5EF4-FFF2-40B4-BE49-F238E27FC236}">
                  <a16:creationId xmlns:a16="http://schemas.microsoft.com/office/drawing/2014/main" id="{09C8054F-7D08-4875-A9A1-7CECACB2E4F4}"/>
                </a:ext>
              </a:extLst>
            </p:cNvPr>
            <p:cNvSpPr/>
            <p:nvPr/>
          </p:nvSpPr>
          <p:spPr>
            <a:xfrm>
              <a:off x="1896534" y="3240053"/>
              <a:ext cx="1141942" cy="51663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Bộ</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đệm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siêu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0" name="모서리가 둥근 직사각형 9">
              <a:extLst>
                <a:ext uri="{FF2B5EF4-FFF2-40B4-BE49-F238E27FC236}">
                  <a16:creationId xmlns:a16="http://schemas.microsoft.com/office/drawing/2014/main" id="{406BE669-40E6-4902-A2B9-9633BEA03646}"/>
                </a:ext>
              </a:extLst>
            </p:cNvPr>
            <p:cNvSpPr/>
            <p:nvPr/>
          </p:nvSpPr>
          <p:spPr>
            <a:xfrm>
              <a:off x="3629692" y="3108594"/>
              <a:ext cx="951930" cy="779550"/>
            </a:xfrm>
            <a:prstGeom prst="roundRect">
              <a:avLst>
                <a:gd name="adj" fmla="val 28821"/>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Korean 400" panose="020B0503030303020204" pitchFamily="50" charset="-127"/>
                </a:rPr>
                <a:t>Máy</a:t>
              </a:r>
              <a:r>
                <a:rPr lang="en-US" altLang="ko-KR" sz="1400" dirty="0">
                  <a:solidFill>
                    <a:schemeClr val="bg1"/>
                  </a:solidFill>
                  <a:latin typeface="SamsungOne-700" panose="020B0803030303020204" pitchFamily="34" charset="0"/>
                  <a:ea typeface="SamsungOneKorean 400" panose="020B0503030303020204" pitchFamily="50" charset="-127"/>
                </a:rPr>
                <a:t> </a:t>
              </a:r>
              <a:r>
                <a:rPr lang="en-US" altLang="ko-KR" sz="1400" dirty="0" err="1">
                  <a:solidFill>
                    <a:schemeClr val="bg1"/>
                  </a:solidFill>
                  <a:latin typeface="SamsungOne-700" panose="020B0803030303020204" pitchFamily="34" charset="0"/>
                  <a:ea typeface="SamsungOneKorean 400" panose="020B0503030303020204" pitchFamily="50" charset="-127"/>
                </a:rPr>
                <a:t>khách</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11" name="모서리가 둥근 직사각형 10">
              <a:extLst>
                <a:ext uri="{FF2B5EF4-FFF2-40B4-BE49-F238E27FC236}">
                  <a16:creationId xmlns:a16="http://schemas.microsoft.com/office/drawing/2014/main" id="{5301F41F-A86F-4521-A8A5-65103662771D}"/>
                </a:ext>
              </a:extLst>
            </p:cNvPr>
            <p:cNvSpPr/>
            <p:nvPr/>
          </p:nvSpPr>
          <p:spPr>
            <a:xfrm>
              <a:off x="5596680" y="3048644"/>
              <a:ext cx="1023195" cy="899450"/>
            </a:xfrm>
            <a:prstGeom prst="roundRect">
              <a:avLst>
                <a:gd name="adj" fmla="val 27257"/>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Master</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500C" panose="020B0606030303020204" pitchFamily="34" charset="0"/>
              </a:endParaRPr>
            </a:p>
          </p:txBody>
        </p:sp>
        <p:sp>
          <p:nvSpPr>
            <p:cNvPr id="12" name="모서리가 둥근 직사각형 11">
              <a:extLst>
                <a:ext uri="{FF2B5EF4-FFF2-40B4-BE49-F238E27FC236}">
                  <a16:creationId xmlns:a16="http://schemas.microsoft.com/office/drawing/2014/main" id="{0CA6C6FF-4847-4F46-BE6B-96EAA71DBEF9}"/>
                </a:ext>
              </a:extLst>
            </p:cNvPr>
            <p:cNvSpPr/>
            <p:nvPr/>
          </p:nvSpPr>
          <p:spPr>
            <a:xfrm>
              <a:off x="6720527" y="3048644"/>
              <a:ext cx="1023195" cy="899450"/>
            </a:xfrm>
            <a:prstGeom prst="roundRect">
              <a:avLst>
                <a:gd name="adj" fmla="val 25139"/>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Master</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500C" panose="020B0606030303020204" pitchFamily="34" charset="0"/>
              </a:endParaRPr>
            </a:p>
          </p:txBody>
        </p:sp>
        <p:grpSp>
          <p:nvGrpSpPr>
            <p:cNvPr id="13" name="그룹 12">
              <a:extLst>
                <a:ext uri="{FF2B5EF4-FFF2-40B4-BE49-F238E27FC236}">
                  <a16:creationId xmlns:a16="http://schemas.microsoft.com/office/drawing/2014/main" id="{96987C88-3BC7-44C9-BE81-8B2FCDBE6062}"/>
                </a:ext>
              </a:extLst>
            </p:cNvPr>
            <p:cNvGrpSpPr/>
            <p:nvPr/>
          </p:nvGrpSpPr>
          <p:grpSpPr>
            <a:xfrm>
              <a:off x="1425003" y="4392262"/>
              <a:ext cx="3398393" cy="1457064"/>
              <a:chOff x="1508717" y="4460446"/>
              <a:chExt cx="3398393" cy="1457064"/>
            </a:xfrm>
          </p:grpSpPr>
          <p:sp>
            <p:nvSpPr>
              <p:cNvPr id="28" name="모서리가 둥근 직사각형 27">
                <a:extLst>
                  <a:ext uri="{FF2B5EF4-FFF2-40B4-BE49-F238E27FC236}">
                    <a16:creationId xmlns:a16="http://schemas.microsoft.com/office/drawing/2014/main" id="{3AD70A8F-9BC0-41C7-872C-2ED4D405898C}"/>
                  </a:ext>
                </a:extLst>
              </p:cNvPr>
              <p:cNvSpPr/>
              <p:nvPr/>
            </p:nvSpPr>
            <p:spPr>
              <a:xfrm>
                <a:off x="1508717" y="4460446"/>
                <a:ext cx="3398393" cy="1457064"/>
              </a:xfrm>
              <a:prstGeom prst="roundRect">
                <a:avLst>
                  <a:gd name="adj" fmla="val 11438"/>
                </a:avLst>
              </a:prstGeom>
              <a:solidFill>
                <a:srgbClr val="E9F2FC"/>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 </a:t>
                </a: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r>
                  <a:rPr lang="en-US" altLang="ko-KR" sz="1400" dirty="0" err="1">
                    <a:solidFill>
                      <a:srgbClr val="1F45BC"/>
                    </a:solidFill>
                    <a:latin typeface="SamsungOne-700" panose="020B0803030303020204" pitchFamily="34" charset="0"/>
                    <a:ea typeface="SamsungOneKorean 400" panose="020B0503030303020204" pitchFamily="50" charset="-127"/>
                  </a:rPr>
                  <a:t>Máy</a:t>
                </a:r>
                <a:r>
                  <a:rPr lang="en-US" altLang="ko-KR" sz="1400" dirty="0">
                    <a:solidFill>
                      <a:srgbClr val="1F45BC"/>
                    </a:solidFill>
                    <a:latin typeface="SamsungOne-700" panose="020B0803030303020204" pitchFamily="34" charset="0"/>
                    <a:ea typeface="SamsungOneKorean 400" panose="020B0503030303020204" pitchFamily="50" charset="-127"/>
                  </a:rPr>
                  <a:t> </a:t>
                </a:r>
                <a:r>
                  <a:rPr lang="en-US" altLang="ko-KR" sz="1400" dirty="0" err="1">
                    <a:solidFill>
                      <a:srgbClr val="1F45BC"/>
                    </a:solidFill>
                    <a:latin typeface="SamsungOne-700" panose="020B0803030303020204" pitchFamily="34" charset="0"/>
                    <a:ea typeface="SamsungOneKorean 400" panose="020B0503030303020204" pitchFamily="50" charset="-127"/>
                  </a:rPr>
                  <a:t>chủ</a:t>
                </a:r>
                <a:r>
                  <a:rPr lang="en-US" altLang="ko-KR" sz="1400" dirty="0">
                    <a:solidFill>
                      <a:srgbClr val="1F45BC"/>
                    </a:solidFill>
                    <a:latin typeface="SamsungOne-700" panose="020B0803030303020204" pitchFamily="34" charset="0"/>
                    <a:ea typeface="SamsungOneKorean 400" panose="020B0503030303020204" pitchFamily="50" charset="-127"/>
                  </a:rPr>
                  <a:t> Tablet #1</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29" name="그룹 28">
                <a:extLst>
                  <a:ext uri="{FF2B5EF4-FFF2-40B4-BE49-F238E27FC236}">
                    <a16:creationId xmlns:a16="http://schemas.microsoft.com/office/drawing/2014/main" id="{11D71A7C-8098-4ED5-8531-4FECCE454C8A}"/>
                  </a:ext>
                </a:extLst>
              </p:cNvPr>
              <p:cNvGrpSpPr/>
              <p:nvPr/>
            </p:nvGrpSpPr>
            <p:grpSpPr>
              <a:xfrm>
                <a:off x="1724025" y="4638673"/>
                <a:ext cx="2940049" cy="809626"/>
                <a:chOff x="1724025" y="4638673"/>
                <a:chExt cx="2940049" cy="809626"/>
              </a:xfrm>
            </p:grpSpPr>
            <p:sp>
              <p:nvSpPr>
                <p:cNvPr id="30" name="원통 29">
                  <a:extLst>
                    <a:ext uri="{FF2B5EF4-FFF2-40B4-BE49-F238E27FC236}">
                      <a16:creationId xmlns:a16="http://schemas.microsoft.com/office/drawing/2014/main" id="{2E1B1186-8D54-4088-A496-AC273447C52E}"/>
                    </a:ext>
                  </a:extLst>
                </p:cNvPr>
                <p:cNvSpPr/>
                <p:nvPr/>
              </p:nvSpPr>
              <p:spPr>
                <a:xfrm>
                  <a:off x="1724025" y="463867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A</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31" name="원통 30">
                  <a:extLst>
                    <a:ext uri="{FF2B5EF4-FFF2-40B4-BE49-F238E27FC236}">
                      <a16:creationId xmlns:a16="http://schemas.microsoft.com/office/drawing/2014/main" id="{500B4C95-16AA-427B-B705-A51F240A91FA}"/>
                    </a:ext>
                  </a:extLst>
                </p:cNvPr>
                <p:cNvSpPr/>
                <p:nvPr/>
              </p:nvSpPr>
              <p:spPr>
                <a:xfrm>
                  <a:off x="2722562" y="4638673"/>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B</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32" name="원통 31">
                  <a:extLst>
                    <a:ext uri="{FF2B5EF4-FFF2-40B4-BE49-F238E27FC236}">
                      <a16:creationId xmlns:a16="http://schemas.microsoft.com/office/drawing/2014/main" id="{4E5EE9C0-2047-4F6D-A009-F526532E22E0}"/>
                    </a:ext>
                  </a:extLst>
                </p:cNvPr>
                <p:cNvSpPr/>
                <p:nvPr/>
              </p:nvSpPr>
              <p:spPr>
                <a:xfrm>
                  <a:off x="3721099" y="4638673"/>
                  <a:ext cx="942975" cy="809625"/>
                </a:xfrm>
                <a:prstGeom prst="can">
                  <a:avLst>
                    <a:gd name="adj" fmla="val 18478"/>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C</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grpSp>
        </p:grpSp>
        <p:grpSp>
          <p:nvGrpSpPr>
            <p:cNvPr id="14" name="그룹 13">
              <a:extLst>
                <a:ext uri="{FF2B5EF4-FFF2-40B4-BE49-F238E27FC236}">
                  <a16:creationId xmlns:a16="http://schemas.microsoft.com/office/drawing/2014/main" id="{5CDD4CE9-BC57-4189-93D1-DB16E34FC9A5}"/>
                </a:ext>
              </a:extLst>
            </p:cNvPr>
            <p:cNvGrpSpPr/>
            <p:nvPr/>
          </p:nvGrpSpPr>
          <p:grpSpPr>
            <a:xfrm>
              <a:off x="4949470" y="4392262"/>
              <a:ext cx="3398393" cy="1457064"/>
              <a:chOff x="1508717" y="4460446"/>
              <a:chExt cx="3398393" cy="1457064"/>
            </a:xfrm>
          </p:grpSpPr>
          <p:sp>
            <p:nvSpPr>
              <p:cNvPr id="23" name="모서리가 둥근 직사각형 22">
                <a:extLst>
                  <a:ext uri="{FF2B5EF4-FFF2-40B4-BE49-F238E27FC236}">
                    <a16:creationId xmlns:a16="http://schemas.microsoft.com/office/drawing/2014/main" id="{55EA3383-141B-47C9-9174-FACC6B48246F}"/>
                  </a:ext>
                </a:extLst>
              </p:cNvPr>
              <p:cNvSpPr/>
              <p:nvPr/>
            </p:nvSpPr>
            <p:spPr>
              <a:xfrm>
                <a:off x="1508717" y="4460446"/>
                <a:ext cx="3398393" cy="1457064"/>
              </a:xfrm>
              <a:prstGeom prst="roundRect">
                <a:avLst>
                  <a:gd name="adj" fmla="val 11438"/>
                </a:avLst>
              </a:prstGeom>
              <a:solidFill>
                <a:srgbClr val="E9F2FC"/>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 </a:t>
                </a: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r>
                  <a:rPr lang="en-US" altLang="ko-KR" sz="1400" dirty="0" err="1">
                    <a:solidFill>
                      <a:srgbClr val="1F45BC"/>
                    </a:solidFill>
                    <a:latin typeface="SamsungOne-700" panose="020B0803030303020204" pitchFamily="34" charset="0"/>
                    <a:ea typeface="SamsungOneKorean 400" panose="020B0503030303020204" pitchFamily="50" charset="-127"/>
                  </a:rPr>
                  <a:t>Máy</a:t>
                </a:r>
                <a:r>
                  <a:rPr lang="en-US" altLang="ko-KR" sz="1400" dirty="0">
                    <a:solidFill>
                      <a:srgbClr val="1F45BC"/>
                    </a:solidFill>
                    <a:latin typeface="SamsungOne-700" panose="020B0803030303020204" pitchFamily="34" charset="0"/>
                    <a:ea typeface="SamsungOneKorean 400" panose="020B0503030303020204" pitchFamily="50" charset="-127"/>
                  </a:rPr>
                  <a:t> </a:t>
                </a:r>
                <a:r>
                  <a:rPr lang="en-US" altLang="ko-KR" sz="1400" dirty="0" err="1">
                    <a:solidFill>
                      <a:srgbClr val="1F45BC"/>
                    </a:solidFill>
                    <a:latin typeface="SamsungOne-700" panose="020B0803030303020204" pitchFamily="34" charset="0"/>
                    <a:ea typeface="SamsungOneKorean 400" panose="020B0503030303020204" pitchFamily="50" charset="-127"/>
                  </a:rPr>
                  <a:t>chủ</a:t>
                </a:r>
                <a:r>
                  <a:rPr lang="en-US" altLang="ko-KR" sz="1400" dirty="0">
                    <a:solidFill>
                      <a:srgbClr val="1F45BC"/>
                    </a:solidFill>
                    <a:latin typeface="SamsungOne-700" panose="020B0803030303020204" pitchFamily="34" charset="0"/>
                    <a:ea typeface="SamsungOneKorean 400" panose="020B0503030303020204" pitchFamily="50" charset="-127"/>
                  </a:rPr>
                  <a:t> Tablet #2</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24" name="그룹 23">
                <a:extLst>
                  <a:ext uri="{FF2B5EF4-FFF2-40B4-BE49-F238E27FC236}">
                    <a16:creationId xmlns:a16="http://schemas.microsoft.com/office/drawing/2014/main" id="{7BCF9DDE-A52F-454C-BA9B-97F047723620}"/>
                  </a:ext>
                </a:extLst>
              </p:cNvPr>
              <p:cNvGrpSpPr/>
              <p:nvPr/>
            </p:nvGrpSpPr>
            <p:grpSpPr>
              <a:xfrm>
                <a:off x="1724025" y="4638673"/>
                <a:ext cx="2940049" cy="809626"/>
                <a:chOff x="1724025" y="4638673"/>
                <a:chExt cx="2940049" cy="809626"/>
              </a:xfrm>
            </p:grpSpPr>
            <p:sp>
              <p:nvSpPr>
                <p:cNvPr id="25" name="원통 24">
                  <a:extLst>
                    <a:ext uri="{FF2B5EF4-FFF2-40B4-BE49-F238E27FC236}">
                      <a16:creationId xmlns:a16="http://schemas.microsoft.com/office/drawing/2014/main" id="{8DD154D7-6456-4E71-A9AA-5EA471CEFB4A}"/>
                    </a:ext>
                  </a:extLst>
                </p:cNvPr>
                <p:cNvSpPr/>
                <p:nvPr/>
              </p:nvSpPr>
              <p:spPr>
                <a:xfrm>
                  <a:off x="1724025" y="463867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A</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26" name="원통 25">
                  <a:extLst>
                    <a:ext uri="{FF2B5EF4-FFF2-40B4-BE49-F238E27FC236}">
                      <a16:creationId xmlns:a16="http://schemas.microsoft.com/office/drawing/2014/main" id="{6DEECD67-A813-486C-A205-97E7AF1748E9}"/>
                    </a:ext>
                  </a:extLst>
                </p:cNvPr>
                <p:cNvSpPr/>
                <p:nvPr/>
              </p:nvSpPr>
              <p:spPr>
                <a:xfrm>
                  <a:off x="2722562" y="4638673"/>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B</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27" name="원통 26">
                  <a:extLst>
                    <a:ext uri="{FF2B5EF4-FFF2-40B4-BE49-F238E27FC236}">
                      <a16:creationId xmlns:a16="http://schemas.microsoft.com/office/drawing/2014/main" id="{EFA0B6A0-6D56-4389-B3B5-A72AA86A7437}"/>
                    </a:ext>
                  </a:extLst>
                </p:cNvPr>
                <p:cNvSpPr/>
                <p:nvPr/>
              </p:nvSpPr>
              <p:spPr>
                <a:xfrm>
                  <a:off x="3721099" y="4638673"/>
                  <a:ext cx="942975" cy="809625"/>
                </a:xfrm>
                <a:prstGeom prst="can">
                  <a:avLst>
                    <a:gd name="adj" fmla="val 18478"/>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C</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grpSp>
        </p:grpSp>
        <p:cxnSp>
          <p:nvCxnSpPr>
            <p:cNvPr id="15" name="직선 화살표 연결선 14">
              <a:extLst>
                <a:ext uri="{FF2B5EF4-FFF2-40B4-BE49-F238E27FC236}">
                  <a16:creationId xmlns:a16="http://schemas.microsoft.com/office/drawing/2014/main" id="{692D38AA-2E82-4AD9-BF37-5EB190B765BE}"/>
                </a:ext>
              </a:extLst>
            </p:cNvPr>
            <p:cNvCxnSpPr>
              <a:stCxn id="10" idx="2"/>
              <a:endCxn id="32" idx="1"/>
            </p:cNvCxnSpPr>
            <p:nvPr/>
          </p:nvCxnSpPr>
          <p:spPr>
            <a:xfrm>
              <a:off x="4105657" y="3888144"/>
              <a:ext cx="3216" cy="682345"/>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22AAAB2-D075-4EF3-A67A-4408FF01331C}"/>
                </a:ext>
              </a:extLst>
            </p:cNvPr>
            <p:cNvCxnSpPr/>
            <p:nvPr/>
          </p:nvCxnSpPr>
          <p:spPr>
            <a:xfrm>
              <a:off x="4580360" y="3365500"/>
              <a:ext cx="101632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B90AF92-F464-443F-8826-84AC60198D8C}"/>
                </a:ext>
              </a:extLst>
            </p:cNvPr>
            <p:cNvCxnSpPr/>
            <p:nvPr/>
          </p:nvCxnSpPr>
          <p:spPr>
            <a:xfrm flipH="1">
              <a:off x="4580360" y="3627145"/>
              <a:ext cx="101632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54D56AD9-DB4D-4FAD-831D-D94A42F01F2D}"/>
                </a:ext>
              </a:extLst>
            </p:cNvPr>
            <p:cNvCxnSpPr>
              <a:stCxn id="10" idx="1"/>
              <a:endCxn id="9" idx="3"/>
            </p:cNvCxnSpPr>
            <p:nvPr/>
          </p:nvCxnSpPr>
          <p:spPr>
            <a:xfrm flipH="1">
              <a:off x="3038476" y="3498369"/>
              <a:ext cx="591216"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2FA4AE93-3292-4810-87A8-C975F4E69F65}"/>
                </a:ext>
              </a:extLst>
            </p:cNvPr>
            <p:cNvSpPr/>
            <p:nvPr/>
          </p:nvSpPr>
          <p:spPr>
            <a:xfrm>
              <a:off x="4713954" y="3196198"/>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1</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0" name="타원 19">
              <a:extLst>
                <a:ext uri="{FF2B5EF4-FFF2-40B4-BE49-F238E27FC236}">
                  <a16:creationId xmlns:a16="http://schemas.microsoft.com/office/drawing/2014/main" id="{9AAB638B-7BB2-4266-8EB4-5843FE21270B}"/>
                </a:ext>
              </a:extLst>
            </p:cNvPr>
            <p:cNvSpPr/>
            <p:nvPr/>
          </p:nvSpPr>
          <p:spPr>
            <a:xfrm>
              <a:off x="5152842" y="3452584"/>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2</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1" name="타원 20">
              <a:extLst>
                <a:ext uri="{FF2B5EF4-FFF2-40B4-BE49-F238E27FC236}">
                  <a16:creationId xmlns:a16="http://schemas.microsoft.com/office/drawing/2014/main" id="{E05E9E4C-62A0-4FA4-BA4A-5BB2BB28D342}"/>
                </a:ext>
              </a:extLst>
            </p:cNvPr>
            <p:cNvSpPr/>
            <p:nvPr/>
          </p:nvSpPr>
          <p:spPr>
            <a:xfrm>
              <a:off x="3941993" y="3982546"/>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4</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2" name="타원 21">
              <a:extLst>
                <a:ext uri="{FF2B5EF4-FFF2-40B4-BE49-F238E27FC236}">
                  <a16:creationId xmlns:a16="http://schemas.microsoft.com/office/drawing/2014/main" id="{F8E3625D-9A26-46C9-B9EA-F82C83ECFA7C}"/>
                </a:ext>
              </a:extLst>
            </p:cNvPr>
            <p:cNvSpPr/>
            <p:nvPr/>
          </p:nvSpPr>
          <p:spPr>
            <a:xfrm>
              <a:off x="3218432" y="3348010"/>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3</a:t>
              </a:r>
              <a:endParaRPr lang="ko-KR" altLang="en-US" dirty="0">
                <a:solidFill>
                  <a:srgbClr val="1F45BC"/>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194251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523052"/>
            <a:ext cx="8932128" cy="493776"/>
          </a:xfrm>
        </p:spPr>
        <p:txBody>
          <a:bodyPr/>
          <a:lstStyle/>
          <a:p>
            <a:r>
              <a:rPr lang="en-US" altLang="ko-KR" sz="3000" dirty="0" err="1">
                <a:ea typeface="SamsungOneKorean 400" panose="020B0503030303020204" pitchFamily="50" charset="-127"/>
              </a:rPr>
              <a:t>Mẫu</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Truy</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cập</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Đọc</a:t>
            </a:r>
            <a:r>
              <a:rPr lang="en-US" altLang="ko-KR" sz="3000" dirty="0">
                <a:ea typeface="SamsungOneKorean 400" panose="020B0503030303020204" pitchFamily="50" charset="-127"/>
              </a:rPr>
              <a:t>/</a:t>
            </a:r>
            <a:r>
              <a:rPr lang="en-US" altLang="ko-KR" sz="3000" dirty="0" err="1">
                <a:ea typeface="SamsungOneKorean 400" panose="020B0503030303020204" pitchFamily="50" charset="-127"/>
              </a:rPr>
              <a:t>Ghi</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của</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Máy</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khách</a:t>
            </a:r>
            <a:r>
              <a:rPr lang="en-US" altLang="ko-KR" sz="3000" dirty="0">
                <a:ea typeface="SamsungOneKorean 400" panose="020B0503030303020204" pitchFamily="50" charset="-127"/>
              </a:rPr>
              <a:t> (3/4)</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Bước 3️⃣ : Máy khách lưu trữ Siêu dữ liệu cho tất cả máy tính bảng truy cập gần đây</a:t>
            </a:r>
            <a:endParaRPr lang="ko-KR" altLang="en-US" dirty="0"/>
          </a:p>
        </p:txBody>
      </p:sp>
      <p:grpSp>
        <p:nvGrpSpPr>
          <p:cNvPr id="8" name="그룹 7">
            <a:extLst>
              <a:ext uri="{FF2B5EF4-FFF2-40B4-BE49-F238E27FC236}">
                <a16:creationId xmlns:a16="http://schemas.microsoft.com/office/drawing/2014/main" id="{7DB7E7AF-542F-4E05-9950-8A80B33BCA3F}"/>
              </a:ext>
            </a:extLst>
          </p:cNvPr>
          <p:cNvGrpSpPr/>
          <p:nvPr/>
        </p:nvGrpSpPr>
        <p:grpSpPr>
          <a:xfrm>
            <a:off x="1425003" y="3010544"/>
            <a:ext cx="6922860" cy="2800682"/>
            <a:chOff x="1425003" y="3048644"/>
            <a:chExt cx="6922860" cy="2800682"/>
          </a:xfrm>
        </p:grpSpPr>
        <p:sp>
          <p:nvSpPr>
            <p:cNvPr id="9" name="모서리가 둥근 직사각형 8">
              <a:extLst>
                <a:ext uri="{FF2B5EF4-FFF2-40B4-BE49-F238E27FC236}">
                  <a16:creationId xmlns:a16="http://schemas.microsoft.com/office/drawing/2014/main" id="{7E7B32CC-1926-4CC1-A650-0ECAEB898B86}"/>
                </a:ext>
              </a:extLst>
            </p:cNvPr>
            <p:cNvSpPr/>
            <p:nvPr/>
          </p:nvSpPr>
          <p:spPr>
            <a:xfrm>
              <a:off x="1885244" y="3240053"/>
              <a:ext cx="1153231" cy="51663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Bộ</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đệm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siêu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0" name="모서리가 둥근 직사각형 9">
              <a:extLst>
                <a:ext uri="{FF2B5EF4-FFF2-40B4-BE49-F238E27FC236}">
                  <a16:creationId xmlns:a16="http://schemas.microsoft.com/office/drawing/2014/main" id="{AF28A9F2-F40B-4125-9BA7-92257E5EA95C}"/>
                </a:ext>
              </a:extLst>
            </p:cNvPr>
            <p:cNvSpPr/>
            <p:nvPr/>
          </p:nvSpPr>
          <p:spPr>
            <a:xfrm>
              <a:off x="3629692" y="3108594"/>
              <a:ext cx="951930" cy="779550"/>
            </a:xfrm>
            <a:prstGeom prst="roundRect">
              <a:avLst>
                <a:gd name="adj" fmla="val 28821"/>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Korean 400" panose="020B0503030303020204" pitchFamily="50" charset="-127"/>
                </a:rPr>
                <a:t>Máy</a:t>
              </a:r>
              <a:r>
                <a:rPr lang="en-US" altLang="ko-KR" sz="1400" dirty="0">
                  <a:solidFill>
                    <a:schemeClr val="bg1"/>
                  </a:solidFill>
                  <a:latin typeface="SamsungOne-700" panose="020B0803030303020204" pitchFamily="34" charset="0"/>
                  <a:ea typeface="SamsungOneKorean 400" panose="020B0503030303020204" pitchFamily="50" charset="-127"/>
                </a:rPr>
                <a:t> </a:t>
              </a:r>
              <a:r>
                <a:rPr lang="en-US" altLang="ko-KR" sz="1400" dirty="0" err="1">
                  <a:solidFill>
                    <a:schemeClr val="bg1"/>
                  </a:solidFill>
                  <a:latin typeface="SamsungOne-700" panose="020B0803030303020204" pitchFamily="34" charset="0"/>
                  <a:ea typeface="SamsungOneKorean 400" panose="020B0503030303020204" pitchFamily="50" charset="-127"/>
                </a:rPr>
                <a:t>khách</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11" name="모서리가 둥근 직사각형 10">
              <a:extLst>
                <a:ext uri="{FF2B5EF4-FFF2-40B4-BE49-F238E27FC236}">
                  <a16:creationId xmlns:a16="http://schemas.microsoft.com/office/drawing/2014/main" id="{19B61EB1-254B-40BA-800C-51DB816240C4}"/>
                </a:ext>
              </a:extLst>
            </p:cNvPr>
            <p:cNvSpPr/>
            <p:nvPr/>
          </p:nvSpPr>
          <p:spPr>
            <a:xfrm>
              <a:off x="5596680" y="3048644"/>
              <a:ext cx="1023195" cy="899450"/>
            </a:xfrm>
            <a:prstGeom prst="roundRect">
              <a:avLst>
                <a:gd name="adj" fmla="val 27257"/>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Master</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500C" panose="020B0606030303020204" pitchFamily="34" charset="0"/>
              </a:endParaRPr>
            </a:p>
          </p:txBody>
        </p:sp>
        <p:sp>
          <p:nvSpPr>
            <p:cNvPr id="12" name="모서리가 둥근 직사각형 11">
              <a:extLst>
                <a:ext uri="{FF2B5EF4-FFF2-40B4-BE49-F238E27FC236}">
                  <a16:creationId xmlns:a16="http://schemas.microsoft.com/office/drawing/2014/main" id="{4B1D01BB-F5EE-474E-9423-D55EF416ECE7}"/>
                </a:ext>
              </a:extLst>
            </p:cNvPr>
            <p:cNvSpPr/>
            <p:nvPr/>
          </p:nvSpPr>
          <p:spPr>
            <a:xfrm>
              <a:off x="6720527" y="3048644"/>
              <a:ext cx="1023195" cy="899450"/>
            </a:xfrm>
            <a:prstGeom prst="roundRect">
              <a:avLst>
                <a:gd name="adj" fmla="val 25139"/>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Master</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500C" panose="020B0606030303020204" pitchFamily="34" charset="0"/>
              </a:endParaRPr>
            </a:p>
          </p:txBody>
        </p:sp>
        <p:grpSp>
          <p:nvGrpSpPr>
            <p:cNvPr id="13" name="그룹 12">
              <a:extLst>
                <a:ext uri="{FF2B5EF4-FFF2-40B4-BE49-F238E27FC236}">
                  <a16:creationId xmlns:a16="http://schemas.microsoft.com/office/drawing/2014/main" id="{6E70DD1A-69CB-4983-801A-1CB09AAB57A4}"/>
                </a:ext>
              </a:extLst>
            </p:cNvPr>
            <p:cNvGrpSpPr/>
            <p:nvPr/>
          </p:nvGrpSpPr>
          <p:grpSpPr>
            <a:xfrm>
              <a:off x="1425003" y="4392262"/>
              <a:ext cx="3398393" cy="1457064"/>
              <a:chOff x="1508717" y="4460446"/>
              <a:chExt cx="3398393" cy="1457064"/>
            </a:xfrm>
          </p:grpSpPr>
          <p:sp>
            <p:nvSpPr>
              <p:cNvPr id="28" name="모서리가 둥근 직사각형 27">
                <a:extLst>
                  <a:ext uri="{FF2B5EF4-FFF2-40B4-BE49-F238E27FC236}">
                    <a16:creationId xmlns:a16="http://schemas.microsoft.com/office/drawing/2014/main" id="{53AE756A-3D40-4863-9B47-27E75A61A8DF}"/>
                  </a:ext>
                </a:extLst>
              </p:cNvPr>
              <p:cNvSpPr/>
              <p:nvPr/>
            </p:nvSpPr>
            <p:spPr>
              <a:xfrm>
                <a:off x="1508717" y="4460446"/>
                <a:ext cx="3398393" cy="1457064"/>
              </a:xfrm>
              <a:prstGeom prst="roundRect">
                <a:avLst>
                  <a:gd name="adj" fmla="val 11438"/>
                </a:avLst>
              </a:prstGeom>
              <a:solidFill>
                <a:srgbClr val="E9F2FC"/>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 </a:t>
                </a: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r>
                  <a:rPr lang="en-US" altLang="ko-KR" sz="1400" dirty="0" err="1">
                    <a:solidFill>
                      <a:srgbClr val="1F45BC"/>
                    </a:solidFill>
                    <a:latin typeface="SamsungOne-700" panose="020B0803030303020204" pitchFamily="34" charset="0"/>
                    <a:ea typeface="SamsungOneKorean 400" panose="020B0503030303020204" pitchFamily="50" charset="-127"/>
                  </a:rPr>
                  <a:t>Máy</a:t>
                </a:r>
                <a:r>
                  <a:rPr lang="en-US" altLang="ko-KR" sz="1400" dirty="0">
                    <a:solidFill>
                      <a:srgbClr val="1F45BC"/>
                    </a:solidFill>
                    <a:latin typeface="SamsungOne-700" panose="020B0803030303020204" pitchFamily="34" charset="0"/>
                    <a:ea typeface="SamsungOneKorean 400" panose="020B0503030303020204" pitchFamily="50" charset="-127"/>
                  </a:rPr>
                  <a:t> </a:t>
                </a:r>
                <a:r>
                  <a:rPr lang="en-US" altLang="ko-KR" sz="1400" dirty="0" err="1">
                    <a:solidFill>
                      <a:srgbClr val="1F45BC"/>
                    </a:solidFill>
                    <a:latin typeface="SamsungOne-700" panose="020B0803030303020204" pitchFamily="34" charset="0"/>
                    <a:ea typeface="SamsungOneKorean 400" panose="020B0503030303020204" pitchFamily="50" charset="-127"/>
                  </a:rPr>
                  <a:t>chủ</a:t>
                </a:r>
                <a:r>
                  <a:rPr lang="en-US" altLang="ko-KR" sz="1400" dirty="0">
                    <a:solidFill>
                      <a:srgbClr val="1F45BC"/>
                    </a:solidFill>
                    <a:latin typeface="SamsungOne-700" panose="020B0803030303020204" pitchFamily="34" charset="0"/>
                    <a:ea typeface="SamsungOneKorean 400" panose="020B0503030303020204" pitchFamily="50" charset="-127"/>
                  </a:rPr>
                  <a:t> Tablet #1</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29" name="그룹 28">
                <a:extLst>
                  <a:ext uri="{FF2B5EF4-FFF2-40B4-BE49-F238E27FC236}">
                    <a16:creationId xmlns:a16="http://schemas.microsoft.com/office/drawing/2014/main" id="{DB67A0BE-E4D6-4DC1-9177-EC18875D9627}"/>
                  </a:ext>
                </a:extLst>
              </p:cNvPr>
              <p:cNvGrpSpPr/>
              <p:nvPr/>
            </p:nvGrpSpPr>
            <p:grpSpPr>
              <a:xfrm>
                <a:off x="1724025" y="4638673"/>
                <a:ext cx="2940049" cy="809626"/>
                <a:chOff x="1724025" y="4638673"/>
                <a:chExt cx="2940049" cy="809626"/>
              </a:xfrm>
            </p:grpSpPr>
            <p:sp>
              <p:nvSpPr>
                <p:cNvPr id="30" name="원통 29">
                  <a:extLst>
                    <a:ext uri="{FF2B5EF4-FFF2-40B4-BE49-F238E27FC236}">
                      <a16:creationId xmlns:a16="http://schemas.microsoft.com/office/drawing/2014/main" id="{8E630373-B848-4BCE-B076-C3A42D43E43A}"/>
                    </a:ext>
                  </a:extLst>
                </p:cNvPr>
                <p:cNvSpPr/>
                <p:nvPr/>
              </p:nvSpPr>
              <p:spPr>
                <a:xfrm>
                  <a:off x="1724025" y="463867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A</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31" name="원통 30">
                  <a:extLst>
                    <a:ext uri="{FF2B5EF4-FFF2-40B4-BE49-F238E27FC236}">
                      <a16:creationId xmlns:a16="http://schemas.microsoft.com/office/drawing/2014/main" id="{5DFD4145-AB1F-44E0-B614-B8B696436CD2}"/>
                    </a:ext>
                  </a:extLst>
                </p:cNvPr>
                <p:cNvSpPr/>
                <p:nvPr/>
              </p:nvSpPr>
              <p:spPr>
                <a:xfrm>
                  <a:off x="2722562" y="4638673"/>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B</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32" name="원통 31">
                  <a:extLst>
                    <a:ext uri="{FF2B5EF4-FFF2-40B4-BE49-F238E27FC236}">
                      <a16:creationId xmlns:a16="http://schemas.microsoft.com/office/drawing/2014/main" id="{BD2A84AE-48FE-4373-A11C-CBE6BDF11406}"/>
                    </a:ext>
                  </a:extLst>
                </p:cNvPr>
                <p:cNvSpPr/>
                <p:nvPr/>
              </p:nvSpPr>
              <p:spPr>
                <a:xfrm>
                  <a:off x="3721099" y="4638673"/>
                  <a:ext cx="942975" cy="809625"/>
                </a:xfrm>
                <a:prstGeom prst="can">
                  <a:avLst>
                    <a:gd name="adj" fmla="val 18478"/>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C</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grpSp>
        </p:grpSp>
        <p:grpSp>
          <p:nvGrpSpPr>
            <p:cNvPr id="14" name="그룹 13">
              <a:extLst>
                <a:ext uri="{FF2B5EF4-FFF2-40B4-BE49-F238E27FC236}">
                  <a16:creationId xmlns:a16="http://schemas.microsoft.com/office/drawing/2014/main" id="{B4E16CD2-5BBE-4FB9-99B7-54DAD0510CCB}"/>
                </a:ext>
              </a:extLst>
            </p:cNvPr>
            <p:cNvGrpSpPr/>
            <p:nvPr/>
          </p:nvGrpSpPr>
          <p:grpSpPr>
            <a:xfrm>
              <a:off x="4949470" y="4392262"/>
              <a:ext cx="3398393" cy="1457064"/>
              <a:chOff x="1508717" y="4460446"/>
              <a:chExt cx="3398393" cy="1457064"/>
            </a:xfrm>
          </p:grpSpPr>
          <p:sp>
            <p:nvSpPr>
              <p:cNvPr id="23" name="모서리가 둥근 직사각형 22">
                <a:extLst>
                  <a:ext uri="{FF2B5EF4-FFF2-40B4-BE49-F238E27FC236}">
                    <a16:creationId xmlns:a16="http://schemas.microsoft.com/office/drawing/2014/main" id="{72213884-46A1-47EF-B406-AF1381C072EC}"/>
                  </a:ext>
                </a:extLst>
              </p:cNvPr>
              <p:cNvSpPr/>
              <p:nvPr/>
            </p:nvSpPr>
            <p:spPr>
              <a:xfrm>
                <a:off x="1508717" y="4460446"/>
                <a:ext cx="3398393" cy="1457064"/>
              </a:xfrm>
              <a:prstGeom prst="roundRect">
                <a:avLst>
                  <a:gd name="adj" fmla="val 11438"/>
                </a:avLst>
              </a:prstGeom>
              <a:solidFill>
                <a:srgbClr val="E9F2FC"/>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 </a:t>
                </a: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r>
                  <a:rPr lang="en-US" altLang="ko-KR" sz="1400" dirty="0" err="1">
                    <a:solidFill>
                      <a:srgbClr val="1F45BC"/>
                    </a:solidFill>
                    <a:latin typeface="SamsungOne-700" panose="020B0803030303020204" pitchFamily="34" charset="0"/>
                    <a:ea typeface="SamsungOneKorean 400" panose="020B0503030303020204" pitchFamily="50" charset="-127"/>
                  </a:rPr>
                  <a:t>Máy</a:t>
                </a:r>
                <a:r>
                  <a:rPr lang="en-US" altLang="ko-KR" sz="1400" dirty="0">
                    <a:solidFill>
                      <a:srgbClr val="1F45BC"/>
                    </a:solidFill>
                    <a:latin typeface="SamsungOne-700" panose="020B0803030303020204" pitchFamily="34" charset="0"/>
                    <a:ea typeface="SamsungOneKorean 400" panose="020B0503030303020204" pitchFamily="50" charset="-127"/>
                  </a:rPr>
                  <a:t> </a:t>
                </a:r>
                <a:r>
                  <a:rPr lang="en-US" altLang="ko-KR" sz="1400" dirty="0" err="1">
                    <a:solidFill>
                      <a:srgbClr val="1F45BC"/>
                    </a:solidFill>
                    <a:latin typeface="SamsungOne-700" panose="020B0803030303020204" pitchFamily="34" charset="0"/>
                    <a:ea typeface="SamsungOneKorean 400" panose="020B0503030303020204" pitchFamily="50" charset="-127"/>
                  </a:rPr>
                  <a:t>chủ</a:t>
                </a:r>
                <a:r>
                  <a:rPr lang="en-US" altLang="ko-KR" sz="1400" dirty="0">
                    <a:solidFill>
                      <a:srgbClr val="1F45BC"/>
                    </a:solidFill>
                    <a:latin typeface="SamsungOne-700" panose="020B0803030303020204" pitchFamily="34" charset="0"/>
                    <a:ea typeface="SamsungOneKorean 400" panose="020B0503030303020204" pitchFamily="50" charset="-127"/>
                  </a:rPr>
                  <a:t> Tablet #2</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24" name="그룹 23">
                <a:extLst>
                  <a:ext uri="{FF2B5EF4-FFF2-40B4-BE49-F238E27FC236}">
                    <a16:creationId xmlns:a16="http://schemas.microsoft.com/office/drawing/2014/main" id="{7CF08779-EBBD-456E-AF0E-EEAC1EE54927}"/>
                  </a:ext>
                </a:extLst>
              </p:cNvPr>
              <p:cNvGrpSpPr/>
              <p:nvPr/>
            </p:nvGrpSpPr>
            <p:grpSpPr>
              <a:xfrm>
                <a:off x="1724025" y="4638673"/>
                <a:ext cx="2940049" cy="809626"/>
                <a:chOff x="1724025" y="4638673"/>
                <a:chExt cx="2940049" cy="809626"/>
              </a:xfrm>
            </p:grpSpPr>
            <p:sp>
              <p:nvSpPr>
                <p:cNvPr id="25" name="원통 24">
                  <a:extLst>
                    <a:ext uri="{FF2B5EF4-FFF2-40B4-BE49-F238E27FC236}">
                      <a16:creationId xmlns:a16="http://schemas.microsoft.com/office/drawing/2014/main" id="{55D2C31B-CEE3-4A2D-838A-9D5B85602F3F}"/>
                    </a:ext>
                  </a:extLst>
                </p:cNvPr>
                <p:cNvSpPr/>
                <p:nvPr/>
              </p:nvSpPr>
              <p:spPr>
                <a:xfrm>
                  <a:off x="1724025" y="463867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A</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26" name="원통 25">
                  <a:extLst>
                    <a:ext uri="{FF2B5EF4-FFF2-40B4-BE49-F238E27FC236}">
                      <a16:creationId xmlns:a16="http://schemas.microsoft.com/office/drawing/2014/main" id="{114C1B14-184D-4E48-8B67-4B16B6313C6D}"/>
                    </a:ext>
                  </a:extLst>
                </p:cNvPr>
                <p:cNvSpPr/>
                <p:nvPr/>
              </p:nvSpPr>
              <p:spPr>
                <a:xfrm>
                  <a:off x="2722562" y="4638673"/>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B</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27" name="원통 26">
                  <a:extLst>
                    <a:ext uri="{FF2B5EF4-FFF2-40B4-BE49-F238E27FC236}">
                      <a16:creationId xmlns:a16="http://schemas.microsoft.com/office/drawing/2014/main" id="{C36E6626-A984-4969-B8BF-CFF455E452B1}"/>
                    </a:ext>
                  </a:extLst>
                </p:cNvPr>
                <p:cNvSpPr/>
                <p:nvPr/>
              </p:nvSpPr>
              <p:spPr>
                <a:xfrm>
                  <a:off x="3721099" y="4638673"/>
                  <a:ext cx="942975" cy="809625"/>
                </a:xfrm>
                <a:prstGeom prst="can">
                  <a:avLst>
                    <a:gd name="adj" fmla="val 18478"/>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C</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grpSp>
        </p:grpSp>
        <p:cxnSp>
          <p:nvCxnSpPr>
            <p:cNvPr id="15" name="직선 화살표 연결선 14">
              <a:extLst>
                <a:ext uri="{FF2B5EF4-FFF2-40B4-BE49-F238E27FC236}">
                  <a16:creationId xmlns:a16="http://schemas.microsoft.com/office/drawing/2014/main" id="{84879A2C-41BE-4BB9-8EF2-A1F80F59721F}"/>
                </a:ext>
              </a:extLst>
            </p:cNvPr>
            <p:cNvCxnSpPr>
              <a:stCxn id="10" idx="2"/>
              <a:endCxn id="32" idx="1"/>
            </p:cNvCxnSpPr>
            <p:nvPr/>
          </p:nvCxnSpPr>
          <p:spPr>
            <a:xfrm>
              <a:off x="4105657" y="3888144"/>
              <a:ext cx="3216" cy="682345"/>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75B25F93-0685-4B43-A5FD-7400AFA9D352}"/>
                </a:ext>
              </a:extLst>
            </p:cNvPr>
            <p:cNvCxnSpPr/>
            <p:nvPr/>
          </p:nvCxnSpPr>
          <p:spPr>
            <a:xfrm>
              <a:off x="4580360" y="3365500"/>
              <a:ext cx="101632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CDCD059A-A7A8-45A4-A066-E51424ED5FFD}"/>
                </a:ext>
              </a:extLst>
            </p:cNvPr>
            <p:cNvCxnSpPr/>
            <p:nvPr/>
          </p:nvCxnSpPr>
          <p:spPr>
            <a:xfrm flipH="1">
              <a:off x="4580360" y="3627145"/>
              <a:ext cx="101632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3B0CA47-3D12-442D-9861-B1427AAC5918}"/>
                </a:ext>
              </a:extLst>
            </p:cNvPr>
            <p:cNvCxnSpPr>
              <a:stCxn id="10" idx="1"/>
              <a:endCxn id="9" idx="3"/>
            </p:cNvCxnSpPr>
            <p:nvPr/>
          </p:nvCxnSpPr>
          <p:spPr>
            <a:xfrm flipH="1">
              <a:off x="3038475" y="3498369"/>
              <a:ext cx="591217"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3D28879E-FF76-4000-B579-1DB9D76F1036}"/>
                </a:ext>
              </a:extLst>
            </p:cNvPr>
            <p:cNvSpPr/>
            <p:nvPr/>
          </p:nvSpPr>
          <p:spPr>
            <a:xfrm>
              <a:off x="4713954" y="3196198"/>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1</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0" name="타원 19">
              <a:extLst>
                <a:ext uri="{FF2B5EF4-FFF2-40B4-BE49-F238E27FC236}">
                  <a16:creationId xmlns:a16="http://schemas.microsoft.com/office/drawing/2014/main" id="{69947096-EE11-4DF0-A91F-1A63A273606B}"/>
                </a:ext>
              </a:extLst>
            </p:cNvPr>
            <p:cNvSpPr/>
            <p:nvPr/>
          </p:nvSpPr>
          <p:spPr>
            <a:xfrm>
              <a:off x="5152842" y="3452584"/>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2</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1" name="타원 20">
              <a:extLst>
                <a:ext uri="{FF2B5EF4-FFF2-40B4-BE49-F238E27FC236}">
                  <a16:creationId xmlns:a16="http://schemas.microsoft.com/office/drawing/2014/main" id="{2AE153D6-AD87-455A-B3B5-8C7AED755AEF}"/>
                </a:ext>
              </a:extLst>
            </p:cNvPr>
            <p:cNvSpPr/>
            <p:nvPr/>
          </p:nvSpPr>
          <p:spPr>
            <a:xfrm>
              <a:off x="3941993" y="3982546"/>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4</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2" name="타원 21">
              <a:extLst>
                <a:ext uri="{FF2B5EF4-FFF2-40B4-BE49-F238E27FC236}">
                  <a16:creationId xmlns:a16="http://schemas.microsoft.com/office/drawing/2014/main" id="{71CF4485-7E07-416C-B9B4-300C682656F2}"/>
                </a:ext>
              </a:extLst>
            </p:cNvPr>
            <p:cNvSpPr/>
            <p:nvPr/>
          </p:nvSpPr>
          <p:spPr>
            <a:xfrm>
              <a:off x="3218432" y="3348010"/>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3</a:t>
              </a:r>
              <a:endParaRPr lang="ko-KR" altLang="en-US" dirty="0">
                <a:solidFill>
                  <a:srgbClr val="1F45BC"/>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101632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523052"/>
            <a:ext cx="8932128" cy="493776"/>
          </a:xfrm>
        </p:spPr>
        <p:txBody>
          <a:bodyPr/>
          <a:lstStyle/>
          <a:p>
            <a:r>
              <a:rPr lang="en-US" altLang="ko-KR" sz="3000" dirty="0" err="1">
                <a:ea typeface="SamsungOneKorean 400" panose="020B0503030303020204" pitchFamily="50" charset="-127"/>
              </a:rPr>
              <a:t>Mẫu</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Truy</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cập</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Đọc</a:t>
            </a:r>
            <a:r>
              <a:rPr lang="en-US" altLang="ko-KR" sz="3000" dirty="0">
                <a:ea typeface="SamsungOneKorean 400" panose="020B0503030303020204" pitchFamily="50" charset="-127"/>
              </a:rPr>
              <a:t>/</a:t>
            </a:r>
            <a:r>
              <a:rPr lang="en-US" altLang="ko-KR" sz="3000" dirty="0" err="1">
                <a:ea typeface="SamsungOneKorean 400" panose="020B0503030303020204" pitchFamily="50" charset="-127"/>
              </a:rPr>
              <a:t>Ghi</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của</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Máy</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khách</a:t>
            </a:r>
            <a:r>
              <a:rPr lang="en-US" altLang="ko-KR" sz="3000" dirty="0">
                <a:ea typeface="SamsungOneKorean 400" panose="020B0503030303020204" pitchFamily="50" charset="-127"/>
              </a:rPr>
              <a:t> (4/4)</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Bước 4️⃣ : Khách hàng liên hệ trực tiếp </a:t>
            </a:r>
            <a:r>
              <a:rPr lang="en-US" altLang="ko-KR" dirty="0"/>
              <a:t>Tablet Leader </a:t>
            </a:r>
            <a:r>
              <a:rPr lang="vi-VN" altLang="ko-KR" dirty="0"/>
              <a:t>để truy cập máy tính bảng và bắt đầu thao tác đọc/ghi</a:t>
            </a:r>
            <a:endParaRPr lang="ko-KR" altLang="en-US" dirty="0"/>
          </a:p>
        </p:txBody>
      </p:sp>
      <p:grpSp>
        <p:nvGrpSpPr>
          <p:cNvPr id="8" name="그룹 7">
            <a:extLst>
              <a:ext uri="{FF2B5EF4-FFF2-40B4-BE49-F238E27FC236}">
                <a16:creationId xmlns:a16="http://schemas.microsoft.com/office/drawing/2014/main" id="{9B7ADDE3-9EC8-431F-9706-BAE2893A3814}"/>
              </a:ext>
            </a:extLst>
          </p:cNvPr>
          <p:cNvGrpSpPr/>
          <p:nvPr/>
        </p:nvGrpSpPr>
        <p:grpSpPr>
          <a:xfrm>
            <a:off x="1425003" y="3010544"/>
            <a:ext cx="6922860" cy="2800682"/>
            <a:chOff x="1425003" y="3048644"/>
            <a:chExt cx="6922860" cy="2800682"/>
          </a:xfrm>
        </p:grpSpPr>
        <p:sp>
          <p:nvSpPr>
            <p:cNvPr id="9" name="모서리가 둥근 직사각형 8">
              <a:extLst>
                <a:ext uri="{FF2B5EF4-FFF2-40B4-BE49-F238E27FC236}">
                  <a16:creationId xmlns:a16="http://schemas.microsoft.com/office/drawing/2014/main" id="{361A8973-1734-4C40-890A-1BE7EF449E8D}"/>
                </a:ext>
              </a:extLst>
            </p:cNvPr>
            <p:cNvSpPr/>
            <p:nvPr/>
          </p:nvSpPr>
          <p:spPr>
            <a:xfrm>
              <a:off x="1885244" y="3240053"/>
              <a:ext cx="1153231" cy="516632"/>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Bộ</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đệm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siêu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10" name="모서리가 둥근 직사각형 9">
              <a:extLst>
                <a:ext uri="{FF2B5EF4-FFF2-40B4-BE49-F238E27FC236}">
                  <a16:creationId xmlns:a16="http://schemas.microsoft.com/office/drawing/2014/main" id="{BA9BB984-15FA-49F2-AAAF-5B1D0CAB670E}"/>
                </a:ext>
              </a:extLst>
            </p:cNvPr>
            <p:cNvSpPr/>
            <p:nvPr/>
          </p:nvSpPr>
          <p:spPr>
            <a:xfrm>
              <a:off x="3629692" y="3108594"/>
              <a:ext cx="951930" cy="779550"/>
            </a:xfrm>
            <a:prstGeom prst="roundRect">
              <a:avLst>
                <a:gd name="adj" fmla="val 28821"/>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Korean 400" panose="020B0503030303020204" pitchFamily="50" charset="-127"/>
                </a:rPr>
                <a:t>Máy</a:t>
              </a:r>
              <a:r>
                <a:rPr lang="en-US" altLang="ko-KR" sz="1400" dirty="0">
                  <a:solidFill>
                    <a:schemeClr val="bg1"/>
                  </a:solidFill>
                  <a:latin typeface="SamsungOne-700" panose="020B0803030303020204" pitchFamily="34" charset="0"/>
                  <a:ea typeface="SamsungOneKorean 400" panose="020B0503030303020204" pitchFamily="50" charset="-127"/>
                </a:rPr>
                <a:t> </a:t>
              </a:r>
              <a:r>
                <a:rPr lang="en-US" altLang="ko-KR" sz="1400" dirty="0" err="1">
                  <a:solidFill>
                    <a:schemeClr val="bg1"/>
                  </a:solidFill>
                  <a:latin typeface="SamsungOne-700" panose="020B0803030303020204" pitchFamily="34" charset="0"/>
                  <a:ea typeface="SamsungOneKorean 400" panose="020B0503030303020204" pitchFamily="50" charset="-127"/>
                </a:rPr>
                <a:t>khách</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11" name="모서리가 둥근 직사각형 10">
              <a:extLst>
                <a:ext uri="{FF2B5EF4-FFF2-40B4-BE49-F238E27FC236}">
                  <a16:creationId xmlns:a16="http://schemas.microsoft.com/office/drawing/2014/main" id="{188233CC-410E-459F-8712-68D266F7834E}"/>
                </a:ext>
              </a:extLst>
            </p:cNvPr>
            <p:cNvSpPr/>
            <p:nvPr/>
          </p:nvSpPr>
          <p:spPr>
            <a:xfrm>
              <a:off x="5596680" y="3048644"/>
              <a:ext cx="1023195" cy="899450"/>
            </a:xfrm>
            <a:prstGeom prst="roundRect">
              <a:avLst>
                <a:gd name="adj" fmla="val 27257"/>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Master</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500C" panose="020B0606030303020204" pitchFamily="34" charset="0"/>
              </a:endParaRPr>
            </a:p>
          </p:txBody>
        </p:sp>
        <p:sp>
          <p:nvSpPr>
            <p:cNvPr id="12" name="모서리가 둥근 직사각형 11">
              <a:extLst>
                <a:ext uri="{FF2B5EF4-FFF2-40B4-BE49-F238E27FC236}">
                  <a16:creationId xmlns:a16="http://schemas.microsoft.com/office/drawing/2014/main" id="{1C80C88F-A2AB-498B-B0E4-2DE9B9D84845}"/>
                </a:ext>
              </a:extLst>
            </p:cNvPr>
            <p:cNvSpPr/>
            <p:nvPr/>
          </p:nvSpPr>
          <p:spPr>
            <a:xfrm>
              <a:off x="6720527" y="3048644"/>
              <a:ext cx="1023195" cy="899450"/>
            </a:xfrm>
            <a:prstGeom prst="roundRect">
              <a:avLst>
                <a:gd name="adj" fmla="val 25139"/>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Master</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500C" panose="020B0606030303020204" pitchFamily="34" charset="0"/>
              </a:endParaRPr>
            </a:p>
          </p:txBody>
        </p:sp>
        <p:grpSp>
          <p:nvGrpSpPr>
            <p:cNvPr id="13" name="그룹 12">
              <a:extLst>
                <a:ext uri="{FF2B5EF4-FFF2-40B4-BE49-F238E27FC236}">
                  <a16:creationId xmlns:a16="http://schemas.microsoft.com/office/drawing/2014/main" id="{A46914B6-AACA-41AA-8736-C6769ADBE5E0}"/>
                </a:ext>
              </a:extLst>
            </p:cNvPr>
            <p:cNvGrpSpPr/>
            <p:nvPr/>
          </p:nvGrpSpPr>
          <p:grpSpPr>
            <a:xfrm>
              <a:off x="1425003" y="4392262"/>
              <a:ext cx="3398393" cy="1457064"/>
              <a:chOff x="1508717" y="4460446"/>
              <a:chExt cx="3398393" cy="1457064"/>
            </a:xfrm>
          </p:grpSpPr>
          <p:sp>
            <p:nvSpPr>
              <p:cNvPr id="28" name="모서리가 둥근 직사각형 27">
                <a:extLst>
                  <a:ext uri="{FF2B5EF4-FFF2-40B4-BE49-F238E27FC236}">
                    <a16:creationId xmlns:a16="http://schemas.microsoft.com/office/drawing/2014/main" id="{BBC9CEAA-EEAC-4545-8DF0-2471BFB52F5E}"/>
                  </a:ext>
                </a:extLst>
              </p:cNvPr>
              <p:cNvSpPr/>
              <p:nvPr/>
            </p:nvSpPr>
            <p:spPr>
              <a:xfrm>
                <a:off x="1508717" y="4460446"/>
                <a:ext cx="3398393" cy="1457064"/>
              </a:xfrm>
              <a:prstGeom prst="roundRect">
                <a:avLst>
                  <a:gd name="adj" fmla="val 11438"/>
                </a:avLst>
              </a:prstGeom>
              <a:solidFill>
                <a:srgbClr val="E9F2FC"/>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 </a:t>
                </a: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r>
                  <a:rPr lang="en-US" altLang="ko-KR" sz="1400" dirty="0" err="1">
                    <a:solidFill>
                      <a:srgbClr val="1F45BC"/>
                    </a:solidFill>
                    <a:latin typeface="SamsungOne-700" panose="020B0803030303020204" pitchFamily="34" charset="0"/>
                    <a:ea typeface="SamsungOneKorean 400" panose="020B0503030303020204" pitchFamily="50" charset="-127"/>
                  </a:rPr>
                  <a:t>Máy</a:t>
                </a:r>
                <a:r>
                  <a:rPr lang="en-US" altLang="ko-KR" sz="1400" dirty="0">
                    <a:solidFill>
                      <a:srgbClr val="1F45BC"/>
                    </a:solidFill>
                    <a:latin typeface="SamsungOne-700" panose="020B0803030303020204" pitchFamily="34" charset="0"/>
                    <a:ea typeface="SamsungOneKorean 400" panose="020B0503030303020204" pitchFamily="50" charset="-127"/>
                  </a:rPr>
                  <a:t> </a:t>
                </a:r>
                <a:r>
                  <a:rPr lang="en-US" altLang="ko-KR" sz="1400" dirty="0" err="1">
                    <a:solidFill>
                      <a:srgbClr val="1F45BC"/>
                    </a:solidFill>
                    <a:latin typeface="SamsungOne-700" panose="020B0803030303020204" pitchFamily="34" charset="0"/>
                    <a:ea typeface="SamsungOneKorean 400" panose="020B0503030303020204" pitchFamily="50" charset="-127"/>
                  </a:rPr>
                  <a:t>chủ</a:t>
                </a:r>
                <a:r>
                  <a:rPr lang="en-US" altLang="ko-KR" sz="1400" dirty="0">
                    <a:solidFill>
                      <a:srgbClr val="1F45BC"/>
                    </a:solidFill>
                    <a:latin typeface="SamsungOne-700" panose="020B0803030303020204" pitchFamily="34" charset="0"/>
                    <a:ea typeface="SamsungOneKorean 400" panose="020B0503030303020204" pitchFamily="50" charset="-127"/>
                  </a:rPr>
                  <a:t> Tablet #1</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29" name="그룹 28">
                <a:extLst>
                  <a:ext uri="{FF2B5EF4-FFF2-40B4-BE49-F238E27FC236}">
                    <a16:creationId xmlns:a16="http://schemas.microsoft.com/office/drawing/2014/main" id="{7136F6C0-324E-4094-A65E-14EE91DF302D}"/>
                  </a:ext>
                </a:extLst>
              </p:cNvPr>
              <p:cNvGrpSpPr/>
              <p:nvPr/>
            </p:nvGrpSpPr>
            <p:grpSpPr>
              <a:xfrm>
                <a:off x="1724025" y="4638673"/>
                <a:ext cx="2940049" cy="809626"/>
                <a:chOff x="1724025" y="4638673"/>
                <a:chExt cx="2940049" cy="809626"/>
              </a:xfrm>
            </p:grpSpPr>
            <p:sp>
              <p:nvSpPr>
                <p:cNvPr id="30" name="원통 29">
                  <a:extLst>
                    <a:ext uri="{FF2B5EF4-FFF2-40B4-BE49-F238E27FC236}">
                      <a16:creationId xmlns:a16="http://schemas.microsoft.com/office/drawing/2014/main" id="{4D07BAD0-6A2E-474F-8AD3-47FC76834C1D}"/>
                    </a:ext>
                  </a:extLst>
                </p:cNvPr>
                <p:cNvSpPr/>
                <p:nvPr/>
              </p:nvSpPr>
              <p:spPr>
                <a:xfrm>
                  <a:off x="1724025" y="463867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A</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31" name="원통 30">
                  <a:extLst>
                    <a:ext uri="{FF2B5EF4-FFF2-40B4-BE49-F238E27FC236}">
                      <a16:creationId xmlns:a16="http://schemas.microsoft.com/office/drawing/2014/main" id="{B69FDC2F-9391-44FB-A6AE-3BEE8F408FE3}"/>
                    </a:ext>
                  </a:extLst>
                </p:cNvPr>
                <p:cNvSpPr/>
                <p:nvPr/>
              </p:nvSpPr>
              <p:spPr>
                <a:xfrm>
                  <a:off x="2722562" y="4638673"/>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B</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32" name="원통 31">
                  <a:extLst>
                    <a:ext uri="{FF2B5EF4-FFF2-40B4-BE49-F238E27FC236}">
                      <a16:creationId xmlns:a16="http://schemas.microsoft.com/office/drawing/2014/main" id="{AE7B7743-76D9-4572-B9B6-C819F53846DB}"/>
                    </a:ext>
                  </a:extLst>
                </p:cNvPr>
                <p:cNvSpPr/>
                <p:nvPr/>
              </p:nvSpPr>
              <p:spPr>
                <a:xfrm>
                  <a:off x="3721099" y="4638673"/>
                  <a:ext cx="942975" cy="809625"/>
                </a:xfrm>
                <a:prstGeom prst="can">
                  <a:avLst>
                    <a:gd name="adj" fmla="val 18478"/>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C</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grpSp>
        </p:grpSp>
        <p:grpSp>
          <p:nvGrpSpPr>
            <p:cNvPr id="14" name="그룹 13">
              <a:extLst>
                <a:ext uri="{FF2B5EF4-FFF2-40B4-BE49-F238E27FC236}">
                  <a16:creationId xmlns:a16="http://schemas.microsoft.com/office/drawing/2014/main" id="{0F39350A-E1A6-49BE-B566-4879D2F07C76}"/>
                </a:ext>
              </a:extLst>
            </p:cNvPr>
            <p:cNvGrpSpPr/>
            <p:nvPr/>
          </p:nvGrpSpPr>
          <p:grpSpPr>
            <a:xfrm>
              <a:off x="4949470" y="4392262"/>
              <a:ext cx="3398393" cy="1457064"/>
              <a:chOff x="1508717" y="4460446"/>
              <a:chExt cx="3398393" cy="1457064"/>
            </a:xfrm>
          </p:grpSpPr>
          <p:sp>
            <p:nvSpPr>
              <p:cNvPr id="23" name="모서리가 둥근 직사각형 22">
                <a:extLst>
                  <a:ext uri="{FF2B5EF4-FFF2-40B4-BE49-F238E27FC236}">
                    <a16:creationId xmlns:a16="http://schemas.microsoft.com/office/drawing/2014/main" id="{7BAEC500-E6A5-42D2-8C83-6B7508293E50}"/>
                  </a:ext>
                </a:extLst>
              </p:cNvPr>
              <p:cNvSpPr/>
              <p:nvPr/>
            </p:nvSpPr>
            <p:spPr>
              <a:xfrm>
                <a:off x="1508717" y="4460446"/>
                <a:ext cx="3398393" cy="1457064"/>
              </a:xfrm>
              <a:prstGeom prst="roundRect">
                <a:avLst>
                  <a:gd name="adj" fmla="val 11438"/>
                </a:avLst>
              </a:prstGeom>
              <a:solidFill>
                <a:srgbClr val="E9F2FC"/>
              </a:solidFill>
              <a:ln w="19050">
                <a:solidFill>
                  <a:srgbClr val="1F45B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1F45BC"/>
                    </a:solidFill>
                    <a:latin typeface="SamsungOne-700" panose="020B0803030303020204" pitchFamily="34" charset="0"/>
                    <a:ea typeface="SamsungOneKorean 400" panose="020B0503030303020204" pitchFamily="50" charset="-127"/>
                  </a:rPr>
                  <a:t> </a:t>
                </a: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endParaRPr lang="en-US" altLang="ko-KR" sz="1400" dirty="0">
                  <a:solidFill>
                    <a:srgbClr val="1F45BC"/>
                  </a:solidFill>
                  <a:latin typeface="SamsungOne-700" panose="020B0803030303020204" pitchFamily="34" charset="0"/>
                  <a:ea typeface="SamsungOneKorean 400" panose="020B0503030303020204" pitchFamily="50" charset="-127"/>
                </a:endParaRPr>
              </a:p>
              <a:p>
                <a:pPr algn="ctr"/>
                <a:r>
                  <a:rPr lang="en-US" altLang="ko-KR" sz="1400" dirty="0" err="1">
                    <a:solidFill>
                      <a:srgbClr val="1F45BC"/>
                    </a:solidFill>
                    <a:latin typeface="SamsungOne-700" panose="020B0803030303020204" pitchFamily="34" charset="0"/>
                    <a:ea typeface="SamsungOneKorean 400" panose="020B0503030303020204" pitchFamily="50" charset="-127"/>
                  </a:rPr>
                  <a:t>Máy</a:t>
                </a:r>
                <a:r>
                  <a:rPr lang="en-US" altLang="ko-KR" sz="1400" dirty="0">
                    <a:solidFill>
                      <a:srgbClr val="1F45BC"/>
                    </a:solidFill>
                    <a:latin typeface="SamsungOne-700" panose="020B0803030303020204" pitchFamily="34" charset="0"/>
                    <a:ea typeface="SamsungOneKorean 400" panose="020B0503030303020204" pitchFamily="50" charset="-127"/>
                  </a:rPr>
                  <a:t> </a:t>
                </a:r>
                <a:r>
                  <a:rPr lang="en-US" altLang="ko-KR" sz="1400" dirty="0" err="1">
                    <a:solidFill>
                      <a:srgbClr val="1F45BC"/>
                    </a:solidFill>
                    <a:latin typeface="SamsungOne-700" panose="020B0803030303020204" pitchFamily="34" charset="0"/>
                    <a:ea typeface="SamsungOneKorean 400" panose="020B0503030303020204" pitchFamily="50" charset="-127"/>
                  </a:rPr>
                  <a:t>chủ</a:t>
                </a:r>
                <a:r>
                  <a:rPr lang="en-US" altLang="ko-KR" sz="1400" dirty="0">
                    <a:solidFill>
                      <a:srgbClr val="1F45BC"/>
                    </a:solidFill>
                    <a:latin typeface="SamsungOne-700" panose="020B0803030303020204" pitchFamily="34" charset="0"/>
                    <a:ea typeface="SamsungOneKorean 400" panose="020B0503030303020204" pitchFamily="50" charset="-127"/>
                  </a:rPr>
                  <a:t> Tablet #2</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24" name="그룹 23">
                <a:extLst>
                  <a:ext uri="{FF2B5EF4-FFF2-40B4-BE49-F238E27FC236}">
                    <a16:creationId xmlns:a16="http://schemas.microsoft.com/office/drawing/2014/main" id="{EB7346BA-D40D-4EB9-8099-7FEF20400528}"/>
                  </a:ext>
                </a:extLst>
              </p:cNvPr>
              <p:cNvGrpSpPr/>
              <p:nvPr/>
            </p:nvGrpSpPr>
            <p:grpSpPr>
              <a:xfrm>
                <a:off x="1724025" y="4638673"/>
                <a:ext cx="2940049" cy="809626"/>
                <a:chOff x="1724025" y="4638673"/>
                <a:chExt cx="2940049" cy="809626"/>
              </a:xfrm>
            </p:grpSpPr>
            <p:sp>
              <p:nvSpPr>
                <p:cNvPr id="25" name="원통 24">
                  <a:extLst>
                    <a:ext uri="{FF2B5EF4-FFF2-40B4-BE49-F238E27FC236}">
                      <a16:creationId xmlns:a16="http://schemas.microsoft.com/office/drawing/2014/main" id="{9530DB6D-D163-459E-9864-5A475CCDB523}"/>
                    </a:ext>
                  </a:extLst>
                </p:cNvPr>
                <p:cNvSpPr/>
                <p:nvPr/>
              </p:nvSpPr>
              <p:spPr>
                <a:xfrm>
                  <a:off x="1724025" y="463867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A</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26" name="원통 25">
                  <a:extLst>
                    <a:ext uri="{FF2B5EF4-FFF2-40B4-BE49-F238E27FC236}">
                      <a16:creationId xmlns:a16="http://schemas.microsoft.com/office/drawing/2014/main" id="{AB90E249-3038-4A26-9B34-90348D7BCAF4}"/>
                    </a:ext>
                  </a:extLst>
                </p:cNvPr>
                <p:cNvSpPr/>
                <p:nvPr/>
              </p:nvSpPr>
              <p:spPr>
                <a:xfrm>
                  <a:off x="2722562" y="4638673"/>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B</a:t>
                  </a:r>
                </a:p>
                <a:p>
                  <a:pPr algn="ctr"/>
                  <a:r>
                    <a:rPr lang="en-US" altLang="ko-KR" sz="1100" dirty="0">
                      <a:solidFill>
                        <a:srgbClr val="1F45BC"/>
                      </a:solidFill>
                      <a:latin typeface="SamsungOne-500C" panose="020B0606030303020204" pitchFamily="34" charset="0"/>
                      <a:ea typeface="SamsungOne-500C" panose="020B0606030303020204" pitchFamily="34" charset="0"/>
                    </a:rPr>
                    <a:t>(Leader)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sp>
              <p:nvSpPr>
                <p:cNvPr id="27" name="원통 26">
                  <a:extLst>
                    <a:ext uri="{FF2B5EF4-FFF2-40B4-BE49-F238E27FC236}">
                      <a16:creationId xmlns:a16="http://schemas.microsoft.com/office/drawing/2014/main" id="{5BE318F8-2509-498C-ACFC-BBE41D0931DF}"/>
                    </a:ext>
                  </a:extLst>
                </p:cNvPr>
                <p:cNvSpPr/>
                <p:nvPr/>
              </p:nvSpPr>
              <p:spPr>
                <a:xfrm>
                  <a:off x="3721099" y="4638673"/>
                  <a:ext cx="942975" cy="809625"/>
                </a:xfrm>
                <a:prstGeom prst="can">
                  <a:avLst>
                    <a:gd name="adj" fmla="val 18478"/>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00" dirty="0">
                      <a:solidFill>
                        <a:srgbClr val="1F45BC"/>
                      </a:solidFill>
                      <a:latin typeface="SamsungOne-700" panose="020B0803030303020204" pitchFamily="34" charset="0"/>
                      <a:ea typeface="SamsungOneKorean 400" panose="020B0503030303020204" pitchFamily="50" charset="-127"/>
                    </a:rPr>
                    <a:t> </a:t>
                  </a:r>
                </a:p>
                <a:p>
                  <a:pPr algn="ctr"/>
                  <a:r>
                    <a:rPr lang="en-US" altLang="ko-KR" sz="1400" dirty="0">
                      <a:solidFill>
                        <a:srgbClr val="1F45BC"/>
                      </a:solidFill>
                      <a:latin typeface="SamsungOne-700" panose="020B0803030303020204" pitchFamily="34" charset="0"/>
                      <a:ea typeface="SamsungOneKorean 400" panose="020B0503030303020204" pitchFamily="50" charset="-127"/>
                    </a:rPr>
                    <a:t>Tablet C</a:t>
                  </a:r>
                </a:p>
                <a:p>
                  <a:pPr algn="ctr"/>
                  <a:r>
                    <a:rPr lang="en-US" altLang="ko-KR" sz="1100" dirty="0">
                      <a:solidFill>
                        <a:srgbClr val="1F45BC"/>
                      </a:solidFill>
                      <a:latin typeface="SamsungOne-500C" panose="020B0606030303020204" pitchFamily="34" charset="0"/>
                      <a:ea typeface="SamsungOne-500C" panose="020B0606030303020204" pitchFamily="34" charset="0"/>
                    </a:rPr>
                    <a:t>(Follower)</a:t>
                  </a: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grpSp>
        </p:grpSp>
        <p:cxnSp>
          <p:nvCxnSpPr>
            <p:cNvPr id="15" name="직선 화살표 연결선 14">
              <a:extLst>
                <a:ext uri="{FF2B5EF4-FFF2-40B4-BE49-F238E27FC236}">
                  <a16:creationId xmlns:a16="http://schemas.microsoft.com/office/drawing/2014/main" id="{77AFA78E-B41F-4D27-8227-081372C527D4}"/>
                </a:ext>
              </a:extLst>
            </p:cNvPr>
            <p:cNvCxnSpPr>
              <a:stCxn id="10" idx="2"/>
              <a:endCxn id="32" idx="1"/>
            </p:cNvCxnSpPr>
            <p:nvPr/>
          </p:nvCxnSpPr>
          <p:spPr>
            <a:xfrm>
              <a:off x="4105657" y="3888144"/>
              <a:ext cx="3216" cy="682345"/>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9541E4A5-1707-4E0D-B8E9-3D32F21A4C4D}"/>
                </a:ext>
              </a:extLst>
            </p:cNvPr>
            <p:cNvCxnSpPr/>
            <p:nvPr/>
          </p:nvCxnSpPr>
          <p:spPr>
            <a:xfrm>
              <a:off x="4580360" y="3365500"/>
              <a:ext cx="101632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5295BF0-C42D-453A-B876-F86F8DA0A05E}"/>
                </a:ext>
              </a:extLst>
            </p:cNvPr>
            <p:cNvCxnSpPr/>
            <p:nvPr/>
          </p:nvCxnSpPr>
          <p:spPr>
            <a:xfrm flipH="1">
              <a:off x="4580360" y="3627145"/>
              <a:ext cx="1016320"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0DB7E8D7-03E5-4116-8489-22FACBEB952C}"/>
                </a:ext>
              </a:extLst>
            </p:cNvPr>
            <p:cNvCxnSpPr>
              <a:stCxn id="10" idx="1"/>
              <a:endCxn id="9" idx="3"/>
            </p:cNvCxnSpPr>
            <p:nvPr/>
          </p:nvCxnSpPr>
          <p:spPr>
            <a:xfrm flipH="1">
              <a:off x="3038475" y="3498369"/>
              <a:ext cx="591217" cy="0"/>
            </a:xfrm>
            <a:prstGeom prst="straightConnector1">
              <a:avLst/>
            </a:prstGeom>
            <a:ln w="28575">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A8B423B0-E38C-4E83-B19D-1842E05960D1}"/>
                </a:ext>
              </a:extLst>
            </p:cNvPr>
            <p:cNvSpPr/>
            <p:nvPr/>
          </p:nvSpPr>
          <p:spPr>
            <a:xfrm>
              <a:off x="4713954" y="3196198"/>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1</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0" name="타원 19">
              <a:extLst>
                <a:ext uri="{FF2B5EF4-FFF2-40B4-BE49-F238E27FC236}">
                  <a16:creationId xmlns:a16="http://schemas.microsoft.com/office/drawing/2014/main" id="{4928C643-1763-485D-9D79-9F6340FEE6F5}"/>
                </a:ext>
              </a:extLst>
            </p:cNvPr>
            <p:cNvSpPr/>
            <p:nvPr/>
          </p:nvSpPr>
          <p:spPr>
            <a:xfrm>
              <a:off x="5152842" y="3452584"/>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2</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1" name="타원 20">
              <a:extLst>
                <a:ext uri="{FF2B5EF4-FFF2-40B4-BE49-F238E27FC236}">
                  <a16:creationId xmlns:a16="http://schemas.microsoft.com/office/drawing/2014/main" id="{ED5B4E4E-2192-4974-9F17-3913EAABB385}"/>
                </a:ext>
              </a:extLst>
            </p:cNvPr>
            <p:cNvSpPr/>
            <p:nvPr/>
          </p:nvSpPr>
          <p:spPr>
            <a:xfrm>
              <a:off x="3941993" y="3982546"/>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4</a:t>
              </a: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22" name="타원 21">
              <a:extLst>
                <a:ext uri="{FF2B5EF4-FFF2-40B4-BE49-F238E27FC236}">
                  <a16:creationId xmlns:a16="http://schemas.microsoft.com/office/drawing/2014/main" id="{E23E2E83-D0C3-4E74-9E54-31326B16273C}"/>
                </a:ext>
              </a:extLst>
            </p:cNvPr>
            <p:cNvSpPr/>
            <p:nvPr/>
          </p:nvSpPr>
          <p:spPr>
            <a:xfrm>
              <a:off x="3218432" y="3348010"/>
              <a:ext cx="327327" cy="327327"/>
            </a:xfrm>
            <a:prstGeom prst="ellipse">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1F45BC"/>
                  </a:solidFill>
                  <a:latin typeface="SamsungOne-700" panose="020B0803030303020204" pitchFamily="34" charset="0"/>
                  <a:ea typeface="SamsungOne-700" panose="020B0803030303020204" pitchFamily="34" charset="0"/>
                </a:rPr>
                <a:t>3</a:t>
              </a:r>
              <a:endParaRPr lang="ko-KR" altLang="en-US" dirty="0">
                <a:solidFill>
                  <a:srgbClr val="1F45BC"/>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2493290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Khả</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chịu</a:t>
            </a:r>
            <a:r>
              <a:rPr lang="en-US" altLang="ko-KR" dirty="0">
                <a:ea typeface="SamsungOneKorean 400" panose="020B0503030303020204" pitchFamily="50" charset="-127"/>
              </a:rPr>
              <a:t> </a:t>
            </a:r>
            <a:r>
              <a:rPr lang="en-US" altLang="ko-KR" dirty="0" err="1">
                <a:ea typeface="SamsungOneKorean 400" panose="020B0503030303020204" pitchFamily="50" charset="-127"/>
              </a:rPr>
              <a:t>lỗi</a:t>
            </a:r>
            <a:r>
              <a:rPr lang="en-US" altLang="ko-KR" dirty="0">
                <a:ea typeface="SamsungOneKorean 400" panose="020B0503030303020204" pitchFamily="50" charset="-127"/>
              </a:rPr>
              <a:t> (1/2)</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err="1">
                <a:cs typeface="Calibri"/>
                <a:sym typeface="Calibri"/>
              </a:rPr>
              <a:t>Lỗi</a:t>
            </a:r>
            <a:r>
              <a:rPr lang="en-US" altLang="ko-KR" dirty="0">
                <a:cs typeface="Calibri"/>
                <a:sym typeface="Calibri"/>
              </a:rPr>
              <a:t> FOLLOWER </a:t>
            </a:r>
            <a:r>
              <a:rPr lang="en-US" altLang="ko-KR" dirty="0" err="1">
                <a:cs typeface="Calibri"/>
                <a:sym typeface="Calibri"/>
              </a:rPr>
              <a:t>tạm</a:t>
            </a:r>
            <a:r>
              <a:rPr lang="en-US" altLang="ko-KR" dirty="0">
                <a:cs typeface="Calibri"/>
                <a:sym typeface="Calibri"/>
              </a:rPr>
              <a:t> </a:t>
            </a:r>
            <a:r>
              <a:rPr lang="en-US" altLang="ko-KR" dirty="0" err="1">
                <a:cs typeface="Calibri"/>
                <a:sym typeface="Calibri"/>
              </a:rPr>
              <a:t>thời</a:t>
            </a:r>
            <a:r>
              <a:rPr lang="en-US" altLang="ko-KR" dirty="0">
                <a:cs typeface="Calibri"/>
                <a:sym typeface="Calibri"/>
              </a:rPr>
              <a:t>:</a:t>
            </a:r>
            <a:endParaRPr lang="en" altLang="ko-KR" dirty="0">
              <a:cs typeface="Calibri"/>
              <a:sym typeface="Calibri"/>
            </a:endParaRPr>
          </a:p>
          <a:p>
            <a:pPr lvl="1"/>
            <a:r>
              <a:rPr lang="en-US" altLang="ko-KR" dirty="0">
                <a:cs typeface="Calibri"/>
                <a:sym typeface="Calibri"/>
              </a:rPr>
              <a:t>Leader </a:t>
            </a:r>
            <a:r>
              <a:rPr lang="vi-VN" altLang="ko-KR" dirty="0">
                <a:cs typeface="Calibri"/>
                <a:sym typeface="Calibri"/>
              </a:rPr>
              <a:t>vẫn có thể đạt được đa số</a:t>
            </a:r>
          </a:p>
          <a:p>
            <a:pPr lvl="1"/>
            <a:r>
              <a:rPr lang="vi-VN" altLang="ko-KR" dirty="0">
                <a:cs typeface="Calibri"/>
                <a:sym typeface="Calibri"/>
              </a:rPr>
              <a:t>Khởi động lại máy chủ </a:t>
            </a:r>
            <a:r>
              <a:rPr lang="en-US" altLang="ko-KR" dirty="0">
                <a:cs typeface="Calibri"/>
                <a:sym typeface="Calibri"/>
              </a:rPr>
              <a:t>tablet </a:t>
            </a:r>
            <a:r>
              <a:rPr lang="vi-VN" altLang="ko-KR" dirty="0">
                <a:cs typeface="Calibri"/>
                <a:sym typeface="Calibri"/>
              </a:rPr>
              <a:t>của người theo dõi trong vòng 5 phút và nó sẽ tham gia lại một cách minh bạch</a:t>
            </a:r>
            <a:endParaRPr lang="en" altLang="ko-KR" dirty="0">
              <a:cs typeface="Calibri"/>
              <a:sym typeface="Calibri"/>
            </a:endParaRPr>
          </a:p>
          <a:p>
            <a:r>
              <a:rPr lang="en-US" altLang="ko-KR" dirty="0" err="1">
                <a:cs typeface="Calibri"/>
                <a:sym typeface="Calibri"/>
              </a:rPr>
              <a:t>Lỗi</a:t>
            </a:r>
            <a:r>
              <a:rPr lang="en-US" altLang="ko-KR" dirty="0">
                <a:cs typeface="Calibri"/>
                <a:sym typeface="Calibri"/>
              </a:rPr>
              <a:t> LEADER </a:t>
            </a:r>
            <a:r>
              <a:rPr lang="en-US" altLang="ko-KR" dirty="0" err="1">
                <a:cs typeface="Calibri"/>
                <a:sym typeface="Calibri"/>
              </a:rPr>
              <a:t>tạm</a:t>
            </a:r>
            <a:r>
              <a:rPr lang="en-US" altLang="ko-KR" dirty="0">
                <a:cs typeface="Calibri"/>
                <a:sym typeface="Calibri"/>
              </a:rPr>
              <a:t> </a:t>
            </a:r>
            <a:r>
              <a:rPr lang="en-US" altLang="ko-KR" dirty="0" err="1">
                <a:cs typeface="Calibri"/>
                <a:sym typeface="Calibri"/>
              </a:rPr>
              <a:t>thời</a:t>
            </a:r>
            <a:r>
              <a:rPr lang="en-US" altLang="ko-KR" dirty="0">
                <a:cs typeface="Calibri"/>
                <a:sym typeface="Calibri"/>
              </a:rPr>
              <a:t>:</a:t>
            </a:r>
            <a:endParaRPr lang="en" altLang="ko-KR" dirty="0">
              <a:cs typeface="Calibri"/>
              <a:sym typeface="Calibri"/>
            </a:endParaRPr>
          </a:p>
          <a:p>
            <a:pPr lvl="1"/>
            <a:r>
              <a:rPr lang="vi-VN" altLang="ko-KR" dirty="0">
                <a:cs typeface="Calibri"/>
                <a:sym typeface="Calibri"/>
              </a:rPr>
              <a:t>Những </a:t>
            </a:r>
            <a:r>
              <a:rPr lang="en-US" altLang="ko-KR" dirty="0">
                <a:cs typeface="Calibri"/>
                <a:sym typeface="Calibri"/>
              </a:rPr>
              <a:t>follower</a:t>
            </a:r>
            <a:r>
              <a:rPr lang="vi-VN" altLang="ko-KR" dirty="0">
                <a:cs typeface="Calibri"/>
                <a:sym typeface="Calibri"/>
              </a:rPr>
              <a:t> mong đợi được nghe nhịp tim từ </a:t>
            </a:r>
            <a:r>
              <a:rPr lang="en-US" altLang="ko-KR" dirty="0">
                <a:cs typeface="Calibri"/>
                <a:sym typeface="Calibri"/>
              </a:rPr>
              <a:t>leader </a:t>
            </a:r>
            <a:r>
              <a:rPr lang="vi-VN" altLang="ko-KR" dirty="0">
                <a:cs typeface="Calibri"/>
                <a:sym typeface="Calibri"/>
              </a:rPr>
              <a:t>của họ cứ sau 1,5 giây</a:t>
            </a:r>
          </a:p>
          <a:p>
            <a:pPr lvl="1"/>
            <a:r>
              <a:rPr lang="vi-VN" altLang="ko-KR" dirty="0">
                <a:cs typeface="Calibri"/>
                <a:sym typeface="Calibri"/>
              </a:rPr>
              <a:t>3 lần lỡ nhịp: bầu chọn </a:t>
            </a:r>
            <a:r>
              <a:rPr lang="en-US" altLang="ko-KR" dirty="0">
                <a:cs typeface="Calibri"/>
                <a:sym typeface="Calibri"/>
              </a:rPr>
              <a:t>leader</a:t>
            </a:r>
            <a:r>
              <a:rPr lang="vi-VN" altLang="ko-KR" dirty="0">
                <a:cs typeface="Calibri"/>
                <a:sym typeface="Calibri"/>
              </a:rPr>
              <a:t>!</a:t>
            </a:r>
          </a:p>
          <a:p>
            <a:pPr lvl="1"/>
            <a:r>
              <a:rPr lang="en-US" altLang="ko-KR" dirty="0">
                <a:cs typeface="Calibri"/>
                <a:sym typeface="Calibri"/>
              </a:rPr>
              <a:t>LEADER </a:t>
            </a:r>
            <a:r>
              <a:rPr lang="vi-VN" altLang="ko-KR" dirty="0">
                <a:cs typeface="Calibri"/>
                <a:sym typeface="Calibri"/>
              </a:rPr>
              <a:t>mới được bầu chọn từ các nút còn lại trong vòng vài giây</a:t>
            </a:r>
          </a:p>
          <a:p>
            <a:pPr lvl="1"/>
            <a:r>
              <a:rPr lang="vi-VN" altLang="ko-KR" dirty="0">
                <a:cs typeface="Calibri"/>
                <a:sym typeface="Calibri"/>
              </a:rPr>
              <a:t>Khởi động lại trong vòng 5 phút và nó sẽ tham gia lại với tư cách là </a:t>
            </a:r>
            <a:r>
              <a:rPr lang="en-US" altLang="ko-KR" dirty="0">
                <a:cs typeface="Calibri"/>
                <a:sym typeface="Calibri"/>
              </a:rPr>
              <a:t>FLLOWER</a:t>
            </a:r>
            <a:endParaRPr lang="en" altLang="ko-KR" dirty="0">
              <a:cs typeface="Calibri"/>
              <a:sym typeface="Calibri"/>
            </a:endParaRPr>
          </a:p>
          <a:p>
            <a:r>
              <a:rPr lang="pt-BR" altLang="ko-KR" dirty="0">
                <a:cs typeface="Calibri"/>
                <a:sym typeface="Calibri"/>
              </a:rPr>
              <a:t>Xử lý N bản sao (N-1)/2 lỗi</a:t>
            </a:r>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spTree>
    <p:extLst>
      <p:ext uri="{BB962C8B-B14F-4D97-AF65-F5344CB8AC3E}">
        <p14:creationId xmlns:p14="http://schemas.microsoft.com/office/powerpoint/2010/main" val="261162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Khả</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chịu</a:t>
            </a:r>
            <a:r>
              <a:rPr lang="en-US" altLang="ko-KR" dirty="0">
                <a:ea typeface="SamsungOneKorean 400" panose="020B0503030303020204" pitchFamily="50" charset="-127"/>
              </a:rPr>
              <a:t> </a:t>
            </a:r>
            <a:r>
              <a:rPr lang="en-US" altLang="ko-KR" dirty="0" err="1">
                <a:ea typeface="SamsungOneKorean 400" panose="020B0503030303020204" pitchFamily="50" charset="-127"/>
              </a:rPr>
              <a:t>lỗi</a:t>
            </a:r>
            <a:r>
              <a:rPr lang="en-US" altLang="ko-KR" dirty="0">
                <a:ea typeface="SamsungOneKorean 400" panose="020B0503030303020204" pitchFamily="50" charset="-127"/>
              </a:rPr>
              <a:t> (2/2)</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err="1"/>
              <a:t>Lỗi</a:t>
            </a:r>
            <a:r>
              <a:rPr lang="en-US" altLang="ko-KR" dirty="0"/>
              <a:t> </a:t>
            </a:r>
            <a:r>
              <a:rPr lang="en-US" altLang="ko-KR" dirty="0" err="1"/>
              <a:t>vĩnh</a:t>
            </a:r>
            <a:r>
              <a:rPr lang="en-US" altLang="ko-KR" dirty="0"/>
              <a:t> </a:t>
            </a:r>
            <a:r>
              <a:rPr lang="en-US" altLang="ko-KR" dirty="0" err="1"/>
              <a:t>viễn</a:t>
            </a:r>
            <a:r>
              <a:rPr lang="en-US" altLang="ko-KR" dirty="0"/>
              <a:t>:</a:t>
            </a:r>
          </a:p>
          <a:p>
            <a:pPr lvl="1"/>
            <a:r>
              <a:rPr lang="en-US" altLang="ko-KR" dirty="0"/>
              <a:t>Leader </a:t>
            </a:r>
            <a:r>
              <a:rPr lang="vi-VN" altLang="ko-KR" dirty="0"/>
              <a:t>thông báo rằng một người theo dõi đã chết trong 5 phút</a:t>
            </a:r>
          </a:p>
          <a:p>
            <a:pPr lvl="1"/>
            <a:r>
              <a:rPr lang="vi-VN" altLang="ko-KR" dirty="0"/>
              <a:t>Trục xuất </a:t>
            </a:r>
            <a:r>
              <a:rPr lang="en-US" altLang="ko-KR" dirty="0"/>
              <a:t>follower </a:t>
            </a:r>
            <a:r>
              <a:rPr lang="en-US" altLang="ko-KR" dirty="0" err="1"/>
              <a:t>dó</a:t>
            </a:r>
            <a:endParaRPr lang="vi-VN" altLang="ko-KR" dirty="0"/>
          </a:p>
          <a:p>
            <a:pPr lvl="1"/>
            <a:r>
              <a:rPr lang="vi-VN" altLang="ko-KR" dirty="0"/>
              <a:t>Master chọn một bản sao mới</a:t>
            </a:r>
          </a:p>
          <a:p>
            <a:pPr lvl="1"/>
            <a:r>
              <a:rPr lang="en-US" altLang="ko-KR" dirty="0"/>
              <a:t>Leader </a:t>
            </a:r>
            <a:r>
              <a:rPr lang="vi-VN" altLang="ko-KR" dirty="0"/>
              <a:t>sao chép dữ liệu sang dữ liệu mới, dữ liệu này sẽ tham gia với tư cách là </a:t>
            </a:r>
            <a:r>
              <a:rPr lang="en-US" altLang="ko-KR" dirty="0"/>
              <a:t>FOLLOWER </a:t>
            </a:r>
            <a:r>
              <a:rPr lang="vi-VN" altLang="ko-KR" dirty="0"/>
              <a:t>mới</a:t>
            </a:r>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spTree>
    <p:extLst>
      <p:ext uri="{BB962C8B-B14F-4D97-AF65-F5344CB8AC3E}">
        <p14:creationId xmlns:p14="http://schemas.microsoft.com/office/powerpoint/2010/main" val="550784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Ví</a:t>
            </a:r>
            <a:r>
              <a:rPr lang="en-US" altLang="ko-KR" dirty="0">
                <a:ea typeface="SamsungOneKorean 400" panose="020B0503030303020204" pitchFamily="50" charset="-127"/>
              </a:rPr>
              <a:t> </a:t>
            </a:r>
            <a:r>
              <a:rPr lang="en-US" altLang="ko-KR" dirty="0" err="1">
                <a:ea typeface="SamsungOneKorean 400" panose="020B0503030303020204" pitchFamily="50" charset="-127"/>
              </a:rPr>
              <a:t>dụ</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tích</a:t>
            </a:r>
            <a:r>
              <a:rPr lang="en-US" altLang="ko-KR" dirty="0">
                <a:ea typeface="SamsungOneKorean 400" panose="020B0503030303020204" pitchFamily="50" charset="-127"/>
              </a:rPr>
              <a:t> </a:t>
            </a:r>
            <a:r>
              <a:rPr lang="en-US" altLang="ko-KR" dirty="0" err="1">
                <a:ea typeface="SamsungOneKorean 400" panose="020B0503030303020204" pitchFamily="50" charset="-127"/>
              </a:rPr>
              <a:t>thời</a:t>
            </a:r>
            <a:r>
              <a:rPr lang="en-US" altLang="ko-KR" dirty="0">
                <a:ea typeface="SamsungOneKorean 400" panose="020B0503030303020204" pitchFamily="50" charset="-127"/>
              </a:rPr>
              <a:t> </a:t>
            </a:r>
            <a:r>
              <a:rPr lang="en-US" altLang="ko-KR" dirty="0" err="1">
                <a:ea typeface="SamsungOneKorean 400" panose="020B0503030303020204" pitchFamily="50" charset="-127"/>
              </a:rPr>
              <a:t>gian</a:t>
            </a:r>
            <a:r>
              <a:rPr lang="en-US" altLang="ko-KR" dirty="0">
                <a:ea typeface="SamsungOneKorean 400" panose="020B0503030303020204" pitchFamily="50" charset="-127"/>
              </a:rPr>
              <a:t> </a:t>
            </a:r>
            <a:r>
              <a:rPr lang="en-US" altLang="ko-KR" dirty="0" err="1">
                <a:ea typeface="SamsungOneKorean 400" panose="020B0503030303020204" pitchFamily="50" charset="-127"/>
              </a:rPr>
              <a:t>thực</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grpSp>
        <p:nvGrpSpPr>
          <p:cNvPr id="32" name="그룹 31">
            <a:extLst>
              <a:ext uri="{FF2B5EF4-FFF2-40B4-BE49-F238E27FC236}">
                <a16:creationId xmlns:a16="http://schemas.microsoft.com/office/drawing/2014/main" id="{C0496A36-B863-4365-849E-43F3FDAEBEFD}"/>
              </a:ext>
            </a:extLst>
          </p:cNvPr>
          <p:cNvGrpSpPr/>
          <p:nvPr/>
        </p:nvGrpSpPr>
        <p:grpSpPr>
          <a:xfrm>
            <a:off x="922240" y="2384475"/>
            <a:ext cx="7851271" cy="3615171"/>
            <a:chOff x="1072093" y="2355445"/>
            <a:chExt cx="7851271" cy="3615171"/>
          </a:xfrm>
        </p:grpSpPr>
        <p:grpSp>
          <p:nvGrpSpPr>
            <p:cNvPr id="33" name="그룹 32">
              <a:extLst>
                <a:ext uri="{FF2B5EF4-FFF2-40B4-BE49-F238E27FC236}">
                  <a16:creationId xmlns:a16="http://schemas.microsoft.com/office/drawing/2014/main" id="{3D86C524-6DED-4982-9504-4BD87D4F9C99}"/>
                </a:ext>
              </a:extLst>
            </p:cNvPr>
            <p:cNvGrpSpPr/>
            <p:nvPr/>
          </p:nvGrpSpPr>
          <p:grpSpPr>
            <a:xfrm>
              <a:off x="2425732" y="3050936"/>
              <a:ext cx="1618704" cy="717019"/>
              <a:chOff x="2425732" y="3050936"/>
              <a:chExt cx="1618704" cy="717019"/>
            </a:xfrm>
          </p:grpSpPr>
          <p:pic>
            <p:nvPicPr>
              <p:cNvPr id="174" name="그림 173">
                <a:extLst>
                  <a:ext uri="{FF2B5EF4-FFF2-40B4-BE49-F238E27FC236}">
                    <a16:creationId xmlns:a16="http://schemas.microsoft.com/office/drawing/2014/main" id="{8DCA7ACA-4AEB-4046-BE0C-E359E25DDC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732" y="3114805"/>
                <a:ext cx="474343" cy="589281"/>
              </a:xfrm>
              <a:prstGeom prst="rect">
                <a:avLst/>
              </a:prstGeom>
            </p:spPr>
          </p:pic>
          <p:sp>
            <p:nvSpPr>
              <p:cNvPr id="175" name="Rectangle 8">
                <a:extLst>
                  <a:ext uri="{FF2B5EF4-FFF2-40B4-BE49-F238E27FC236}">
                    <a16:creationId xmlns:a16="http://schemas.microsoft.com/office/drawing/2014/main" id="{1FCEBFC8-122F-43AB-A2C6-4D4A6EAAF4E5}"/>
                  </a:ext>
                </a:extLst>
              </p:cNvPr>
              <p:cNvSpPr/>
              <p:nvPr/>
            </p:nvSpPr>
            <p:spPr>
              <a:xfrm>
                <a:off x="2730031" y="3050936"/>
                <a:ext cx="1314405" cy="717019"/>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400" dirty="0">
                    <a:solidFill>
                      <a:srgbClr val="1F45BC"/>
                    </a:solidFill>
                    <a:latin typeface="SamsungOne-700" panose="020B0803030303020204" pitchFamily="34" charset="0"/>
                    <a:ea typeface="SamsungOne-700" panose="020B0803030303020204" pitchFamily="34" charset="0"/>
                  </a:rPr>
                  <a:t>HBase</a:t>
                </a:r>
              </a:p>
            </p:txBody>
          </p:sp>
        </p:grpSp>
        <p:sp>
          <p:nvSpPr>
            <p:cNvPr id="35" name="Can 5">
              <a:extLst>
                <a:ext uri="{FF2B5EF4-FFF2-40B4-BE49-F238E27FC236}">
                  <a16:creationId xmlns:a16="http://schemas.microsoft.com/office/drawing/2014/main" id="{08708C21-FEE7-4D1C-9874-85AD971C64B3}"/>
                </a:ext>
              </a:extLst>
            </p:cNvPr>
            <p:cNvSpPr/>
            <p:nvPr/>
          </p:nvSpPr>
          <p:spPr>
            <a:xfrm>
              <a:off x="6408576" y="2355445"/>
              <a:ext cx="2514788" cy="2116287"/>
            </a:xfrm>
            <a:prstGeom prst="can">
              <a:avLst>
                <a:gd name="adj" fmla="val 27020"/>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KR" sz="1400" dirty="0">
                <a:solidFill>
                  <a:srgbClr val="1F45BC"/>
                </a:solidFill>
                <a:latin typeface="SamsungOne-700" panose="020B0803030303020204" pitchFamily="34" charset="0"/>
                <a:ea typeface="SamsungOne-700" panose="020B0803030303020204" pitchFamily="34" charset="0"/>
              </a:endParaRPr>
            </a:p>
            <a:p>
              <a:pPr algn="ctr"/>
              <a:endParaRPr lang="en-KR" sz="1400" dirty="0">
                <a:solidFill>
                  <a:srgbClr val="1F45BC"/>
                </a:solidFill>
                <a:latin typeface="SamsungOne-700" panose="020B0803030303020204" pitchFamily="34" charset="0"/>
                <a:ea typeface="SamsungOne-700" panose="020B0803030303020204" pitchFamily="34" charset="0"/>
              </a:endParaRPr>
            </a:p>
            <a:p>
              <a:pPr algn="ctr"/>
              <a:r>
                <a:rPr lang="en-US" sz="1400" dirty="0" err="1">
                  <a:solidFill>
                    <a:srgbClr val="1F45BC"/>
                  </a:solidFill>
                  <a:latin typeface="SamsungOne-700" panose="020B0803030303020204" pitchFamily="34" charset="0"/>
                  <a:ea typeface="SamsungOne-700" panose="020B0803030303020204" pitchFamily="34" charset="0"/>
                </a:rPr>
                <a:t>Dữ</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liệu</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lịch</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sử</a:t>
              </a: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KR" sz="1400" dirty="0">
                <a:solidFill>
                  <a:srgbClr val="1F45BC"/>
                </a:solidFill>
                <a:latin typeface="SamsungOne-700" panose="020B0803030303020204" pitchFamily="34" charset="0"/>
                <a:ea typeface="SamsungOne-700" panose="020B0803030303020204" pitchFamily="34" charset="0"/>
              </a:endParaRPr>
            </a:p>
            <a:p>
              <a:pPr algn="ctr"/>
              <a:endParaRPr lang="en-KR" sz="1400" dirty="0">
                <a:solidFill>
                  <a:srgbClr val="1F45BC"/>
                </a:solidFill>
                <a:latin typeface="SamsungOne-700" panose="020B0803030303020204" pitchFamily="34" charset="0"/>
                <a:ea typeface="SamsungOne-700" panose="020B0803030303020204" pitchFamily="34" charset="0"/>
              </a:endParaRPr>
            </a:p>
            <a:p>
              <a:pPr algn="ctr"/>
              <a:endParaRPr lang="en-KR" sz="1400" dirty="0">
                <a:solidFill>
                  <a:srgbClr val="1F45BC"/>
                </a:solidFill>
                <a:latin typeface="SamsungOne-700" panose="020B0803030303020204" pitchFamily="34" charset="0"/>
                <a:ea typeface="SamsungOne-700" panose="020B0803030303020204" pitchFamily="34" charset="0"/>
              </a:endParaRPr>
            </a:p>
            <a:p>
              <a:pPr algn="ctr"/>
              <a:endParaRPr lang="en-KR" sz="1400" dirty="0">
                <a:solidFill>
                  <a:srgbClr val="1F45BC"/>
                </a:solidFill>
                <a:latin typeface="SamsungOne-700" panose="020B0803030303020204" pitchFamily="34" charset="0"/>
                <a:ea typeface="SamsungOne-700" panose="020B0803030303020204" pitchFamily="34" charset="0"/>
              </a:endParaRPr>
            </a:p>
            <a:p>
              <a:pPr algn="ctr"/>
              <a:endParaRPr lang="en-KR" sz="1400" dirty="0">
                <a:solidFill>
                  <a:srgbClr val="1F45BC"/>
                </a:solidFill>
                <a:latin typeface="SamsungOne-700" panose="020B0803030303020204" pitchFamily="34" charset="0"/>
                <a:ea typeface="SamsungOne-700" panose="020B0803030303020204" pitchFamily="34" charset="0"/>
              </a:endParaRPr>
            </a:p>
            <a:p>
              <a:pPr algn="ctr"/>
              <a:endParaRPr lang="en-KR" sz="1400" dirty="0">
                <a:solidFill>
                  <a:srgbClr val="1F45BC"/>
                </a:solidFill>
                <a:latin typeface="SamsungOne-700" panose="020B0803030303020204" pitchFamily="34" charset="0"/>
                <a:ea typeface="SamsungOne-700" panose="020B0803030303020204" pitchFamily="34" charset="0"/>
              </a:endParaRPr>
            </a:p>
          </p:txBody>
        </p:sp>
        <p:sp>
          <p:nvSpPr>
            <p:cNvPr id="37" name="Rounded Rectangle 28">
              <a:extLst>
                <a:ext uri="{FF2B5EF4-FFF2-40B4-BE49-F238E27FC236}">
                  <a16:creationId xmlns:a16="http://schemas.microsoft.com/office/drawing/2014/main" id="{00916877-0338-4884-ADE8-059591E84FE3}"/>
                </a:ext>
              </a:extLst>
            </p:cNvPr>
            <p:cNvSpPr/>
            <p:nvPr/>
          </p:nvSpPr>
          <p:spPr>
            <a:xfrm>
              <a:off x="4557741" y="3050935"/>
              <a:ext cx="1094092" cy="717019"/>
            </a:xfrm>
            <a:prstGeom prst="roundRect">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SamsungOne-700" panose="020B0803030303020204" pitchFamily="34" charset="0"/>
                  <a:ea typeface="SamsungOne-700" panose="020B0803030303020204" pitchFamily="34" charset="0"/>
                </a:rPr>
                <a:t>Truy</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vấn</a:t>
              </a:r>
              <a:endParaRPr lang="en-KR" sz="1400" dirty="0">
                <a:solidFill>
                  <a:schemeClr val="bg1"/>
                </a:solidFill>
                <a:latin typeface="SamsungOne-700" panose="020B0803030303020204" pitchFamily="34" charset="0"/>
                <a:ea typeface="SamsungOne-700" panose="020B0803030303020204" pitchFamily="34" charset="0"/>
              </a:endParaRPr>
            </a:p>
          </p:txBody>
        </p:sp>
        <p:cxnSp>
          <p:nvCxnSpPr>
            <p:cNvPr id="38" name="Straight Arrow Connector 30">
              <a:extLst>
                <a:ext uri="{FF2B5EF4-FFF2-40B4-BE49-F238E27FC236}">
                  <a16:creationId xmlns:a16="http://schemas.microsoft.com/office/drawing/2014/main" id="{D6B8EF1F-5558-4295-95BB-0EC07190FE5C}"/>
                </a:ext>
              </a:extLst>
            </p:cNvPr>
            <p:cNvCxnSpPr>
              <a:stCxn id="37" idx="1"/>
            </p:cNvCxnSpPr>
            <p:nvPr/>
          </p:nvCxnSpPr>
          <p:spPr>
            <a:xfrm flipH="1">
              <a:off x="4044437" y="3409445"/>
              <a:ext cx="513304" cy="1"/>
            </a:xfrm>
            <a:prstGeom prst="straightConnector1">
              <a:avLst/>
            </a:prstGeom>
            <a:ln w="28575">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3">
              <a:extLst>
                <a:ext uri="{FF2B5EF4-FFF2-40B4-BE49-F238E27FC236}">
                  <a16:creationId xmlns:a16="http://schemas.microsoft.com/office/drawing/2014/main" id="{53703760-3F5B-4418-8E09-B67FBB06150F}"/>
                </a:ext>
              </a:extLst>
            </p:cNvPr>
            <p:cNvCxnSpPr>
              <a:stCxn id="37" idx="3"/>
              <a:endCxn id="35" idx="2"/>
            </p:cNvCxnSpPr>
            <p:nvPr/>
          </p:nvCxnSpPr>
          <p:spPr>
            <a:xfrm>
              <a:off x="5651833" y="3409445"/>
              <a:ext cx="756743" cy="4144"/>
            </a:xfrm>
            <a:prstGeom prst="straightConnector1">
              <a:avLst/>
            </a:prstGeom>
            <a:ln w="28575">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0" name="그룹 39">
              <a:extLst>
                <a:ext uri="{FF2B5EF4-FFF2-40B4-BE49-F238E27FC236}">
                  <a16:creationId xmlns:a16="http://schemas.microsoft.com/office/drawing/2014/main" id="{41E21C2D-BF1B-4B5B-8C89-7B15245AD21F}"/>
                </a:ext>
              </a:extLst>
            </p:cNvPr>
            <p:cNvGrpSpPr/>
            <p:nvPr/>
          </p:nvGrpSpPr>
          <p:grpSpPr>
            <a:xfrm>
              <a:off x="2053521" y="3074846"/>
              <a:ext cx="277171" cy="659865"/>
              <a:chOff x="5199896" y="4282865"/>
              <a:chExt cx="277171" cy="659865"/>
            </a:xfrm>
          </p:grpSpPr>
          <p:cxnSp>
            <p:nvCxnSpPr>
              <p:cNvPr id="167" name="직선 화살표 연결선 166">
                <a:extLst>
                  <a:ext uri="{FF2B5EF4-FFF2-40B4-BE49-F238E27FC236}">
                    <a16:creationId xmlns:a16="http://schemas.microsoft.com/office/drawing/2014/main" id="{412492E2-DA07-42AD-8930-18E0E39EC63F}"/>
                  </a:ext>
                </a:extLst>
              </p:cNvPr>
              <p:cNvCxnSpPr/>
              <p:nvPr/>
            </p:nvCxnSpPr>
            <p:spPr>
              <a:xfrm>
                <a:off x="5211874" y="4384402"/>
                <a:ext cx="244599" cy="50374"/>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직선 화살표 연결선 167">
                <a:extLst>
                  <a:ext uri="{FF2B5EF4-FFF2-40B4-BE49-F238E27FC236}">
                    <a16:creationId xmlns:a16="http://schemas.microsoft.com/office/drawing/2014/main" id="{2F3E2213-B9E7-4A1A-99B7-2BDEC24F6792}"/>
                  </a:ext>
                </a:extLst>
              </p:cNvPr>
              <p:cNvCxnSpPr/>
              <p:nvPr/>
            </p:nvCxnSpPr>
            <p:spPr>
              <a:xfrm>
                <a:off x="5199896" y="4609111"/>
                <a:ext cx="249311"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직선 화살표 연결선 168">
                <a:extLst>
                  <a:ext uri="{FF2B5EF4-FFF2-40B4-BE49-F238E27FC236}">
                    <a16:creationId xmlns:a16="http://schemas.microsoft.com/office/drawing/2014/main" id="{9C13D098-0268-4CE9-87D6-B43197CD2FF8}"/>
                  </a:ext>
                </a:extLst>
              </p:cNvPr>
              <p:cNvCxnSpPr/>
              <p:nvPr/>
            </p:nvCxnSpPr>
            <p:spPr>
              <a:xfrm>
                <a:off x="5265678" y="4282865"/>
                <a:ext cx="206626" cy="80301"/>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직선 화살표 연결선 169">
                <a:extLst>
                  <a:ext uri="{FF2B5EF4-FFF2-40B4-BE49-F238E27FC236}">
                    <a16:creationId xmlns:a16="http://schemas.microsoft.com/office/drawing/2014/main" id="{D9255EE9-3480-4508-9AEA-33ADE4C6B430}"/>
                  </a:ext>
                </a:extLst>
              </p:cNvPr>
              <p:cNvCxnSpPr/>
              <p:nvPr/>
            </p:nvCxnSpPr>
            <p:spPr>
              <a:xfrm>
                <a:off x="5207809" y="4492605"/>
                <a:ext cx="243282" cy="2646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2D907F14-DDB8-4860-BAB9-F38CC28582A3}"/>
                  </a:ext>
                </a:extLst>
              </p:cNvPr>
              <p:cNvCxnSpPr/>
              <p:nvPr/>
            </p:nvCxnSpPr>
            <p:spPr>
              <a:xfrm flipV="1">
                <a:off x="5221420" y="4696528"/>
                <a:ext cx="232308" cy="2795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직선 화살표 연결선 171">
                <a:extLst>
                  <a:ext uri="{FF2B5EF4-FFF2-40B4-BE49-F238E27FC236}">
                    <a16:creationId xmlns:a16="http://schemas.microsoft.com/office/drawing/2014/main" id="{BA971E40-487F-40EA-B703-5AD2EC80BE1D}"/>
                  </a:ext>
                </a:extLst>
              </p:cNvPr>
              <p:cNvCxnSpPr/>
              <p:nvPr/>
            </p:nvCxnSpPr>
            <p:spPr>
              <a:xfrm flipV="1">
                <a:off x="5231562" y="4787446"/>
                <a:ext cx="231662" cy="4683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직선 화살표 연결선 172">
                <a:extLst>
                  <a:ext uri="{FF2B5EF4-FFF2-40B4-BE49-F238E27FC236}">
                    <a16:creationId xmlns:a16="http://schemas.microsoft.com/office/drawing/2014/main" id="{FF0B9811-EE98-4231-A748-9DC015FF0817}"/>
                  </a:ext>
                </a:extLst>
              </p:cNvPr>
              <p:cNvCxnSpPr/>
              <p:nvPr/>
            </p:nvCxnSpPr>
            <p:spPr>
              <a:xfrm flipV="1">
                <a:off x="5243234" y="4868335"/>
                <a:ext cx="233833" cy="7439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그룹 40">
              <a:extLst>
                <a:ext uri="{FF2B5EF4-FFF2-40B4-BE49-F238E27FC236}">
                  <a16:creationId xmlns:a16="http://schemas.microsoft.com/office/drawing/2014/main" id="{1C3893A7-C7BB-45C7-A5EA-BFB980BCA955}"/>
                </a:ext>
              </a:extLst>
            </p:cNvPr>
            <p:cNvGrpSpPr/>
            <p:nvPr/>
          </p:nvGrpSpPr>
          <p:grpSpPr>
            <a:xfrm>
              <a:off x="1072093" y="2582935"/>
              <a:ext cx="1065287" cy="1653018"/>
              <a:chOff x="-4331819" y="6495971"/>
              <a:chExt cx="1065287" cy="1653018"/>
            </a:xfrm>
          </p:grpSpPr>
          <p:grpSp>
            <p:nvGrpSpPr>
              <p:cNvPr id="116" name="그룹 115">
                <a:extLst>
                  <a:ext uri="{FF2B5EF4-FFF2-40B4-BE49-F238E27FC236}">
                    <a16:creationId xmlns:a16="http://schemas.microsoft.com/office/drawing/2014/main" id="{969A07A1-7179-4A03-AD50-C9997E58BD66}"/>
                  </a:ext>
                </a:extLst>
              </p:cNvPr>
              <p:cNvGrpSpPr/>
              <p:nvPr/>
            </p:nvGrpSpPr>
            <p:grpSpPr>
              <a:xfrm>
                <a:off x="-4331819" y="6657452"/>
                <a:ext cx="951599" cy="1491537"/>
                <a:chOff x="446109" y="4829309"/>
                <a:chExt cx="951599" cy="1491537"/>
              </a:xfrm>
            </p:grpSpPr>
            <p:grpSp>
              <p:nvGrpSpPr>
                <p:cNvPr id="118" name="그룹 117">
                  <a:extLst>
                    <a:ext uri="{FF2B5EF4-FFF2-40B4-BE49-F238E27FC236}">
                      <a16:creationId xmlns:a16="http://schemas.microsoft.com/office/drawing/2014/main" id="{8E520581-362C-49AA-B17F-D5AED1AA6CB1}"/>
                    </a:ext>
                  </a:extLst>
                </p:cNvPr>
                <p:cNvGrpSpPr/>
                <p:nvPr/>
              </p:nvGrpSpPr>
              <p:grpSpPr>
                <a:xfrm>
                  <a:off x="446109" y="4829309"/>
                  <a:ext cx="951599" cy="1491537"/>
                  <a:chOff x="446109" y="4848359"/>
                  <a:chExt cx="951599" cy="1491537"/>
                </a:xfrm>
              </p:grpSpPr>
              <p:grpSp>
                <p:nvGrpSpPr>
                  <p:cNvPr id="135" name="그룹 134">
                    <a:extLst>
                      <a:ext uri="{FF2B5EF4-FFF2-40B4-BE49-F238E27FC236}">
                        <a16:creationId xmlns:a16="http://schemas.microsoft.com/office/drawing/2014/main" id="{D15A41A3-FE0C-422E-94D1-C9FCD04FB26C}"/>
                      </a:ext>
                    </a:extLst>
                  </p:cNvPr>
                  <p:cNvGrpSpPr/>
                  <p:nvPr/>
                </p:nvGrpSpPr>
                <p:grpSpPr>
                  <a:xfrm>
                    <a:off x="494565" y="4900004"/>
                    <a:ext cx="856905" cy="1380928"/>
                    <a:chOff x="494565" y="4900004"/>
                    <a:chExt cx="856905" cy="1380928"/>
                  </a:xfrm>
                </p:grpSpPr>
                <p:grpSp>
                  <p:nvGrpSpPr>
                    <p:cNvPr id="137" name="그룹 136">
                      <a:extLst>
                        <a:ext uri="{FF2B5EF4-FFF2-40B4-BE49-F238E27FC236}">
                          <a16:creationId xmlns:a16="http://schemas.microsoft.com/office/drawing/2014/main" id="{5E94CBF3-C413-4D89-8714-187A7B23EDCB}"/>
                        </a:ext>
                      </a:extLst>
                    </p:cNvPr>
                    <p:cNvGrpSpPr/>
                    <p:nvPr/>
                  </p:nvGrpSpPr>
                  <p:grpSpPr>
                    <a:xfrm>
                      <a:off x="819411" y="5403657"/>
                      <a:ext cx="260088" cy="260088"/>
                      <a:chOff x="-115154" y="5880153"/>
                      <a:chExt cx="361991" cy="361991"/>
                    </a:xfrm>
                  </p:grpSpPr>
                  <p:sp>
                    <p:nvSpPr>
                      <p:cNvPr id="165" name="타원 164">
                        <a:extLst>
                          <a:ext uri="{FF2B5EF4-FFF2-40B4-BE49-F238E27FC236}">
                            <a16:creationId xmlns:a16="http://schemas.microsoft.com/office/drawing/2014/main" id="{0F3EA641-9F9F-48E3-9B9C-11F19A100BEE}"/>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66" name="그림 165">
                        <a:extLst>
                          <a:ext uri="{FF2B5EF4-FFF2-40B4-BE49-F238E27FC236}">
                            <a16:creationId xmlns:a16="http://schemas.microsoft.com/office/drawing/2014/main" id="{4BCF84DC-0B90-4A11-942C-7143943520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138" name="그룹 137">
                      <a:extLst>
                        <a:ext uri="{FF2B5EF4-FFF2-40B4-BE49-F238E27FC236}">
                          <a16:creationId xmlns:a16="http://schemas.microsoft.com/office/drawing/2014/main" id="{734AD0D9-2050-4623-A5D0-7BCE1AB307EE}"/>
                        </a:ext>
                      </a:extLst>
                    </p:cNvPr>
                    <p:cNvGrpSpPr/>
                    <p:nvPr/>
                  </p:nvGrpSpPr>
                  <p:grpSpPr>
                    <a:xfrm>
                      <a:off x="890456" y="4900004"/>
                      <a:ext cx="260088" cy="260088"/>
                      <a:chOff x="-82550" y="5431681"/>
                      <a:chExt cx="361991" cy="361991"/>
                    </a:xfrm>
                  </p:grpSpPr>
                  <p:sp>
                    <p:nvSpPr>
                      <p:cNvPr id="163" name="타원 162">
                        <a:extLst>
                          <a:ext uri="{FF2B5EF4-FFF2-40B4-BE49-F238E27FC236}">
                            <a16:creationId xmlns:a16="http://schemas.microsoft.com/office/drawing/2014/main" id="{603B84FD-46FC-498F-BE7E-F35AC9C9BE90}"/>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64" name="그림 163">
                        <a:extLst>
                          <a:ext uri="{FF2B5EF4-FFF2-40B4-BE49-F238E27FC236}">
                            <a16:creationId xmlns:a16="http://schemas.microsoft.com/office/drawing/2014/main" id="{CF0F491D-6B93-4D3F-B279-FCD45E8A8F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139" name="그룹 138">
                      <a:extLst>
                        <a:ext uri="{FF2B5EF4-FFF2-40B4-BE49-F238E27FC236}">
                          <a16:creationId xmlns:a16="http://schemas.microsoft.com/office/drawing/2014/main" id="{314D6860-313C-402B-819F-CB4E4A92EBE9}"/>
                        </a:ext>
                      </a:extLst>
                    </p:cNvPr>
                    <p:cNvGrpSpPr/>
                    <p:nvPr/>
                  </p:nvGrpSpPr>
                  <p:grpSpPr>
                    <a:xfrm>
                      <a:off x="1091382" y="5741408"/>
                      <a:ext cx="260088" cy="260088"/>
                      <a:chOff x="-185004" y="6312823"/>
                      <a:chExt cx="361991" cy="361991"/>
                    </a:xfrm>
                  </p:grpSpPr>
                  <p:sp>
                    <p:nvSpPr>
                      <p:cNvPr id="161" name="타원 160">
                        <a:extLst>
                          <a:ext uri="{FF2B5EF4-FFF2-40B4-BE49-F238E27FC236}">
                            <a16:creationId xmlns:a16="http://schemas.microsoft.com/office/drawing/2014/main" id="{DF461C94-93DE-40DB-AF57-81C05E15F262}"/>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62" name="그림 161">
                        <a:extLst>
                          <a:ext uri="{FF2B5EF4-FFF2-40B4-BE49-F238E27FC236}">
                            <a16:creationId xmlns:a16="http://schemas.microsoft.com/office/drawing/2014/main" id="{25DE26E6-0C4B-4787-ADA2-A2BFF44012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140" name="그룹 139">
                      <a:extLst>
                        <a:ext uri="{FF2B5EF4-FFF2-40B4-BE49-F238E27FC236}">
                          <a16:creationId xmlns:a16="http://schemas.microsoft.com/office/drawing/2014/main" id="{E6BA2815-1DE9-4946-BCF2-419EDACC486C}"/>
                        </a:ext>
                      </a:extLst>
                    </p:cNvPr>
                    <p:cNvGrpSpPr/>
                    <p:nvPr/>
                  </p:nvGrpSpPr>
                  <p:grpSpPr>
                    <a:xfrm>
                      <a:off x="738866" y="6000675"/>
                      <a:ext cx="260088" cy="260088"/>
                      <a:chOff x="-928781" y="5440141"/>
                      <a:chExt cx="361991" cy="361991"/>
                    </a:xfrm>
                  </p:grpSpPr>
                  <p:sp>
                    <p:nvSpPr>
                      <p:cNvPr id="159" name="타원 158">
                        <a:extLst>
                          <a:ext uri="{FF2B5EF4-FFF2-40B4-BE49-F238E27FC236}">
                            <a16:creationId xmlns:a16="http://schemas.microsoft.com/office/drawing/2014/main" id="{365596BA-414C-4D37-870B-8277533DF313}"/>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60" name="그림 159">
                        <a:extLst>
                          <a:ext uri="{FF2B5EF4-FFF2-40B4-BE49-F238E27FC236}">
                            <a16:creationId xmlns:a16="http://schemas.microsoft.com/office/drawing/2014/main" id="{FFE5B2D0-E0B0-4D76-8F9C-F4ACBC4E1E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141" name="그룹 140">
                      <a:extLst>
                        <a:ext uri="{FF2B5EF4-FFF2-40B4-BE49-F238E27FC236}">
                          <a16:creationId xmlns:a16="http://schemas.microsoft.com/office/drawing/2014/main" id="{5A389EF6-D6AB-42C6-9433-208DF10B5106}"/>
                        </a:ext>
                      </a:extLst>
                    </p:cNvPr>
                    <p:cNvGrpSpPr/>
                    <p:nvPr/>
                  </p:nvGrpSpPr>
                  <p:grpSpPr>
                    <a:xfrm>
                      <a:off x="523826" y="5829034"/>
                      <a:ext cx="260088" cy="260088"/>
                      <a:chOff x="-939302" y="5971145"/>
                      <a:chExt cx="361991" cy="361991"/>
                    </a:xfrm>
                  </p:grpSpPr>
                  <p:sp>
                    <p:nvSpPr>
                      <p:cNvPr id="157" name="타원 156">
                        <a:extLst>
                          <a:ext uri="{FF2B5EF4-FFF2-40B4-BE49-F238E27FC236}">
                            <a16:creationId xmlns:a16="http://schemas.microsoft.com/office/drawing/2014/main" id="{1C1D5322-8131-4F82-87CD-F67D55A922F8}"/>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58" name="그림 157">
                        <a:extLst>
                          <a:ext uri="{FF2B5EF4-FFF2-40B4-BE49-F238E27FC236}">
                            <a16:creationId xmlns:a16="http://schemas.microsoft.com/office/drawing/2014/main" id="{7056AEA9-A4E0-4BF0-9CAF-7CA30C1AD3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142" name="그룹 141">
                      <a:extLst>
                        <a:ext uri="{FF2B5EF4-FFF2-40B4-BE49-F238E27FC236}">
                          <a16:creationId xmlns:a16="http://schemas.microsoft.com/office/drawing/2014/main" id="{F423DE58-9269-48FB-A495-2684B102053D}"/>
                        </a:ext>
                      </a:extLst>
                    </p:cNvPr>
                    <p:cNvGrpSpPr/>
                    <p:nvPr/>
                  </p:nvGrpSpPr>
                  <p:grpSpPr>
                    <a:xfrm>
                      <a:off x="1033183" y="6020844"/>
                      <a:ext cx="260088" cy="260088"/>
                      <a:chOff x="-82550" y="5431681"/>
                      <a:chExt cx="361991" cy="361991"/>
                    </a:xfrm>
                  </p:grpSpPr>
                  <p:sp>
                    <p:nvSpPr>
                      <p:cNvPr id="155" name="타원 154">
                        <a:extLst>
                          <a:ext uri="{FF2B5EF4-FFF2-40B4-BE49-F238E27FC236}">
                            <a16:creationId xmlns:a16="http://schemas.microsoft.com/office/drawing/2014/main" id="{583D2724-60C4-4875-A045-FB4E6B00CF7C}"/>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56" name="그림 155">
                        <a:extLst>
                          <a:ext uri="{FF2B5EF4-FFF2-40B4-BE49-F238E27FC236}">
                            <a16:creationId xmlns:a16="http://schemas.microsoft.com/office/drawing/2014/main" id="{1904486F-93CD-47D9-810D-D1F30E7EEC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143" name="그룹 142">
                      <a:extLst>
                        <a:ext uri="{FF2B5EF4-FFF2-40B4-BE49-F238E27FC236}">
                          <a16:creationId xmlns:a16="http://schemas.microsoft.com/office/drawing/2014/main" id="{41C9C67D-6005-451B-89F1-8EC519C297C6}"/>
                        </a:ext>
                      </a:extLst>
                    </p:cNvPr>
                    <p:cNvGrpSpPr/>
                    <p:nvPr/>
                  </p:nvGrpSpPr>
                  <p:grpSpPr>
                    <a:xfrm>
                      <a:off x="1072515" y="5239763"/>
                      <a:ext cx="260088" cy="260088"/>
                      <a:chOff x="-939302" y="5971145"/>
                      <a:chExt cx="361991" cy="361991"/>
                    </a:xfrm>
                  </p:grpSpPr>
                  <p:sp>
                    <p:nvSpPr>
                      <p:cNvPr id="153" name="타원 152">
                        <a:extLst>
                          <a:ext uri="{FF2B5EF4-FFF2-40B4-BE49-F238E27FC236}">
                            <a16:creationId xmlns:a16="http://schemas.microsoft.com/office/drawing/2014/main" id="{83AF2CC3-9DC7-4DA3-8767-6D0A33483AA0}"/>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54" name="그림 153">
                        <a:extLst>
                          <a:ext uri="{FF2B5EF4-FFF2-40B4-BE49-F238E27FC236}">
                            <a16:creationId xmlns:a16="http://schemas.microsoft.com/office/drawing/2014/main" id="{C13390BD-AB34-4B1E-BC25-C204D2263E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144" name="그룹 143">
                      <a:extLst>
                        <a:ext uri="{FF2B5EF4-FFF2-40B4-BE49-F238E27FC236}">
                          <a16:creationId xmlns:a16="http://schemas.microsoft.com/office/drawing/2014/main" id="{0846D0DB-5A0A-4400-B321-35E93EAB8D49}"/>
                        </a:ext>
                      </a:extLst>
                    </p:cNvPr>
                    <p:cNvGrpSpPr/>
                    <p:nvPr/>
                  </p:nvGrpSpPr>
                  <p:grpSpPr>
                    <a:xfrm>
                      <a:off x="653870" y="5071645"/>
                      <a:ext cx="260088" cy="260088"/>
                      <a:chOff x="-185004" y="6312823"/>
                      <a:chExt cx="361991" cy="361991"/>
                    </a:xfrm>
                  </p:grpSpPr>
                  <p:sp>
                    <p:nvSpPr>
                      <p:cNvPr id="151" name="타원 150">
                        <a:extLst>
                          <a:ext uri="{FF2B5EF4-FFF2-40B4-BE49-F238E27FC236}">
                            <a16:creationId xmlns:a16="http://schemas.microsoft.com/office/drawing/2014/main" id="{C0285C17-4DDA-4F42-B2C0-CD789CF6E129}"/>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52" name="그림 151">
                        <a:extLst>
                          <a:ext uri="{FF2B5EF4-FFF2-40B4-BE49-F238E27FC236}">
                            <a16:creationId xmlns:a16="http://schemas.microsoft.com/office/drawing/2014/main" id="{2D60CBFA-E898-4F42-9A1F-F8F0BEAA27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145" name="그룹 144">
                      <a:extLst>
                        <a:ext uri="{FF2B5EF4-FFF2-40B4-BE49-F238E27FC236}">
                          <a16:creationId xmlns:a16="http://schemas.microsoft.com/office/drawing/2014/main" id="{A728EA00-E3E3-4FDB-BCA3-EF194FA6E1A2}"/>
                        </a:ext>
                      </a:extLst>
                    </p:cNvPr>
                    <p:cNvGrpSpPr/>
                    <p:nvPr/>
                  </p:nvGrpSpPr>
                  <p:grpSpPr>
                    <a:xfrm>
                      <a:off x="494565" y="5489410"/>
                      <a:ext cx="260088" cy="260088"/>
                      <a:chOff x="-928781" y="5440141"/>
                      <a:chExt cx="361991" cy="361991"/>
                    </a:xfrm>
                  </p:grpSpPr>
                  <p:sp>
                    <p:nvSpPr>
                      <p:cNvPr id="149" name="타원 148">
                        <a:extLst>
                          <a:ext uri="{FF2B5EF4-FFF2-40B4-BE49-F238E27FC236}">
                            <a16:creationId xmlns:a16="http://schemas.microsoft.com/office/drawing/2014/main" id="{1D8E2E44-963C-4075-BE64-8FE4412A130C}"/>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50" name="그림 149">
                        <a:extLst>
                          <a:ext uri="{FF2B5EF4-FFF2-40B4-BE49-F238E27FC236}">
                            <a16:creationId xmlns:a16="http://schemas.microsoft.com/office/drawing/2014/main" id="{26F9A6D9-A6B2-43DE-B5BA-A9FE721543F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146" name="그룹 145">
                      <a:extLst>
                        <a:ext uri="{FF2B5EF4-FFF2-40B4-BE49-F238E27FC236}">
                          <a16:creationId xmlns:a16="http://schemas.microsoft.com/office/drawing/2014/main" id="{0F9FEFE8-510A-4764-BF76-1BA0C22EDBBC}"/>
                        </a:ext>
                      </a:extLst>
                    </p:cNvPr>
                    <p:cNvGrpSpPr/>
                    <p:nvPr/>
                  </p:nvGrpSpPr>
                  <p:grpSpPr>
                    <a:xfrm>
                      <a:off x="790529" y="5649075"/>
                      <a:ext cx="260088" cy="260088"/>
                      <a:chOff x="-82550" y="5431681"/>
                      <a:chExt cx="361991" cy="361991"/>
                    </a:xfrm>
                  </p:grpSpPr>
                  <p:sp>
                    <p:nvSpPr>
                      <p:cNvPr id="147" name="타원 146">
                        <a:extLst>
                          <a:ext uri="{FF2B5EF4-FFF2-40B4-BE49-F238E27FC236}">
                            <a16:creationId xmlns:a16="http://schemas.microsoft.com/office/drawing/2014/main" id="{4D063A05-8491-4AC4-AD26-04220A7A99BE}"/>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48" name="그림 147">
                        <a:extLst>
                          <a:ext uri="{FF2B5EF4-FFF2-40B4-BE49-F238E27FC236}">
                            <a16:creationId xmlns:a16="http://schemas.microsoft.com/office/drawing/2014/main" id="{5E9EA454-F958-41DD-81DD-6AD06890EB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sp>
                <p:nvSpPr>
                  <p:cNvPr id="136" name="직사각형 135">
                    <a:extLst>
                      <a:ext uri="{FF2B5EF4-FFF2-40B4-BE49-F238E27FC236}">
                        <a16:creationId xmlns:a16="http://schemas.microsoft.com/office/drawing/2014/main" id="{57A50067-C95E-42CA-8041-8DAD29C2CF3C}"/>
                      </a:ext>
                    </a:extLst>
                  </p:cNvPr>
                  <p:cNvSpPr/>
                  <p:nvPr/>
                </p:nvSpPr>
                <p:spPr>
                  <a:xfrm>
                    <a:off x="446109" y="4848359"/>
                    <a:ext cx="951599" cy="14915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grpSp>
            <p:grpSp>
              <p:nvGrpSpPr>
                <p:cNvPr id="119" name="그룹 118">
                  <a:extLst>
                    <a:ext uri="{FF2B5EF4-FFF2-40B4-BE49-F238E27FC236}">
                      <a16:creationId xmlns:a16="http://schemas.microsoft.com/office/drawing/2014/main" id="{DDB63036-C2DC-46DD-A1FA-2A96D3130191}"/>
                    </a:ext>
                  </a:extLst>
                </p:cNvPr>
                <p:cNvGrpSpPr/>
                <p:nvPr/>
              </p:nvGrpSpPr>
              <p:grpSpPr>
                <a:xfrm>
                  <a:off x="594401" y="5110014"/>
                  <a:ext cx="677443" cy="1036298"/>
                  <a:chOff x="-349622" y="5556723"/>
                  <a:chExt cx="677443" cy="1036298"/>
                </a:xfrm>
              </p:grpSpPr>
              <p:grpSp>
                <p:nvGrpSpPr>
                  <p:cNvPr id="120" name="그룹 119">
                    <a:extLst>
                      <a:ext uri="{FF2B5EF4-FFF2-40B4-BE49-F238E27FC236}">
                        <a16:creationId xmlns:a16="http://schemas.microsoft.com/office/drawing/2014/main" id="{DE114D9D-A771-45A6-94B4-659654DC743A}"/>
                      </a:ext>
                    </a:extLst>
                  </p:cNvPr>
                  <p:cNvGrpSpPr/>
                  <p:nvPr/>
                </p:nvGrpSpPr>
                <p:grpSpPr>
                  <a:xfrm>
                    <a:off x="-304164" y="5732470"/>
                    <a:ext cx="276444" cy="276444"/>
                    <a:chOff x="-115154" y="5880153"/>
                    <a:chExt cx="361991" cy="361991"/>
                  </a:xfrm>
                </p:grpSpPr>
                <p:sp>
                  <p:nvSpPr>
                    <p:cNvPr id="133" name="타원 132">
                      <a:extLst>
                        <a:ext uri="{FF2B5EF4-FFF2-40B4-BE49-F238E27FC236}">
                          <a16:creationId xmlns:a16="http://schemas.microsoft.com/office/drawing/2014/main" id="{C8CE9D02-96C6-49B8-A90F-3EEF634A2CD3}"/>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34" name="그림 133">
                      <a:extLst>
                        <a:ext uri="{FF2B5EF4-FFF2-40B4-BE49-F238E27FC236}">
                          <a16:creationId xmlns:a16="http://schemas.microsoft.com/office/drawing/2014/main" id="{25270809-B11E-4C2C-8639-AF94B60E077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121" name="그룹 120">
                    <a:extLst>
                      <a:ext uri="{FF2B5EF4-FFF2-40B4-BE49-F238E27FC236}">
                        <a16:creationId xmlns:a16="http://schemas.microsoft.com/office/drawing/2014/main" id="{9A2DFAB7-0CF9-4B33-A945-899FA4AB7854}"/>
                      </a:ext>
                    </a:extLst>
                  </p:cNvPr>
                  <p:cNvGrpSpPr/>
                  <p:nvPr/>
                </p:nvGrpSpPr>
                <p:grpSpPr>
                  <a:xfrm>
                    <a:off x="51377" y="5954800"/>
                    <a:ext cx="276444" cy="276444"/>
                    <a:chOff x="-82550" y="5431681"/>
                    <a:chExt cx="361991" cy="361991"/>
                  </a:xfrm>
                </p:grpSpPr>
                <p:sp>
                  <p:nvSpPr>
                    <p:cNvPr id="131" name="타원 130">
                      <a:extLst>
                        <a:ext uri="{FF2B5EF4-FFF2-40B4-BE49-F238E27FC236}">
                          <a16:creationId xmlns:a16="http://schemas.microsoft.com/office/drawing/2014/main" id="{FBDEF000-5D2C-4F81-8D5B-62B6CEA0F879}"/>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32" name="그림 131">
                      <a:extLst>
                        <a:ext uri="{FF2B5EF4-FFF2-40B4-BE49-F238E27FC236}">
                          <a16:creationId xmlns:a16="http://schemas.microsoft.com/office/drawing/2014/main" id="{FFDCD8F3-A6C1-4320-A13A-C69888780B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122" name="그룹 121">
                    <a:extLst>
                      <a:ext uri="{FF2B5EF4-FFF2-40B4-BE49-F238E27FC236}">
                        <a16:creationId xmlns:a16="http://schemas.microsoft.com/office/drawing/2014/main" id="{3CAA4743-8151-4A75-AC13-80FF37C0B200}"/>
                      </a:ext>
                    </a:extLst>
                  </p:cNvPr>
                  <p:cNvGrpSpPr/>
                  <p:nvPr/>
                </p:nvGrpSpPr>
                <p:grpSpPr>
                  <a:xfrm>
                    <a:off x="-46849" y="5556723"/>
                    <a:ext cx="276444" cy="276444"/>
                    <a:chOff x="-185004" y="6312823"/>
                    <a:chExt cx="361991" cy="361991"/>
                  </a:xfrm>
                </p:grpSpPr>
                <p:sp>
                  <p:nvSpPr>
                    <p:cNvPr id="129" name="타원 128">
                      <a:extLst>
                        <a:ext uri="{FF2B5EF4-FFF2-40B4-BE49-F238E27FC236}">
                          <a16:creationId xmlns:a16="http://schemas.microsoft.com/office/drawing/2014/main" id="{C0D18062-B5C0-4D65-A5BD-26DBFACFBC0D}"/>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30" name="그림 129">
                      <a:extLst>
                        <a:ext uri="{FF2B5EF4-FFF2-40B4-BE49-F238E27FC236}">
                          <a16:creationId xmlns:a16="http://schemas.microsoft.com/office/drawing/2014/main" id="{07F3C61B-772C-49E4-8C33-FC23372FA7E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123" name="그룹 122">
                    <a:extLst>
                      <a:ext uri="{FF2B5EF4-FFF2-40B4-BE49-F238E27FC236}">
                        <a16:creationId xmlns:a16="http://schemas.microsoft.com/office/drawing/2014/main" id="{227FFF0B-CA30-43D8-A958-0A65053B0C54}"/>
                      </a:ext>
                    </a:extLst>
                  </p:cNvPr>
                  <p:cNvGrpSpPr/>
                  <p:nvPr/>
                </p:nvGrpSpPr>
                <p:grpSpPr>
                  <a:xfrm>
                    <a:off x="-82729" y="6316577"/>
                    <a:ext cx="276444" cy="276444"/>
                    <a:chOff x="-941288" y="5345154"/>
                    <a:chExt cx="361991" cy="361991"/>
                  </a:xfrm>
                </p:grpSpPr>
                <p:sp>
                  <p:nvSpPr>
                    <p:cNvPr id="127" name="타원 126">
                      <a:extLst>
                        <a:ext uri="{FF2B5EF4-FFF2-40B4-BE49-F238E27FC236}">
                          <a16:creationId xmlns:a16="http://schemas.microsoft.com/office/drawing/2014/main" id="{C92211A1-D35F-4792-B729-55E41D3B7124}"/>
                        </a:ext>
                      </a:extLst>
                    </p:cNvPr>
                    <p:cNvSpPr/>
                    <p:nvPr/>
                  </p:nvSpPr>
                  <p:spPr>
                    <a:xfrm>
                      <a:off x="-941288" y="5345154"/>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28" name="그림 127">
                      <a:extLst>
                        <a:ext uri="{FF2B5EF4-FFF2-40B4-BE49-F238E27FC236}">
                          <a16:creationId xmlns:a16="http://schemas.microsoft.com/office/drawing/2014/main" id="{60ED5874-0FCB-4D3E-8D7F-7652D516C7D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7102" y="5387418"/>
                      <a:ext cx="146319" cy="272686"/>
                    </a:xfrm>
                    <a:prstGeom prst="rect">
                      <a:avLst/>
                    </a:prstGeom>
                  </p:spPr>
                </p:pic>
              </p:grpSp>
              <p:grpSp>
                <p:nvGrpSpPr>
                  <p:cNvPr id="124" name="그룹 123">
                    <a:extLst>
                      <a:ext uri="{FF2B5EF4-FFF2-40B4-BE49-F238E27FC236}">
                        <a16:creationId xmlns:a16="http://schemas.microsoft.com/office/drawing/2014/main" id="{09052FA5-4A27-4C0C-9A3E-1253FCEF2722}"/>
                      </a:ext>
                    </a:extLst>
                  </p:cNvPr>
                  <p:cNvGrpSpPr/>
                  <p:nvPr/>
                </p:nvGrpSpPr>
                <p:grpSpPr>
                  <a:xfrm>
                    <a:off x="-349622" y="6128091"/>
                    <a:ext cx="276444" cy="276444"/>
                    <a:chOff x="-939302" y="5971145"/>
                    <a:chExt cx="361991" cy="361991"/>
                  </a:xfrm>
                </p:grpSpPr>
                <p:sp>
                  <p:nvSpPr>
                    <p:cNvPr id="125" name="타원 124">
                      <a:extLst>
                        <a:ext uri="{FF2B5EF4-FFF2-40B4-BE49-F238E27FC236}">
                          <a16:creationId xmlns:a16="http://schemas.microsoft.com/office/drawing/2014/main" id="{DDFE578D-CB2A-4205-BD1B-6B31193C505C}"/>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26" name="그림 125">
                      <a:extLst>
                        <a:ext uri="{FF2B5EF4-FFF2-40B4-BE49-F238E27FC236}">
                          <a16:creationId xmlns:a16="http://schemas.microsoft.com/office/drawing/2014/main" id="{DD895659-C2EF-4633-904F-EEA4E488BB5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grpSp>
          <p:sp>
            <p:nvSpPr>
              <p:cNvPr id="117" name="직사각형 116">
                <a:extLst>
                  <a:ext uri="{FF2B5EF4-FFF2-40B4-BE49-F238E27FC236}">
                    <a16:creationId xmlns:a16="http://schemas.microsoft.com/office/drawing/2014/main" id="{9B1F40E3-82B3-438A-AAB7-B98E8D1B698F}"/>
                  </a:ext>
                </a:extLst>
              </p:cNvPr>
              <p:cNvSpPr/>
              <p:nvPr/>
            </p:nvSpPr>
            <p:spPr>
              <a:xfrm>
                <a:off x="-4246287" y="6495971"/>
                <a:ext cx="979755" cy="246221"/>
              </a:xfrm>
              <a:prstGeom prst="rect">
                <a:avLst/>
              </a:prstGeom>
            </p:spPr>
            <p:txBody>
              <a:bodyPr wrap="none">
                <a:spAutoFit/>
              </a:bodyPr>
              <a:lstStyle/>
              <a:p>
                <a:r>
                  <a:rPr lang="en-US" altLang="ko-KR" sz="1000" dirty="0" err="1">
                    <a:solidFill>
                      <a:srgbClr val="193EB0"/>
                    </a:solidFill>
                    <a:latin typeface="SamsungOne-700" panose="020B0803030303020204" pitchFamily="34" charset="0"/>
                    <a:ea typeface="SamsungOne-700" panose="020B0803030303020204" pitchFamily="34" charset="0"/>
                  </a:rPr>
                  <a:t>Nguồn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endParaRPr lang="ko-KR" altLang="en-US" sz="1000" dirty="0">
                  <a:solidFill>
                    <a:srgbClr val="193EB0"/>
                  </a:solidFill>
                  <a:latin typeface="SamsungOne-700" panose="020B0803030303020204" pitchFamily="34" charset="0"/>
                  <a:ea typeface="SamsungOneKorean 400" panose="020B0503030303020204" pitchFamily="50" charset="-127"/>
                </a:endParaRPr>
              </a:p>
            </p:txBody>
          </p:sp>
        </p:grpSp>
        <p:sp>
          <p:nvSpPr>
            <p:cNvPr id="42" name="직사각형 41">
              <a:extLst>
                <a:ext uri="{FF2B5EF4-FFF2-40B4-BE49-F238E27FC236}">
                  <a16:creationId xmlns:a16="http://schemas.microsoft.com/office/drawing/2014/main" id="{4171E9AA-DE57-452D-A0D0-A01AA31C7022}"/>
                </a:ext>
              </a:extLst>
            </p:cNvPr>
            <p:cNvSpPr/>
            <p:nvPr/>
          </p:nvSpPr>
          <p:spPr>
            <a:xfrm>
              <a:off x="7375692" y="2493563"/>
              <a:ext cx="622286" cy="307777"/>
            </a:xfrm>
            <a:prstGeom prst="rect">
              <a:avLst/>
            </a:prstGeom>
          </p:spPr>
          <p:txBody>
            <a:bodyPr wrap="none">
              <a:spAutoFit/>
            </a:bodyPr>
            <a:lstStyle/>
            <a:p>
              <a:pPr algn="ctr"/>
              <a:r>
                <a:rPr lang="en-KR" altLang="ko-KR" sz="1400" dirty="0">
                  <a:solidFill>
                    <a:srgbClr val="1F45BC"/>
                  </a:solidFill>
                  <a:latin typeface="SamsungOne-700" panose="020B0803030303020204" pitchFamily="34" charset="0"/>
                  <a:ea typeface="SamsungOne-700" panose="020B0803030303020204" pitchFamily="34" charset="0"/>
                </a:rPr>
                <a:t>HDFS</a:t>
              </a:r>
            </a:p>
          </p:txBody>
        </p:sp>
        <p:grpSp>
          <p:nvGrpSpPr>
            <p:cNvPr id="43" name="그룹 42">
              <a:extLst>
                <a:ext uri="{FF2B5EF4-FFF2-40B4-BE49-F238E27FC236}">
                  <a16:creationId xmlns:a16="http://schemas.microsoft.com/office/drawing/2014/main" id="{48E0EBE6-2643-4428-B6AF-1DACD5129BB1}"/>
                </a:ext>
              </a:extLst>
            </p:cNvPr>
            <p:cNvGrpSpPr/>
            <p:nvPr/>
          </p:nvGrpSpPr>
          <p:grpSpPr>
            <a:xfrm rot="5400000">
              <a:off x="4912124" y="3908268"/>
              <a:ext cx="335864" cy="356477"/>
              <a:chOff x="2431274" y="4881985"/>
              <a:chExt cx="335864" cy="356477"/>
            </a:xfrm>
          </p:grpSpPr>
          <p:cxnSp>
            <p:nvCxnSpPr>
              <p:cNvPr id="111" name="직선 화살표 연결선 110">
                <a:extLst>
                  <a:ext uri="{FF2B5EF4-FFF2-40B4-BE49-F238E27FC236}">
                    <a16:creationId xmlns:a16="http://schemas.microsoft.com/office/drawing/2014/main" id="{57BE2FE1-CE87-4BF5-AD76-3D417055A29B}"/>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21D767F5-703E-45C0-838E-F879915A4D5D}"/>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5C2C2378-E937-45A3-98E0-DC18BCBB052B}"/>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4664F827-8225-4EDE-9064-B2BD592C3D75}"/>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BCCBC910-D95D-4D13-B181-B4857A0B576D}"/>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307E4DAF-C866-4E93-8C85-5C5D2558FB68}"/>
                </a:ext>
              </a:extLst>
            </p:cNvPr>
            <p:cNvGrpSpPr/>
            <p:nvPr/>
          </p:nvGrpSpPr>
          <p:grpSpPr>
            <a:xfrm rot="5400000">
              <a:off x="4912123" y="4381307"/>
              <a:ext cx="335864" cy="356477"/>
              <a:chOff x="2431274" y="4881985"/>
              <a:chExt cx="335864" cy="356477"/>
            </a:xfrm>
          </p:grpSpPr>
          <p:cxnSp>
            <p:nvCxnSpPr>
              <p:cNvPr id="106" name="직선 화살표 연결선 105">
                <a:extLst>
                  <a:ext uri="{FF2B5EF4-FFF2-40B4-BE49-F238E27FC236}">
                    <a16:creationId xmlns:a16="http://schemas.microsoft.com/office/drawing/2014/main" id="{BFD41DD9-AAC4-42B5-96F4-6E11E2AEB8EE}"/>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4112B6D2-8846-4F94-A843-0DC4325C378A}"/>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37A3377A-9396-429E-B58D-783B8B2865A8}"/>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56E10B99-6E2E-4502-8474-0E15468246C4}"/>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B9B34A2E-9CD4-4B57-AD4B-6B3442790353}"/>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7FDB598E-35A3-42D8-84A3-9EBCFA28CE28}"/>
                </a:ext>
              </a:extLst>
            </p:cNvPr>
            <p:cNvGrpSpPr/>
            <p:nvPr/>
          </p:nvGrpSpPr>
          <p:grpSpPr>
            <a:xfrm rot="3475890">
              <a:off x="5020375" y="4873348"/>
              <a:ext cx="335864" cy="356477"/>
              <a:chOff x="2431274" y="4881985"/>
              <a:chExt cx="335864" cy="356477"/>
            </a:xfrm>
          </p:grpSpPr>
          <p:cxnSp>
            <p:nvCxnSpPr>
              <p:cNvPr id="101" name="직선 화살표 연결선 100">
                <a:extLst>
                  <a:ext uri="{FF2B5EF4-FFF2-40B4-BE49-F238E27FC236}">
                    <a16:creationId xmlns:a16="http://schemas.microsoft.com/office/drawing/2014/main" id="{9E2FB105-94ED-4A83-AA97-B87A263A0DD2}"/>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934646A8-8A07-4E2F-998C-55DCB43F58FF}"/>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30E591E5-FD70-4C3F-8D7A-402015602CBD}"/>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231B8C43-7D44-4495-B630-2DABC3AA81E2}"/>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905A823-6D35-456B-82F3-B5F38E69509E}"/>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그룹 45">
              <a:extLst>
                <a:ext uri="{FF2B5EF4-FFF2-40B4-BE49-F238E27FC236}">
                  <a16:creationId xmlns:a16="http://schemas.microsoft.com/office/drawing/2014/main" id="{F6D6EE86-FE6F-4315-A838-13457F3DD0E2}"/>
                </a:ext>
              </a:extLst>
            </p:cNvPr>
            <p:cNvGrpSpPr/>
            <p:nvPr/>
          </p:nvGrpSpPr>
          <p:grpSpPr>
            <a:xfrm rot="1107341">
              <a:off x="5342638" y="5209425"/>
              <a:ext cx="335864" cy="356477"/>
              <a:chOff x="2431274" y="4881985"/>
              <a:chExt cx="335864" cy="356477"/>
            </a:xfrm>
          </p:grpSpPr>
          <p:cxnSp>
            <p:nvCxnSpPr>
              <p:cNvPr id="96" name="직선 화살표 연결선 95">
                <a:extLst>
                  <a:ext uri="{FF2B5EF4-FFF2-40B4-BE49-F238E27FC236}">
                    <a16:creationId xmlns:a16="http://schemas.microsoft.com/office/drawing/2014/main" id="{B80AEDA3-48F3-4F5F-900D-4F2EF26AD84C}"/>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B5B90E66-1901-4BC8-8774-687BD689C90B}"/>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03D98E8F-6A3E-47E7-879B-AF50624A71A5}"/>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8EAC5170-ECE4-4AC7-88FF-A0BF60FEA0AA}"/>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61C44A7B-2D33-441C-866C-8027C9254CA1}"/>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그룹 46">
              <a:extLst>
                <a:ext uri="{FF2B5EF4-FFF2-40B4-BE49-F238E27FC236}">
                  <a16:creationId xmlns:a16="http://schemas.microsoft.com/office/drawing/2014/main" id="{B4A02951-DA20-41E3-A123-F8C66F38DB07}"/>
                </a:ext>
              </a:extLst>
            </p:cNvPr>
            <p:cNvGrpSpPr/>
            <p:nvPr/>
          </p:nvGrpSpPr>
          <p:grpSpPr>
            <a:xfrm>
              <a:off x="5848362" y="5331978"/>
              <a:ext cx="335864" cy="356477"/>
              <a:chOff x="2431274" y="4881985"/>
              <a:chExt cx="335864" cy="356477"/>
            </a:xfrm>
          </p:grpSpPr>
          <p:cxnSp>
            <p:nvCxnSpPr>
              <p:cNvPr id="91" name="직선 화살표 연결선 90">
                <a:extLst>
                  <a:ext uri="{FF2B5EF4-FFF2-40B4-BE49-F238E27FC236}">
                    <a16:creationId xmlns:a16="http://schemas.microsoft.com/office/drawing/2014/main" id="{86C2C541-EA85-4818-85CB-2BE1DB4829B7}"/>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56A7A6F4-50DF-431E-A4EF-7526D432FE7C}"/>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DB5643F-1509-4880-A063-28C7C03B9B34}"/>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98DE51ED-7743-43F2-8CE1-1159019B1996}"/>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4D2B2159-E7E6-4D12-BD61-0BC1D7314CEA}"/>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178A1D0E-0719-49BE-92E1-5056B84CE9AC}"/>
                </a:ext>
              </a:extLst>
            </p:cNvPr>
            <p:cNvGrpSpPr/>
            <p:nvPr/>
          </p:nvGrpSpPr>
          <p:grpSpPr>
            <a:xfrm>
              <a:off x="6307896" y="5331978"/>
              <a:ext cx="335864" cy="356477"/>
              <a:chOff x="2431274" y="4881985"/>
              <a:chExt cx="335864" cy="356477"/>
            </a:xfrm>
          </p:grpSpPr>
          <p:cxnSp>
            <p:nvCxnSpPr>
              <p:cNvPr id="86" name="직선 화살표 연결선 85">
                <a:extLst>
                  <a:ext uri="{FF2B5EF4-FFF2-40B4-BE49-F238E27FC236}">
                    <a16:creationId xmlns:a16="http://schemas.microsoft.com/office/drawing/2014/main" id="{FE4A260F-1BCB-46B7-855B-F441DEB8A60F}"/>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3BCE52A4-A9E5-40A0-AA5E-27A6BB5E1EAC}"/>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8EB4282C-D3BA-4FA8-B735-51A00787E30A}"/>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2E9ACAA1-A802-4B17-8A7A-2F1788B6FD10}"/>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136057BA-9452-4BEB-902D-3647486BD98B}"/>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그룹 48">
              <a:extLst>
                <a:ext uri="{FF2B5EF4-FFF2-40B4-BE49-F238E27FC236}">
                  <a16:creationId xmlns:a16="http://schemas.microsoft.com/office/drawing/2014/main" id="{B01E7E3C-0FFA-40B9-B1AE-37B9C332850D}"/>
                </a:ext>
              </a:extLst>
            </p:cNvPr>
            <p:cNvGrpSpPr/>
            <p:nvPr/>
          </p:nvGrpSpPr>
          <p:grpSpPr>
            <a:xfrm>
              <a:off x="6754936" y="5343971"/>
              <a:ext cx="335864" cy="356477"/>
              <a:chOff x="2431274" y="4881985"/>
              <a:chExt cx="335864" cy="356477"/>
            </a:xfrm>
          </p:grpSpPr>
          <p:cxnSp>
            <p:nvCxnSpPr>
              <p:cNvPr id="81" name="직선 화살표 연결선 80">
                <a:extLst>
                  <a:ext uri="{FF2B5EF4-FFF2-40B4-BE49-F238E27FC236}">
                    <a16:creationId xmlns:a16="http://schemas.microsoft.com/office/drawing/2014/main" id="{40F161FE-2B6D-4558-A1E7-AD99147DB565}"/>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A607735F-75DC-48BD-8DF4-C41E996D8B57}"/>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CCD0D82F-BEC5-42AB-8EB2-C83B9E803DA9}"/>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997D748C-22F1-47A3-9C3A-6DE8AEE866EC}"/>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44627B43-ACD0-4A20-A8F6-ED52094A893C}"/>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그룹 49">
              <a:extLst>
                <a:ext uri="{FF2B5EF4-FFF2-40B4-BE49-F238E27FC236}">
                  <a16:creationId xmlns:a16="http://schemas.microsoft.com/office/drawing/2014/main" id="{339CFD34-A33A-4822-90C2-E64D0B895EC5}"/>
                </a:ext>
              </a:extLst>
            </p:cNvPr>
            <p:cNvGrpSpPr/>
            <p:nvPr/>
          </p:nvGrpSpPr>
          <p:grpSpPr>
            <a:xfrm rot="20139072">
              <a:off x="7195388" y="5265035"/>
              <a:ext cx="335864" cy="356477"/>
              <a:chOff x="2431274" y="4881985"/>
              <a:chExt cx="335864" cy="356477"/>
            </a:xfrm>
          </p:grpSpPr>
          <p:cxnSp>
            <p:nvCxnSpPr>
              <p:cNvPr id="76" name="직선 화살표 연결선 75">
                <a:extLst>
                  <a:ext uri="{FF2B5EF4-FFF2-40B4-BE49-F238E27FC236}">
                    <a16:creationId xmlns:a16="http://schemas.microsoft.com/office/drawing/2014/main" id="{F4501A12-D840-4A66-9954-D421F5FAC4F9}"/>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9E86E98E-9945-44E0-9F70-811C2AE87675}"/>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9A087E11-0F31-47B7-8F85-222E66617E42}"/>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429B27FE-4FF5-494C-BED9-8CA59F5D8A88}"/>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8EDBA082-D73B-425D-91EB-E54E22E15FEB}"/>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522A5866-7DE3-4214-B37C-BB5339AAD49A}"/>
                </a:ext>
              </a:extLst>
            </p:cNvPr>
            <p:cNvGrpSpPr/>
            <p:nvPr/>
          </p:nvGrpSpPr>
          <p:grpSpPr>
            <a:xfrm rot="16200000">
              <a:off x="7542244" y="4500016"/>
              <a:ext cx="335864" cy="356477"/>
              <a:chOff x="2431274" y="4881985"/>
              <a:chExt cx="335864" cy="356477"/>
            </a:xfrm>
          </p:grpSpPr>
          <p:cxnSp>
            <p:nvCxnSpPr>
              <p:cNvPr id="71" name="직선 화살표 연결선 70">
                <a:extLst>
                  <a:ext uri="{FF2B5EF4-FFF2-40B4-BE49-F238E27FC236}">
                    <a16:creationId xmlns:a16="http://schemas.microsoft.com/office/drawing/2014/main" id="{5A4A87E5-EA01-4149-9E06-74E394C7838B}"/>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2409C66B-E9C6-4B66-92B0-BB2782A3042E}"/>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F24F993-D462-431E-AACC-8E2E185BE27D}"/>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B6C938A8-3EB8-48F1-9FB5-7B11F0835D25}"/>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DC8BEAB4-E0F2-4F4A-A5ED-D92FCE2144D0}"/>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그룹 51">
              <a:extLst>
                <a:ext uri="{FF2B5EF4-FFF2-40B4-BE49-F238E27FC236}">
                  <a16:creationId xmlns:a16="http://schemas.microsoft.com/office/drawing/2014/main" id="{7B6D514B-98E7-42B7-BF4E-0DBB77E9A5C0}"/>
                </a:ext>
              </a:extLst>
            </p:cNvPr>
            <p:cNvGrpSpPr/>
            <p:nvPr/>
          </p:nvGrpSpPr>
          <p:grpSpPr>
            <a:xfrm rot="16200000">
              <a:off x="7535401" y="4065650"/>
              <a:ext cx="335864" cy="356477"/>
              <a:chOff x="2431274" y="4881985"/>
              <a:chExt cx="335864" cy="356477"/>
            </a:xfrm>
          </p:grpSpPr>
          <p:cxnSp>
            <p:nvCxnSpPr>
              <p:cNvPr id="66" name="직선 화살표 연결선 65">
                <a:extLst>
                  <a:ext uri="{FF2B5EF4-FFF2-40B4-BE49-F238E27FC236}">
                    <a16:creationId xmlns:a16="http://schemas.microsoft.com/office/drawing/2014/main" id="{7CC4538E-03A7-4A21-9D29-5573FD859F32}"/>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EEC1B8C6-C2FF-4D38-8095-471902800A03}"/>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4881E3A4-1822-41FC-B156-DA86D1C95249}"/>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A2975C7-F520-4F08-B63B-536028892B58}"/>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17E69C74-97D0-4659-8EFB-6C2930F9F064}"/>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그룹 52">
              <a:extLst>
                <a:ext uri="{FF2B5EF4-FFF2-40B4-BE49-F238E27FC236}">
                  <a16:creationId xmlns:a16="http://schemas.microsoft.com/office/drawing/2014/main" id="{BDD3C807-073D-4619-B7E8-7D387D089C4A}"/>
                </a:ext>
              </a:extLst>
            </p:cNvPr>
            <p:cNvGrpSpPr/>
            <p:nvPr/>
          </p:nvGrpSpPr>
          <p:grpSpPr>
            <a:xfrm rot="16200000">
              <a:off x="7523706" y="3609077"/>
              <a:ext cx="335864" cy="356477"/>
              <a:chOff x="2431274" y="4881985"/>
              <a:chExt cx="335864" cy="356477"/>
            </a:xfrm>
          </p:grpSpPr>
          <p:cxnSp>
            <p:nvCxnSpPr>
              <p:cNvPr id="61" name="직선 화살표 연결선 60">
                <a:extLst>
                  <a:ext uri="{FF2B5EF4-FFF2-40B4-BE49-F238E27FC236}">
                    <a16:creationId xmlns:a16="http://schemas.microsoft.com/office/drawing/2014/main" id="{E8989E33-6EE0-4310-A79D-9EB203353E57}"/>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A4C080B6-2BBE-4A54-8D1A-887BDE76EBB2}"/>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FD023528-8E3C-4DEA-92E2-BEB666215B15}"/>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0E08BC36-A2B8-45EA-BF48-0007E4C16F76}"/>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A639E5FB-4A0C-4386-AC03-DC20AEE4A8C7}"/>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B4B45759-2A58-41D4-A01B-D11B4AE0D052}"/>
                </a:ext>
              </a:extLst>
            </p:cNvPr>
            <p:cNvGrpSpPr/>
            <p:nvPr/>
          </p:nvGrpSpPr>
          <p:grpSpPr>
            <a:xfrm rot="16200000">
              <a:off x="7542244" y="4922035"/>
              <a:ext cx="335864" cy="356477"/>
              <a:chOff x="2431274" y="4881985"/>
              <a:chExt cx="335864" cy="356477"/>
            </a:xfrm>
          </p:grpSpPr>
          <p:cxnSp>
            <p:nvCxnSpPr>
              <p:cNvPr id="56" name="직선 화살표 연결선 55">
                <a:extLst>
                  <a:ext uri="{FF2B5EF4-FFF2-40B4-BE49-F238E27FC236}">
                    <a16:creationId xmlns:a16="http://schemas.microsoft.com/office/drawing/2014/main" id="{306CED82-F3BA-4835-822F-76A2197FB0E9}"/>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FD508891-D2F2-4C2D-84B7-BC82A20D1074}"/>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3517BB30-CDC7-479C-840E-916742058F5C}"/>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0B8C8D5-8E2C-4629-A107-8E72499F426E}"/>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A66F0885-900E-4965-AE22-B6876F26B55B}"/>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Rectangle 26">
              <a:extLst>
                <a:ext uri="{FF2B5EF4-FFF2-40B4-BE49-F238E27FC236}">
                  <a16:creationId xmlns:a16="http://schemas.microsoft.com/office/drawing/2014/main" id="{A6E3C5C3-5EA9-4BF5-8589-5B0BA873B96A}"/>
                </a:ext>
              </a:extLst>
            </p:cNvPr>
            <p:cNvSpPr/>
            <p:nvPr/>
          </p:nvSpPr>
          <p:spPr>
            <a:xfrm>
              <a:off x="5532897" y="4728574"/>
              <a:ext cx="1779681" cy="1242042"/>
            </a:xfrm>
            <a:prstGeom prst="roundRect">
              <a:avLst/>
            </a:prstGeom>
            <a:solidFill>
              <a:srgbClr val="66A1FE">
                <a:alpha val="45000"/>
              </a:srgbClr>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1F45BC"/>
                  </a:solidFill>
                  <a:latin typeface="SamsungOne-700" panose="020B0803030303020204" pitchFamily="34" charset="0"/>
                  <a:ea typeface="SamsungOne-700" panose="020B0803030303020204" pitchFamily="34" charset="0"/>
                </a:rPr>
                <a:t>Chuyển</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đổi</a:t>
              </a:r>
              <a:r>
                <a:rPr lang="en-US" sz="1400" dirty="0">
                  <a:solidFill>
                    <a:srgbClr val="1F45BC"/>
                  </a:solidFill>
                  <a:latin typeface="SamsungOne-700" panose="020B0803030303020204" pitchFamily="34" charset="0"/>
                  <a:ea typeface="SamsungOne-700" panose="020B0803030303020204" pitchFamily="34" charset="0"/>
                </a:rPr>
                <a:t> Parquet</a:t>
              </a:r>
            </a:p>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US" sz="1400" dirty="0">
                <a:solidFill>
                  <a:srgbClr val="1F45BC"/>
                </a:solidFill>
                <a:latin typeface="SamsungOne-700" panose="020B0803030303020204" pitchFamily="34" charset="0"/>
                <a:ea typeface="SamsungOne-700" panose="020B0803030303020204" pitchFamily="34" charset="0"/>
              </a:endParaRPr>
            </a:p>
            <a:p>
              <a:pPr algn="ctr"/>
              <a:endParaRPr lang="en-KR" sz="1400" dirty="0">
                <a:solidFill>
                  <a:srgbClr val="1F45BC"/>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2574919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410162"/>
            <a:ext cx="8796528" cy="493776"/>
          </a:xfrm>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vấn</a:t>
            </a:r>
            <a:r>
              <a:rPr lang="en-US" altLang="ko-KR" dirty="0">
                <a:ea typeface="SamsungOneKorean 400" panose="020B0503030303020204" pitchFamily="50" charset="-127"/>
              </a:rPr>
              <a:t> </a:t>
            </a:r>
            <a:r>
              <a:rPr lang="en-US" altLang="ko-KR" dirty="0" err="1">
                <a:ea typeface="SamsungOneKorean 400" panose="020B0503030303020204" pitchFamily="50" charset="-127"/>
              </a:rPr>
              <a:t>đề</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tích</a:t>
            </a:r>
            <a:r>
              <a:rPr lang="en-US" altLang="ko-KR" dirty="0">
                <a:ea typeface="SamsungOneKorean 400" panose="020B0503030303020204" pitchFamily="50" charset="-127"/>
              </a:rPr>
              <a:t> </a:t>
            </a:r>
            <a:r>
              <a:rPr lang="en-US" altLang="ko-KR" dirty="0" err="1">
                <a:ea typeface="SamsungOneKorean 400" panose="020B0503030303020204" pitchFamily="50" charset="-127"/>
              </a:rPr>
              <a:t>thời</a:t>
            </a:r>
            <a:r>
              <a:rPr lang="en-US" altLang="ko-KR" dirty="0">
                <a:ea typeface="SamsungOneKorean 400" panose="020B0503030303020204" pitchFamily="50" charset="-127"/>
              </a:rPr>
              <a:t> </a:t>
            </a:r>
            <a:r>
              <a:rPr lang="en-US" altLang="ko-KR" dirty="0" err="1">
                <a:ea typeface="SamsungOneKorean 400" panose="020B0503030303020204" pitchFamily="50" charset="-127"/>
              </a:rPr>
              <a:t>gian</a:t>
            </a:r>
            <a:r>
              <a:rPr lang="en-US" altLang="ko-KR" dirty="0">
                <a:ea typeface="SamsungOneKorean 400" panose="020B0503030303020204" pitchFamily="50" charset="-127"/>
              </a:rPr>
              <a:t> </a:t>
            </a:r>
            <a:r>
              <a:rPr lang="en-US" altLang="ko-KR" dirty="0" err="1">
                <a:ea typeface="SamsungOneKorean 400" panose="020B0503030303020204" pitchFamily="50" charset="-127"/>
              </a:rPr>
              <a:t>thực</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136256"/>
            <a:ext cx="3555243" cy="914400"/>
          </a:xfrm>
        </p:spPr>
        <p:txBody>
          <a:bodyPr/>
          <a:lstStyle/>
          <a:p>
            <a:r>
              <a:rPr lang="en-US" altLang="ko-KR" dirty="0" err="1"/>
              <a:t>Cân</a:t>
            </a:r>
            <a:r>
              <a:rPr lang="en-US" altLang="ko-KR" dirty="0"/>
              <a:t> </a:t>
            </a:r>
            <a:r>
              <a:rPr lang="en-US" altLang="ko-KR" dirty="0" err="1"/>
              <a:t>nhắc</a:t>
            </a:r>
            <a:endParaRPr lang="en-US" altLang="ko-KR" dirty="0"/>
          </a:p>
          <a:p>
            <a:pPr lvl="1"/>
            <a:r>
              <a:rPr lang="vi-VN" altLang="ko-KR" dirty="0"/>
              <a:t>Làm cách nào để xử lý lỗi trong quá trình này?</a:t>
            </a:r>
          </a:p>
          <a:p>
            <a:pPr lvl="1"/>
            <a:r>
              <a:rPr lang="vi-VN" altLang="ko-KR" dirty="0"/>
              <a:t>Tần suất tôi sắp xếp lại luồng dữ liệu thành định dạng phù hợp để báo cáo là bao lâu?</a:t>
            </a:r>
          </a:p>
          <a:p>
            <a:pPr lvl="1"/>
            <a:r>
              <a:rPr lang="vi-VN" altLang="ko-KR" dirty="0"/>
              <a:t>Khi báo cáo, tôi thấy dữ liệu chưa được sắp xếp lại như thế nào?</a:t>
            </a:r>
          </a:p>
          <a:p>
            <a:pPr lvl="1"/>
            <a:r>
              <a:rPr lang="vi-VN" altLang="ko-KR" dirty="0"/>
              <a:t>Làm cách nào để đảm bảo rằng các công việc quan trọng không bị gián đoạn do bảo trì? Làm cách nào để xử lý lỗi trong quá trình này?</a:t>
            </a:r>
          </a:p>
          <a:p>
            <a:pPr lvl="1"/>
            <a:r>
              <a:rPr lang="vi-VN" altLang="ko-KR" dirty="0"/>
              <a:t>Tần suất tôi sắp xếp lại luồng dữ liệu thành định dạng phù hợp để báo cáo là bao lâu?</a:t>
            </a:r>
          </a:p>
          <a:p>
            <a:pPr lvl="1"/>
            <a:r>
              <a:rPr lang="vi-VN" altLang="ko-KR" dirty="0"/>
              <a:t>Khi báo cáo, tôi thấy dữ liệu chưa được sắp xếp lại như thế nào?</a:t>
            </a:r>
          </a:p>
          <a:p>
            <a:pPr lvl="1"/>
            <a:r>
              <a:rPr lang="vi-VN" altLang="ko-KR" dirty="0"/>
              <a:t>Làm cách nào để đảm bảo rằng các công việc quan trọng không bị gián đoạn do bảo trì?</a:t>
            </a:r>
            <a:endParaRPr lang="en-US" altLang="ko-KR" dirty="0"/>
          </a:p>
          <a:p>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grpSp>
        <p:nvGrpSpPr>
          <p:cNvPr id="10" name="그룹 9">
            <a:extLst>
              <a:ext uri="{FF2B5EF4-FFF2-40B4-BE49-F238E27FC236}">
                <a16:creationId xmlns:a16="http://schemas.microsoft.com/office/drawing/2014/main" id="{C4A5A381-5407-4043-95BB-B0E7516F8C13}"/>
              </a:ext>
            </a:extLst>
          </p:cNvPr>
          <p:cNvGrpSpPr/>
          <p:nvPr/>
        </p:nvGrpSpPr>
        <p:grpSpPr>
          <a:xfrm>
            <a:off x="4190035" y="2648261"/>
            <a:ext cx="5141516" cy="2367446"/>
            <a:chOff x="1072093" y="2355445"/>
            <a:chExt cx="7851271" cy="3615171"/>
          </a:xfrm>
        </p:grpSpPr>
        <p:grpSp>
          <p:nvGrpSpPr>
            <p:cNvPr id="11" name="그룹 10">
              <a:extLst>
                <a:ext uri="{FF2B5EF4-FFF2-40B4-BE49-F238E27FC236}">
                  <a16:creationId xmlns:a16="http://schemas.microsoft.com/office/drawing/2014/main" id="{1153088B-8646-4D22-86CD-87E81D267E18}"/>
                </a:ext>
              </a:extLst>
            </p:cNvPr>
            <p:cNvGrpSpPr/>
            <p:nvPr/>
          </p:nvGrpSpPr>
          <p:grpSpPr>
            <a:xfrm>
              <a:off x="2425732" y="3050936"/>
              <a:ext cx="1618704" cy="717019"/>
              <a:chOff x="2425732" y="3050936"/>
              <a:chExt cx="1618704" cy="717019"/>
            </a:xfrm>
          </p:grpSpPr>
          <p:pic>
            <p:nvPicPr>
              <p:cNvPr id="151" name="그림 150">
                <a:extLst>
                  <a:ext uri="{FF2B5EF4-FFF2-40B4-BE49-F238E27FC236}">
                    <a16:creationId xmlns:a16="http://schemas.microsoft.com/office/drawing/2014/main" id="{8FD33738-335C-4636-8C67-44B1E8B79D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732" y="3114805"/>
                <a:ext cx="474343" cy="589281"/>
              </a:xfrm>
              <a:prstGeom prst="rect">
                <a:avLst/>
              </a:prstGeom>
            </p:spPr>
          </p:pic>
          <p:sp>
            <p:nvSpPr>
              <p:cNvPr id="152" name="Rectangle 8">
                <a:extLst>
                  <a:ext uri="{FF2B5EF4-FFF2-40B4-BE49-F238E27FC236}">
                    <a16:creationId xmlns:a16="http://schemas.microsoft.com/office/drawing/2014/main" id="{FF89801E-7819-4C11-AD1D-5168813A9752}"/>
                  </a:ext>
                </a:extLst>
              </p:cNvPr>
              <p:cNvSpPr/>
              <p:nvPr/>
            </p:nvSpPr>
            <p:spPr>
              <a:xfrm>
                <a:off x="2730031" y="3050936"/>
                <a:ext cx="1314405" cy="717019"/>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100" dirty="0">
                    <a:solidFill>
                      <a:srgbClr val="1F45BC"/>
                    </a:solidFill>
                    <a:latin typeface="SamsungOne-700" panose="020B0803030303020204" pitchFamily="34" charset="0"/>
                    <a:ea typeface="SamsungOne-700" panose="020B0803030303020204" pitchFamily="34" charset="0"/>
                  </a:rPr>
                  <a:t>HBase</a:t>
                </a:r>
              </a:p>
            </p:txBody>
          </p:sp>
        </p:grpSp>
        <p:sp>
          <p:nvSpPr>
            <p:cNvPr id="12" name="Can 5">
              <a:extLst>
                <a:ext uri="{FF2B5EF4-FFF2-40B4-BE49-F238E27FC236}">
                  <a16:creationId xmlns:a16="http://schemas.microsoft.com/office/drawing/2014/main" id="{5FB1505B-4981-48C1-833E-F05634E1FC1B}"/>
                </a:ext>
              </a:extLst>
            </p:cNvPr>
            <p:cNvSpPr/>
            <p:nvPr/>
          </p:nvSpPr>
          <p:spPr>
            <a:xfrm>
              <a:off x="6408576" y="2355445"/>
              <a:ext cx="2514788" cy="2116287"/>
            </a:xfrm>
            <a:prstGeom prst="can">
              <a:avLst>
                <a:gd name="adj" fmla="val 27020"/>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a:p>
              <a:pPr algn="ctr"/>
              <a:r>
                <a:rPr lang="en-US" sz="1100" dirty="0" err="1">
                  <a:solidFill>
                    <a:srgbClr val="1F45BC"/>
                  </a:solidFill>
                  <a:latin typeface="SamsungOne-700" panose="020B0803030303020204" pitchFamily="34" charset="0"/>
                  <a:ea typeface="SamsungOne-700" panose="020B0803030303020204" pitchFamily="34" charset="0"/>
                </a:rPr>
                <a:t>Dữ</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liệu</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lịch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sử</a:t>
              </a: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US"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p:txBody>
        </p:sp>
        <p:sp>
          <p:nvSpPr>
            <p:cNvPr id="13" name="Rounded Rectangle 28">
              <a:extLst>
                <a:ext uri="{FF2B5EF4-FFF2-40B4-BE49-F238E27FC236}">
                  <a16:creationId xmlns:a16="http://schemas.microsoft.com/office/drawing/2014/main" id="{190B2C09-D016-41BF-8584-C5440B0AAC8D}"/>
                </a:ext>
              </a:extLst>
            </p:cNvPr>
            <p:cNvSpPr/>
            <p:nvPr/>
          </p:nvSpPr>
          <p:spPr>
            <a:xfrm>
              <a:off x="4443774" y="3050934"/>
              <a:ext cx="1321744" cy="717019"/>
            </a:xfrm>
            <a:prstGeom prst="roundRect">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solidFill>
                  <a:latin typeface="SamsungOne-700" panose="020B0803030303020204" pitchFamily="34" charset="0"/>
                  <a:ea typeface="SamsungOne-700" panose="020B0803030303020204" pitchFamily="34" charset="0"/>
                </a:rPr>
                <a:t>Truy</a:t>
              </a:r>
              <a:r>
                <a:rPr lang="en-US" sz="1100" dirty="0">
                  <a:solidFill>
                    <a:schemeClr val="bg1"/>
                  </a:solidFill>
                  <a:latin typeface="SamsungOne-700" panose="020B0803030303020204" pitchFamily="34" charset="0"/>
                  <a:ea typeface="SamsungOne-700" panose="020B0803030303020204" pitchFamily="34" charset="0"/>
                </a:rPr>
                <a:t> </a:t>
              </a:r>
              <a:r>
                <a:rPr lang="en-US" sz="1100" dirty="0" err="1">
                  <a:solidFill>
                    <a:schemeClr val="bg1"/>
                  </a:solidFill>
                  <a:latin typeface="SamsungOne-700" panose="020B0803030303020204" pitchFamily="34" charset="0"/>
                  <a:ea typeface="SamsungOne-700" panose="020B0803030303020204" pitchFamily="34" charset="0"/>
                </a:rPr>
                <a:t>vấn</a:t>
              </a:r>
              <a:endParaRPr lang="en-KR" sz="1100" dirty="0">
                <a:solidFill>
                  <a:schemeClr val="bg1"/>
                </a:solidFill>
                <a:latin typeface="SamsungOne-700" panose="020B0803030303020204" pitchFamily="34" charset="0"/>
                <a:ea typeface="SamsungOne-700" panose="020B0803030303020204" pitchFamily="34" charset="0"/>
              </a:endParaRPr>
            </a:p>
          </p:txBody>
        </p:sp>
        <p:cxnSp>
          <p:nvCxnSpPr>
            <p:cNvPr id="14" name="Straight Arrow Connector 30">
              <a:extLst>
                <a:ext uri="{FF2B5EF4-FFF2-40B4-BE49-F238E27FC236}">
                  <a16:creationId xmlns:a16="http://schemas.microsoft.com/office/drawing/2014/main" id="{2AA0B555-B348-4D68-B640-C8C08F75C44F}"/>
                </a:ext>
              </a:extLst>
            </p:cNvPr>
            <p:cNvCxnSpPr>
              <a:stCxn id="13" idx="1"/>
            </p:cNvCxnSpPr>
            <p:nvPr/>
          </p:nvCxnSpPr>
          <p:spPr>
            <a:xfrm flipH="1">
              <a:off x="4044439" y="3409444"/>
              <a:ext cx="399335" cy="3"/>
            </a:xfrm>
            <a:prstGeom prst="straightConnector1">
              <a:avLst/>
            </a:prstGeom>
            <a:ln w="28575">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33">
              <a:extLst>
                <a:ext uri="{FF2B5EF4-FFF2-40B4-BE49-F238E27FC236}">
                  <a16:creationId xmlns:a16="http://schemas.microsoft.com/office/drawing/2014/main" id="{CC43F478-84A6-4EDF-AFE5-5F5B89FFC539}"/>
                </a:ext>
              </a:extLst>
            </p:cNvPr>
            <p:cNvCxnSpPr>
              <a:stCxn id="13" idx="3"/>
              <a:endCxn id="12" idx="2"/>
            </p:cNvCxnSpPr>
            <p:nvPr/>
          </p:nvCxnSpPr>
          <p:spPr>
            <a:xfrm>
              <a:off x="5765518" y="3409444"/>
              <a:ext cx="643057" cy="4146"/>
            </a:xfrm>
            <a:prstGeom prst="straightConnector1">
              <a:avLst/>
            </a:prstGeom>
            <a:ln w="28575">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 name="그룹 15">
              <a:extLst>
                <a:ext uri="{FF2B5EF4-FFF2-40B4-BE49-F238E27FC236}">
                  <a16:creationId xmlns:a16="http://schemas.microsoft.com/office/drawing/2014/main" id="{8A4F4B72-346E-405C-B91E-4CE1FB96E4C8}"/>
                </a:ext>
              </a:extLst>
            </p:cNvPr>
            <p:cNvGrpSpPr/>
            <p:nvPr/>
          </p:nvGrpSpPr>
          <p:grpSpPr>
            <a:xfrm>
              <a:off x="2053521" y="3074846"/>
              <a:ext cx="277171" cy="659865"/>
              <a:chOff x="5199896" y="4282865"/>
              <a:chExt cx="277171" cy="659865"/>
            </a:xfrm>
          </p:grpSpPr>
          <p:cxnSp>
            <p:nvCxnSpPr>
              <p:cNvPr id="144" name="직선 화살표 연결선 143">
                <a:extLst>
                  <a:ext uri="{FF2B5EF4-FFF2-40B4-BE49-F238E27FC236}">
                    <a16:creationId xmlns:a16="http://schemas.microsoft.com/office/drawing/2014/main" id="{63576EC8-9444-4BD8-AEA2-D6FC3E201125}"/>
                  </a:ext>
                </a:extLst>
              </p:cNvPr>
              <p:cNvCxnSpPr/>
              <p:nvPr/>
            </p:nvCxnSpPr>
            <p:spPr>
              <a:xfrm>
                <a:off x="5211874" y="4384402"/>
                <a:ext cx="244599" cy="50374"/>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C4712E69-ACDF-42C2-A95B-4DE643298689}"/>
                  </a:ext>
                </a:extLst>
              </p:cNvPr>
              <p:cNvCxnSpPr/>
              <p:nvPr/>
            </p:nvCxnSpPr>
            <p:spPr>
              <a:xfrm>
                <a:off x="5199896" y="4609111"/>
                <a:ext cx="249311"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FA1A75FA-10D1-4C73-99E8-FB805733ABDA}"/>
                  </a:ext>
                </a:extLst>
              </p:cNvPr>
              <p:cNvCxnSpPr/>
              <p:nvPr/>
            </p:nvCxnSpPr>
            <p:spPr>
              <a:xfrm>
                <a:off x="5265678" y="4282865"/>
                <a:ext cx="206626" cy="80301"/>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FF408A8A-4D7D-4C22-AA37-63B262C50C18}"/>
                  </a:ext>
                </a:extLst>
              </p:cNvPr>
              <p:cNvCxnSpPr/>
              <p:nvPr/>
            </p:nvCxnSpPr>
            <p:spPr>
              <a:xfrm>
                <a:off x="5207809" y="4492605"/>
                <a:ext cx="243282" cy="2646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ECA4D050-BF7E-440A-9642-306E6794492D}"/>
                  </a:ext>
                </a:extLst>
              </p:cNvPr>
              <p:cNvCxnSpPr/>
              <p:nvPr/>
            </p:nvCxnSpPr>
            <p:spPr>
              <a:xfrm flipV="1">
                <a:off x="5221420" y="4696528"/>
                <a:ext cx="232308" cy="2795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CE8DCD72-B3B1-4C3C-8032-84A05136F79C}"/>
                  </a:ext>
                </a:extLst>
              </p:cNvPr>
              <p:cNvCxnSpPr/>
              <p:nvPr/>
            </p:nvCxnSpPr>
            <p:spPr>
              <a:xfrm flipV="1">
                <a:off x="5231562" y="4787446"/>
                <a:ext cx="231662" cy="4683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185AA31F-B5E2-4444-BC18-7017D2426B9C}"/>
                  </a:ext>
                </a:extLst>
              </p:cNvPr>
              <p:cNvCxnSpPr/>
              <p:nvPr/>
            </p:nvCxnSpPr>
            <p:spPr>
              <a:xfrm flipV="1">
                <a:off x="5243234" y="4868335"/>
                <a:ext cx="233833" cy="7439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그룹 16">
              <a:extLst>
                <a:ext uri="{FF2B5EF4-FFF2-40B4-BE49-F238E27FC236}">
                  <a16:creationId xmlns:a16="http://schemas.microsoft.com/office/drawing/2014/main" id="{C4926B7C-8870-435D-A657-E7231773D1BC}"/>
                </a:ext>
              </a:extLst>
            </p:cNvPr>
            <p:cNvGrpSpPr/>
            <p:nvPr/>
          </p:nvGrpSpPr>
          <p:grpSpPr>
            <a:xfrm>
              <a:off x="1072093" y="2582935"/>
              <a:ext cx="1331973" cy="1653018"/>
              <a:chOff x="-4331819" y="6495971"/>
              <a:chExt cx="1331973" cy="1653018"/>
            </a:xfrm>
          </p:grpSpPr>
          <p:grpSp>
            <p:nvGrpSpPr>
              <p:cNvPr id="93" name="그룹 92">
                <a:extLst>
                  <a:ext uri="{FF2B5EF4-FFF2-40B4-BE49-F238E27FC236}">
                    <a16:creationId xmlns:a16="http://schemas.microsoft.com/office/drawing/2014/main" id="{E6C400A8-07BA-417B-811C-1E9AEFA02B2E}"/>
                  </a:ext>
                </a:extLst>
              </p:cNvPr>
              <p:cNvGrpSpPr/>
              <p:nvPr/>
            </p:nvGrpSpPr>
            <p:grpSpPr>
              <a:xfrm>
                <a:off x="-4331819" y="6657452"/>
                <a:ext cx="951599" cy="1491537"/>
                <a:chOff x="446109" y="4829309"/>
                <a:chExt cx="951599" cy="1491537"/>
              </a:xfrm>
            </p:grpSpPr>
            <p:grpSp>
              <p:nvGrpSpPr>
                <p:cNvPr id="95" name="그룹 94">
                  <a:extLst>
                    <a:ext uri="{FF2B5EF4-FFF2-40B4-BE49-F238E27FC236}">
                      <a16:creationId xmlns:a16="http://schemas.microsoft.com/office/drawing/2014/main" id="{0E4F278C-5EF0-4684-86A4-A388CFD3A3FD}"/>
                    </a:ext>
                  </a:extLst>
                </p:cNvPr>
                <p:cNvGrpSpPr/>
                <p:nvPr/>
              </p:nvGrpSpPr>
              <p:grpSpPr>
                <a:xfrm>
                  <a:off x="446109" y="4829309"/>
                  <a:ext cx="951599" cy="1491537"/>
                  <a:chOff x="446109" y="4848359"/>
                  <a:chExt cx="951599" cy="1491537"/>
                </a:xfrm>
              </p:grpSpPr>
              <p:grpSp>
                <p:nvGrpSpPr>
                  <p:cNvPr id="112" name="그룹 111">
                    <a:extLst>
                      <a:ext uri="{FF2B5EF4-FFF2-40B4-BE49-F238E27FC236}">
                        <a16:creationId xmlns:a16="http://schemas.microsoft.com/office/drawing/2014/main" id="{E47BBC6E-FECC-4D09-9657-7F8AE1C75D47}"/>
                      </a:ext>
                    </a:extLst>
                  </p:cNvPr>
                  <p:cNvGrpSpPr/>
                  <p:nvPr/>
                </p:nvGrpSpPr>
                <p:grpSpPr>
                  <a:xfrm>
                    <a:off x="494565" y="4900004"/>
                    <a:ext cx="856905" cy="1380928"/>
                    <a:chOff x="494565" y="4900004"/>
                    <a:chExt cx="856905" cy="1380928"/>
                  </a:xfrm>
                </p:grpSpPr>
                <p:grpSp>
                  <p:nvGrpSpPr>
                    <p:cNvPr id="114" name="그룹 113">
                      <a:extLst>
                        <a:ext uri="{FF2B5EF4-FFF2-40B4-BE49-F238E27FC236}">
                          <a16:creationId xmlns:a16="http://schemas.microsoft.com/office/drawing/2014/main" id="{F710D95A-674B-40A7-B27E-159C6D34BFD0}"/>
                        </a:ext>
                      </a:extLst>
                    </p:cNvPr>
                    <p:cNvGrpSpPr/>
                    <p:nvPr/>
                  </p:nvGrpSpPr>
                  <p:grpSpPr>
                    <a:xfrm>
                      <a:off x="819411" y="5403657"/>
                      <a:ext cx="260088" cy="260088"/>
                      <a:chOff x="-115154" y="5880153"/>
                      <a:chExt cx="361991" cy="361991"/>
                    </a:xfrm>
                  </p:grpSpPr>
                  <p:sp>
                    <p:nvSpPr>
                      <p:cNvPr id="142" name="타원 141">
                        <a:extLst>
                          <a:ext uri="{FF2B5EF4-FFF2-40B4-BE49-F238E27FC236}">
                            <a16:creationId xmlns:a16="http://schemas.microsoft.com/office/drawing/2014/main" id="{466A63DF-AC03-49B4-AE12-5B8128E8C525}"/>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43" name="그림 142">
                        <a:extLst>
                          <a:ext uri="{FF2B5EF4-FFF2-40B4-BE49-F238E27FC236}">
                            <a16:creationId xmlns:a16="http://schemas.microsoft.com/office/drawing/2014/main" id="{0B1C7529-3A6C-4BD3-9C2A-D8638707E3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115" name="그룹 114">
                      <a:extLst>
                        <a:ext uri="{FF2B5EF4-FFF2-40B4-BE49-F238E27FC236}">
                          <a16:creationId xmlns:a16="http://schemas.microsoft.com/office/drawing/2014/main" id="{8E49989B-95AA-47BA-AEA0-A89278F2362F}"/>
                        </a:ext>
                      </a:extLst>
                    </p:cNvPr>
                    <p:cNvGrpSpPr/>
                    <p:nvPr/>
                  </p:nvGrpSpPr>
                  <p:grpSpPr>
                    <a:xfrm>
                      <a:off x="890456" y="4900004"/>
                      <a:ext cx="260088" cy="260088"/>
                      <a:chOff x="-82550" y="5431681"/>
                      <a:chExt cx="361991" cy="361991"/>
                    </a:xfrm>
                  </p:grpSpPr>
                  <p:sp>
                    <p:nvSpPr>
                      <p:cNvPr id="140" name="타원 139">
                        <a:extLst>
                          <a:ext uri="{FF2B5EF4-FFF2-40B4-BE49-F238E27FC236}">
                            <a16:creationId xmlns:a16="http://schemas.microsoft.com/office/drawing/2014/main" id="{2A79F949-C7B8-49BF-B174-FCA4B0914EB9}"/>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41" name="그림 140">
                        <a:extLst>
                          <a:ext uri="{FF2B5EF4-FFF2-40B4-BE49-F238E27FC236}">
                            <a16:creationId xmlns:a16="http://schemas.microsoft.com/office/drawing/2014/main" id="{0D6990C9-3343-4194-8C78-67661FC27C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116" name="그룹 115">
                      <a:extLst>
                        <a:ext uri="{FF2B5EF4-FFF2-40B4-BE49-F238E27FC236}">
                          <a16:creationId xmlns:a16="http://schemas.microsoft.com/office/drawing/2014/main" id="{1214965A-D09E-406E-A448-2BDBB9442730}"/>
                        </a:ext>
                      </a:extLst>
                    </p:cNvPr>
                    <p:cNvGrpSpPr/>
                    <p:nvPr/>
                  </p:nvGrpSpPr>
                  <p:grpSpPr>
                    <a:xfrm>
                      <a:off x="1091382" y="5741408"/>
                      <a:ext cx="260088" cy="260088"/>
                      <a:chOff x="-185004" y="6312823"/>
                      <a:chExt cx="361991" cy="361991"/>
                    </a:xfrm>
                  </p:grpSpPr>
                  <p:sp>
                    <p:nvSpPr>
                      <p:cNvPr id="138" name="타원 137">
                        <a:extLst>
                          <a:ext uri="{FF2B5EF4-FFF2-40B4-BE49-F238E27FC236}">
                            <a16:creationId xmlns:a16="http://schemas.microsoft.com/office/drawing/2014/main" id="{D96EB370-0585-414F-856D-C323EDEEE775}"/>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39" name="그림 138">
                        <a:extLst>
                          <a:ext uri="{FF2B5EF4-FFF2-40B4-BE49-F238E27FC236}">
                            <a16:creationId xmlns:a16="http://schemas.microsoft.com/office/drawing/2014/main" id="{3B4DFECE-D7E7-40F2-A87D-E89F8CB754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117" name="그룹 116">
                      <a:extLst>
                        <a:ext uri="{FF2B5EF4-FFF2-40B4-BE49-F238E27FC236}">
                          <a16:creationId xmlns:a16="http://schemas.microsoft.com/office/drawing/2014/main" id="{44D9DE31-5636-48A9-BD9D-B04676788788}"/>
                        </a:ext>
                      </a:extLst>
                    </p:cNvPr>
                    <p:cNvGrpSpPr/>
                    <p:nvPr/>
                  </p:nvGrpSpPr>
                  <p:grpSpPr>
                    <a:xfrm>
                      <a:off x="738866" y="6000675"/>
                      <a:ext cx="260088" cy="260088"/>
                      <a:chOff x="-928781" y="5440141"/>
                      <a:chExt cx="361991" cy="361991"/>
                    </a:xfrm>
                  </p:grpSpPr>
                  <p:sp>
                    <p:nvSpPr>
                      <p:cNvPr id="136" name="타원 135">
                        <a:extLst>
                          <a:ext uri="{FF2B5EF4-FFF2-40B4-BE49-F238E27FC236}">
                            <a16:creationId xmlns:a16="http://schemas.microsoft.com/office/drawing/2014/main" id="{2DB4F856-8EEE-4EBA-87AB-62FE879B7EBA}"/>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37" name="그림 136">
                        <a:extLst>
                          <a:ext uri="{FF2B5EF4-FFF2-40B4-BE49-F238E27FC236}">
                            <a16:creationId xmlns:a16="http://schemas.microsoft.com/office/drawing/2014/main" id="{65DA0E4E-85E2-4395-86AF-FC1BC0D6C4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118" name="그룹 117">
                      <a:extLst>
                        <a:ext uri="{FF2B5EF4-FFF2-40B4-BE49-F238E27FC236}">
                          <a16:creationId xmlns:a16="http://schemas.microsoft.com/office/drawing/2014/main" id="{388B562F-CBC3-47CE-A009-91594193F63F}"/>
                        </a:ext>
                      </a:extLst>
                    </p:cNvPr>
                    <p:cNvGrpSpPr/>
                    <p:nvPr/>
                  </p:nvGrpSpPr>
                  <p:grpSpPr>
                    <a:xfrm>
                      <a:off x="523826" y="5829034"/>
                      <a:ext cx="260088" cy="260088"/>
                      <a:chOff x="-939302" y="5971145"/>
                      <a:chExt cx="361991" cy="361991"/>
                    </a:xfrm>
                  </p:grpSpPr>
                  <p:sp>
                    <p:nvSpPr>
                      <p:cNvPr id="134" name="타원 133">
                        <a:extLst>
                          <a:ext uri="{FF2B5EF4-FFF2-40B4-BE49-F238E27FC236}">
                            <a16:creationId xmlns:a16="http://schemas.microsoft.com/office/drawing/2014/main" id="{561EEC57-4CD6-47FB-AF3B-7C1EC6DDC4DB}"/>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35" name="그림 134">
                        <a:extLst>
                          <a:ext uri="{FF2B5EF4-FFF2-40B4-BE49-F238E27FC236}">
                            <a16:creationId xmlns:a16="http://schemas.microsoft.com/office/drawing/2014/main" id="{4DF23305-7185-4905-A3E8-8CBC48FEEC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119" name="그룹 118">
                      <a:extLst>
                        <a:ext uri="{FF2B5EF4-FFF2-40B4-BE49-F238E27FC236}">
                          <a16:creationId xmlns:a16="http://schemas.microsoft.com/office/drawing/2014/main" id="{27B492B7-D8F8-4378-81F9-15401487467D}"/>
                        </a:ext>
                      </a:extLst>
                    </p:cNvPr>
                    <p:cNvGrpSpPr/>
                    <p:nvPr/>
                  </p:nvGrpSpPr>
                  <p:grpSpPr>
                    <a:xfrm>
                      <a:off x="1033183" y="6020844"/>
                      <a:ext cx="260088" cy="260088"/>
                      <a:chOff x="-82550" y="5431681"/>
                      <a:chExt cx="361991" cy="361991"/>
                    </a:xfrm>
                  </p:grpSpPr>
                  <p:sp>
                    <p:nvSpPr>
                      <p:cNvPr id="132" name="타원 131">
                        <a:extLst>
                          <a:ext uri="{FF2B5EF4-FFF2-40B4-BE49-F238E27FC236}">
                            <a16:creationId xmlns:a16="http://schemas.microsoft.com/office/drawing/2014/main" id="{79FF44B4-83D3-4AE6-95D7-308FBEB34377}"/>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33" name="그림 132">
                        <a:extLst>
                          <a:ext uri="{FF2B5EF4-FFF2-40B4-BE49-F238E27FC236}">
                            <a16:creationId xmlns:a16="http://schemas.microsoft.com/office/drawing/2014/main" id="{E89F7CE6-2D14-4A27-82D0-9FA0FD2632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120" name="그룹 119">
                      <a:extLst>
                        <a:ext uri="{FF2B5EF4-FFF2-40B4-BE49-F238E27FC236}">
                          <a16:creationId xmlns:a16="http://schemas.microsoft.com/office/drawing/2014/main" id="{62C9EE48-A354-4C35-9F97-1E0BA6FEA267}"/>
                        </a:ext>
                      </a:extLst>
                    </p:cNvPr>
                    <p:cNvGrpSpPr/>
                    <p:nvPr/>
                  </p:nvGrpSpPr>
                  <p:grpSpPr>
                    <a:xfrm>
                      <a:off x="1072515" y="5239763"/>
                      <a:ext cx="260088" cy="260088"/>
                      <a:chOff x="-939302" y="5971145"/>
                      <a:chExt cx="361991" cy="361991"/>
                    </a:xfrm>
                  </p:grpSpPr>
                  <p:sp>
                    <p:nvSpPr>
                      <p:cNvPr id="130" name="타원 129">
                        <a:extLst>
                          <a:ext uri="{FF2B5EF4-FFF2-40B4-BE49-F238E27FC236}">
                            <a16:creationId xmlns:a16="http://schemas.microsoft.com/office/drawing/2014/main" id="{4F122188-1480-49C9-90FD-B5EB930BFB41}"/>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31" name="그림 130">
                        <a:extLst>
                          <a:ext uri="{FF2B5EF4-FFF2-40B4-BE49-F238E27FC236}">
                            <a16:creationId xmlns:a16="http://schemas.microsoft.com/office/drawing/2014/main" id="{088A7461-268E-4D2D-9DC6-799641CAE4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121" name="그룹 120">
                      <a:extLst>
                        <a:ext uri="{FF2B5EF4-FFF2-40B4-BE49-F238E27FC236}">
                          <a16:creationId xmlns:a16="http://schemas.microsoft.com/office/drawing/2014/main" id="{9BE554AF-D368-4DA0-9EBF-0356C89419DE}"/>
                        </a:ext>
                      </a:extLst>
                    </p:cNvPr>
                    <p:cNvGrpSpPr/>
                    <p:nvPr/>
                  </p:nvGrpSpPr>
                  <p:grpSpPr>
                    <a:xfrm>
                      <a:off x="653870" y="5071645"/>
                      <a:ext cx="260088" cy="260088"/>
                      <a:chOff x="-185004" y="6312823"/>
                      <a:chExt cx="361991" cy="361991"/>
                    </a:xfrm>
                  </p:grpSpPr>
                  <p:sp>
                    <p:nvSpPr>
                      <p:cNvPr id="128" name="타원 127">
                        <a:extLst>
                          <a:ext uri="{FF2B5EF4-FFF2-40B4-BE49-F238E27FC236}">
                            <a16:creationId xmlns:a16="http://schemas.microsoft.com/office/drawing/2014/main" id="{72A12F2B-B3C5-4AFC-B5C7-3FF476B04B33}"/>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29" name="그림 128">
                        <a:extLst>
                          <a:ext uri="{FF2B5EF4-FFF2-40B4-BE49-F238E27FC236}">
                            <a16:creationId xmlns:a16="http://schemas.microsoft.com/office/drawing/2014/main" id="{413CA131-C1D3-4388-B639-81A9EADAAA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122" name="그룹 121">
                      <a:extLst>
                        <a:ext uri="{FF2B5EF4-FFF2-40B4-BE49-F238E27FC236}">
                          <a16:creationId xmlns:a16="http://schemas.microsoft.com/office/drawing/2014/main" id="{970BF647-707B-4F43-BE29-C502DB1F0E34}"/>
                        </a:ext>
                      </a:extLst>
                    </p:cNvPr>
                    <p:cNvGrpSpPr/>
                    <p:nvPr/>
                  </p:nvGrpSpPr>
                  <p:grpSpPr>
                    <a:xfrm>
                      <a:off x="494565" y="5489410"/>
                      <a:ext cx="260088" cy="260088"/>
                      <a:chOff x="-928781" y="5440141"/>
                      <a:chExt cx="361991" cy="361991"/>
                    </a:xfrm>
                  </p:grpSpPr>
                  <p:sp>
                    <p:nvSpPr>
                      <p:cNvPr id="126" name="타원 125">
                        <a:extLst>
                          <a:ext uri="{FF2B5EF4-FFF2-40B4-BE49-F238E27FC236}">
                            <a16:creationId xmlns:a16="http://schemas.microsoft.com/office/drawing/2014/main" id="{0278BEAD-8577-400D-B412-C55B7E7EE334}"/>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27" name="그림 126">
                        <a:extLst>
                          <a:ext uri="{FF2B5EF4-FFF2-40B4-BE49-F238E27FC236}">
                            <a16:creationId xmlns:a16="http://schemas.microsoft.com/office/drawing/2014/main" id="{C1216447-2B99-4FBA-8083-E40FAFEE6B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123" name="그룹 122">
                      <a:extLst>
                        <a:ext uri="{FF2B5EF4-FFF2-40B4-BE49-F238E27FC236}">
                          <a16:creationId xmlns:a16="http://schemas.microsoft.com/office/drawing/2014/main" id="{508DA04D-29EE-4538-AD07-55F122370567}"/>
                        </a:ext>
                      </a:extLst>
                    </p:cNvPr>
                    <p:cNvGrpSpPr/>
                    <p:nvPr/>
                  </p:nvGrpSpPr>
                  <p:grpSpPr>
                    <a:xfrm>
                      <a:off x="790529" y="5649075"/>
                      <a:ext cx="260088" cy="260088"/>
                      <a:chOff x="-82550" y="5431681"/>
                      <a:chExt cx="361991" cy="361991"/>
                    </a:xfrm>
                  </p:grpSpPr>
                  <p:sp>
                    <p:nvSpPr>
                      <p:cNvPr id="124" name="타원 123">
                        <a:extLst>
                          <a:ext uri="{FF2B5EF4-FFF2-40B4-BE49-F238E27FC236}">
                            <a16:creationId xmlns:a16="http://schemas.microsoft.com/office/drawing/2014/main" id="{86BCAB13-F245-4412-BF38-753719C76FBD}"/>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25" name="그림 124">
                        <a:extLst>
                          <a:ext uri="{FF2B5EF4-FFF2-40B4-BE49-F238E27FC236}">
                            <a16:creationId xmlns:a16="http://schemas.microsoft.com/office/drawing/2014/main" id="{8AEB2F1F-A1A3-479D-8301-9AAEA989DF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sp>
                <p:nvSpPr>
                  <p:cNvPr id="113" name="직사각형 112">
                    <a:extLst>
                      <a:ext uri="{FF2B5EF4-FFF2-40B4-BE49-F238E27FC236}">
                        <a16:creationId xmlns:a16="http://schemas.microsoft.com/office/drawing/2014/main" id="{FC7891AF-D290-47CA-B70A-A4D48E3DF1A9}"/>
                      </a:ext>
                    </a:extLst>
                  </p:cNvPr>
                  <p:cNvSpPr/>
                  <p:nvPr/>
                </p:nvSpPr>
                <p:spPr>
                  <a:xfrm>
                    <a:off x="446109" y="4848359"/>
                    <a:ext cx="951599" cy="14915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grpSp>
            <p:grpSp>
              <p:nvGrpSpPr>
                <p:cNvPr id="96" name="그룹 95">
                  <a:extLst>
                    <a:ext uri="{FF2B5EF4-FFF2-40B4-BE49-F238E27FC236}">
                      <a16:creationId xmlns:a16="http://schemas.microsoft.com/office/drawing/2014/main" id="{EAD7155E-0609-45C1-9A3B-4649159333FA}"/>
                    </a:ext>
                  </a:extLst>
                </p:cNvPr>
                <p:cNvGrpSpPr/>
                <p:nvPr/>
              </p:nvGrpSpPr>
              <p:grpSpPr>
                <a:xfrm>
                  <a:off x="594401" y="5110014"/>
                  <a:ext cx="677443" cy="1036298"/>
                  <a:chOff x="-349622" y="5556723"/>
                  <a:chExt cx="677443" cy="1036298"/>
                </a:xfrm>
              </p:grpSpPr>
              <p:grpSp>
                <p:nvGrpSpPr>
                  <p:cNvPr id="97" name="그룹 96">
                    <a:extLst>
                      <a:ext uri="{FF2B5EF4-FFF2-40B4-BE49-F238E27FC236}">
                        <a16:creationId xmlns:a16="http://schemas.microsoft.com/office/drawing/2014/main" id="{642A7215-DE08-4686-92F8-5CC13E76EC04}"/>
                      </a:ext>
                    </a:extLst>
                  </p:cNvPr>
                  <p:cNvGrpSpPr/>
                  <p:nvPr/>
                </p:nvGrpSpPr>
                <p:grpSpPr>
                  <a:xfrm>
                    <a:off x="-304164" y="5732470"/>
                    <a:ext cx="276444" cy="276444"/>
                    <a:chOff x="-115154" y="5880153"/>
                    <a:chExt cx="361991" cy="361991"/>
                  </a:xfrm>
                </p:grpSpPr>
                <p:sp>
                  <p:nvSpPr>
                    <p:cNvPr id="110" name="타원 109">
                      <a:extLst>
                        <a:ext uri="{FF2B5EF4-FFF2-40B4-BE49-F238E27FC236}">
                          <a16:creationId xmlns:a16="http://schemas.microsoft.com/office/drawing/2014/main" id="{E74797DF-4F3C-48BB-964C-F34CD3319EE2}"/>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11" name="그림 110">
                      <a:extLst>
                        <a:ext uri="{FF2B5EF4-FFF2-40B4-BE49-F238E27FC236}">
                          <a16:creationId xmlns:a16="http://schemas.microsoft.com/office/drawing/2014/main" id="{A4165713-9F69-4A47-B091-01FCA114371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98" name="그룹 97">
                    <a:extLst>
                      <a:ext uri="{FF2B5EF4-FFF2-40B4-BE49-F238E27FC236}">
                        <a16:creationId xmlns:a16="http://schemas.microsoft.com/office/drawing/2014/main" id="{39332A10-C253-46AB-BEB9-DDAAC7BCCFCF}"/>
                      </a:ext>
                    </a:extLst>
                  </p:cNvPr>
                  <p:cNvGrpSpPr/>
                  <p:nvPr/>
                </p:nvGrpSpPr>
                <p:grpSpPr>
                  <a:xfrm>
                    <a:off x="51377" y="5954800"/>
                    <a:ext cx="276444" cy="276444"/>
                    <a:chOff x="-82550" y="5431681"/>
                    <a:chExt cx="361991" cy="361991"/>
                  </a:xfrm>
                </p:grpSpPr>
                <p:sp>
                  <p:nvSpPr>
                    <p:cNvPr id="108" name="타원 107">
                      <a:extLst>
                        <a:ext uri="{FF2B5EF4-FFF2-40B4-BE49-F238E27FC236}">
                          <a16:creationId xmlns:a16="http://schemas.microsoft.com/office/drawing/2014/main" id="{2E4A2147-F756-4278-A8BD-F2B39DFC592E}"/>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09" name="그림 108">
                      <a:extLst>
                        <a:ext uri="{FF2B5EF4-FFF2-40B4-BE49-F238E27FC236}">
                          <a16:creationId xmlns:a16="http://schemas.microsoft.com/office/drawing/2014/main" id="{3C7B6C72-3279-472A-85C3-5B54A743721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99" name="그룹 98">
                    <a:extLst>
                      <a:ext uri="{FF2B5EF4-FFF2-40B4-BE49-F238E27FC236}">
                        <a16:creationId xmlns:a16="http://schemas.microsoft.com/office/drawing/2014/main" id="{5FFDC764-DFC0-4ED6-A54C-95D1B15C8566}"/>
                      </a:ext>
                    </a:extLst>
                  </p:cNvPr>
                  <p:cNvGrpSpPr/>
                  <p:nvPr/>
                </p:nvGrpSpPr>
                <p:grpSpPr>
                  <a:xfrm>
                    <a:off x="-46849" y="5556723"/>
                    <a:ext cx="276444" cy="276444"/>
                    <a:chOff x="-185004" y="6312823"/>
                    <a:chExt cx="361991" cy="361991"/>
                  </a:xfrm>
                </p:grpSpPr>
                <p:sp>
                  <p:nvSpPr>
                    <p:cNvPr id="106" name="타원 105">
                      <a:extLst>
                        <a:ext uri="{FF2B5EF4-FFF2-40B4-BE49-F238E27FC236}">
                          <a16:creationId xmlns:a16="http://schemas.microsoft.com/office/drawing/2014/main" id="{AE0A5D51-4D3E-41D1-82BE-CC14A8CF0CA5}"/>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07" name="그림 106">
                      <a:extLst>
                        <a:ext uri="{FF2B5EF4-FFF2-40B4-BE49-F238E27FC236}">
                          <a16:creationId xmlns:a16="http://schemas.microsoft.com/office/drawing/2014/main" id="{2418ED2B-D90A-4B25-BBA7-54E059CECD8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100" name="그룹 99">
                    <a:extLst>
                      <a:ext uri="{FF2B5EF4-FFF2-40B4-BE49-F238E27FC236}">
                        <a16:creationId xmlns:a16="http://schemas.microsoft.com/office/drawing/2014/main" id="{02D5E671-3136-410F-B47B-B32E5D95F0F4}"/>
                      </a:ext>
                    </a:extLst>
                  </p:cNvPr>
                  <p:cNvGrpSpPr/>
                  <p:nvPr/>
                </p:nvGrpSpPr>
                <p:grpSpPr>
                  <a:xfrm>
                    <a:off x="-82729" y="6316577"/>
                    <a:ext cx="276444" cy="276444"/>
                    <a:chOff x="-941288" y="5345154"/>
                    <a:chExt cx="361991" cy="361991"/>
                  </a:xfrm>
                </p:grpSpPr>
                <p:sp>
                  <p:nvSpPr>
                    <p:cNvPr id="104" name="타원 103">
                      <a:extLst>
                        <a:ext uri="{FF2B5EF4-FFF2-40B4-BE49-F238E27FC236}">
                          <a16:creationId xmlns:a16="http://schemas.microsoft.com/office/drawing/2014/main" id="{D3049700-01DB-4407-AA9A-D0C255079BC7}"/>
                        </a:ext>
                      </a:extLst>
                    </p:cNvPr>
                    <p:cNvSpPr/>
                    <p:nvPr/>
                  </p:nvSpPr>
                  <p:spPr>
                    <a:xfrm>
                      <a:off x="-941288" y="5345154"/>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05" name="그림 104">
                      <a:extLst>
                        <a:ext uri="{FF2B5EF4-FFF2-40B4-BE49-F238E27FC236}">
                          <a16:creationId xmlns:a16="http://schemas.microsoft.com/office/drawing/2014/main" id="{424809E9-7D12-4D8E-A3BB-995D5F9BE8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7102" y="5387418"/>
                      <a:ext cx="146319" cy="272686"/>
                    </a:xfrm>
                    <a:prstGeom prst="rect">
                      <a:avLst/>
                    </a:prstGeom>
                  </p:spPr>
                </p:pic>
              </p:grpSp>
              <p:grpSp>
                <p:nvGrpSpPr>
                  <p:cNvPr id="101" name="그룹 100">
                    <a:extLst>
                      <a:ext uri="{FF2B5EF4-FFF2-40B4-BE49-F238E27FC236}">
                        <a16:creationId xmlns:a16="http://schemas.microsoft.com/office/drawing/2014/main" id="{F31916B3-E1DB-4C4A-8BDC-57E9E1795118}"/>
                      </a:ext>
                    </a:extLst>
                  </p:cNvPr>
                  <p:cNvGrpSpPr/>
                  <p:nvPr/>
                </p:nvGrpSpPr>
                <p:grpSpPr>
                  <a:xfrm>
                    <a:off x="-349622" y="6128091"/>
                    <a:ext cx="276444" cy="276444"/>
                    <a:chOff x="-939302" y="5971145"/>
                    <a:chExt cx="361991" cy="361991"/>
                  </a:xfrm>
                </p:grpSpPr>
                <p:sp>
                  <p:nvSpPr>
                    <p:cNvPr id="102" name="타원 101">
                      <a:extLst>
                        <a:ext uri="{FF2B5EF4-FFF2-40B4-BE49-F238E27FC236}">
                          <a16:creationId xmlns:a16="http://schemas.microsoft.com/office/drawing/2014/main" id="{39A514AF-DB7F-44C9-8822-3652489FA2E9}"/>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sz="1400" dirty="0">
                        <a:ea typeface="SamsungOneKorean 400" panose="020B0503030303020204" pitchFamily="50" charset="-127"/>
                      </a:endParaRPr>
                    </a:p>
                  </p:txBody>
                </p:sp>
                <p:pic>
                  <p:nvPicPr>
                    <p:cNvPr id="103" name="그림 102">
                      <a:extLst>
                        <a:ext uri="{FF2B5EF4-FFF2-40B4-BE49-F238E27FC236}">
                          <a16:creationId xmlns:a16="http://schemas.microsoft.com/office/drawing/2014/main" id="{764A5ADE-E662-4D19-9BC0-356F972D816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grpSp>
          <p:sp>
            <p:nvSpPr>
              <p:cNvPr id="94" name="직사각형 93">
                <a:extLst>
                  <a:ext uri="{FF2B5EF4-FFF2-40B4-BE49-F238E27FC236}">
                    <a16:creationId xmlns:a16="http://schemas.microsoft.com/office/drawing/2014/main" id="{25E429B0-AAB3-424C-B6AF-D9C91C3DBDC6}"/>
                  </a:ext>
                </a:extLst>
              </p:cNvPr>
              <p:cNvSpPr/>
              <p:nvPr/>
            </p:nvSpPr>
            <p:spPr>
              <a:xfrm>
                <a:off x="-4246287" y="6495971"/>
                <a:ext cx="1246441" cy="328990"/>
              </a:xfrm>
              <a:prstGeom prst="rect">
                <a:avLst/>
              </a:prstGeom>
            </p:spPr>
            <p:txBody>
              <a:bodyPr wrap="none">
                <a:spAutoFit/>
              </a:bodyPr>
              <a:lstStyle/>
              <a:p>
                <a:r>
                  <a:rPr lang="en-US" altLang="ko-KR" sz="800" dirty="0" err="1">
                    <a:solidFill>
                      <a:srgbClr val="193EB0"/>
                    </a:solidFill>
                    <a:latin typeface="SamsungOne-700" panose="020B0803030303020204" pitchFamily="34" charset="0"/>
                    <a:ea typeface="SamsungOne-700" panose="020B0803030303020204" pitchFamily="34" charset="0"/>
                  </a:rPr>
                  <a:t>Nguồn</a:t>
                </a:r>
                <a:r>
                  <a:rPr lang="en-US" altLang="ko-KR" sz="800" dirty="0">
                    <a:solidFill>
                      <a:srgbClr val="193EB0"/>
                    </a:solidFill>
                    <a:latin typeface="SamsungOne-700" panose="020B0803030303020204" pitchFamily="34" charset="0"/>
                    <a:ea typeface="SamsungOne-700" panose="020B0803030303020204" pitchFamily="34" charset="0"/>
                  </a:rPr>
                  <a:t> </a:t>
                </a:r>
                <a:r>
                  <a:rPr lang="en-US" altLang="ko-KR" sz="800" dirty="0" err="1">
                    <a:solidFill>
                      <a:srgbClr val="193EB0"/>
                    </a:solidFill>
                    <a:latin typeface="SamsungOne-700" panose="020B0803030303020204" pitchFamily="34" charset="0"/>
                    <a:ea typeface="SamsungOne-700" panose="020B0803030303020204" pitchFamily="34" charset="0"/>
                  </a:rPr>
                  <a:t>dữ</a:t>
                </a:r>
                <a:r>
                  <a:rPr lang="en-US" altLang="ko-KR" sz="800" dirty="0">
                    <a:solidFill>
                      <a:srgbClr val="193EB0"/>
                    </a:solidFill>
                    <a:latin typeface="SamsungOne-700" panose="020B0803030303020204" pitchFamily="34" charset="0"/>
                    <a:ea typeface="SamsungOne-700" panose="020B0803030303020204" pitchFamily="34" charset="0"/>
                  </a:rPr>
                  <a:t> </a:t>
                </a:r>
                <a:r>
                  <a:rPr lang="en-US" altLang="ko-KR" sz="800" dirty="0" err="1">
                    <a:solidFill>
                      <a:srgbClr val="193EB0"/>
                    </a:solidFill>
                    <a:latin typeface="SamsungOne-700" panose="020B0803030303020204" pitchFamily="34" charset="0"/>
                    <a:ea typeface="SamsungOne-700" panose="020B0803030303020204" pitchFamily="34" charset="0"/>
                  </a:rPr>
                  <a:t>liệu</a:t>
                </a:r>
                <a:endParaRPr lang="ko-KR" altLang="en-US" sz="800" dirty="0">
                  <a:solidFill>
                    <a:srgbClr val="193EB0"/>
                  </a:solidFill>
                  <a:latin typeface="SamsungOne-700" panose="020B0803030303020204" pitchFamily="34" charset="0"/>
                  <a:ea typeface="SamsungOneKorean 400" panose="020B0503030303020204" pitchFamily="50" charset="-127"/>
                </a:endParaRPr>
              </a:p>
            </p:txBody>
          </p:sp>
        </p:grpSp>
        <p:sp>
          <p:nvSpPr>
            <p:cNvPr id="18" name="직사각형 17">
              <a:extLst>
                <a:ext uri="{FF2B5EF4-FFF2-40B4-BE49-F238E27FC236}">
                  <a16:creationId xmlns:a16="http://schemas.microsoft.com/office/drawing/2014/main" id="{EC2CD1E6-A65F-4A5D-890A-A04646FD38A1}"/>
                </a:ext>
              </a:extLst>
            </p:cNvPr>
            <p:cNvSpPr/>
            <p:nvPr/>
          </p:nvSpPr>
          <p:spPr>
            <a:xfrm>
              <a:off x="7285145" y="2493564"/>
              <a:ext cx="803382" cy="399487"/>
            </a:xfrm>
            <a:prstGeom prst="rect">
              <a:avLst/>
            </a:prstGeom>
          </p:spPr>
          <p:txBody>
            <a:bodyPr wrap="none">
              <a:spAutoFit/>
            </a:bodyPr>
            <a:lstStyle/>
            <a:p>
              <a:pPr algn="ctr"/>
              <a:r>
                <a:rPr lang="en-KR" altLang="ko-KR" sz="1100" dirty="0">
                  <a:solidFill>
                    <a:srgbClr val="1F45BC"/>
                  </a:solidFill>
                  <a:latin typeface="SamsungOne-700" panose="020B0803030303020204" pitchFamily="34" charset="0"/>
                  <a:ea typeface="SamsungOne-700" panose="020B0803030303020204" pitchFamily="34" charset="0"/>
                </a:rPr>
                <a:t>HDFS</a:t>
              </a:r>
            </a:p>
          </p:txBody>
        </p:sp>
        <p:grpSp>
          <p:nvGrpSpPr>
            <p:cNvPr id="19" name="그룹 18">
              <a:extLst>
                <a:ext uri="{FF2B5EF4-FFF2-40B4-BE49-F238E27FC236}">
                  <a16:creationId xmlns:a16="http://schemas.microsoft.com/office/drawing/2014/main" id="{69817596-AC38-4D5F-8661-2AF788774138}"/>
                </a:ext>
              </a:extLst>
            </p:cNvPr>
            <p:cNvGrpSpPr/>
            <p:nvPr/>
          </p:nvGrpSpPr>
          <p:grpSpPr>
            <a:xfrm rot="5400000">
              <a:off x="4912124" y="3908268"/>
              <a:ext cx="335864" cy="356477"/>
              <a:chOff x="2431274" y="4881985"/>
              <a:chExt cx="335864" cy="356477"/>
            </a:xfrm>
          </p:grpSpPr>
          <p:cxnSp>
            <p:nvCxnSpPr>
              <p:cNvPr id="88" name="직선 화살표 연결선 87">
                <a:extLst>
                  <a:ext uri="{FF2B5EF4-FFF2-40B4-BE49-F238E27FC236}">
                    <a16:creationId xmlns:a16="http://schemas.microsoft.com/office/drawing/2014/main" id="{1C27E631-033F-44D5-BA89-BE5F13FDC39E}"/>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797E2D94-2618-4783-B523-7A58794533C0}"/>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F7AC38F6-DD93-4ABF-B438-15D3A7CF1386}"/>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5453CA13-BDC5-4BC8-B600-D4DCF6C3C95A}"/>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014D024D-F8AF-4FA2-A636-50AC37E07BF5}"/>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0F37600E-9AE2-46BD-87E4-A1312CC51B63}"/>
                </a:ext>
              </a:extLst>
            </p:cNvPr>
            <p:cNvGrpSpPr/>
            <p:nvPr/>
          </p:nvGrpSpPr>
          <p:grpSpPr>
            <a:xfrm rot="5400000">
              <a:off x="4912123" y="4381307"/>
              <a:ext cx="335864" cy="356477"/>
              <a:chOff x="2431274" y="4881985"/>
              <a:chExt cx="335864" cy="356477"/>
            </a:xfrm>
          </p:grpSpPr>
          <p:cxnSp>
            <p:nvCxnSpPr>
              <p:cNvPr id="83" name="직선 화살표 연결선 82">
                <a:extLst>
                  <a:ext uri="{FF2B5EF4-FFF2-40B4-BE49-F238E27FC236}">
                    <a16:creationId xmlns:a16="http://schemas.microsoft.com/office/drawing/2014/main" id="{6936875F-9ED4-445A-BA15-E71F4E978287}"/>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961273F2-3D58-42D8-917D-621A15F07040}"/>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1A3A4587-01A1-41DD-A1CE-98CE1E99F10B}"/>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2CB41FF3-13F0-4718-8135-DAD17162F597}"/>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D5B80D54-9A4F-419D-ABF4-5ABD28A2FCED}"/>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그룹 20">
              <a:extLst>
                <a:ext uri="{FF2B5EF4-FFF2-40B4-BE49-F238E27FC236}">
                  <a16:creationId xmlns:a16="http://schemas.microsoft.com/office/drawing/2014/main" id="{600EB49D-88FA-4C9D-988D-9E31162F4583}"/>
                </a:ext>
              </a:extLst>
            </p:cNvPr>
            <p:cNvGrpSpPr/>
            <p:nvPr/>
          </p:nvGrpSpPr>
          <p:grpSpPr>
            <a:xfrm rot="3475890">
              <a:off x="5020375" y="4873348"/>
              <a:ext cx="335864" cy="356477"/>
              <a:chOff x="2431274" y="4881985"/>
              <a:chExt cx="335864" cy="356477"/>
            </a:xfrm>
          </p:grpSpPr>
          <p:cxnSp>
            <p:nvCxnSpPr>
              <p:cNvPr id="78" name="직선 화살표 연결선 77">
                <a:extLst>
                  <a:ext uri="{FF2B5EF4-FFF2-40B4-BE49-F238E27FC236}">
                    <a16:creationId xmlns:a16="http://schemas.microsoft.com/office/drawing/2014/main" id="{A5AA0CE4-6C0A-4191-97FD-EAB6619F37C9}"/>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4308F77-522E-434C-88E7-197E81654309}"/>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2151635E-1FFE-405F-BEE8-02EFC5B3A178}"/>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6C591BF5-E2E9-402F-99BC-7510C7D68BDE}"/>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8480112A-EC81-4C29-BEA6-1613FC32EFB8}"/>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A136C6B1-D5C1-40F6-A0FF-788E8451BA91}"/>
                </a:ext>
              </a:extLst>
            </p:cNvPr>
            <p:cNvGrpSpPr/>
            <p:nvPr/>
          </p:nvGrpSpPr>
          <p:grpSpPr>
            <a:xfrm rot="1107341">
              <a:off x="5342638" y="5209425"/>
              <a:ext cx="335864" cy="356477"/>
              <a:chOff x="2431274" y="4881985"/>
              <a:chExt cx="335864" cy="356477"/>
            </a:xfrm>
          </p:grpSpPr>
          <p:cxnSp>
            <p:nvCxnSpPr>
              <p:cNvPr id="73" name="직선 화살표 연결선 72">
                <a:extLst>
                  <a:ext uri="{FF2B5EF4-FFF2-40B4-BE49-F238E27FC236}">
                    <a16:creationId xmlns:a16="http://schemas.microsoft.com/office/drawing/2014/main" id="{A71F1F51-767F-4C97-A652-E65810A94CB3}"/>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B5097726-0B0B-42AB-B8A2-05CFEE633A34}"/>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C57F1A5F-EB7C-47AB-9CB5-3A2D0C2F569A}"/>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80674E04-739B-4CCA-9855-B933F3A5F643}"/>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515071AF-FC84-4C18-8F83-2A176816BA68}"/>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a16="http://schemas.microsoft.com/office/drawing/2014/main" id="{6FC2B651-6964-49B8-866F-CB667984461F}"/>
                </a:ext>
              </a:extLst>
            </p:cNvPr>
            <p:cNvGrpSpPr/>
            <p:nvPr/>
          </p:nvGrpSpPr>
          <p:grpSpPr>
            <a:xfrm>
              <a:off x="5848362" y="5331978"/>
              <a:ext cx="335864" cy="356477"/>
              <a:chOff x="2431274" y="4881985"/>
              <a:chExt cx="335864" cy="356477"/>
            </a:xfrm>
          </p:grpSpPr>
          <p:cxnSp>
            <p:nvCxnSpPr>
              <p:cNvPr id="67" name="직선 화살표 연결선 66">
                <a:extLst>
                  <a:ext uri="{FF2B5EF4-FFF2-40B4-BE49-F238E27FC236}">
                    <a16:creationId xmlns:a16="http://schemas.microsoft.com/office/drawing/2014/main" id="{A57F68AA-2618-450C-827A-3A413D39AF14}"/>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0095FDDE-358D-4265-8242-292653C7E005}"/>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CB60260D-1693-4CBF-9E9F-E5285A31AF70}"/>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32B2450E-4BB2-4CEB-A2B7-74C544307709}"/>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532B267C-51F4-45FB-9DD7-587A4CD792C1}"/>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a16="http://schemas.microsoft.com/office/drawing/2014/main" id="{8872AB05-6463-4680-96E6-C6865155C760}"/>
                </a:ext>
              </a:extLst>
            </p:cNvPr>
            <p:cNvGrpSpPr/>
            <p:nvPr/>
          </p:nvGrpSpPr>
          <p:grpSpPr>
            <a:xfrm>
              <a:off x="6307896" y="5331978"/>
              <a:ext cx="335864" cy="356477"/>
              <a:chOff x="2431274" y="4881985"/>
              <a:chExt cx="335864" cy="356477"/>
            </a:xfrm>
          </p:grpSpPr>
          <p:cxnSp>
            <p:nvCxnSpPr>
              <p:cNvPr id="62" name="직선 화살표 연결선 61">
                <a:extLst>
                  <a:ext uri="{FF2B5EF4-FFF2-40B4-BE49-F238E27FC236}">
                    <a16:creationId xmlns:a16="http://schemas.microsoft.com/office/drawing/2014/main" id="{424CB6AF-25D0-43F8-838F-BDE1D017764D}"/>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293B66E8-16F5-45AE-8C23-32E4F81910BD}"/>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E0A1AA20-9A13-4DBB-AA26-F514D744441B}"/>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0754C-DE2F-4D71-9A9E-733854834C1E}"/>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79F8BE3C-FC66-4967-AE88-5F68D7F455B5}"/>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그룹 24">
              <a:extLst>
                <a:ext uri="{FF2B5EF4-FFF2-40B4-BE49-F238E27FC236}">
                  <a16:creationId xmlns:a16="http://schemas.microsoft.com/office/drawing/2014/main" id="{5464C870-CB19-47C3-A371-AE994DCFDC82}"/>
                </a:ext>
              </a:extLst>
            </p:cNvPr>
            <p:cNvGrpSpPr/>
            <p:nvPr/>
          </p:nvGrpSpPr>
          <p:grpSpPr>
            <a:xfrm>
              <a:off x="6754936" y="5343971"/>
              <a:ext cx="335864" cy="356477"/>
              <a:chOff x="2431274" y="4881985"/>
              <a:chExt cx="335864" cy="356477"/>
            </a:xfrm>
          </p:grpSpPr>
          <p:cxnSp>
            <p:nvCxnSpPr>
              <p:cNvPr id="57" name="직선 화살표 연결선 56">
                <a:extLst>
                  <a:ext uri="{FF2B5EF4-FFF2-40B4-BE49-F238E27FC236}">
                    <a16:creationId xmlns:a16="http://schemas.microsoft.com/office/drawing/2014/main" id="{A1DFD963-89D4-4606-8A64-FEEFB3279CE4}"/>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D85B19E3-6278-42C2-BA40-959E664AB30B}"/>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846100D-618B-42A5-A805-BFF281E37D4F}"/>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D55275ED-EA22-4AC7-822C-D1A88262733F}"/>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1F4A5DB8-1F16-4B3D-B1DB-23B1A2602418}"/>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id="{4E1C1097-B59F-452B-AAD2-4711FA1EA227}"/>
                </a:ext>
              </a:extLst>
            </p:cNvPr>
            <p:cNvGrpSpPr/>
            <p:nvPr/>
          </p:nvGrpSpPr>
          <p:grpSpPr>
            <a:xfrm rot="20139072">
              <a:off x="7195388" y="5265035"/>
              <a:ext cx="335864" cy="356477"/>
              <a:chOff x="2431274" y="4881985"/>
              <a:chExt cx="335864" cy="356477"/>
            </a:xfrm>
          </p:grpSpPr>
          <p:cxnSp>
            <p:nvCxnSpPr>
              <p:cNvPr id="52" name="직선 화살표 연결선 51">
                <a:extLst>
                  <a:ext uri="{FF2B5EF4-FFF2-40B4-BE49-F238E27FC236}">
                    <a16:creationId xmlns:a16="http://schemas.microsoft.com/office/drawing/2014/main" id="{48CAD728-005B-4DA7-A225-71A57C2E5428}"/>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2C5B04C-C3C7-48BD-878A-223951719904}"/>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30E216CE-8E04-4FF4-B7C0-AB13B1197968}"/>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96E32A3C-EDCD-4CB1-AD7B-8F4D4C21D41B}"/>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2160BD1E-5916-4D99-8097-F44A89B98567}"/>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그룹 26">
              <a:extLst>
                <a:ext uri="{FF2B5EF4-FFF2-40B4-BE49-F238E27FC236}">
                  <a16:creationId xmlns:a16="http://schemas.microsoft.com/office/drawing/2014/main" id="{45D0D378-3206-44FE-A2DD-4AD2532572A2}"/>
                </a:ext>
              </a:extLst>
            </p:cNvPr>
            <p:cNvGrpSpPr/>
            <p:nvPr/>
          </p:nvGrpSpPr>
          <p:grpSpPr>
            <a:xfrm rot="16200000">
              <a:off x="7542244" y="4500016"/>
              <a:ext cx="335864" cy="356477"/>
              <a:chOff x="2431274" y="4881985"/>
              <a:chExt cx="335864" cy="356477"/>
            </a:xfrm>
          </p:grpSpPr>
          <p:cxnSp>
            <p:nvCxnSpPr>
              <p:cNvPr id="47" name="직선 화살표 연결선 46">
                <a:extLst>
                  <a:ext uri="{FF2B5EF4-FFF2-40B4-BE49-F238E27FC236}">
                    <a16:creationId xmlns:a16="http://schemas.microsoft.com/office/drawing/2014/main" id="{EE08F1D8-9BA0-482C-91D8-02889F8266B4}"/>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984DBBEE-2B7A-4E3F-889D-491AD7085617}"/>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BBF253EC-42BE-47C9-8A51-E59BE969240E}"/>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3571BE5D-EAF4-435E-BA81-48A67005FE1E}"/>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2D81E0D-74C0-4535-8EAB-BE205400E070}"/>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그룹 27">
              <a:extLst>
                <a:ext uri="{FF2B5EF4-FFF2-40B4-BE49-F238E27FC236}">
                  <a16:creationId xmlns:a16="http://schemas.microsoft.com/office/drawing/2014/main" id="{6F805EC5-ABC7-473F-A54D-581EE831563A}"/>
                </a:ext>
              </a:extLst>
            </p:cNvPr>
            <p:cNvGrpSpPr/>
            <p:nvPr/>
          </p:nvGrpSpPr>
          <p:grpSpPr>
            <a:xfrm rot="16200000">
              <a:off x="7535401" y="4065650"/>
              <a:ext cx="335864" cy="356477"/>
              <a:chOff x="2431274" y="4881985"/>
              <a:chExt cx="335864" cy="356477"/>
            </a:xfrm>
          </p:grpSpPr>
          <p:cxnSp>
            <p:nvCxnSpPr>
              <p:cNvPr id="42" name="직선 화살표 연결선 41">
                <a:extLst>
                  <a:ext uri="{FF2B5EF4-FFF2-40B4-BE49-F238E27FC236}">
                    <a16:creationId xmlns:a16="http://schemas.microsoft.com/office/drawing/2014/main" id="{C6FF3F53-61E5-4AAE-BC79-70A52419D968}"/>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91D48DD4-33EE-47DD-B62F-5AB6F3B91E1B}"/>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4717FFA9-DEC6-43F8-A954-8134DE62C8DF}"/>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06D53EB3-3326-4E1D-B927-443E744BF7A2}"/>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3738EB10-3261-4842-8D89-29A362296BF7}"/>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그룹 28">
              <a:extLst>
                <a:ext uri="{FF2B5EF4-FFF2-40B4-BE49-F238E27FC236}">
                  <a16:creationId xmlns:a16="http://schemas.microsoft.com/office/drawing/2014/main" id="{A6D5AC8A-72AE-4B72-8F76-7ED8F70124AA}"/>
                </a:ext>
              </a:extLst>
            </p:cNvPr>
            <p:cNvGrpSpPr/>
            <p:nvPr/>
          </p:nvGrpSpPr>
          <p:grpSpPr>
            <a:xfrm rot="16200000">
              <a:off x="7523706" y="3609077"/>
              <a:ext cx="335864" cy="356477"/>
              <a:chOff x="2431274" y="4881985"/>
              <a:chExt cx="335864" cy="356477"/>
            </a:xfrm>
          </p:grpSpPr>
          <p:cxnSp>
            <p:nvCxnSpPr>
              <p:cNvPr id="37" name="직선 화살표 연결선 36">
                <a:extLst>
                  <a:ext uri="{FF2B5EF4-FFF2-40B4-BE49-F238E27FC236}">
                    <a16:creationId xmlns:a16="http://schemas.microsoft.com/office/drawing/2014/main" id="{9BC68233-7460-420D-BD78-729E10C7683A}"/>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0D98F47-59D3-4CBD-B501-D1B2FDC2B6D3}"/>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3B98E118-A291-4F75-AD62-46C70797C180}"/>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9B835C0-80E1-4698-A212-3D668A6C8904}"/>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F53B3B15-9008-4DB2-9B4E-965490BEBBE0}"/>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그룹 29">
              <a:extLst>
                <a:ext uri="{FF2B5EF4-FFF2-40B4-BE49-F238E27FC236}">
                  <a16:creationId xmlns:a16="http://schemas.microsoft.com/office/drawing/2014/main" id="{DF4F2DFC-4C98-4E05-BCA0-76EF0EDFDE7A}"/>
                </a:ext>
              </a:extLst>
            </p:cNvPr>
            <p:cNvGrpSpPr/>
            <p:nvPr/>
          </p:nvGrpSpPr>
          <p:grpSpPr>
            <a:xfrm rot="16200000">
              <a:off x="7542244" y="4922035"/>
              <a:ext cx="335864" cy="356477"/>
              <a:chOff x="2431274" y="4881985"/>
              <a:chExt cx="335864" cy="356477"/>
            </a:xfrm>
          </p:grpSpPr>
          <p:cxnSp>
            <p:nvCxnSpPr>
              <p:cNvPr id="32" name="직선 화살표 연결선 31">
                <a:extLst>
                  <a:ext uri="{FF2B5EF4-FFF2-40B4-BE49-F238E27FC236}">
                    <a16:creationId xmlns:a16="http://schemas.microsoft.com/office/drawing/2014/main" id="{2C24CA64-BFB3-4E86-A8F4-281B5FF6FCF1}"/>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B482AEEF-0191-4E86-A4CB-C45E71BB7461}"/>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0A5E027-2029-4263-AA34-3F08E4A3C06B}"/>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42DEB3D7-B709-46C3-BBE7-C8E734445A5D}"/>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CB8E6477-649D-4AB7-A7F5-35EB375BF905}"/>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26">
              <a:extLst>
                <a:ext uri="{FF2B5EF4-FFF2-40B4-BE49-F238E27FC236}">
                  <a16:creationId xmlns:a16="http://schemas.microsoft.com/office/drawing/2014/main" id="{05EBB2FA-AB46-4B84-A828-B6D3C466D257}"/>
                </a:ext>
              </a:extLst>
            </p:cNvPr>
            <p:cNvSpPr/>
            <p:nvPr/>
          </p:nvSpPr>
          <p:spPr>
            <a:xfrm>
              <a:off x="5602371" y="4668677"/>
              <a:ext cx="1710207" cy="1301939"/>
            </a:xfrm>
            <a:prstGeom prst="roundRect">
              <a:avLst/>
            </a:prstGeom>
            <a:solidFill>
              <a:srgbClr val="66A1FE">
                <a:alpha val="45000"/>
              </a:srgbClr>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100" dirty="0">
                  <a:solidFill>
                    <a:srgbClr val="1F45BC"/>
                  </a:solidFill>
                  <a:latin typeface="SamsungOne-700" panose="020B0803030303020204" pitchFamily="34" charset="0"/>
                  <a:ea typeface="SamsungOne-700" panose="020B0803030303020204" pitchFamily="34" charset="0"/>
                </a:rPr>
                <a:t>C</a:t>
              </a:r>
              <a:r>
                <a:rPr lang="en-US" sz="1100" dirty="0" err="1">
                  <a:solidFill>
                    <a:srgbClr val="1F45BC"/>
                  </a:solidFill>
                  <a:latin typeface="SamsungOne-700" panose="020B0803030303020204" pitchFamily="34" charset="0"/>
                  <a:ea typeface="SamsungOne-700" panose="020B0803030303020204" pitchFamily="34" charset="0"/>
                </a:rPr>
                <a:t>huyển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đổi</a:t>
              </a:r>
              <a:r>
                <a:rPr lang="en-KR" sz="1100" dirty="0">
                  <a:solidFill>
                    <a:srgbClr val="1F45BC"/>
                  </a:solidFill>
                  <a:latin typeface="SamsungOne-700" panose="020B0803030303020204" pitchFamily="34" charset="0"/>
                  <a:ea typeface="SamsungOne-700" panose="020B0803030303020204" pitchFamily="34" charset="0"/>
                </a:rPr>
                <a:t> Parquet</a:t>
              </a:r>
            </a:p>
            <a:p>
              <a:pPr algn="ctr"/>
              <a:endParaRPr lang="en-KR"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a:p>
              <a:pPr algn="ctr"/>
              <a:endParaRPr lang="en-KR" sz="1100" dirty="0">
                <a:solidFill>
                  <a:srgbClr val="1F45BC"/>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2185553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tích</a:t>
            </a:r>
            <a:r>
              <a:rPr lang="en-US" altLang="ko-KR" dirty="0">
                <a:ea typeface="SamsungOneKorean 400" panose="020B0503030303020204" pitchFamily="50" charset="-127"/>
              </a:rPr>
              <a:t> </a:t>
            </a:r>
            <a:r>
              <a:rPr lang="en-US" altLang="ko-KR" dirty="0" err="1">
                <a:ea typeface="SamsungOneKorean 400" panose="020B0503030303020204" pitchFamily="50" charset="-127"/>
              </a:rPr>
              <a:t>thời</a:t>
            </a:r>
            <a:r>
              <a:rPr lang="en-US" altLang="ko-KR" dirty="0">
                <a:ea typeface="SamsungOneKorean 400" panose="020B0503030303020204" pitchFamily="50" charset="-127"/>
              </a:rPr>
              <a:t> </a:t>
            </a:r>
            <a:r>
              <a:rPr lang="en-US" altLang="ko-KR" dirty="0" err="1">
                <a:ea typeface="SamsungOneKorean 400" panose="020B0503030303020204" pitchFamily="50" charset="-127"/>
              </a:rPr>
              <a:t>gian</a:t>
            </a:r>
            <a:r>
              <a:rPr lang="en-US" altLang="ko-KR" dirty="0">
                <a:ea typeface="SamsungOneKorean 400" panose="020B0503030303020204" pitchFamily="50" charset="-127"/>
              </a:rPr>
              <a:t> </a:t>
            </a:r>
            <a:r>
              <a:rPr lang="en-US" altLang="ko-KR" dirty="0" err="1">
                <a:ea typeface="SamsungOneKorean 400" panose="020B0503030303020204" pitchFamily="50" charset="-127"/>
              </a:rPr>
              <a:t>thực</a:t>
            </a:r>
            <a:r>
              <a:rPr lang="en-US" altLang="ko-KR" dirty="0">
                <a:ea typeface="SamsungOneKorean 400" panose="020B0503030303020204" pitchFamily="50" charset="-127"/>
              </a:rPr>
              <a:t> </a:t>
            </a:r>
            <a:r>
              <a:rPr lang="en-US" altLang="ko-KR" dirty="0" err="1">
                <a:ea typeface="SamsungOneKorean 400" panose="020B0503030303020204" pitchFamily="50" charset="-127"/>
              </a:rPr>
              <a:t>với</a:t>
            </a:r>
            <a:r>
              <a:rPr lang="en-US" altLang="ko-KR" dirty="0">
                <a:ea typeface="SamsungOneKorean 400" panose="020B0503030303020204" pitchFamily="50" charset="-127"/>
              </a:rPr>
              <a:t> Kudu</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grpSp>
        <p:nvGrpSpPr>
          <p:cNvPr id="18" name="그룹 17">
            <a:extLst>
              <a:ext uri="{FF2B5EF4-FFF2-40B4-BE49-F238E27FC236}">
                <a16:creationId xmlns:a16="http://schemas.microsoft.com/office/drawing/2014/main" id="{8F913582-0DC0-41AC-BA91-32B4B78B307A}"/>
              </a:ext>
            </a:extLst>
          </p:cNvPr>
          <p:cNvGrpSpPr/>
          <p:nvPr/>
        </p:nvGrpSpPr>
        <p:grpSpPr>
          <a:xfrm>
            <a:off x="1134522" y="3139468"/>
            <a:ext cx="7456322" cy="1653018"/>
            <a:chOff x="1134522" y="3139468"/>
            <a:chExt cx="7456322" cy="1653018"/>
          </a:xfrm>
        </p:grpSpPr>
        <p:pic>
          <p:nvPicPr>
            <p:cNvPr id="19" name="그림 18">
              <a:extLst>
                <a:ext uri="{FF2B5EF4-FFF2-40B4-BE49-F238E27FC236}">
                  <a16:creationId xmlns:a16="http://schemas.microsoft.com/office/drawing/2014/main" id="{3F752C91-4AB6-4734-A4C3-A858BC9F0E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3632" y="3440656"/>
              <a:ext cx="831797" cy="1033350"/>
            </a:xfrm>
            <a:prstGeom prst="rect">
              <a:avLst/>
            </a:prstGeom>
          </p:spPr>
        </p:pic>
        <p:sp>
          <p:nvSpPr>
            <p:cNvPr id="20" name="Rounded Rectangle 28">
              <a:extLst>
                <a:ext uri="{FF2B5EF4-FFF2-40B4-BE49-F238E27FC236}">
                  <a16:creationId xmlns:a16="http://schemas.microsoft.com/office/drawing/2014/main" id="{9E9A4AAF-A41F-4D9E-8002-8CBB18CE4382}"/>
                </a:ext>
              </a:extLst>
            </p:cNvPr>
            <p:cNvSpPr/>
            <p:nvPr/>
          </p:nvSpPr>
          <p:spPr>
            <a:xfrm>
              <a:off x="7516598" y="3668160"/>
              <a:ext cx="1074246" cy="717019"/>
            </a:xfrm>
            <a:prstGeom prst="roundRect">
              <a:avLst>
                <a:gd name="adj" fmla="val 50000"/>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SamsungOne-700" panose="020B0803030303020204" pitchFamily="34" charset="0"/>
                  <a:ea typeface="SamsungOne-700" panose="020B0803030303020204" pitchFamily="34" charset="0"/>
                </a:rPr>
                <a:t>Truy</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vấn</a:t>
              </a:r>
              <a:endParaRPr lang="en-KR" sz="1400" dirty="0">
                <a:solidFill>
                  <a:schemeClr val="bg1"/>
                </a:solidFill>
                <a:latin typeface="SamsungOne-700" panose="020B0803030303020204" pitchFamily="34" charset="0"/>
                <a:ea typeface="SamsungOne-700" panose="020B0803030303020204" pitchFamily="34" charset="0"/>
              </a:endParaRPr>
            </a:p>
          </p:txBody>
        </p:sp>
        <p:cxnSp>
          <p:nvCxnSpPr>
            <p:cNvPr id="21" name="Straight Arrow Connector 30">
              <a:extLst>
                <a:ext uri="{FF2B5EF4-FFF2-40B4-BE49-F238E27FC236}">
                  <a16:creationId xmlns:a16="http://schemas.microsoft.com/office/drawing/2014/main" id="{0C090078-B36B-4C3C-9D2C-529CDDF82F8E}"/>
                </a:ext>
              </a:extLst>
            </p:cNvPr>
            <p:cNvCxnSpPr>
              <a:stCxn id="20" idx="1"/>
              <a:endCxn id="26" idx="3"/>
            </p:cNvCxnSpPr>
            <p:nvPr/>
          </p:nvCxnSpPr>
          <p:spPr>
            <a:xfrm flipH="1">
              <a:off x="6897893" y="4026670"/>
              <a:ext cx="618705" cy="7175"/>
            </a:xfrm>
            <a:prstGeom prst="straightConnector1">
              <a:avLst/>
            </a:prstGeom>
            <a:ln w="28575">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8B0327CC-4F20-4612-A249-3731E6FF9037}"/>
                </a:ext>
              </a:extLst>
            </p:cNvPr>
            <p:cNvGrpSpPr/>
            <p:nvPr/>
          </p:nvGrpSpPr>
          <p:grpSpPr>
            <a:xfrm>
              <a:off x="2192150" y="3627399"/>
              <a:ext cx="277171" cy="659865"/>
              <a:chOff x="5199896" y="4282865"/>
              <a:chExt cx="277171" cy="659865"/>
            </a:xfrm>
          </p:grpSpPr>
          <p:cxnSp>
            <p:nvCxnSpPr>
              <p:cNvPr id="104" name="직선 화살표 연결선 103">
                <a:extLst>
                  <a:ext uri="{FF2B5EF4-FFF2-40B4-BE49-F238E27FC236}">
                    <a16:creationId xmlns:a16="http://schemas.microsoft.com/office/drawing/2014/main" id="{A765853B-CF17-445D-A97D-1F2AF42595F4}"/>
                  </a:ext>
                </a:extLst>
              </p:cNvPr>
              <p:cNvCxnSpPr/>
              <p:nvPr/>
            </p:nvCxnSpPr>
            <p:spPr>
              <a:xfrm>
                <a:off x="5211874" y="4384402"/>
                <a:ext cx="244599" cy="50374"/>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AC7B4AE0-5469-4D63-A294-255111C40073}"/>
                  </a:ext>
                </a:extLst>
              </p:cNvPr>
              <p:cNvCxnSpPr/>
              <p:nvPr/>
            </p:nvCxnSpPr>
            <p:spPr>
              <a:xfrm>
                <a:off x="5199896" y="4609111"/>
                <a:ext cx="249311" cy="0"/>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3C938609-DC95-42AE-8B18-8E19709DA547}"/>
                  </a:ext>
                </a:extLst>
              </p:cNvPr>
              <p:cNvCxnSpPr/>
              <p:nvPr/>
            </p:nvCxnSpPr>
            <p:spPr>
              <a:xfrm>
                <a:off x="5265678" y="4282865"/>
                <a:ext cx="206626" cy="80301"/>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8AD52FDE-4746-44E6-8F08-0B2C33299AE9}"/>
                  </a:ext>
                </a:extLst>
              </p:cNvPr>
              <p:cNvCxnSpPr/>
              <p:nvPr/>
            </p:nvCxnSpPr>
            <p:spPr>
              <a:xfrm>
                <a:off x="5207809" y="4492605"/>
                <a:ext cx="243282" cy="2646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598C1892-9A9C-4B88-9CED-4EBE60E771E7}"/>
                  </a:ext>
                </a:extLst>
              </p:cNvPr>
              <p:cNvCxnSpPr/>
              <p:nvPr/>
            </p:nvCxnSpPr>
            <p:spPr>
              <a:xfrm flipV="1">
                <a:off x="5221420" y="4696528"/>
                <a:ext cx="232308" cy="27957"/>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C1553D38-399B-4648-989C-C83309773C17}"/>
                  </a:ext>
                </a:extLst>
              </p:cNvPr>
              <p:cNvCxnSpPr/>
              <p:nvPr/>
            </p:nvCxnSpPr>
            <p:spPr>
              <a:xfrm flipV="1">
                <a:off x="5231562" y="4787446"/>
                <a:ext cx="231662" cy="46838"/>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59C0929B-5585-4525-90D9-BD7E747B330D}"/>
                  </a:ext>
                </a:extLst>
              </p:cNvPr>
              <p:cNvCxnSpPr/>
              <p:nvPr/>
            </p:nvCxnSpPr>
            <p:spPr>
              <a:xfrm flipV="1">
                <a:off x="5243234" y="4868335"/>
                <a:ext cx="233833" cy="74395"/>
              </a:xfrm>
              <a:prstGeom prst="straightConnector1">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a16="http://schemas.microsoft.com/office/drawing/2014/main" id="{04058BEB-8E10-4B1E-8CED-B88387777A18}"/>
                </a:ext>
              </a:extLst>
            </p:cNvPr>
            <p:cNvGrpSpPr/>
            <p:nvPr/>
          </p:nvGrpSpPr>
          <p:grpSpPr>
            <a:xfrm>
              <a:off x="1134522" y="3139468"/>
              <a:ext cx="1065287" cy="1653018"/>
              <a:chOff x="-4331819" y="6495971"/>
              <a:chExt cx="1065287" cy="1653018"/>
            </a:xfrm>
          </p:grpSpPr>
          <p:grpSp>
            <p:nvGrpSpPr>
              <p:cNvPr id="53" name="그룹 52">
                <a:extLst>
                  <a:ext uri="{FF2B5EF4-FFF2-40B4-BE49-F238E27FC236}">
                    <a16:creationId xmlns:a16="http://schemas.microsoft.com/office/drawing/2014/main" id="{A1EC5709-BAEC-4B42-85B5-FBAB1F68D437}"/>
                  </a:ext>
                </a:extLst>
              </p:cNvPr>
              <p:cNvGrpSpPr/>
              <p:nvPr/>
            </p:nvGrpSpPr>
            <p:grpSpPr>
              <a:xfrm>
                <a:off x="-4331819" y="6657452"/>
                <a:ext cx="951599" cy="1491537"/>
                <a:chOff x="446109" y="4829309"/>
                <a:chExt cx="951599" cy="1491537"/>
              </a:xfrm>
            </p:grpSpPr>
            <p:grpSp>
              <p:nvGrpSpPr>
                <p:cNvPr id="55" name="그룹 54">
                  <a:extLst>
                    <a:ext uri="{FF2B5EF4-FFF2-40B4-BE49-F238E27FC236}">
                      <a16:creationId xmlns:a16="http://schemas.microsoft.com/office/drawing/2014/main" id="{5B84DA3A-948C-4E61-A643-DC132361DA86}"/>
                    </a:ext>
                  </a:extLst>
                </p:cNvPr>
                <p:cNvGrpSpPr/>
                <p:nvPr/>
              </p:nvGrpSpPr>
              <p:grpSpPr>
                <a:xfrm>
                  <a:off x="446109" y="4829309"/>
                  <a:ext cx="951599" cy="1491537"/>
                  <a:chOff x="446109" y="4848359"/>
                  <a:chExt cx="951599" cy="1491537"/>
                </a:xfrm>
              </p:grpSpPr>
              <p:grpSp>
                <p:nvGrpSpPr>
                  <p:cNvPr id="72" name="그룹 71">
                    <a:extLst>
                      <a:ext uri="{FF2B5EF4-FFF2-40B4-BE49-F238E27FC236}">
                        <a16:creationId xmlns:a16="http://schemas.microsoft.com/office/drawing/2014/main" id="{F3B80575-0DAF-4C63-B8F3-A24C3A0532C0}"/>
                      </a:ext>
                    </a:extLst>
                  </p:cNvPr>
                  <p:cNvGrpSpPr/>
                  <p:nvPr/>
                </p:nvGrpSpPr>
                <p:grpSpPr>
                  <a:xfrm>
                    <a:off x="494565" y="4900004"/>
                    <a:ext cx="856905" cy="1380928"/>
                    <a:chOff x="494565" y="4900004"/>
                    <a:chExt cx="856905" cy="1380928"/>
                  </a:xfrm>
                </p:grpSpPr>
                <p:grpSp>
                  <p:nvGrpSpPr>
                    <p:cNvPr id="74" name="그룹 73">
                      <a:extLst>
                        <a:ext uri="{FF2B5EF4-FFF2-40B4-BE49-F238E27FC236}">
                          <a16:creationId xmlns:a16="http://schemas.microsoft.com/office/drawing/2014/main" id="{C9B2C2E9-25FB-401F-9CBC-A7BD8963D5FE}"/>
                        </a:ext>
                      </a:extLst>
                    </p:cNvPr>
                    <p:cNvGrpSpPr/>
                    <p:nvPr/>
                  </p:nvGrpSpPr>
                  <p:grpSpPr>
                    <a:xfrm>
                      <a:off x="819411" y="5403657"/>
                      <a:ext cx="260088" cy="260088"/>
                      <a:chOff x="-115154" y="5880153"/>
                      <a:chExt cx="361991" cy="361991"/>
                    </a:xfrm>
                  </p:grpSpPr>
                  <p:sp>
                    <p:nvSpPr>
                      <p:cNvPr id="102" name="타원 101">
                        <a:extLst>
                          <a:ext uri="{FF2B5EF4-FFF2-40B4-BE49-F238E27FC236}">
                            <a16:creationId xmlns:a16="http://schemas.microsoft.com/office/drawing/2014/main" id="{36F9941A-AF1E-4B5F-9F3C-2DF62145F0C3}"/>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03" name="그림 102">
                        <a:extLst>
                          <a:ext uri="{FF2B5EF4-FFF2-40B4-BE49-F238E27FC236}">
                            <a16:creationId xmlns:a16="http://schemas.microsoft.com/office/drawing/2014/main" id="{2AE66222-1794-449D-8AA2-CB7EB7CD4D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75" name="그룹 74">
                      <a:extLst>
                        <a:ext uri="{FF2B5EF4-FFF2-40B4-BE49-F238E27FC236}">
                          <a16:creationId xmlns:a16="http://schemas.microsoft.com/office/drawing/2014/main" id="{1FBF4221-BD78-436E-82A6-3043A7DB2E08}"/>
                        </a:ext>
                      </a:extLst>
                    </p:cNvPr>
                    <p:cNvGrpSpPr/>
                    <p:nvPr/>
                  </p:nvGrpSpPr>
                  <p:grpSpPr>
                    <a:xfrm>
                      <a:off x="890456" y="4900004"/>
                      <a:ext cx="260088" cy="260088"/>
                      <a:chOff x="-82550" y="5431681"/>
                      <a:chExt cx="361991" cy="361991"/>
                    </a:xfrm>
                  </p:grpSpPr>
                  <p:sp>
                    <p:nvSpPr>
                      <p:cNvPr id="100" name="타원 99">
                        <a:extLst>
                          <a:ext uri="{FF2B5EF4-FFF2-40B4-BE49-F238E27FC236}">
                            <a16:creationId xmlns:a16="http://schemas.microsoft.com/office/drawing/2014/main" id="{49707B5B-39CC-4F7B-84F7-62C6D9A1C581}"/>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101" name="그림 100">
                        <a:extLst>
                          <a:ext uri="{FF2B5EF4-FFF2-40B4-BE49-F238E27FC236}">
                            <a16:creationId xmlns:a16="http://schemas.microsoft.com/office/drawing/2014/main" id="{2B5C5E15-A81A-4E04-9486-589F5C2540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76" name="그룹 75">
                      <a:extLst>
                        <a:ext uri="{FF2B5EF4-FFF2-40B4-BE49-F238E27FC236}">
                          <a16:creationId xmlns:a16="http://schemas.microsoft.com/office/drawing/2014/main" id="{B50889DE-3A12-49AE-A84E-6A3F846B8E9A}"/>
                        </a:ext>
                      </a:extLst>
                    </p:cNvPr>
                    <p:cNvGrpSpPr/>
                    <p:nvPr/>
                  </p:nvGrpSpPr>
                  <p:grpSpPr>
                    <a:xfrm>
                      <a:off x="1091382" y="5741408"/>
                      <a:ext cx="260088" cy="260088"/>
                      <a:chOff x="-185004" y="6312823"/>
                      <a:chExt cx="361991" cy="361991"/>
                    </a:xfrm>
                  </p:grpSpPr>
                  <p:sp>
                    <p:nvSpPr>
                      <p:cNvPr id="98" name="타원 97">
                        <a:extLst>
                          <a:ext uri="{FF2B5EF4-FFF2-40B4-BE49-F238E27FC236}">
                            <a16:creationId xmlns:a16="http://schemas.microsoft.com/office/drawing/2014/main" id="{7A2D688D-435E-4910-83F3-18F89522B3B3}"/>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99" name="그림 98">
                        <a:extLst>
                          <a:ext uri="{FF2B5EF4-FFF2-40B4-BE49-F238E27FC236}">
                            <a16:creationId xmlns:a16="http://schemas.microsoft.com/office/drawing/2014/main" id="{7B7F67D9-5365-4A9F-967D-35EB470D4A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77" name="그룹 76">
                      <a:extLst>
                        <a:ext uri="{FF2B5EF4-FFF2-40B4-BE49-F238E27FC236}">
                          <a16:creationId xmlns:a16="http://schemas.microsoft.com/office/drawing/2014/main" id="{34EF31D2-CFB6-4E05-8A01-AC5D1A42F2DA}"/>
                        </a:ext>
                      </a:extLst>
                    </p:cNvPr>
                    <p:cNvGrpSpPr/>
                    <p:nvPr/>
                  </p:nvGrpSpPr>
                  <p:grpSpPr>
                    <a:xfrm>
                      <a:off x="738866" y="6000675"/>
                      <a:ext cx="260088" cy="260088"/>
                      <a:chOff x="-928781" y="5440141"/>
                      <a:chExt cx="361991" cy="361991"/>
                    </a:xfrm>
                  </p:grpSpPr>
                  <p:sp>
                    <p:nvSpPr>
                      <p:cNvPr id="96" name="타원 95">
                        <a:extLst>
                          <a:ext uri="{FF2B5EF4-FFF2-40B4-BE49-F238E27FC236}">
                            <a16:creationId xmlns:a16="http://schemas.microsoft.com/office/drawing/2014/main" id="{270853A1-6524-45ED-A3A8-35EAB04F17A5}"/>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97" name="그림 96">
                        <a:extLst>
                          <a:ext uri="{FF2B5EF4-FFF2-40B4-BE49-F238E27FC236}">
                            <a16:creationId xmlns:a16="http://schemas.microsoft.com/office/drawing/2014/main" id="{53B261EE-5277-4F14-AA21-3E3627F184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78" name="그룹 77">
                      <a:extLst>
                        <a:ext uri="{FF2B5EF4-FFF2-40B4-BE49-F238E27FC236}">
                          <a16:creationId xmlns:a16="http://schemas.microsoft.com/office/drawing/2014/main" id="{9789AF81-5207-4CE3-8037-DF3C4A1E7042}"/>
                        </a:ext>
                      </a:extLst>
                    </p:cNvPr>
                    <p:cNvGrpSpPr/>
                    <p:nvPr/>
                  </p:nvGrpSpPr>
                  <p:grpSpPr>
                    <a:xfrm>
                      <a:off x="523826" y="5829034"/>
                      <a:ext cx="260088" cy="260088"/>
                      <a:chOff x="-939302" y="5971145"/>
                      <a:chExt cx="361991" cy="361991"/>
                    </a:xfrm>
                  </p:grpSpPr>
                  <p:sp>
                    <p:nvSpPr>
                      <p:cNvPr id="94" name="타원 93">
                        <a:extLst>
                          <a:ext uri="{FF2B5EF4-FFF2-40B4-BE49-F238E27FC236}">
                            <a16:creationId xmlns:a16="http://schemas.microsoft.com/office/drawing/2014/main" id="{02549031-025D-4704-869B-E8FDFA4C6329}"/>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95" name="그림 94">
                        <a:extLst>
                          <a:ext uri="{FF2B5EF4-FFF2-40B4-BE49-F238E27FC236}">
                            <a16:creationId xmlns:a16="http://schemas.microsoft.com/office/drawing/2014/main" id="{EAE7669C-8E8E-4CEE-B514-594E235BFE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79" name="그룹 78">
                      <a:extLst>
                        <a:ext uri="{FF2B5EF4-FFF2-40B4-BE49-F238E27FC236}">
                          <a16:creationId xmlns:a16="http://schemas.microsoft.com/office/drawing/2014/main" id="{426445D0-6169-4A80-99BA-1534839A126A}"/>
                        </a:ext>
                      </a:extLst>
                    </p:cNvPr>
                    <p:cNvGrpSpPr/>
                    <p:nvPr/>
                  </p:nvGrpSpPr>
                  <p:grpSpPr>
                    <a:xfrm>
                      <a:off x="1033183" y="6020844"/>
                      <a:ext cx="260088" cy="260088"/>
                      <a:chOff x="-82550" y="5431681"/>
                      <a:chExt cx="361991" cy="361991"/>
                    </a:xfrm>
                  </p:grpSpPr>
                  <p:sp>
                    <p:nvSpPr>
                      <p:cNvPr id="92" name="타원 91">
                        <a:extLst>
                          <a:ext uri="{FF2B5EF4-FFF2-40B4-BE49-F238E27FC236}">
                            <a16:creationId xmlns:a16="http://schemas.microsoft.com/office/drawing/2014/main" id="{C7569383-C96C-4747-B5B2-D97714222CC8}"/>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93" name="그림 92">
                        <a:extLst>
                          <a:ext uri="{FF2B5EF4-FFF2-40B4-BE49-F238E27FC236}">
                            <a16:creationId xmlns:a16="http://schemas.microsoft.com/office/drawing/2014/main" id="{1EAE7858-3262-45E9-8F4A-664951FC68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80" name="그룹 79">
                      <a:extLst>
                        <a:ext uri="{FF2B5EF4-FFF2-40B4-BE49-F238E27FC236}">
                          <a16:creationId xmlns:a16="http://schemas.microsoft.com/office/drawing/2014/main" id="{5510A744-FF59-4F0E-8047-73CFAB8E8D86}"/>
                        </a:ext>
                      </a:extLst>
                    </p:cNvPr>
                    <p:cNvGrpSpPr/>
                    <p:nvPr/>
                  </p:nvGrpSpPr>
                  <p:grpSpPr>
                    <a:xfrm>
                      <a:off x="1072515" y="5239763"/>
                      <a:ext cx="260088" cy="260088"/>
                      <a:chOff x="-939302" y="5971145"/>
                      <a:chExt cx="361991" cy="361991"/>
                    </a:xfrm>
                  </p:grpSpPr>
                  <p:sp>
                    <p:nvSpPr>
                      <p:cNvPr id="90" name="타원 89">
                        <a:extLst>
                          <a:ext uri="{FF2B5EF4-FFF2-40B4-BE49-F238E27FC236}">
                            <a16:creationId xmlns:a16="http://schemas.microsoft.com/office/drawing/2014/main" id="{4961504C-AD5E-4BFC-9B87-D14F6A96E1DD}"/>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91" name="그림 90">
                        <a:extLst>
                          <a:ext uri="{FF2B5EF4-FFF2-40B4-BE49-F238E27FC236}">
                            <a16:creationId xmlns:a16="http://schemas.microsoft.com/office/drawing/2014/main" id="{E1B65A8E-DE7F-46AA-A759-0221C1A7F8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nvGrpSpPr>
                    <p:cNvPr id="81" name="그룹 80">
                      <a:extLst>
                        <a:ext uri="{FF2B5EF4-FFF2-40B4-BE49-F238E27FC236}">
                          <a16:creationId xmlns:a16="http://schemas.microsoft.com/office/drawing/2014/main" id="{766A05A1-B41F-42A9-8224-0B3D73F31008}"/>
                        </a:ext>
                      </a:extLst>
                    </p:cNvPr>
                    <p:cNvGrpSpPr/>
                    <p:nvPr/>
                  </p:nvGrpSpPr>
                  <p:grpSpPr>
                    <a:xfrm>
                      <a:off x="653870" y="5071645"/>
                      <a:ext cx="260088" cy="260088"/>
                      <a:chOff x="-185004" y="6312823"/>
                      <a:chExt cx="361991" cy="361991"/>
                    </a:xfrm>
                  </p:grpSpPr>
                  <p:sp>
                    <p:nvSpPr>
                      <p:cNvPr id="88" name="타원 87">
                        <a:extLst>
                          <a:ext uri="{FF2B5EF4-FFF2-40B4-BE49-F238E27FC236}">
                            <a16:creationId xmlns:a16="http://schemas.microsoft.com/office/drawing/2014/main" id="{216BD582-55FD-4C18-A93E-C6369D63F61F}"/>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89" name="그림 88">
                        <a:extLst>
                          <a:ext uri="{FF2B5EF4-FFF2-40B4-BE49-F238E27FC236}">
                            <a16:creationId xmlns:a16="http://schemas.microsoft.com/office/drawing/2014/main" id="{BC7D0E79-0B8C-49D7-A508-67F6A5FD04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82" name="그룹 81">
                      <a:extLst>
                        <a:ext uri="{FF2B5EF4-FFF2-40B4-BE49-F238E27FC236}">
                          <a16:creationId xmlns:a16="http://schemas.microsoft.com/office/drawing/2014/main" id="{E93F76AA-6CB6-4B5A-A5AD-B642BC68BE63}"/>
                        </a:ext>
                      </a:extLst>
                    </p:cNvPr>
                    <p:cNvGrpSpPr/>
                    <p:nvPr/>
                  </p:nvGrpSpPr>
                  <p:grpSpPr>
                    <a:xfrm>
                      <a:off x="494565" y="5489410"/>
                      <a:ext cx="260088" cy="260088"/>
                      <a:chOff x="-928781" y="5440141"/>
                      <a:chExt cx="361991" cy="361991"/>
                    </a:xfrm>
                  </p:grpSpPr>
                  <p:sp>
                    <p:nvSpPr>
                      <p:cNvPr id="86" name="타원 85">
                        <a:extLst>
                          <a:ext uri="{FF2B5EF4-FFF2-40B4-BE49-F238E27FC236}">
                            <a16:creationId xmlns:a16="http://schemas.microsoft.com/office/drawing/2014/main" id="{3B58DB3B-0909-4626-AAB2-E2DF73E2DE53}"/>
                          </a:ext>
                        </a:extLst>
                      </p:cNvPr>
                      <p:cNvSpPr/>
                      <p:nvPr/>
                    </p:nvSpPr>
                    <p:spPr>
                      <a:xfrm>
                        <a:off x="-928781" y="544014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87" name="그림 86">
                        <a:extLst>
                          <a:ext uri="{FF2B5EF4-FFF2-40B4-BE49-F238E27FC236}">
                            <a16:creationId xmlns:a16="http://schemas.microsoft.com/office/drawing/2014/main" id="{DC270FEE-CD6A-4CAB-AE5E-BD08FAAD1E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595" y="5482410"/>
                        <a:ext cx="146319" cy="272686"/>
                      </a:xfrm>
                      <a:prstGeom prst="rect">
                        <a:avLst/>
                      </a:prstGeom>
                    </p:spPr>
                  </p:pic>
                </p:grpSp>
                <p:grpSp>
                  <p:nvGrpSpPr>
                    <p:cNvPr id="83" name="그룹 82">
                      <a:extLst>
                        <a:ext uri="{FF2B5EF4-FFF2-40B4-BE49-F238E27FC236}">
                          <a16:creationId xmlns:a16="http://schemas.microsoft.com/office/drawing/2014/main" id="{AFCBA1C7-752B-4160-9220-AB93A7D98866}"/>
                        </a:ext>
                      </a:extLst>
                    </p:cNvPr>
                    <p:cNvGrpSpPr/>
                    <p:nvPr/>
                  </p:nvGrpSpPr>
                  <p:grpSpPr>
                    <a:xfrm>
                      <a:off x="790529" y="5649075"/>
                      <a:ext cx="260088" cy="260088"/>
                      <a:chOff x="-82550" y="5431681"/>
                      <a:chExt cx="361991" cy="361991"/>
                    </a:xfrm>
                  </p:grpSpPr>
                  <p:sp>
                    <p:nvSpPr>
                      <p:cNvPr id="84" name="타원 83">
                        <a:extLst>
                          <a:ext uri="{FF2B5EF4-FFF2-40B4-BE49-F238E27FC236}">
                            <a16:creationId xmlns:a16="http://schemas.microsoft.com/office/drawing/2014/main" id="{05AF6D8E-F909-4BE4-B877-A2D08AFF20EF}"/>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85" name="그림 84">
                        <a:extLst>
                          <a:ext uri="{FF2B5EF4-FFF2-40B4-BE49-F238E27FC236}">
                            <a16:creationId xmlns:a16="http://schemas.microsoft.com/office/drawing/2014/main" id="{652FA234-FC9D-48C8-A1F2-A43C5D48DC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sp>
                <p:nvSpPr>
                  <p:cNvPr id="73" name="직사각형 72">
                    <a:extLst>
                      <a:ext uri="{FF2B5EF4-FFF2-40B4-BE49-F238E27FC236}">
                        <a16:creationId xmlns:a16="http://schemas.microsoft.com/office/drawing/2014/main" id="{203A73FE-3DAE-4F43-98C5-F3027DDF8D76}"/>
                      </a:ext>
                    </a:extLst>
                  </p:cNvPr>
                  <p:cNvSpPr/>
                  <p:nvPr/>
                </p:nvSpPr>
                <p:spPr>
                  <a:xfrm>
                    <a:off x="446109" y="4848359"/>
                    <a:ext cx="951599" cy="14915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grpSp>
            <p:grpSp>
              <p:nvGrpSpPr>
                <p:cNvPr id="56" name="그룹 55">
                  <a:extLst>
                    <a:ext uri="{FF2B5EF4-FFF2-40B4-BE49-F238E27FC236}">
                      <a16:creationId xmlns:a16="http://schemas.microsoft.com/office/drawing/2014/main" id="{E8BF12F3-3F26-42D2-8272-FCB819CDE2FB}"/>
                    </a:ext>
                  </a:extLst>
                </p:cNvPr>
                <p:cNvGrpSpPr/>
                <p:nvPr/>
              </p:nvGrpSpPr>
              <p:grpSpPr>
                <a:xfrm>
                  <a:off x="594401" y="5110014"/>
                  <a:ext cx="677443" cy="1036298"/>
                  <a:chOff x="-349622" y="5556723"/>
                  <a:chExt cx="677443" cy="1036298"/>
                </a:xfrm>
              </p:grpSpPr>
              <p:grpSp>
                <p:nvGrpSpPr>
                  <p:cNvPr id="57" name="그룹 56">
                    <a:extLst>
                      <a:ext uri="{FF2B5EF4-FFF2-40B4-BE49-F238E27FC236}">
                        <a16:creationId xmlns:a16="http://schemas.microsoft.com/office/drawing/2014/main" id="{64C40B9F-C380-4BC9-99C3-89EDA41EF567}"/>
                      </a:ext>
                    </a:extLst>
                  </p:cNvPr>
                  <p:cNvGrpSpPr/>
                  <p:nvPr/>
                </p:nvGrpSpPr>
                <p:grpSpPr>
                  <a:xfrm>
                    <a:off x="-304164" y="5732470"/>
                    <a:ext cx="276444" cy="276444"/>
                    <a:chOff x="-115154" y="5880153"/>
                    <a:chExt cx="361991" cy="361991"/>
                  </a:xfrm>
                </p:grpSpPr>
                <p:sp>
                  <p:nvSpPr>
                    <p:cNvPr id="70" name="타원 69">
                      <a:extLst>
                        <a:ext uri="{FF2B5EF4-FFF2-40B4-BE49-F238E27FC236}">
                          <a16:creationId xmlns:a16="http://schemas.microsoft.com/office/drawing/2014/main" id="{99527281-84B4-4413-8D44-AAA32F4872AA}"/>
                        </a:ext>
                      </a:extLst>
                    </p:cNvPr>
                    <p:cNvSpPr/>
                    <p:nvPr/>
                  </p:nvSpPr>
                  <p:spPr>
                    <a:xfrm>
                      <a:off x="-115154" y="588015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71" name="그림 70">
                      <a:extLst>
                        <a:ext uri="{FF2B5EF4-FFF2-40B4-BE49-F238E27FC236}">
                          <a16:creationId xmlns:a16="http://schemas.microsoft.com/office/drawing/2014/main" id="{1D99E658-37B1-4D73-BE78-7B5AC8963BB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16" y="5978219"/>
                      <a:ext cx="267047" cy="178558"/>
                    </a:xfrm>
                    <a:prstGeom prst="rect">
                      <a:avLst/>
                    </a:prstGeom>
                  </p:spPr>
                </p:pic>
              </p:grpSp>
              <p:grpSp>
                <p:nvGrpSpPr>
                  <p:cNvPr id="58" name="그룹 57">
                    <a:extLst>
                      <a:ext uri="{FF2B5EF4-FFF2-40B4-BE49-F238E27FC236}">
                        <a16:creationId xmlns:a16="http://schemas.microsoft.com/office/drawing/2014/main" id="{08F82B1A-493A-4D40-89DD-B5BAC01369B6}"/>
                      </a:ext>
                    </a:extLst>
                  </p:cNvPr>
                  <p:cNvGrpSpPr/>
                  <p:nvPr/>
                </p:nvGrpSpPr>
                <p:grpSpPr>
                  <a:xfrm>
                    <a:off x="51377" y="5954800"/>
                    <a:ext cx="276444" cy="276444"/>
                    <a:chOff x="-82550" y="5431681"/>
                    <a:chExt cx="361991" cy="361991"/>
                  </a:xfrm>
                </p:grpSpPr>
                <p:sp>
                  <p:nvSpPr>
                    <p:cNvPr id="68" name="타원 67">
                      <a:extLst>
                        <a:ext uri="{FF2B5EF4-FFF2-40B4-BE49-F238E27FC236}">
                          <a16:creationId xmlns:a16="http://schemas.microsoft.com/office/drawing/2014/main" id="{1530C751-B272-4ACE-8A4B-9B70F961EBFD}"/>
                        </a:ext>
                      </a:extLst>
                    </p:cNvPr>
                    <p:cNvSpPr/>
                    <p:nvPr/>
                  </p:nvSpPr>
                  <p:spPr>
                    <a:xfrm>
                      <a:off x="-82550" y="5431681"/>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69" name="그림 68">
                      <a:extLst>
                        <a:ext uri="{FF2B5EF4-FFF2-40B4-BE49-F238E27FC236}">
                          <a16:creationId xmlns:a16="http://schemas.microsoft.com/office/drawing/2014/main" id="{C23E033D-4050-48EE-8268-48D87C7EE9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953" y="5518162"/>
                      <a:ext cx="272797" cy="198121"/>
                    </a:xfrm>
                    <a:prstGeom prst="rect">
                      <a:avLst/>
                    </a:prstGeom>
                  </p:spPr>
                </p:pic>
              </p:grpSp>
              <p:grpSp>
                <p:nvGrpSpPr>
                  <p:cNvPr id="59" name="그룹 58">
                    <a:extLst>
                      <a:ext uri="{FF2B5EF4-FFF2-40B4-BE49-F238E27FC236}">
                        <a16:creationId xmlns:a16="http://schemas.microsoft.com/office/drawing/2014/main" id="{788DF2AE-04ED-46BB-B346-8A7A67271A26}"/>
                      </a:ext>
                    </a:extLst>
                  </p:cNvPr>
                  <p:cNvGrpSpPr/>
                  <p:nvPr/>
                </p:nvGrpSpPr>
                <p:grpSpPr>
                  <a:xfrm>
                    <a:off x="-46849" y="5556723"/>
                    <a:ext cx="276444" cy="276444"/>
                    <a:chOff x="-185004" y="6312823"/>
                    <a:chExt cx="361991" cy="361991"/>
                  </a:xfrm>
                </p:grpSpPr>
                <p:sp>
                  <p:nvSpPr>
                    <p:cNvPr id="66" name="타원 65">
                      <a:extLst>
                        <a:ext uri="{FF2B5EF4-FFF2-40B4-BE49-F238E27FC236}">
                          <a16:creationId xmlns:a16="http://schemas.microsoft.com/office/drawing/2014/main" id="{86610504-E87A-4AFA-BAE3-960CF64B7D98}"/>
                        </a:ext>
                      </a:extLst>
                    </p:cNvPr>
                    <p:cNvSpPr/>
                    <p:nvPr/>
                  </p:nvSpPr>
                  <p:spPr>
                    <a:xfrm>
                      <a:off x="-185004" y="6312823"/>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67" name="그림 66">
                      <a:extLst>
                        <a:ext uri="{FF2B5EF4-FFF2-40B4-BE49-F238E27FC236}">
                          <a16:creationId xmlns:a16="http://schemas.microsoft.com/office/drawing/2014/main" id="{00239920-CDC6-4E8E-A02E-A02C4B5E2C6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0589" y="6407050"/>
                      <a:ext cx="313100" cy="169596"/>
                    </a:xfrm>
                    <a:prstGeom prst="rect">
                      <a:avLst/>
                    </a:prstGeom>
                  </p:spPr>
                </p:pic>
              </p:grpSp>
              <p:grpSp>
                <p:nvGrpSpPr>
                  <p:cNvPr id="60" name="그룹 59">
                    <a:extLst>
                      <a:ext uri="{FF2B5EF4-FFF2-40B4-BE49-F238E27FC236}">
                        <a16:creationId xmlns:a16="http://schemas.microsoft.com/office/drawing/2014/main" id="{D3FDB5CA-B643-4AC1-B28E-489829BBD1AE}"/>
                      </a:ext>
                    </a:extLst>
                  </p:cNvPr>
                  <p:cNvGrpSpPr/>
                  <p:nvPr/>
                </p:nvGrpSpPr>
                <p:grpSpPr>
                  <a:xfrm>
                    <a:off x="-82729" y="6316577"/>
                    <a:ext cx="276444" cy="276444"/>
                    <a:chOff x="-941288" y="5345154"/>
                    <a:chExt cx="361991" cy="361991"/>
                  </a:xfrm>
                </p:grpSpPr>
                <p:sp>
                  <p:nvSpPr>
                    <p:cNvPr id="64" name="타원 63">
                      <a:extLst>
                        <a:ext uri="{FF2B5EF4-FFF2-40B4-BE49-F238E27FC236}">
                          <a16:creationId xmlns:a16="http://schemas.microsoft.com/office/drawing/2014/main" id="{621A45DA-AA4D-4E0F-BE46-2BF2D2C59CAC}"/>
                        </a:ext>
                      </a:extLst>
                    </p:cNvPr>
                    <p:cNvSpPr/>
                    <p:nvPr/>
                  </p:nvSpPr>
                  <p:spPr>
                    <a:xfrm>
                      <a:off x="-941288" y="5345154"/>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65" name="그림 64">
                      <a:extLst>
                        <a:ext uri="{FF2B5EF4-FFF2-40B4-BE49-F238E27FC236}">
                          <a16:creationId xmlns:a16="http://schemas.microsoft.com/office/drawing/2014/main" id="{9B66E026-22A0-4613-9E47-63F3DC464A3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7102" y="5387418"/>
                      <a:ext cx="146319" cy="272686"/>
                    </a:xfrm>
                    <a:prstGeom prst="rect">
                      <a:avLst/>
                    </a:prstGeom>
                  </p:spPr>
                </p:pic>
              </p:grpSp>
              <p:grpSp>
                <p:nvGrpSpPr>
                  <p:cNvPr id="61" name="그룹 60">
                    <a:extLst>
                      <a:ext uri="{FF2B5EF4-FFF2-40B4-BE49-F238E27FC236}">
                        <a16:creationId xmlns:a16="http://schemas.microsoft.com/office/drawing/2014/main" id="{0E25CB63-A704-4A32-A6EC-9882D92B5CDA}"/>
                      </a:ext>
                    </a:extLst>
                  </p:cNvPr>
                  <p:cNvGrpSpPr/>
                  <p:nvPr/>
                </p:nvGrpSpPr>
                <p:grpSpPr>
                  <a:xfrm>
                    <a:off x="-349622" y="6128091"/>
                    <a:ext cx="276444" cy="276444"/>
                    <a:chOff x="-939302" y="5971145"/>
                    <a:chExt cx="361991" cy="361991"/>
                  </a:xfrm>
                </p:grpSpPr>
                <p:sp>
                  <p:nvSpPr>
                    <p:cNvPr id="62" name="타원 61">
                      <a:extLst>
                        <a:ext uri="{FF2B5EF4-FFF2-40B4-BE49-F238E27FC236}">
                          <a16:creationId xmlns:a16="http://schemas.microsoft.com/office/drawing/2014/main" id="{9023FE3A-75B0-4EA7-AA9F-DF39E0D5FCF0}"/>
                        </a:ext>
                      </a:extLst>
                    </p:cNvPr>
                    <p:cNvSpPr/>
                    <p:nvPr/>
                  </p:nvSpPr>
                  <p:spPr>
                    <a:xfrm>
                      <a:off x="-939302" y="5971145"/>
                      <a:ext cx="361991" cy="361991"/>
                    </a:xfrm>
                    <a:prstGeom prst="ellipse">
                      <a:avLst/>
                    </a:prstGeom>
                    <a:solidFill>
                      <a:srgbClr val="FFFFFF"/>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latinLnBrk="0"/>
                      <a:endParaRPr lang="ko-KR" altLang="en-US" dirty="0">
                        <a:ea typeface="SamsungOneKorean 400" panose="020B0503030303020204" pitchFamily="50" charset="-127"/>
                      </a:endParaRPr>
                    </a:p>
                  </p:txBody>
                </p:sp>
                <p:pic>
                  <p:nvPicPr>
                    <p:cNvPr id="63" name="그림 62">
                      <a:extLst>
                        <a:ext uri="{FF2B5EF4-FFF2-40B4-BE49-F238E27FC236}">
                          <a16:creationId xmlns:a16="http://schemas.microsoft.com/office/drawing/2014/main" id="{2159CFDE-5C4D-495B-B763-3002C217410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5142" y="6015263"/>
                      <a:ext cx="202011" cy="233231"/>
                    </a:xfrm>
                    <a:prstGeom prst="rect">
                      <a:avLst/>
                    </a:prstGeom>
                  </p:spPr>
                </p:pic>
              </p:grpSp>
            </p:grpSp>
          </p:grpSp>
          <p:sp>
            <p:nvSpPr>
              <p:cNvPr id="54" name="직사각형 53">
                <a:extLst>
                  <a:ext uri="{FF2B5EF4-FFF2-40B4-BE49-F238E27FC236}">
                    <a16:creationId xmlns:a16="http://schemas.microsoft.com/office/drawing/2014/main" id="{EA320B71-A584-4F34-A662-D786F74E5D63}"/>
                  </a:ext>
                </a:extLst>
              </p:cNvPr>
              <p:cNvSpPr/>
              <p:nvPr/>
            </p:nvSpPr>
            <p:spPr>
              <a:xfrm>
                <a:off x="-4246287" y="6495971"/>
                <a:ext cx="979755" cy="246221"/>
              </a:xfrm>
              <a:prstGeom prst="rect">
                <a:avLst/>
              </a:prstGeom>
            </p:spPr>
            <p:txBody>
              <a:bodyPr wrap="none">
                <a:spAutoFit/>
              </a:bodyPr>
              <a:lstStyle/>
              <a:p>
                <a:r>
                  <a:rPr lang="en-US" altLang="ko-KR" sz="1000" dirty="0" err="1">
                    <a:solidFill>
                      <a:srgbClr val="193EB0"/>
                    </a:solidFill>
                    <a:latin typeface="SamsungOne-700" panose="020B0803030303020204" pitchFamily="34" charset="0"/>
                    <a:ea typeface="SamsungOne-700" panose="020B0803030303020204" pitchFamily="34" charset="0"/>
                  </a:rPr>
                  <a:t>Nguồn</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endParaRPr lang="ko-KR" altLang="en-US" sz="1000" dirty="0">
                  <a:solidFill>
                    <a:srgbClr val="193EB0"/>
                  </a:solidFill>
                  <a:latin typeface="SamsungOne-700" panose="020B0803030303020204" pitchFamily="34" charset="0"/>
                  <a:ea typeface="SamsungOneKorean 400" panose="020B0503030303020204" pitchFamily="50" charset="-127"/>
                </a:endParaRPr>
              </a:p>
            </p:txBody>
          </p:sp>
        </p:grpSp>
        <p:grpSp>
          <p:nvGrpSpPr>
            <p:cNvPr id="24" name="그룹 23">
              <a:extLst>
                <a:ext uri="{FF2B5EF4-FFF2-40B4-BE49-F238E27FC236}">
                  <a16:creationId xmlns:a16="http://schemas.microsoft.com/office/drawing/2014/main" id="{F292E0B5-49F9-4BA1-AD5B-A74AB9F51224}"/>
                </a:ext>
              </a:extLst>
            </p:cNvPr>
            <p:cNvGrpSpPr/>
            <p:nvPr/>
          </p:nvGrpSpPr>
          <p:grpSpPr>
            <a:xfrm>
              <a:off x="3558007" y="3791793"/>
              <a:ext cx="1109277" cy="356477"/>
              <a:chOff x="3269525" y="3251590"/>
              <a:chExt cx="1109277" cy="356477"/>
            </a:xfrm>
          </p:grpSpPr>
          <p:grpSp>
            <p:nvGrpSpPr>
              <p:cNvPr id="28" name="그룹 27">
                <a:extLst>
                  <a:ext uri="{FF2B5EF4-FFF2-40B4-BE49-F238E27FC236}">
                    <a16:creationId xmlns:a16="http://schemas.microsoft.com/office/drawing/2014/main" id="{580B0B67-B28B-4E6F-A7A2-BD89F1A02DFB}"/>
                  </a:ext>
                </a:extLst>
              </p:cNvPr>
              <p:cNvGrpSpPr/>
              <p:nvPr/>
            </p:nvGrpSpPr>
            <p:grpSpPr>
              <a:xfrm>
                <a:off x="3269525" y="3251590"/>
                <a:ext cx="335864" cy="356477"/>
                <a:chOff x="2431274" y="4881985"/>
                <a:chExt cx="335864" cy="356477"/>
              </a:xfrm>
            </p:grpSpPr>
            <p:cxnSp>
              <p:nvCxnSpPr>
                <p:cNvPr id="48" name="직선 화살표 연결선 47">
                  <a:extLst>
                    <a:ext uri="{FF2B5EF4-FFF2-40B4-BE49-F238E27FC236}">
                      <a16:creationId xmlns:a16="http://schemas.microsoft.com/office/drawing/2014/main" id="{1A105BA3-CCF4-4ECB-B3BE-897B5618A568}"/>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C214A935-48C5-4DD7-A023-BABCA519842A}"/>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2E716B31-B56E-46C4-B232-12092EB53341}"/>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77807167-D914-472F-952A-4E720BD4D670}"/>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C123494E-0D94-4A9C-9D1B-C1D273F027C5}"/>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그룹 29">
                <a:extLst>
                  <a:ext uri="{FF2B5EF4-FFF2-40B4-BE49-F238E27FC236}">
                    <a16:creationId xmlns:a16="http://schemas.microsoft.com/office/drawing/2014/main" id="{37054980-D4FC-484A-9235-088FBD599EA5}"/>
                  </a:ext>
                </a:extLst>
              </p:cNvPr>
              <p:cNvGrpSpPr/>
              <p:nvPr/>
            </p:nvGrpSpPr>
            <p:grpSpPr>
              <a:xfrm>
                <a:off x="3653310" y="3251590"/>
                <a:ext cx="335864" cy="356477"/>
                <a:chOff x="2431274" y="4881985"/>
                <a:chExt cx="335864" cy="356477"/>
              </a:xfrm>
            </p:grpSpPr>
            <p:cxnSp>
              <p:nvCxnSpPr>
                <p:cNvPr id="41" name="직선 화살표 연결선 40">
                  <a:extLst>
                    <a:ext uri="{FF2B5EF4-FFF2-40B4-BE49-F238E27FC236}">
                      <a16:creationId xmlns:a16="http://schemas.microsoft.com/office/drawing/2014/main" id="{657E43A9-E86F-4AC9-AA6C-178098ED8849}"/>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65A1769E-8378-4A4C-9762-0E9B5482CBC5}"/>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1998A74D-9A23-459D-A2F4-695C04CB0BD7}"/>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09DDF1D1-E32E-46AD-81D9-115F0925DEF2}"/>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13DCA73-E805-43AE-A97A-171F27F2E713}"/>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그룹 30">
                <a:extLst>
                  <a:ext uri="{FF2B5EF4-FFF2-40B4-BE49-F238E27FC236}">
                    <a16:creationId xmlns:a16="http://schemas.microsoft.com/office/drawing/2014/main" id="{156C3A47-2618-4E78-B7BF-6668A872EC34}"/>
                  </a:ext>
                </a:extLst>
              </p:cNvPr>
              <p:cNvGrpSpPr/>
              <p:nvPr/>
            </p:nvGrpSpPr>
            <p:grpSpPr>
              <a:xfrm>
                <a:off x="4042938" y="3251590"/>
                <a:ext cx="335864" cy="356477"/>
                <a:chOff x="2431274" y="4881985"/>
                <a:chExt cx="335864" cy="356477"/>
              </a:xfrm>
            </p:grpSpPr>
            <p:cxnSp>
              <p:nvCxnSpPr>
                <p:cNvPr id="32" name="직선 화살표 연결선 31">
                  <a:extLst>
                    <a:ext uri="{FF2B5EF4-FFF2-40B4-BE49-F238E27FC236}">
                      <a16:creationId xmlns:a16="http://schemas.microsoft.com/office/drawing/2014/main" id="{92652A2E-802B-4875-A0CB-D828BC63BEF3}"/>
                    </a:ext>
                  </a:extLst>
                </p:cNvPr>
                <p:cNvCxnSpPr/>
                <p:nvPr/>
              </p:nvCxnSpPr>
              <p:spPr>
                <a:xfrm>
                  <a:off x="2459027" y="4981287"/>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7501D618-EEB4-4EC3-8E1B-77D77F123567}"/>
                    </a:ext>
                  </a:extLst>
                </p:cNvPr>
                <p:cNvCxnSpPr/>
                <p:nvPr/>
              </p:nvCxnSpPr>
              <p:spPr>
                <a:xfrm>
                  <a:off x="2511477" y="4881985"/>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54E8351D-9973-4A4B-87CD-386A0F7D9157}"/>
                    </a:ext>
                  </a:extLst>
                </p:cNvPr>
                <p:cNvCxnSpPr/>
                <p:nvPr/>
              </p:nvCxnSpPr>
              <p:spPr>
                <a:xfrm>
                  <a:off x="2508365" y="50787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6B7E9312-9A47-4487-B15C-8CE135F5F88D}"/>
                    </a:ext>
                  </a:extLst>
                </p:cNvPr>
                <p:cNvCxnSpPr/>
                <p:nvPr/>
              </p:nvCxnSpPr>
              <p:spPr>
                <a:xfrm>
                  <a:off x="2431274" y="51622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35A1F51-6935-4BFB-A4D0-7AC3612DBFB3}"/>
                    </a:ext>
                  </a:extLst>
                </p:cNvPr>
                <p:cNvCxnSpPr/>
                <p:nvPr/>
              </p:nvCxnSpPr>
              <p:spPr>
                <a:xfrm>
                  <a:off x="2517827" y="5238462"/>
                  <a:ext cx="249311" cy="0"/>
                </a:xfrm>
                <a:prstGeom prst="straightConnector1">
                  <a:avLst/>
                </a:prstGeom>
                <a:ln w="28575">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그룹 24">
              <a:extLst>
                <a:ext uri="{FF2B5EF4-FFF2-40B4-BE49-F238E27FC236}">
                  <a16:creationId xmlns:a16="http://schemas.microsoft.com/office/drawing/2014/main" id="{FDE483C6-E544-4153-864F-F80885CA459B}"/>
                </a:ext>
              </a:extLst>
            </p:cNvPr>
            <p:cNvGrpSpPr/>
            <p:nvPr/>
          </p:nvGrpSpPr>
          <p:grpSpPr>
            <a:xfrm>
              <a:off x="4829995" y="3530327"/>
              <a:ext cx="2067898" cy="1007035"/>
              <a:chOff x="4617713" y="3002824"/>
              <a:chExt cx="2067898" cy="1007035"/>
            </a:xfrm>
          </p:grpSpPr>
          <p:pic>
            <p:nvPicPr>
              <p:cNvPr id="26" name="그림 25">
                <a:extLst>
                  <a:ext uri="{FF2B5EF4-FFF2-40B4-BE49-F238E27FC236}">
                    <a16:creationId xmlns:a16="http://schemas.microsoft.com/office/drawing/2014/main" id="{0317D2A1-76BC-486E-977C-A20B6E76D33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17713" y="3002824"/>
                <a:ext cx="2067898" cy="1007035"/>
              </a:xfrm>
              <a:prstGeom prst="rect">
                <a:avLst/>
              </a:prstGeom>
            </p:spPr>
          </p:pic>
          <p:sp>
            <p:nvSpPr>
              <p:cNvPr id="27" name="직사각형 26">
                <a:extLst>
                  <a:ext uri="{FF2B5EF4-FFF2-40B4-BE49-F238E27FC236}">
                    <a16:creationId xmlns:a16="http://schemas.microsoft.com/office/drawing/2014/main" id="{6348D655-8B00-45C8-9B80-1F1C887E5F42}"/>
                  </a:ext>
                </a:extLst>
              </p:cNvPr>
              <p:cNvSpPr/>
              <p:nvPr/>
            </p:nvSpPr>
            <p:spPr>
              <a:xfrm>
                <a:off x="4847927" y="3486718"/>
                <a:ext cx="729687" cy="461665"/>
              </a:xfrm>
              <a:prstGeom prst="rect">
                <a:avLst/>
              </a:prstGeom>
            </p:spPr>
            <p:txBody>
              <a:bodyPr wrap="none">
                <a:spAutoFit/>
              </a:bodyPr>
              <a:lstStyle/>
              <a:p>
                <a:r>
                  <a:rPr lang="en-US" altLang="ko-KR" sz="2400" dirty="0">
                    <a:solidFill>
                      <a:srgbClr val="1F45BC"/>
                    </a:solidFill>
                    <a:latin typeface="SamsungOne-700" panose="020B0803030303020204" pitchFamily="34" charset="0"/>
                    <a:ea typeface="SamsungOne-700" panose="020B0803030303020204" pitchFamily="34" charset="0"/>
                  </a:rPr>
                  <a:t>SSD</a:t>
                </a:r>
                <a:endParaRPr lang="ko-KR" altLang="en-US" sz="2400" dirty="0">
                  <a:ea typeface="SamsungOneKorean 400" panose="020B0503030303020204" pitchFamily="50" charset="-127"/>
                </a:endParaRPr>
              </a:p>
            </p:txBody>
          </p:sp>
        </p:grpSp>
      </p:grpSp>
    </p:spTree>
    <p:extLst>
      <p:ext uri="{BB962C8B-B14F-4D97-AF65-F5344CB8AC3E}">
        <p14:creationId xmlns:p14="http://schemas.microsoft.com/office/powerpoint/2010/main" val="3974472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1" y="1523052"/>
            <a:ext cx="9048395" cy="493776"/>
          </a:xfrm>
        </p:spPr>
        <p:txBody>
          <a:bodyPr/>
          <a:lstStyle/>
          <a:p>
            <a:r>
              <a:rPr lang="en-US" altLang="ko-KR" sz="3000" dirty="0" err="1">
                <a:ea typeface="SamsungOneKorean 400" panose="020B0503030303020204" pitchFamily="50" charset="-127"/>
              </a:rPr>
              <a:t>Trường</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hợp</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sử</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dụng</a:t>
            </a:r>
            <a:r>
              <a:rPr lang="en-US" altLang="ko-KR" sz="3000" dirty="0">
                <a:ea typeface="SamsungOneKorean 400" panose="020B0503030303020204" pitchFamily="50" charset="-127"/>
              </a:rPr>
              <a:t> Kudu - Streaming Input</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a:cs typeface="Calibri"/>
                <a:sym typeface="Calibri"/>
              </a:rPr>
              <a:t>Streaming input </a:t>
            </a:r>
            <a:r>
              <a:rPr lang="en-US" altLang="ko-KR" dirty="0" err="1">
                <a:cs typeface="Calibri"/>
                <a:sym typeface="Calibri"/>
              </a:rPr>
              <a:t>với</a:t>
            </a:r>
            <a:r>
              <a:rPr lang="en-US" altLang="ko-KR" dirty="0">
                <a:cs typeface="Calibri"/>
                <a:sym typeface="Calibri"/>
              </a:rPr>
              <a:t> </a:t>
            </a:r>
            <a:r>
              <a:rPr lang="en-US" altLang="ko-KR" dirty="0" err="1">
                <a:cs typeface="Calibri"/>
                <a:sym typeface="Calibri"/>
              </a:rPr>
              <a:t>tính</a:t>
            </a:r>
            <a:r>
              <a:rPr lang="en-US" altLang="ko-KR" dirty="0">
                <a:cs typeface="Calibri"/>
                <a:sym typeface="Calibri"/>
              </a:rPr>
              <a:t> </a:t>
            </a:r>
            <a:r>
              <a:rPr lang="en-US" altLang="ko-KR" dirty="0" err="1">
                <a:cs typeface="Calibri"/>
                <a:sym typeface="Calibri"/>
              </a:rPr>
              <a:t>khả</a:t>
            </a:r>
            <a:r>
              <a:rPr lang="en-US" altLang="ko-KR" dirty="0">
                <a:cs typeface="Calibri"/>
                <a:sym typeface="Calibri"/>
              </a:rPr>
              <a:t> </a:t>
            </a:r>
            <a:r>
              <a:rPr lang="en-US" altLang="ko-KR" dirty="0" err="1">
                <a:cs typeface="Calibri"/>
                <a:sym typeface="Calibri"/>
              </a:rPr>
              <a:t>dụng</a:t>
            </a:r>
            <a:r>
              <a:rPr lang="en-US" altLang="ko-KR" dirty="0">
                <a:cs typeface="Calibri"/>
                <a:sym typeface="Calibri"/>
              </a:rPr>
              <a:t> </a:t>
            </a:r>
            <a:r>
              <a:rPr lang="en-US" altLang="ko-KR" dirty="0" err="1">
                <a:cs typeface="Calibri"/>
                <a:sym typeface="Calibri"/>
              </a:rPr>
              <a:t>gần</a:t>
            </a:r>
            <a:r>
              <a:rPr lang="en-US" altLang="ko-KR" dirty="0">
                <a:cs typeface="Calibri"/>
                <a:sym typeface="Calibri"/>
              </a:rPr>
              <a:t> </a:t>
            </a:r>
            <a:r>
              <a:rPr lang="en-US" altLang="ko-KR" dirty="0" err="1">
                <a:cs typeface="Calibri"/>
                <a:sym typeface="Calibri"/>
              </a:rPr>
              <a:t>thời</a:t>
            </a:r>
            <a:r>
              <a:rPr lang="en-US" altLang="ko-KR" dirty="0">
                <a:cs typeface="Calibri"/>
                <a:sym typeface="Calibri"/>
              </a:rPr>
              <a:t> </a:t>
            </a:r>
            <a:r>
              <a:rPr lang="en-US" altLang="ko-KR" dirty="0" err="1">
                <a:cs typeface="Calibri"/>
                <a:sym typeface="Calibri"/>
              </a:rPr>
              <a:t>gian</a:t>
            </a:r>
            <a:r>
              <a:rPr lang="en-US" altLang="ko-KR" dirty="0">
                <a:cs typeface="Calibri"/>
                <a:sym typeface="Calibri"/>
              </a:rPr>
              <a:t> </a:t>
            </a:r>
            <a:r>
              <a:rPr lang="en-US" altLang="ko-KR" dirty="0" err="1">
                <a:cs typeface="Calibri"/>
                <a:sym typeface="Calibri"/>
              </a:rPr>
              <a:t>thực</a:t>
            </a:r>
            <a:endParaRPr lang="en-US" altLang="ko-KR" dirty="0">
              <a:cs typeface="Calibri"/>
              <a:sym typeface="Calibri"/>
            </a:endParaRPr>
          </a:p>
          <a:p>
            <a:pPr lvl="1"/>
            <a:r>
              <a:rPr lang="en-US" altLang="ko-KR" dirty="0" err="1">
                <a:cs typeface="Calibri"/>
                <a:sym typeface="Calibri"/>
              </a:rPr>
              <a:t>Dữ</a:t>
            </a:r>
            <a:r>
              <a:rPr lang="en-US" altLang="ko-KR" dirty="0">
                <a:cs typeface="Calibri"/>
                <a:sym typeface="Calibri"/>
              </a:rPr>
              <a:t> </a:t>
            </a:r>
            <a:r>
              <a:rPr lang="en-US" altLang="ko-KR" dirty="0" err="1">
                <a:cs typeface="Calibri"/>
                <a:sym typeface="Calibri"/>
              </a:rPr>
              <a:t>liệu</a:t>
            </a:r>
            <a:r>
              <a:rPr lang="en-US" altLang="ko-KR" dirty="0">
                <a:cs typeface="Calibri"/>
                <a:sym typeface="Calibri"/>
              </a:rPr>
              <a:t> </a:t>
            </a:r>
            <a:r>
              <a:rPr lang="en-US" altLang="ko-KR" dirty="0" err="1">
                <a:cs typeface="Calibri"/>
                <a:sym typeface="Calibri"/>
              </a:rPr>
              <a:t>mới</a:t>
            </a:r>
            <a:r>
              <a:rPr lang="en-US" altLang="ko-KR" dirty="0">
                <a:cs typeface="Calibri"/>
                <a:sym typeface="Calibri"/>
              </a:rPr>
              <a:t> </a:t>
            </a:r>
            <a:r>
              <a:rPr lang="en-US" altLang="ko-KR" dirty="0" err="1">
                <a:cs typeface="Calibri"/>
                <a:sym typeface="Calibri"/>
              </a:rPr>
              <a:t>đến</a:t>
            </a:r>
            <a:r>
              <a:rPr lang="en-US" altLang="ko-KR" dirty="0">
                <a:cs typeface="Calibri"/>
                <a:sym typeface="Calibri"/>
              </a:rPr>
              <a:t> </a:t>
            </a:r>
            <a:r>
              <a:rPr lang="en-US" altLang="ko-KR" dirty="0" err="1">
                <a:cs typeface="Calibri"/>
                <a:sym typeface="Calibri"/>
              </a:rPr>
              <a:t>nhanh</a:t>
            </a:r>
            <a:r>
              <a:rPr lang="en-US" altLang="ko-KR" dirty="0">
                <a:cs typeface="Calibri"/>
                <a:sym typeface="Calibri"/>
              </a:rPr>
              <a:t> </a:t>
            </a:r>
            <a:r>
              <a:rPr lang="en-US" altLang="ko-KR" dirty="0" err="1">
                <a:cs typeface="Calibri"/>
                <a:sym typeface="Calibri"/>
              </a:rPr>
              <a:t>chóng</a:t>
            </a:r>
            <a:r>
              <a:rPr lang="en-US" altLang="ko-KR" dirty="0">
                <a:cs typeface="Calibri"/>
                <a:sym typeface="Calibri"/>
              </a:rPr>
              <a:t> </a:t>
            </a:r>
            <a:r>
              <a:rPr lang="en-US" altLang="ko-KR" dirty="0" err="1">
                <a:cs typeface="Calibri"/>
                <a:sym typeface="Calibri"/>
              </a:rPr>
              <a:t>và</a:t>
            </a:r>
            <a:r>
              <a:rPr lang="en-US" altLang="ko-KR" dirty="0">
                <a:cs typeface="Calibri"/>
                <a:sym typeface="Calibri"/>
              </a:rPr>
              <a:t> </a:t>
            </a:r>
            <a:r>
              <a:rPr lang="en-US" altLang="ko-KR" dirty="0" err="1">
                <a:cs typeface="Calibri"/>
                <a:sym typeface="Calibri"/>
              </a:rPr>
              <a:t>liên</a:t>
            </a:r>
            <a:r>
              <a:rPr lang="en-US" altLang="ko-KR" dirty="0">
                <a:cs typeface="Calibri"/>
                <a:sym typeface="Calibri"/>
              </a:rPr>
              <a:t> </a:t>
            </a:r>
            <a:r>
              <a:rPr lang="en-US" altLang="ko-KR" dirty="0" err="1">
                <a:cs typeface="Calibri"/>
                <a:sym typeface="Calibri"/>
              </a:rPr>
              <a:t>tục</a:t>
            </a:r>
            <a:endParaRPr lang="en-US" altLang="ko-KR" dirty="0">
              <a:cs typeface="Calibri"/>
              <a:sym typeface="Calibri"/>
            </a:endParaRPr>
          </a:p>
          <a:p>
            <a:pPr lvl="1"/>
            <a:r>
              <a:rPr lang="en-US" altLang="ko-KR" dirty="0" err="1">
                <a:cs typeface="Calibri"/>
                <a:sym typeface="Calibri"/>
              </a:rPr>
              <a:t>Yêu</a:t>
            </a:r>
            <a:r>
              <a:rPr lang="en-US" altLang="ko-KR" dirty="0">
                <a:cs typeface="Calibri"/>
                <a:sym typeface="Calibri"/>
              </a:rPr>
              <a:t> </a:t>
            </a:r>
            <a:r>
              <a:rPr lang="en-US" altLang="ko-KR" dirty="0" err="1">
                <a:cs typeface="Calibri"/>
                <a:sym typeface="Calibri"/>
              </a:rPr>
              <a:t>cầu</a:t>
            </a:r>
            <a:r>
              <a:rPr lang="en-US" altLang="ko-KR" dirty="0">
                <a:cs typeface="Calibri"/>
                <a:sym typeface="Calibri"/>
              </a:rPr>
              <a:t> </a:t>
            </a:r>
            <a:r>
              <a:rPr lang="en-US" altLang="ko-KR" dirty="0" err="1">
                <a:cs typeface="Calibri"/>
                <a:sym typeface="Calibri"/>
              </a:rPr>
              <a:t>chèn</a:t>
            </a:r>
            <a:r>
              <a:rPr lang="en-US" altLang="ko-KR" dirty="0">
                <a:cs typeface="Calibri"/>
                <a:sym typeface="Calibri"/>
              </a:rPr>
              <a:t> </a:t>
            </a:r>
            <a:r>
              <a:rPr lang="en-US" altLang="ko-KR" dirty="0" err="1">
                <a:cs typeface="Calibri"/>
                <a:sym typeface="Calibri"/>
              </a:rPr>
              <a:t>và</a:t>
            </a:r>
            <a:r>
              <a:rPr lang="en-US" altLang="ko-KR" dirty="0">
                <a:cs typeface="Calibri"/>
                <a:sym typeface="Calibri"/>
              </a:rPr>
              <a:t> </a:t>
            </a:r>
            <a:r>
              <a:rPr lang="en-US" altLang="ko-KR" dirty="0" err="1">
                <a:cs typeface="Calibri"/>
                <a:sym typeface="Calibri"/>
              </a:rPr>
              <a:t>cập</a:t>
            </a:r>
            <a:r>
              <a:rPr lang="en-US" altLang="ko-KR" dirty="0">
                <a:cs typeface="Calibri"/>
                <a:sym typeface="Calibri"/>
              </a:rPr>
              <a:t> </a:t>
            </a:r>
            <a:r>
              <a:rPr lang="en-US" altLang="ko-KR" dirty="0" err="1">
                <a:cs typeface="Calibri"/>
                <a:sym typeface="Calibri"/>
              </a:rPr>
              <a:t>nhật</a:t>
            </a:r>
            <a:r>
              <a:rPr lang="en-US" altLang="ko-KR" dirty="0">
                <a:cs typeface="Calibri"/>
                <a:sym typeface="Calibri"/>
              </a:rPr>
              <a:t> </a:t>
            </a:r>
            <a:r>
              <a:rPr lang="en-US" altLang="ko-KR" dirty="0" err="1">
                <a:cs typeface="Calibri"/>
                <a:sym typeface="Calibri"/>
              </a:rPr>
              <a:t>nhanh</a:t>
            </a:r>
            <a:endParaRPr lang="en-US" altLang="ko-KR" dirty="0">
              <a:cs typeface="Calibri"/>
              <a:sym typeface="Calibri"/>
            </a:endParaRPr>
          </a:p>
          <a:p>
            <a:pPr lvl="1"/>
            <a:r>
              <a:rPr lang="en-US" altLang="ko-KR" dirty="0" err="1">
                <a:cs typeface="Calibri"/>
                <a:sym typeface="Calibri"/>
              </a:rPr>
              <a:t>Quét</a:t>
            </a:r>
            <a:r>
              <a:rPr lang="en-US" altLang="ko-KR" dirty="0">
                <a:cs typeface="Calibri"/>
                <a:sym typeface="Calibri"/>
              </a:rPr>
              <a:t> </a:t>
            </a:r>
            <a:r>
              <a:rPr lang="en-US" altLang="ko-KR" dirty="0" err="1">
                <a:cs typeface="Calibri"/>
                <a:sym typeface="Calibri"/>
              </a:rPr>
              <a:t>cột</a:t>
            </a:r>
            <a:r>
              <a:rPr lang="en-US" altLang="ko-KR" dirty="0">
                <a:cs typeface="Calibri"/>
                <a:sym typeface="Calibri"/>
              </a:rPr>
              <a:t> </a:t>
            </a:r>
            <a:r>
              <a:rPr lang="en-US" altLang="ko-KR" dirty="0" err="1">
                <a:cs typeface="Calibri"/>
                <a:sym typeface="Calibri"/>
              </a:rPr>
              <a:t>hiệu</a:t>
            </a:r>
            <a:r>
              <a:rPr lang="en-US" altLang="ko-KR" dirty="0">
                <a:cs typeface="Calibri"/>
                <a:sym typeface="Calibri"/>
              </a:rPr>
              <a:t> </a:t>
            </a:r>
            <a:r>
              <a:rPr lang="en-US" altLang="ko-KR" dirty="0" err="1">
                <a:cs typeface="Calibri"/>
                <a:sym typeface="Calibri"/>
              </a:rPr>
              <a:t>quả</a:t>
            </a:r>
            <a:r>
              <a:rPr lang="en-US" altLang="ko-KR" dirty="0">
                <a:cs typeface="Calibri"/>
                <a:sym typeface="Calibri"/>
              </a:rPr>
              <a:t> </a:t>
            </a:r>
            <a:r>
              <a:rPr lang="en-US" altLang="ko-KR" dirty="0" err="1">
                <a:cs typeface="Calibri"/>
                <a:sym typeface="Calibri"/>
              </a:rPr>
              <a:t>để</a:t>
            </a:r>
            <a:r>
              <a:rPr lang="en-US" altLang="ko-KR" dirty="0">
                <a:cs typeface="Calibri"/>
                <a:sym typeface="Calibri"/>
              </a:rPr>
              <a:t> </a:t>
            </a:r>
            <a:r>
              <a:rPr lang="en-US" altLang="ko-KR" dirty="0" err="1">
                <a:cs typeface="Calibri"/>
                <a:sym typeface="Calibri"/>
              </a:rPr>
              <a:t>cho</a:t>
            </a:r>
            <a:r>
              <a:rPr lang="en-US" altLang="ko-KR" dirty="0">
                <a:cs typeface="Calibri"/>
                <a:sym typeface="Calibri"/>
              </a:rPr>
              <a:t> </a:t>
            </a:r>
            <a:r>
              <a:rPr lang="en-US" altLang="ko-KR" dirty="0" err="1">
                <a:cs typeface="Calibri"/>
                <a:sym typeface="Calibri"/>
              </a:rPr>
              <a:t>phép</a:t>
            </a:r>
            <a:r>
              <a:rPr lang="en-US" altLang="ko-KR" dirty="0">
                <a:cs typeface="Calibri"/>
                <a:sym typeface="Calibri"/>
              </a:rPr>
              <a:t> </a:t>
            </a:r>
            <a:r>
              <a:rPr lang="en-US" altLang="ko-KR" dirty="0" err="1">
                <a:cs typeface="Calibri"/>
                <a:sym typeface="Calibri"/>
              </a:rPr>
              <a:t>phân</a:t>
            </a:r>
            <a:r>
              <a:rPr lang="en-US" altLang="ko-KR" dirty="0">
                <a:cs typeface="Calibri"/>
                <a:sym typeface="Calibri"/>
              </a:rPr>
              <a:t> </a:t>
            </a:r>
            <a:r>
              <a:rPr lang="en-US" altLang="ko-KR" dirty="0" err="1">
                <a:cs typeface="Calibri"/>
                <a:sym typeface="Calibri"/>
              </a:rPr>
              <a:t>tích</a:t>
            </a:r>
            <a:r>
              <a:rPr lang="en-US" altLang="ko-KR" dirty="0">
                <a:cs typeface="Calibri"/>
                <a:sym typeface="Calibri"/>
              </a:rPr>
              <a:t> </a:t>
            </a:r>
            <a:r>
              <a:rPr lang="en-US" altLang="ko-KR" dirty="0" err="1">
                <a:cs typeface="Calibri"/>
                <a:sym typeface="Calibri"/>
              </a:rPr>
              <a:t>thời</a:t>
            </a:r>
            <a:r>
              <a:rPr lang="en-US" altLang="ko-KR" dirty="0">
                <a:cs typeface="Calibri"/>
                <a:sym typeface="Calibri"/>
              </a:rPr>
              <a:t> </a:t>
            </a:r>
            <a:r>
              <a:rPr lang="en-US" altLang="ko-KR" dirty="0" err="1">
                <a:cs typeface="Calibri"/>
                <a:sym typeface="Calibri"/>
              </a:rPr>
              <a:t>gian</a:t>
            </a:r>
            <a:r>
              <a:rPr lang="en-US" altLang="ko-KR" dirty="0">
                <a:cs typeface="Calibri"/>
                <a:sym typeface="Calibri"/>
              </a:rPr>
              <a:t> </a:t>
            </a:r>
            <a:r>
              <a:rPr lang="en-US" altLang="ko-KR" dirty="0" err="1">
                <a:cs typeface="Calibri"/>
                <a:sym typeface="Calibri"/>
              </a:rPr>
              <a:t>thực</a:t>
            </a:r>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grpSp>
        <p:nvGrpSpPr>
          <p:cNvPr id="10" name="그룹 9">
            <a:extLst>
              <a:ext uri="{FF2B5EF4-FFF2-40B4-BE49-F238E27FC236}">
                <a16:creationId xmlns:a16="http://schemas.microsoft.com/office/drawing/2014/main" id="{5FD4C8FD-C3BC-43AA-B72D-D14B361A0D74}"/>
              </a:ext>
            </a:extLst>
          </p:cNvPr>
          <p:cNvGrpSpPr/>
          <p:nvPr/>
        </p:nvGrpSpPr>
        <p:grpSpPr>
          <a:xfrm>
            <a:off x="1531659" y="3748768"/>
            <a:ext cx="7065990" cy="2365000"/>
            <a:chOff x="1531659" y="3685268"/>
            <a:chExt cx="7065990" cy="2365000"/>
          </a:xfrm>
        </p:grpSpPr>
        <p:grpSp>
          <p:nvGrpSpPr>
            <p:cNvPr id="11" name="그룹 10">
              <a:extLst>
                <a:ext uri="{FF2B5EF4-FFF2-40B4-BE49-F238E27FC236}">
                  <a16:creationId xmlns:a16="http://schemas.microsoft.com/office/drawing/2014/main" id="{E5C8A8B4-E015-412E-9F68-412D4A594A34}"/>
                </a:ext>
              </a:extLst>
            </p:cNvPr>
            <p:cNvGrpSpPr/>
            <p:nvPr/>
          </p:nvGrpSpPr>
          <p:grpSpPr>
            <a:xfrm>
              <a:off x="1531659" y="3685643"/>
              <a:ext cx="1835759" cy="2364625"/>
              <a:chOff x="2115859" y="3667125"/>
              <a:chExt cx="1835759" cy="2364625"/>
            </a:xfrm>
          </p:grpSpPr>
          <p:grpSp>
            <p:nvGrpSpPr>
              <p:cNvPr id="28" name="그룹 27">
                <a:extLst>
                  <a:ext uri="{FF2B5EF4-FFF2-40B4-BE49-F238E27FC236}">
                    <a16:creationId xmlns:a16="http://schemas.microsoft.com/office/drawing/2014/main" id="{FDD4544D-1010-4E55-B441-74F3F2746B6F}"/>
                  </a:ext>
                </a:extLst>
              </p:cNvPr>
              <p:cNvGrpSpPr/>
              <p:nvPr/>
            </p:nvGrpSpPr>
            <p:grpSpPr>
              <a:xfrm>
                <a:off x="2115859" y="3667125"/>
                <a:ext cx="1835759" cy="2364625"/>
                <a:chOff x="2115859" y="3667125"/>
                <a:chExt cx="1835759" cy="2364625"/>
              </a:xfrm>
            </p:grpSpPr>
            <p:sp>
              <p:nvSpPr>
                <p:cNvPr id="40" name="모서리가 둥근 직사각형 34">
                  <a:extLst>
                    <a:ext uri="{FF2B5EF4-FFF2-40B4-BE49-F238E27FC236}">
                      <a16:creationId xmlns:a16="http://schemas.microsoft.com/office/drawing/2014/main" id="{E6B7BD11-6371-4BFC-A09E-B1E0E9F4DCDD}"/>
                    </a:ext>
                  </a:extLst>
                </p:cNvPr>
                <p:cNvSpPr/>
                <p:nvPr/>
              </p:nvSpPr>
              <p:spPr>
                <a:xfrm>
                  <a:off x="2115859" y="3667125"/>
                  <a:ext cx="1835759" cy="2212975"/>
                </a:xfrm>
                <a:prstGeom prst="roundRect">
                  <a:avLst>
                    <a:gd name="adj" fmla="val 7673"/>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1" name="모서리가 둥근 직사각형 30">
                  <a:extLst>
                    <a:ext uri="{FF2B5EF4-FFF2-40B4-BE49-F238E27FC236}">
                      <a16:creationId xmlns:a16="http://schemas.microsoft.com/office/drawing/2014/main" id="{EAFA8920-B521-4B51-B24A-3B0FB13526F9}"/>
                    </a:ext>
                  </a:extLst>
                </p:cNvPr>
                <p:cNvSpPr/>
                <p:nvPr/>
              </p:nvSpPr>
              <p:spPr>
                <a:xfrm>
                  <a:off x="2430206" y="5691231"/>
                  <a:ext cx="1204591" cy="340519"/>
                </a:xfrm>
                <a:prstGeom prst="roundRect">
                  <a:avLst/>
                </a:prstGeom>
                <a:solidFill>
                  <a:schemeClr val="bg1"/>
                </a:solidFill>
                <a:ln w="12700">
                  <a:solidFill>
                    <a:srgbClr val="1F45BC"/>
                  </a:solidFill>
                </a:ln>
              </p:spPr>
              <p:txBody>
                <a:bodyPr wrap="none">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nhập</a:t>
                  </a:r>
                  <a:endParaRPr lang="ko-KR" altLang="en-US" sz="1400" dirty="0">
                    <a:ea typeface="SamsungOneKorean 400" panose="020B0503030303020204" pitchFamily="50" charset="-127"/>
                  </a:endParaRPr>
                </a:p>
              </p:txBody>
            </p:sp>
          </p:grpSp>
          <p:grpSp>
            <p:nvGrpSpPr>
              <p:cNvPr id="29" name="그룹 28">
                <a:extLst>
                  <a:ext uri="{FF2B5EF4-FFF2-40B4-BE49-F238E27FC236}">
                    <a16:creationId xmlns:a16="http://schemas.microsoft.com/office/drawing/2014/main" id="{F4C0B276-0A08-498B-A35E-658845264323}"/>
                  </a:ext>
                </a:extLst>
              </p:cNvPr>
              <p:cNvGrpSpPr/>
              <p:nvPr/>
            </p:nvGrpSpPr>
            <p:grpSpPr>
              <a:xfrm>
                <a:off x="2527955" y="4068939"/>
                <a:ext cx="1011567" cy="960858"/>
                <a:chOff x="2529191" y="3967339"/>
                <a:chExt cx="1011567" cy="960858"/>
              </a:xfrm>
            </p:grpSpPr>
            <p:sp>
              <p:nvSpPr>
                <p:cNvPr id="31" name="모서리가 둥근 직사각형 13">
                  <a:extLst>
                    <a:ext uri="{FF2B5EF4-FFF2-40B4-BE49-F238E27FC236}">
                      <a16:creationId xmlns:a16="http://schemas.microsoft.com/office/drawing/2014/main" id="{4BDAF89D-4218-42ED-B545-70D48DEAF288}"/>
                    </a:ext>
                  </a:extLst>
                </p:cNvPr>
                <p:cNvSpPr/>
                <p:nvPr/>
              </p:nvSpPr>
              <p:spPr>
                <a:xfrm rot="5400000">
                  <a:off x="3248033" y="3959068"/>
                  <a:ext cx="284454" cy="300997"/>
                </a:xfrm>
                <a:prstGeom prst="roundRect">
                  <a:avLst/>
                </a:prstGeom>
                <a:solidFill>
                  <a:srgbClr val="3C76C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32" name="모서리가 둥근 직사각형 14">
                  <a:extLst>
                    <a:ext uri="{FF2B5EF4-FFF2-40B4-BE49-F238E27FC236}">
                      <a16:creationId xmlns:a16="http://schemas.microsoft.com/office/drawing/2014/main" id="{0B96253F-95BE-407D-970F-C123F548D205}"/>
                    </a:ext>
                  </a:extLst>
                </p:cNvPr>
                <p:cNvSpPr/>
                <p:nvPr/>
              </p:nvSpPr>
              <p:spPr>
                <a:xfrm rot="5400000">
                  <a:off x="2891511" y="3959068"/>
                  <a:ext cx="284454" cy="300997"/>
                </a:xfrm>
                <a:prstGeom prst="roundRect">
                  <a:avLst/>
                </a:prstGeom>
                <a:solidFill>
                  <a:srgbClr val="3C76C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33" name="모서리가 둥근 직사각형 15">
                  <a:extLst>
                    <a:ext uri="{FF2B5EF4-FFF2-40B4-BE49-F238E27FC236}">
                      <a16:creationId xmlns:a16="http://schemas.microsoft.com/office/drawing/2014/main" id="{CF1A207A-936D-4282-924B-00DFA277D2BB}"/>
                    </a:ext>
                  </a:extLst>
                </p:cNvPr>
                <p:cNvSpPr/>
                <p:nvPr/>
              </p:nvSpPr>
              <p:spPr>
                <a:xfrm rot="5400000">
                  <a:off x="2537463" y="3959067"/>
                  <a:ext cx="284454" cy="300997"/>
                </a:xfrm>
                <a:prstGeom prst="roundRect">
                  <a:avLst/>
                </a:prstGeom>
                <a:solidFill>
                  <a:srgbClr val="3C76C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34" name="모서리가 둥근 직사각형 16">
                  <a:extLst>
                    <a:ext uri="{FF2B5EF4-FFF2-40B4-BE49-F238E27FC236}">
                      <a16:creationId xmlns:a16="http://schemas.microsoft.com/office/drawing/2014/main" id="{C1E342FF-0CED-4CF8-8E9D-F8D994173134}"/>
                    </a:ext>
                  </a:extLst>
                </p:cNvPr>
                <p:cNvSpPr/>
                <p:nvPr/>
              </p:nvSpPr>
              <p:spPr>
                <a:xfrm rot="5400000">
                  <a:off x="3248033" y="4296863"/>
                  <a:ext cx="284454" cy="300997"/>
                </a:xfrm>
                <a:prstGeom prst="roundRect">
                  <a:avLst/>
                </a:prstGeom>
                <a:solidFill>
                  <a:srgbClr val="759FCB"/>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35" name="모서리가 둥근 직사각형 17">
                  <a:extLst>
                    <a:ext uri="{FF2B5EF4-FFF2-40B4-BE49-F238E27FC236}">
                      <a16:creationId xmlns:a16="http://schemas.microsoft.com/office/drawing/2014/main" id="{E08E688B-6221-4E53-9D00-435557069B07}"/>
                    </a:ext>
                  </a:extLst>
                </p:cNvPr>
                <p:cNvSpPr/>
                <p:nvPr/>
              </p:nvSpPr>
              <p:spPr>
                <a:xfrm rot="5400000">
                  <a:off x="2891511" y="4296863"/>
                  <a:ext cx="284454" cy="300997"/>
                </a:xfrm>
                <a:prstGeom prst="roundRect">
                  <a:avLst/>
                </a:prstGeom>
                <a:solidFill>
                  <a:srgbClr val="759FCB"/>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36" name="모서리가 둥근 직사각형 18">
                  <a:extLst>
                    <a:ext uri="{FF2B5EF4-FFF2-40B4-BE49-F238E27FC236}">
                      <a16:creationId xmlns:a16="http://schemas.microsoft.com/office/drawing/2014/main" id="{87FA17F1-C482-41AF-B9F3-B4A02FE68BAF}"/>
                    </a:ext>
                  </a:extLst>
                </p:cNvPr>
                <p:cNvSpPr/>
                <p:nvPr/>
              </p:nvSpPr>
              <p:spPr>
                <a:xfrm rot="5400000">
                  <a:off x="2537463" y="4296863"/>
                  <a:ext cx="284454" cy="300997"/>
                </a:xfrm>
                <a:prstGeom prst="roundRect">
                  <a:avLst/>
                </a:prstGeom>
                <a:solidFill>
                  <a:srgbClr val="759FCB"/>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37" name="모서리가 둥근 직사각형 19">
                  <a:extLst>
                    <a:ext uri="{FF2B5EF4-FFF2-40B4-BE49-F238E27FC236}">
                      <a16:creationId xmlns:a16="http://schemas.microsoft.com/office/drawing/2014/main" id="{EDC239F9-1EFC-42B8-905D-83DF66BD5F40}"/>
                    </a:ext>
                  </a:extLst>
                </p:cNvPr>
                <p:cNvSpPr/>
                <p:nvPr/>
              </p:nvSpPr>
              <p:spPr>
                <a:xfrm rot="5400000">
                  <a:off x="3248033" y="4635471"/>
                  <a:ext cx="284454" cy="300997"/>
                </a:xfrm>
                <a:prstGeom prst="roundRect">
                  <a:avLst/>
                </a:prstGeom>
                <a:solidFill>
                  <a:srgbClr val="4057C8"/>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38" name="모서리가 둥근 직사각형 20">
                  <a:extLst>
                    <a:ext uri="{FF2B5EF4-FFF2-40B4-BE49-F238E27FC236}">
                      <a16:creationId xmlns:a16="http://schemas.microsoft.com/office/drawing/2014/main" id="{B56A2612-C2A8-4280-AE17-5C9CEE51392C}"/>
                    </a:ext>
                  </a:extLst>
                </p:cNvPr>
                <p:cNvSpPr/>
                <p:nvPr/>
              </p:nvSpPr>
              <p:spPr>
                <a:xfrm rot="5400000">
                  <a:off x="2891511" y="4635471"/>
                  <a:ext cx="284454" cy="300997"/>
                </a:xfrm>
                <a:prstGeom prst="roundRect">
                  <a:avLst/>
                </a:prstGeom>
                <a:solidFill>
                  <a:srgbClr val="4057C8"/>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39" name="모서리가 둥근 직사각형 21">
                  <a:extLst>
                    <a:ext uri="{FF2B5EF4-FFF2-40B4-BE49-F238E27FC236}">
                      <a16:creationId xmlns:a16="http://schemas.microsoft.com/office/drawing/2014/main" id="{CF6B499A-37AB-4736-86BE-60403FBBA005}"/>
                    </a:ext>
                  </a:extLst>
                </p:cNvPr>
                <p:cNvSpPr/>
                <p:nvPr/>
              </p:nvSpPr>
              <p:spPr>
                <a:xfrm rot="5400000">
                  <a:off x="2537463" y="4635471"/>
                  <a:ext cx="284454" cy="300997"/>
                </a:xfrm>
                <a:prstGeom prst="roundRect">
                  <a:avLst/>
                </a:prstGeom>
                <a:solidFill>
                  <a:srgbClr val="4057C8"/>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a:solidFill>
                      <a:schemeClr val="bg1"/>
                    </a:solidFill>
                    <a:latin typeface="SamsungOne-700" panose="020B0803030303020204" pitchFamily="34" charset="0"/>
                    <a:ea typeface="SamsungOne-700" panose="020B0803030303020204" pitchFamily="34" charset="0"/>
                  </a:endParaRPr>
                </a:p>
              </p:txBody>
            </p:sp>
          </p:grpSp>
          <p:sp>
            <p:nvSpPr>
              <p:cNvPr id="30" name="TextBox 29">
                <a:extLst>
                  <a:ext uri="{FF2B5EF4-FFF2-40B4-BE49-F238E27FC236}">
                    <a16:creationId xmlns:a16="http://schemas.microsoft.com/office/drawing/2014/main" id="{D0AB167C-02E7-4BCF-88D0-27EE1DA34593}"/>
                  </a:ext>
                </a:extLst>
              </p:cNvPr>
              <p:cNvSpPr txBox="1"/>
              <p:nvPr/>
            </p:nvSpPr>
            <p:spPr>
              <a:xfrm>
                <a:off x="2115859" y="5164736"/>
                <a:ext cx="1835759" cy="461665"/>
              </a:xfrm>
              <a:prstGeom prst="rect">
                <a:avLst/>
              </a:prstGeom>
              <a:noFill/>
            </p:spPr>
            <p:txBody>
              <a:bodyPr wrap="square" rtlCol="0">
                <a:spAutoFit/>
              </a:bodyPr>
              <a:lstStyle/>
              <a:p>
                <a:pPr algn="ctr"/>
                <a:r>
                  <a:rPr lang="en-US" sz="1200" dirty="0" err="1">
                    <a:solidFill>
                      <a:srgbClr val="1F45BC"/>
                    </a:solidFill>
                    <a:latin typeface="SamsungOne-700" panose="020B0803030303020204" pitchFamily="34" charset="0"/>
                    <a:ea typeface="SamsungOne-700" panose="020B0803030303020204" pitchFamily="34" charset="0"/>
                  </a:rPr>
                  <a:t>Truyền</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dữ</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liệu</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theo</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thời</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gian</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thực</a:t>
                </a:r>
                <a:endParaRPr lang="en-KR" sz="1200" dirty="0">
                  <a:solidFill>
                    <a:srgbClr val="1F45BC"/>
                  </a:solidFill>
                  <a:latin typeface="SamsungOne-700" panose="020B0803030303020204" pitchFamily="34" charset="0"/>
                  <a:ea typeface="SamsungOne-700" panose="020B0803030303020204" pitchFamily="34" charset="0"/>
                </a:endParaRPr>
              </a:p>
            </p:txBody>
          </p:sp>
        </p:grpSp>
        <p:grpSp>
          <p:nvGrpSpPr>
            <p:cNvPr id="12" name="그룹 11">
              <a:extLst>
                <a:ext uri="{FF2B5EF4-FFF2-40B4-BE49-F238E27FC236}">
                  <a16:creationId xmlns:a16="http://schemas.microsoft.com/office/drawing/2014/main" id="{64418BCE-810B-43B8-A7E9-73F3BC06689C}"/>
                </a:ext>
              </a:extLst>
            </p:cNvPr>
            <p:cNvGrpSpPr/>
            <p:nvPr/>
          </p:nvGrpSpPr>
          <p:grpSpPr>
            <a:xfrm>
              <a:off x="6761890" y="3685643"/>
              <a:ext cx="1835759" cy="2364625"/>
              <a:chOff x="6253890" y="3627961"/>
              <a:chExt cx="1835759" cy="2364625"/>
            </a:xfrm>
          </p:grpSpPr>
          <p:grpSp>
            <p:nvGrpSpPr>
              <p:cNvPr id="21" name="그룹 20">
                <a:extLst>
                  <a:ext uri="{FF2B5EF4-FFF2-40B4-BE49-F238E27FC236}">
                    <a16:creationId xmlns:a16="http://schemas.microsoft.com/office/drawing/2014/main" id="{63B6FEAD-8F4C-4122-8B49-DCBB3ED836B2}"/>
                  </a:ext>
                </a:extLst>
              </p:cNvPr>
              <p:cNvGrpSpPr/>
              <p:nvPr/>
            </p:nvGrpSpPr>
            <p:grpSpPr>
              <a:xfrm>
                <a:off x="6253890" y="3627961"/>
                <a:ext cx="1835759" cy="2364625"/>
                <a:chOff x="2115859" y="3667125"/>
                <a:chExt cx="1835759" cy="2364625"/>
              </a:xfrm>
            </p:grpSpPr>
            <p:sp>
              <p:nvSpPr>
                <p:cNvPr id="26" name="모서리가 둥근 직사각형 39">
                  <a:extLst>
                    <a:ext uri="{FF2B5EF4-FFF2-40B4-BE49-F238E27FC236}">
                      <a16:creationId xmlns:a16="http://schemas.microsoft.com/office/drawing/2014/main" id="{A301B533-FB18-478D-B61F-ECF1DB402F5A}"/>
                    </a:ext>
                  </a:extLst>
                </p:cNvPr>
                <p:cNvSpPr/>
                <p:nvPr/>
              </p:nvSpPr>
              <p:spPr>
                <a:xfrm>
                  <a:off x="2115859" y="3667125"/>
                  <a:ext cx="1835759" cy="2212975"/>
                </a:xfrm>
                <a:prstGeom prst="roundRect">
                  <a:avLst>
                    <a:gd name="adj" fmla="val 7673"/>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7" name="모서리가 둥근 직사각형 40">
                  <a:extLst>
                    <a:ext uri="{FF2B5EF4-FFF2-40B4-BE49-F238E27FC236}">
                      <a16:creationId xmlns:a16="http://schemas.microsoft.com/office/drawing/2014/main" id="{0296E3DC-FD2B-4856-B68E-659C8BFE151A}"/>
                    </a:ext>
                  </a:extLst>
                </p:cNvPr>
                <p:cNvSpPr/>
                <p:nvPr/>
              </p:nvSpPr>
              <p:spPr>
                <a:xfrm>
                  <a:off x="2666560" y="5691231"/>
                  <a:ext cx="727944" cy="340519"/>
                </a:xfrm>
                <a:prstGeom prst="roundRect">
                  <a:avLst/>
                </a:prstGeom>
                <a:solidFill>
                  <a:schemeClr val="bg1"/>
                </a:solidFill>
                <a:ln w="12700">
                  <a:solidFill>
                    <a:srgbClr val="1F45BC"/>
                  </a:solidFill>
                </a:ln>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Đầu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ra</a:t>
                  </a:r>
                  <a:endParaRPr lang="ko-KR" altLang="en-US" sz="1400" dirty="0">
                    <a:ea typeface="SamsungOneKorean 400" panose="020B0503030303020204" pitchFamily="50" charset="-127"/>
                  </a:endParaRPr>
                </a:p>
              </p:txBody>
            </p:sp>
          </p:grpSp>
          <p:sp>
            <p:nvSpPr>
              <p:cNvPr id="22" name="원통 23">
                <a:extLst>
                  <a:ext uri="{FF2B5EF4-FFF2-40B4-BE49-F238E27FC236}">
                    <a16:creationId xmlns:a16="http://schemas.microsoft.com/office/drawing/2014/main" id="{D22A5ACF-B7DC-4449-B475-486F384BB0CB}"/>
                  </a:ext>
                </a:extLst>
              </p:cNvPr>
              <p:cNvSpPr/>
              <p:nvPr/>
            </p:nvSpPr>
            <p:spPr>
              <a:xfrm>
                <a:off x="6565839" y="4960293"/>
                <a:ext cx="1211860" cy="529816"/>
              </a:xfrm>
              <a:prstGeom prst="can">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1F45BC"/>
                    </a:solidFill>
                    <a:latin typeface="SamsungOne-700" panose="020B0803030303020204" pitchFamily="34" charset="0"/>
                    <a:ea typeface="SamsungOne-700" panose="020B0803030303020204" pitchFamily="34" charset="0"/>
                  </a:rPr>
                  <a:t>Luồng</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đầu</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ra</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grpSp>
            <p:nvGrpSpPr>
              <p:cNvPr id="23" name="그룹 22">
                <a:extLst>
                  <a:ext uri="{FF2B5EF4-FFF2-40B4-BE49-F238E27FC236}">
                    <a16:creationId xmlns:a16="http://schemas.microsoft.com/office/drawing/2014/main" id="{B7F8F565-3A64-42B5-9196-6BE1E862AD0E}"/>
                  </a:ext>
                </a:extLst>
              </p:cNvPr>
              <p:cNvGrpSpPr/>
              <p:nvPr/>
            </p:nvGrpSpPr>
            <p:grpSpPr>
              <a:xfrm>
                <a:off x="6602482" y="3866806"/>
                <a:ext cx="1138574" cy="902267"/>
                <a:chOff x="6517177" y="3774877"/>
                <a:chExt cx="1138574" cy="902267"/>
              </a:xfrm>
            </p:grpSpPr>
            <p:pic>
              <p:nvPicPr>
                <p:cNvPr id="24" name="그림 23">
                  <a:extLst>
                    <a:ext uri="{FF2B5EF4-FFF2-40B4-BE49-F238E27FC236}">
                      <a16:creationId xmlns:a16="http://schemas.microsoft.com/office/drawing/2014/main" id="{2BED2DE3-EED4-4606-8B2E-402AA8900C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7177" y="3774877"/>
                  <a:ext cx="1138574" cy="902267"/>
                </a:xfrm>
                <a:prstGeom prst="rect">
                  <a:avLst/>
                </a:prstGeom>
              </p:spPr>
            </p:pic>
            <p:sp>
              <p:nvSpPr>
                <p:cNvPr id="25" name="직사각형 24">
                  <a:extLst>
                    <a:ext uri="{FF2B5EF4-FFF2-40B4-BE49-F238E27FC236}">
                      <a16:creationId xmlns:a16="http://schemas.microsoft.com/office/drawing/2014/main" id="{420AD003-CF19-4E54-8F14-B26E462780BD}"/>
                    </a:ext>
                  </a:extLst>
                </p:cNvPr>
                <p:cNvSpPr/>
                <p:nvPr/>
              </p:nvSpPr>
              <p:spPr>
                <a:xfrm>
                  <a:off x="6671126" y="4136722"/>
                  <a:ext cx="824265" cy="276999"/>
                </a:xfrm>
                <a:prstGeom prst="rect">
                  <a:avLst/>
                </a:prstGeom>
                <a:solidFill>
                  <a:srgbClr val="E9F2FC"/>
                </a:solidFill>
              </p:spPr>
              <p:txBody>
                <a:bodyPr wrap="none">
                  <a:spAutoFit/>
                </a:bodyPr>
                <a:lstStyle/>
                <a:p>
                  <a:pPr algn="ctr"/>
                  <a:r>
                    <a:rPr lang="en-US" altLang="ko-KR" sz="1200" dirty="0" err="1">
                      <a:solidFill>
                        <a:srgbClr val="1F45BC"/>
                      </a:solidFill>
                      <a:latin typeface="SamsungOne-700" panose="020B0803030303020204" pitchFamily="34" charset="0"/>
                      <a:ea typeface="SamsungOne-700" panose="020B0803030303020204" pitchFamily="34" charset="0"/>
                    </a:rPr>
                    <a:t>Phân</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tích</a:t>
                  </a:r>
                  <a:endParaRPr lang="ko-KR" altLang="en-US" sz="1200" dirty="0">
                    <a:solidFill>
                      <a:srgbClr val="1F45BC"/>
                    </a:solidFill>
                    <a:latin typeface="SamsungOne-700" panose="020B0803030303020204" pitchFamily="34" charset="0"/>
                    <a:ea typeface="SamsungOne-700C" panose="020B0806030303020204" pitchFamily="34" charset="0"/>
                  </a:endParaRPr>
                </a:p>
              </p:txBody>
            </p:sp>
          </p:grpSp>
        </p:grpSp>
        <p:sp>
          <p:nvSpPr>
            <p:cNvPr id="13" name="Rectangle 5">
              <a:extLst>
                <a:ext uri="{FF2B5EF4-FFF2-40B4-BE49-F238E27FC236}">
                  <a16:creationId xmlns:a16="http://schemas.microsoft.com/office/drawing/2014/main" id="{3DF22489-2B21-4EE9-AC2A-35C45A36B4BA}"/>
                </a:ext>
              </a:extLst>
            </p:cNvPr>
            <p:cNvSpPr/>
            <p:nvPr/>
          </p:nvSpPr>
          <p:spPr>
            <a:xfrm>
              <a:off x="4082000" y="3685268"/>
              <a:ext cx="1969477" cy="2212975"/>
            </a:xfrm>
            <a:prstGeom prst="roundRect">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600" dirty="0">
                  <a:solidFill>
                    <a:srgbClr val="1F45BC"/>
                  </a:solidFill>
                  <a:latin typeface="SamsungOne-700" panose="020B0803030303020204" pitchFamily="34" charset="0"/>
                  <a:ea typeface="SamsungOne-700" panose="020B0803030303020204" pitchFamily="34" charset="0"/>
                </a:rPr>
                <a:t>Kudu</a:t>
              </a:r>
            </a:p>
            <a:p>
              <a:pPr algn="ctr"/>
              <a:endParaRPr lang="en-KR" sz="1200" dirty="0">
                <a:solidFill>
                  <a:srgbClr val="1F45BC"/>
                </a:solidFill>
                <a:latin typeface="SamsungOne-700" panose="020B0803030303020204" pitchFamily="34" charset="0"/>
                <a:ea typeface="SamsungOne-700" panose="020B0803030303020204" pitchFamily="34" charset="0"/>
              </a:endParaRPr>
            </a:p>
            <a:p>
              <a:pPr algn="ctr"/>
              <a:r>
                <a:rPr lang="en-US" sz="1200" dirty="0" err="1">
                  <a:solidFill>
                    <a:srgbClr val="1F45BC"/>
                  </a:solidFill>
                  <a:latin typeface="SamsungOne-700" panose="020B0803030303020204" pitchFamily="34" charset="0"/>
                  <a:ea typeface="SamsungOne-700" panose="020B0803030303020204" pitchFamily="34" charset="0"/>
                </a:rPr>
                <a:t>Chèn</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và</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cập</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nhật</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nhanh</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với</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các</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phân</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tích</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gần</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thời</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gian</a:t>
              </a:r>
              <a:r>
                <a:rPr lang="en-US" sz="1200" dirty="0">
                  <a:solidFill>
                    <a:srgbClr val="1F45BC"/>
                  </a:solidFill>
                  <a:latin typeface="SamsungOne-700" panose="020B0803030303020204" pitchFamily="34" charset="0"/>
                  <a:ea typeface="SamsungOne-700" panose="020B0803030303020204" pitchFamily="34" charset="0"/>
                </a:rPr>
                <a:t> </a:t>
              </a:r>
              <a:r>
                <a:rPr lang="en-US" sz="1200" dirty="0" err="1">
                  <a:solidFill>
                    <a:srgbClr val="1F45BC"/>
                  </a:solidFill>
                  <a:latin typeface="SamsungOne-700" panose="020B0803030303020204" pitchFamily="34" charset="0"/>
                  <a:ea typeface="SamsungOne-700" panose="020B0803030303020204" pitchFamily="34" charset="0"/>
                </a:rPr>
                <a:t>thực</a:t>
              </a:r>
              <a:endParaRPr lang="en-KR" sz="1200" dirty="0">
                <a:solidFill>
                  <a:srgbClr val="1F45BC"/>
                </a:solidFill>
                <a:latin typeface="SamsungOne-700" panose="020B0803030303020204" pitchFamily="34" charset="0"/>
                <a:ea typeface="SamsungOne-700" panose="020B0803030303020204" pitchFamily="34" charset="0"/>
              </a:endParaRPr>
            </a:p>
          </p:txBody>
        </p:sp>
        <p:grpSp>
          <p:nvGrpSpPr>
            <p:cNvPr id="14" name="그룹 13">
              <a:extLst>
                <a:ext uri="{FF2B5EF4-FFF2-40B4-BE49-F238E27FC236}">
                  <a16:creationId xmlns:a16="http://schemas.microsoft.com/office/drawing/2014/main" id="{42438B8D-445F-4290-8A41-9AC9A4ABD0DD}"/>
                </a:ext>
              </a:extLst>
            </p:cNvPr>
            <p:cNvGrpSpPr/>
            <p:nvPr/>
          </p:nvGrpSpPr>
          <p:grpSpPr>
            <a:xfrm>
              <a:off x="3439865" y="4151864"/>
              <a:ext cx="595086" cy="1115060"/>
              <a:chOff x="3409385" y="4151864"/>
              <a:chExt cx="595086" cy="1115060"/>
            </a:xfrm>
          </p:grpSpPr>
          <p:sp>
            <p:nvSpPr>
              <p:cNvPr id="18" name="오른쪽 화살표 43">
                <a:extLst>
                  <a:ext uri="{FF2B5EF4-FFF2-40B4-BE49-F238E27FC236}">
                    <a16:creationId xmlns:a16="http://schemas.microsoft.com/office/drawing/2014/main" id="{981D8F43-C3B8-447F-A3F5-65BAEAD8952D}"/>
                  </a:ext>
                </a:extLst>
              </p:cNvPr>
              <p:cNvSpPr/>
              <p:nvPr/>
            </p:nvSpPr>
            <p:spPr>
              <a:xfrm>
                <a:off x="3409385" y="4151864"/>
                <a:ext cx="595086" cy="336888"/>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9" name="오른쪽 화살표 45">
                <a:extLst>
                  <a:ext uri="{FF2B5EF4-FFF2-40B4-BE49-F238E27FC236}">
                    <a16:creationId xmlns:a16="http://schemas.microsoft.com/office/drawing/2014/main" id="{1051FF6A-BDB7-4DC2-AA48-7ADBFED55A78}"/>
                  </a:ext>
                </a:extLst>
              </p:cNvPr>
              <p:cNvSpPr/>
              <p:nvPr/>
            </p:nvSpPr>
            <p:spPr>
              <a:xfrm>
                <a:off x="3409385" y="4541263"/>
                <a:ext cx="595086" cy="336888"/>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0" name="오른쪽 화살표 46">
                <a:extLst>
                  <a:ext uri="{FF2B5EF4-FFF2-40B4-BE49-F238E27FC236}">
                    <a16:creationId xmlns:a16="http://schemas.microsoft.com/office/drawing/2014/main" id="{D8833DEB-1787-46CB-A214-E99751D23AD1}"/>
                  </a:ext>
                </a:extLst>
              </p:cNvPr>
              <p:cNvSpPr/>
              <p:nvPr/>
            </p:nvSpPr>
            <p:spPr>
              <a:xfrm>
                <a:off x="3409385" y="4930036"/>
                <a:ext cx="595086" cy="336888"/>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15" name="그룹 14">
              <a:extLst>
                <a:ext uri="{FF2B5EF4-FFF2-40B4-BE49-F238E27FC236}">
                  <a16:creationId xmlns:a16="http://schemas.microsoft.com/office/drawing/2014/main" id="{6F2B5879-1463-43E0-90A2-1A6ECFC194E6}"/>
                </a:ext>
              </a:extLst>
            </p:cNvPr>
            <p:cNvGrpSpPr/>
            <p:nvPr/>
          </p:nvGrpSpPr>
          <p:grpSpPr>
            <a:xfrm>
              <a:off x="6117766" y="4109577"/>
              <a:ext cx="595086" cy="1115060"/>
              <a:chOff x="3409385" y="4151864"/>
              <a:chExt cx="595086" cy="1115060"/>
            </a:xfrm>
          </p:grpSpPr>
          <p:sp>
            <p:nvSpPr>
              <p:cNvPr id="16" name="오른쪽 화살표 49">
                <a:extLst>
                  <a:ext uri="{FF2B5EF4-FFF2-40B4-BE49-F238E27FC236}">
                    <a16:creationId xmlns:a16="http://schemas.microsoft.com/office/drawing/2014/main" id="{94B123D9-B614-49D6-BCF3-06FC24B45474}"/>
                  </a:ext>
                </a:extLst>
              </p:cNvPr>
              <p:cNvSpPr/>
              <p:nvPr/>
            </p:nvSpPr>
            <p:spPr>
              <a:xfrm>
                <a:off x="3409385" y="4151864"/>
                <a:ext cx="595086" cy="336888"/>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오른쪽 화살표 51">
                <a:extLst>
                  <a:ext uri="{FF2B5EF4-FFF2-40B4-BE49-F238E27FC236}">
                    <a16:creationId xmlns:a16="http://schemas.microsoft.com/office/drawing/2014/main" id="{AFFD80F8-460A-44CC-847F-C78669C02721}"/>
                  </a:ext>
                </a:extLst>
              </p:cNvPr>
              <p:cNvSpPr/>
              <p:nvPr/>
            </p:nvSpPr>
            <p:spPr>
              <a:xfrm>
                <a:off x="3409385" y="4930036"/>
                <a:ext cx="595086" cy="336888"/>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spTree>
    <p:extLst>
      <p:ext uri="{BB962C8B-B14F-4D97-AF65-F5344CB8AC3E}">
        <p14:creationId xmlns:p14="http://schemas.microsoft.com/office/powerpoint/2010/main" val="123055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611BC5D-ABF4-47F3-930F-61FA685FB8EB}"/>
              </a:ext>
            </a:extLst>
          </p:cNvPr>
          <p:cNvSpPr>
            <a:spLocks noGrp="1"/>
          </p:cNvSpPr>
          <p:nvPr>
            <p:ph type="body" sz="quarter" idx="10"/>
          </p:nvPr>
        </p:nvSpPr>
        <p:spPr>
          <a:xfrm>
            <a:off x="711202" y="1597421"/>
            <a:ext cx="8632825" cy="3299044"/>
          </a:xfrm>
        </p:spPr>
        <p:txBody>
          <a:bodyPr/>
          <a:lstStyle/>
          <a:p>
            <a:pPr>
              <a:defRPr/>
            </a:pPr>
            <a:r>
              <a:rPr lang="vi-VN" altLang="ko-KR" dirty="0"/>
              <a:t>Chúng ta sẽ tìm hiểu cách sử dụng các thiết bị lưu trữ khác ngoài HDFS</a:t>
            </a:r>
            <a:endParaRPr lang="en-US" altLang="ko-KR" sz="1300" dirty="0">
              <a:solidFill>
                <a:prstClr val="black">
                  <a:lumMod val="85000"/>
                  <a:lumOff val="15000"/>
                </a:prstClr>
              </a:solidFill>
            </a:endParaRPr>
          </a:p>
          <a:p>
            <a:pPr marL="742937" lvl="1" indent="-285750" defTabSz="457200">
              <a:spcAft>
                <a:spcPts val="800"/>
              </a:spcAft>
              <a:buClr>
                <a:srgbClr val="A5A5A5"/>
              </a:buClr>
              <a:defRPr/>
            </a:pPr>
            <a:r>
              <a:rPr lang="vi-VN" altLang="ko-KR" dirty="0"/>
              <a:t>HDFS EC cho phép chúng t</a:t>
            </a:r>
            <a:r>
              <a:rPr lang="en-US" altLang="ko-KR" dirty="0"/>
              <a:t>a</a:t>
            </a:r>
            <a:r>
              <a:rPr lang="vi-VN" altLang="ko-KR" dirty="0"/>
              <a:t> đạt được cùng một mức độ chịu lỗi với khoảng một nửa chi phí sử dụng đĩa</a:t>
            </a:r>
          </a:p>
          <a:p>
            <a:pPr marL="742937" lvl="1" indent="-285750" defTabSz="457200">
              <a:spcAft>
                <a:spcPts val="800"/>
              </a:spcAft>
              <a:buClr>
                <a:srgbClr val="A5A5A5"/>
              </a:buClr>
              <a:defRPr/>
            </a:pPr>
            <a:r>
              <a:rPr lang="vi-VN" altLang="ko-KR" dirty="0"/>
              <a:t>Kudu cho phép các ứng dụng có cả đặc tính thông lượng cao và độ trễ nhanh</a:t>
            </a:r>
          </a:p>
          <a:p>
            <a:pPr marL="742937" lvl="1" indent="-285750" defTabSz="457200">
              <a:spcAft>
                <a:spcPts val="800"/>
              </a:spcAft>
              <a:buClr>
                <a:srgbClr val="A5A5A5"/>
              </a:buClr>
              <a:defRPr/>
            </a:pPr>
            <a:r>
              <a:rPr lang="vi-VN" altLang="ko-KR" dirty="0"/>
              <a:t>Ngoài ra, về lưu trữ tiền đề, có nhiều tùy chọn lưu trữ đám mây công cộng có sẵn</a:t>
            </a:r>
            <a:endParaRPr lang="en-US" altLang="ko-KR" sz="1300" dirty="0">
              <a:solidFill>
                <a:prstClr val="black">
                  <a:lumMod val="85000"/>
                  <a:lumOff val="15000"/>
                </a:prstClr>
              </a:solidFill>
            </a:endParaRPr>
          </a:p>
          <a:p>
            <a:pPr>
              <a:defRPr/>
            </a:pPr>
            <a:r>
              <a:rPr lang="en-US" altLang="ko-KR" dirty="0"/>
              <a:t>We will learn what NoSQL is and how it differs from conventional relational database management systems </a:t>
            </a:r>
            <a:endParaRPr lang="en-US" altLang="ko-KR" sz="1300" dirty="0">
              <a:solidFill>
                <a:prstClr val="black">
                  <a:lumMod val="85000"/>
                  <a:lumOff val="15000"/>
                </a:prstClr>
              </a:solidFill>
            </a:endParaRPr>
          </a:p>
          <a:p>
            <a:pPr marL="742937" lvl="1" indent="-285750" defTabSz="457200">
              <a:spcAft>
                <a:spcPts val="800"/>
              </a:spcAft>
              <a:buClr>
                <a:srgbClr val="A5A5A5"/>
              </a:buClr>
              <a:defRPr/>
            </a:pPr>
            <a:r>
              <a:rPr lang="vi-VN" altLang="ko-KR" dirty="0"/>
              <a:t>Apache HBase là một trong những công cụ NoSQL sớm nhất và được tích hợp chặt chẽ với Hadoop</a:t>
            </a:r>
          </a:p>
          <a:p>
            <a:pPr marL="742937" lvl="1" indent="-285750" defTabSz="457200">
              <a:spcAft>
                <a:spcPts val="800"/>
              </a:spcAft>
              <a:buClr>
                <a:srgbClr val="A5A5A5"/>
              </a:buClr>
              <a:defRPr/>
            </a:pPr>
            <a:r>
              <a:rPr lang="vi-VN" altLang="ko-KR" dirty="0"/>
              <a:t>Các công cụ NoSQL thường được phân loại là "nhất quán mạnh mẽ" hoặc "có tính sẵn sàng cao"</a:t>
            </a:r>
          </a:p>
          <a:p>
            <a:pPr marL="742937" lvl="1" indent="-285750" defTabSz="457200">
              <a:spcAft>
                <a:spcPts val="800"/>
              </a:spcAft>
              <a:buClr>
                <a:srgbClr val="A5A5A5"/>
              </a:buClr>
              <a:defRPr/>
            </a:pPr>
            <a:r>
              <a:rPr lang="vi-VN" altLang="ko-KR" dirty="0"/>
              <a:t>Chúng ta sẽ tìm hiểu kiến thức cơ bản về Apache Cassandra, chủ yếu là cơ sở dữ liệu NoSQL có tính sẵn sàng cao</a:t>
            </a:r>
          </a:p>
          <a:p>
            <a:pPr marL="742937" lvl="1" indent="-285750" defTabSz="457200">
              <a:spcAft>
                <a:spcPts val="800"/>
              </a:spcAft>
              <a:buClr>
                <a:srgbClr val="A5A5A5"/>
              </a:buClr>
              <a:defRPr/>
            </a:pPr>
            <a:r>
              <a:rPr lang="vi-VN" altLang="ko-KR" dirty="0"/>
              <a:t>Để nhất quán mạnh mẽ, chúng ta sẽ tìm hiểu kiến thức cơ bản về Apache MongoDB</a:t>
            </a:r>
            <a:endParaRPr lang="ko-KR" altLang="en-US" b="1" dirty="0"/>
          </a:p>
        </p:txBody>
      </p:sp>
      <p:sp>
        <p:nvSpPr>
          <p:cNvPr id="3" name="텍스트 개체 틀 2">
            <a:extLst>
              <a:ext uri="{FF2B5EF4-FFF2-40B4-BE49-F238E27FC236}">
                <a16:creationId xmlns:a16="http://schemas.microsoft.com/office/drawing/2014/main" id="{3861DA5D-C90D-4765-A13E-3FDFA92A633F}"/>
              </a:ext>
            </a:extLst>
          </p:cNvPr>
          <p:cNvSpPr>
            <a:spLocks noGrp="1"/>
          </p:cNvSpPr>
          <p:nvPr>
            <p:ph type="body" sz="quarter" idx="11"/>
          </p:nvPr>
        </p:nvSpPr>
        <p:spPr>
          <a:xfrm>
            <a:off x="711202" y="5289772"/>
            <a:ext cx="8632825" cy="793514"/>
          </a:xfrm>
        </p:spPr>
        <p:txBody>
          <a:bodyPr tIns="144000" bIns="144000"/>
          <a:lstStyle/>
          <a:p>
            <a:pPr marL="342900" indent="-342900" defTabSz="457200">
              <a:spcBef>
                <a:spcPts val="0"/>
              </a:spcBef>
              <a:spcAft>
                <a:spcPts val="800"/>
              </a:spcAft>
              <a:buClr>
                <a:srgbClr val="A5A5A5"/>
              </a:buClr>
              <a:buFont typeface="+mj-lt"/>
              <a:buAutoNum type="arabicPeriod"/>
              <a:defRPr/>
            </a:pPr>
            <a:r>
              <a:rPr lang="vi-VN" altLang="ko-KR" dirty="0"/>
              <a:t>Giải pháp thay thế lưu trữ dữ liệu</a:t>
            </a:r>
          </a:p>
          <a:p>
            <a:pPr marL="342900" indent="-342900" defTabSz="457200">
              <a:spcBef>
                <a:spcPts val="0"/>
              </a:spcBef>
              <a:spcAft>
                <a:spcPts val="800"/>
              </a:spcAft>
              <a:buClr>
                <a:srgbClr val="A5A5A5"/>
              </a:buClr>
              <a:buFont typeface="+mj-lt"/>
              <a:buAutoNum type="arabicPeriod"/>
              <a:defRPr/>
            </a:pPr>
            <a:r>
              <a:rPr lang="vi-VN" altLang="ko-KR" dirty="0"/>
              <a:t>NoSQL</a:t>
            </a:r>
            <a:endParaRPr lang="en-US" altLang="ko-KR" sz="1300" dirty="0">
              <a:solidFill>
                <a:prstClr val="black">
                  <a:lumMod val="85000"/>
                  <a:lumOff val="15000"/>
                </a:prstClr>
              </a:solidFill>
            </a:endParaRPr>
          </a:p>
        </p:txBody>
      </p:sp>
    </p:spTree>
    <p:extLst>
      <p:ext uri="{BB962C8B-B14F-4D97-AF65-F5344CB8AC3E}">
        <p14:creationId xmlns:p14="http://schemas.microsoft.com/office/powerpoint/2010/main" val="1497944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396582"/>
            <a:ext cx="8796528" cy="493776"/>
          </a:xfrm>
        </p:spPr>
        <p:txBody>
          <a:bodyPr/>
          <a:lstStyle/>
          <a:p>
            <a:r>
              <a:rPr lang="vi-VN" altLang="ko-KR" dirty="0">
                <a:ea typeface="SamsungOneKorean 400" panose="020B0503030303020204" pitchFamily="50" charset="-127"/>
              </a:rPr>
              <a:t>Trường hợp sử dụng Kudu - Ứng dụng chuỗi thời gian</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4548424" cy="914400"/>
          </a:xfrm>
        </p:spPr>
        <p:txBody>
          <a:bodyPr/>
          <a:lstStyle/>
          <a:p>
            <a:r>
              <a:rPr lang="en-US" altLang="ko-KR" dirty="0" err="1">
                <a:cs typeface="Calibri"/>
                <a:sym typeface="Calibri"/>
              </a:rPr>
              <a:t>Ứng</a:t>
            </a:r>
            <a:r>
              <a:rPr lang="en-US" altLang="ko-KR" dirty="0">
                <a:cs typeface="Calibri"/>
                <a:sym typeface="Calibri"/>
              </a:rPr>
              <a:t> </a:t>
            </a:r>
            <a:r>
              <a:rPr lang="en-US" altLang="ko-KR" dirty="0" err="1">
                <a:cs typeface="Calibri"/>
                <a:sym typeface="Calibri"/>
              </a:rPr>
              <a:t>dụng</a:t>
            </a:r>
            <a:r>
              <a:rPr lang="en-US" altLang="ko-KR" dirty="0">
                <a:cs typeface="Calibri"/>
                <a:sym typeface="Calibri"/>
              </a:rPr>
              <a:t> </a:t>
            </a:r>
            <a:r>
              <a:rPr lang="en-US" altLang="ko-KR" dirty="0" err="1">
                <a:cs typeface="Calibri"/>
                <a:sym typeface="Calibri"/>
              </a:rPr>
              <a:t>chuỗi</a:t>
            </a:r>
            <a:r>
              <a:rPr lang="en-US" altLang="ko-KR" dirty="0">
                <a:cs typeface="Calibri"/>
                <a:sym typeface="Calibri"/>
              </a:rPr>
              <a:t> </a:t>
            </a:r>
            <a:r>
              <a:rPr lang="en-US" altLang="ko-KR" dirty="0" err="1">
                <a:cs typeface="Calibri"/>
                <a:sym typeface="Calibri"/>
              </a:rPr>
              <a:t>thời</a:t>
            </a:r>
            <a:r>
              <a:rPr lang="en-US" altLang="ko-KR" dirty="0">
                <a:cs typeface="Calibri"/>
                <a:sym typeface="Calibri"/>
              </a:rPr>
              <a:t> </a:t>
            </a:r>
            <a:r>
              <a:rPr lang="en-US" altLang="ko-KR" dirty="0" err="1">
                <a:cs typeface="Calibri"/>
                <a:sym typeface="Calibri"/>
              </a:rPr>
              <a:t>gian</a:t>
            </a:r>
            <a:r>
              <a:rPr lang="en-US" altLang="ko-KR" dirty="0">
                <a:cs typeface="Calibri"/>
                <a:sym typeface="Calibri"/>
              </a:rPr>
              <a:t> </a:t>
            </a:r>
            <a:r>
              <a:rPr lang="en-US" altLang="ko-KR" dirty="0" err="1">
                <a:cs typeface="Calibri"/>
                <a:sym typeface="Calibri"/>
              </a:rPr>
              <a:t>với</a:t>
            </a:r>
            <a:r>
              <a:rPr lang="en-US" altLang="ko-KR" dirty="0">
                <a:cs typeface="Calibri"/>
                <a:sym typeface="Calibri"/>
              </a:rPr>
              <a:t> </a:t>
            </a:r>
            <a:r>
              <a:rPr lang="en-US" altLang="ko-KR" dirty="0" err="1">
                <a:cs typeface="Calibri"/>
                <a:sym typeface="Calibri"/>
              </a:rPr>
              <a:t>các</a:t>
            </a:r>
            <a:r>
              <a:rPr lang="en-US" altLang="ko-KR" dirty="0">
                <a:cs typeface="Calibri"/>
                <a:sym typeface="Calibri"/>
              </a:rPr>
              <a:t> </a:t>
            </a:r>
            <a:r>
              <a:rPr lang="en-US" altLang="ko-KR" dirty="0" err="1">
                <a:cs typeface="Calibri"/>
                <a:sym typeface="Calibri"/>
              </a:rPr>
              <a:t>mẫu</a:t>
            </a:r>
            <a:r>
              <a:rPr lang="en-US" altLang="ko-KR" dirty="0">
                <a:cs typeface="Calibri"/>
                <a:sym typeface="Calibri"/>
              </a:rPr>
              <a:t> </a:t>
            </a:r>
            <a:r>
              <a:rPr lang="en-US" altLang="ko-KR" dirty="0" err="1">
                <a:cs typeface="Calibri"/>
                <a:sym typeface="Calibri"/>
              </a:rPr>
              <a:t>truy</a:t>
            </a:r>
            <a:r>
              <a:rPr lang="en-US" altLang="ko-KR" dirty="0">
                <a:cs typeface="Calibri"/>
                <a:sym typeface="Calibri"/>
              </a:rPr>
              <a:t> </a:t>
            </a:r>
            <a:r>
              <a:rPr lang="en-US" altLang="ko-KR" dirty="0" err="1">
                <a:cs typeface="Calibri"/>
                <a:sym typeface="Calibri"/>
              </a:rPr>
              <a:t>cập</a:t>
            </a:r>
            <a:r>
              <a:rPr lang="en-US" altLang="ko-KR" dirty="0">
                <a:cs typeface="Calibri"/>
                <a:sym typeface="Calibri"/>
              </a:rPr>
              <a:t> </a:t>
            </a:r>
            <a:r>
              <a:rPr lang="en-US" altLang="ko-KR" dirty="0" err="1">
                <a:cs typeface="Calibri"/>
                <a:sym typeface="Calibri"/>
              </a:rPr>
              <a:t>đa</a:t>
            </a:r>
            <a:r>
              <a:rPr lang="en-US" altLang="ko-KR" dirty="0">
                <a:cs typeface="Calibri"/>
                <a:sym typeface="Calibri"/>
              </a:rPr>
              <a:t> </a:t>
            </a:r>
            <a:r>
              <a:rPr lang="en-US" altLang="ko-KR" dirty="0" err="1">
                <a:cs typeface="Calibri"/>
                <a:sym typeface="Calibri"/>
              </a:rPr>
              <a:t>dạng</a:t>
            </a:r>
            <a:endParaRPr lang="en-US" altLang="ko-KR" dirty="0">
              <a:cs typeface="Calibri"/>
              <a:sym typeface="Calibri"/>
            </a:endParaRPr>
          </a:p>
          <a:p>
            <a:pPr lvl="1"/>
            <a:r>
              <a:rPr lang="vi-VN" altLang="ko-KR" dirty="0">
                <a:cs typeface="Calibri"/>
                <a:sym typeface="Calibri"/>
              </a:rPr>
              <a:t>Các điểm dữ liệu được sắp xếp và khóa theo thời gian chúng xảy ra</a:t>
            </a:r>
          </a:p>
          <a:p>
            <a:pPr lvl="1"/>
            <a:r>
              <a:rPr lang="vi-VN" altLang="ko-KR" dirty="0">
                <a:cs typeface="Calibri"/>
                <a:sym typeface="Calibri"/>
              </a:rPr>
              <a:t>Điều tra hiệu suất của các số liệu theo thời gian</a:t>
            </a:r>
          </a:p>
          <a:p>
            <a:pPr lvl="1"/>
            <a:r>
              <a:rPr lang="vi-VN" altLang="ko-KR" dirty="0">
                <a:cs typeface="Calibri"/>
                <a:sym typeface="Calibri"/>
              </a:rPr>
              <a:t>Dự đoán hành vi trong tương lai dựa trên dữ liệu trong quá khứ</a:t>
            </a:r>
          </a:p>
          <a:p>
            <a:pPr lvl="1"/>
            <a:r>
              <a:rPr lang="vi-VN" altLang="ko-KR" dirty="0">
                <a:cs typeface="Calibri"/>
                <a:sym typeface="Calibri"/>
              </a:rPr>
              <a:t>Quét phân tích dữ liệu trong quá khứ cùng với các bản cập nhật và chèn theo thời gian thực</a:t>
            </a:r>
          </a:p>
          <a:p>
            <a:pPr lvl="1"/>
            <a:r>
              <a:rPr lang="vi-VN" altLang="ko-KR" dirty="0">
                <a:cs typeface="Calibri"/>
                <a:sym typeface="Calibri"/>
              </a:rPr>
              <a:t>Ví dụ: Dữ liệu khách hàng theo chuỗi thời gian lưu trữ lịch sử nhấp chuột mua hàng để dự đoán các lần mua hàng trong tương lai</a:t>
            </a:r>
            <a:endParaRPr lang="en-US" altLang="ko-KR" dirty="0"/>
          </a:p>
          <a:p>
            <a:pPr lvl="1"/>
            <a:endParaRPr lang="en-US" altLang="ko-KR" dirty="0"/>
          </a:p>
          <a:p>
            <a:pPr lvl="1"/>
            <a:endParaRPr lang="ko-KR" altLang="en-US" dirty="0"/>
          </a:p>
        </p:txBody>
      </p:sp>
      <p:pic>
        <p:nvPicPr>
          <p:cNvPr id="13" name="Picture 4" descr="Energies | Free Full-Text | Big Data Mining of Energy Time Series for  Behavioral Analytics and Energy Consumption Forecasting">
            <a:extLst>
              <a:ext uri="{FF2B5EF4-FFF2-40B4-BE49-F238E27FC236}">
                <a16:creationId xmlns:a16="http://schemas.microsoft.com/office/drawing/2014/main" id="{61E2B218-3F07-4CC2-9B11-8ECDDF86C05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50" r="8500" b="68952"/>
          <a:stretch/>
        </p:blipFill>
        <p:spPr bwMode="auto">
          <a:xfrm>
            <a:off x="5207167" y="4298968"/>
            <a:ext cx="4090400" cy="14682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표 13">
            <a:extLst>
              <a:ext uri="{FF2B5EF4-FFF2-40B4-BE49-F238E27FC236}">
                <a16:creationId xmlns:a16="http://schemas.microsoft.com/office/drawing/2014/main" id="{0D731821-FE08-4839-8C60-4EA33F9B0D24}"/>
              </a:ext>
            </a:extLst>
          </p:cNvPr>
          <p:cNvGraphicFramePr>
            <a:graphicFrameLocks noGrp="1"/>
          </p:cNvGraphicFramePr>
          <p:nvPr>
            <p:extLst>
              <p:ext uri="{D42A27DB-BD31-4B8C-83A1-F6EECF244321}">
                <p14:modId xmlns:p14="http://schemas.microsoft.com/office/powerpoint/2010/main" val="214987104"/>
              </p:ext>
            </p:extLst>
          </p:nvPr>
        </p:nvGraphicFramePr>
        <p:xfrm>
          <a:off x="5390576" y="2817680"/>
          <a:ext cx="3730555" cy="1280160"/>
        </p:xfrm>
        <a:graphic>
          <a:graphicData uri="http://schemas.openxmlformats.org/drawingml/2006/table">
            <a:tbl>
              <a:tblPr/>
              <a:tblGrid>
                <a:gridCol w="746111">
                  <a:extLst>
                    <a:ext uri="{9D8B030D-6E8A-4147-A177-3AD203B41FA5}">
                      <a16:colId xmlns:a16="http://schemas.microsoft.com/office/drawing/2014/main" val="394888715"/>
                    </a:ext>
                  </a:extLst>
                </a:gridCol>
                <a:gridCol w="746111">
                  <a:extLst>
                    <a:ext uri="{9D8B030D-6E8A-4147-A177-3AD203B41FA5}">
                      <a16:colId xmlns:a16="http://schemas.microsoft.com/office/drawing/2014/main" val="148328333"/>
                    </a:ext>
                  </a:extLst>
                </a:gridCol>
                <a:gridCol w="746111">
                  <a:extLst>
                    <a:ext uri="{9D8B030D-6E8A-4147-A177-3AD203B41FA5}">
                      <a16:colId xmlns:a16="http://schemas.microsoft.com/office/drawing/2014/main" val="2552908983"/>
                    </a:ext>
                  </a:extLst>
                </a:gridCol>
                <a:gridCol w="746111">
                  <a:extLst>
                    <a:ext uri="{9D8B030D-6E8A-4147-A177-3AD203B41FA5}">
                      <a16:colId xmlns:a16="http://schemas.microsoft.com/office/drawing/2014/main" val="1985907521"/>
                    </a:ext>
                  </a:extLst>
                </a:gridCol>
                <a:gridCol w="746111">
                  <a:extLst>
                    <a:ext uri="{9D8B030D-6E8A-4147-A177-3AD203B41FA5}">
                      <a16:colId xmlns:a16="http://schemas.microsoft.com/office/drawing/2014/main" val="919989650"/>
                    </a:ext>
                  </a:extLst>
                </a:gridCol>
              </a:tblGrid>
              <a:tr h="216061">
                <a:tc>
                  <a:txBody>
                    <a:bodyPr/>
                    <a:lstStyle/>
                    <a:p>
                      <a:pPr algn="ctr" latinLnBrk="1"/>
                      <a:r>
                        <a:rPr lang="en-US" altLang="ko-KR" sz="900" dirty="0" err="1">
                          <a:solidFill>
                            <a:srgbClr val="1F45BC"/>
                          </a:solidFill>
                          <a:latin typeface="SamsungOne-700" panose="020B0803030303020204" pitchFamily="34" charset="0"/>
                          <a:ea typeface="SamsungOneKorean 400" panose="020B0503030303020204" pitchFamily="50" charset="-127"/>
                        </a:rPr>
                        <a:t>Khoảng</a:t>
                      </a:r>
                      <a:r>
                        <a:rPr lang="en-US" altLang="ko-KR" sz="900" dirty="0">
                          <a:solidFill>
                            <a:srgbClr val="1F45BC"/>
                          </a:solidFill>
                          <a:latin typeface="SamsungOne-700" panose="020B0803030303020204" pitchFamily="34" charset="0"/>
                          <a:ea typeface="SamsungOneKorean 400" panose="020B0503030303020204" pitchFamily="50" charset="-127"/>
                        </a:rPr>
                        <a:t> </a:t>
                      </a:r>
                      <a:r>
                        <a:rPr lang="en-US" altLang="ko-KR" sz="900" dirty="0" err="1">
                          <a:solidFill>
                            <a:srgbClr val="1F45BC"/>
                          </a:solidFill>
                          <a:latin typeface="SamsungOne-700" panose="020B0803030303020204" pitchFamily="34" charset="0"/>
                          <a:ea typeface="SamsungOneKorean 400" panose="020B0503030303020204" pitchFamily="50" charset="-127"/>
                        </a:rPr>
                        <a:t>thời</a:t>
                      </a:r>
                      <a:r>
                        <a:rPr lang="en-US" altLang="ko-KR" sz="900" dirty="0">
                          <a:solidFill>
                            <a:srgbClr val="1F45BC"/>
                          </a:solidFill>
                          <a:latin typeface="SamsungOne-700" panose="020B0803030303020204" pitchFamily="34" charset="0"/>
                          <a:ea typeface="SamsungOneKorean 400" panose="020B0503030303020204" pitchFamily="50" charset="-127"/>
                        </a:rPr>
                        <a:t> </a:t>
                      </a:r>
                      <a:r>
                        <a:rPr lang="en-US" altLang="ko-KR" sz="900" dirty="0" err="1">
                          <a:solidFill>
                            <a:srgbClr val="1F45BC"/>
                          </a:solidFill>
                          <a:latin typeface="SamsungOne-700" panose="020B0803030303020204" pitchFamily="34" charset="0"/>
                          <a:ea typeface="SamsungOneKorean 400" panose="020B0503030303020204" pitchFamily="50" charset="-127"/>
                        </a:rPr>
                        <a:t>gian</a:t>
                      </a:r>
                      <a:endParaRPr lang="ko-KR" altLang="en-US" sz="900" dirty="0">
                        <a:solidFill>
                          <a:srgbClr val="1F45BC"/>
                        </a:solidFill>
                        <a:latin typeface="SamsungOne-700" panose="020B0803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a:txBody>
                    <a:bodyPr/>
                    <a:lstStyle/>
                    <a:p>
                      <a:pPr algn="ctr" latinLnBrk="1"/>
                      <a:r>
                        <a:rPr lang="en-US" altLang="ko-KR" sz="900" dirty="0">
                          <a:solidFill>
                            <a:srgbClr val="1F45BC"/>
                          </a:solidFill>
                          <a:latin typeface="SamsungOne-700" panose="020B0803030303020204" pitchFamily="34" charset="0"/>
                          <a:ea typeface="SamsungOneKorean 400" panose="020B0503030303020204" pitchFamily="50" charset="-127"/>
                        </a:rPr>
                        <a:t>Sensor</a:t>
                      </a:r>
                      <a:r>
                        <a:rPr lang="en-US" altLang="ko-KR" sz="900" baseline="0" dirty="0">
                          <a:solidFill>
                            <a:srgbClr val="1F45BC"/>
                          </a:solidFill>
                          <a:latin typeface="SamsungOne-700" panose="020B0803030303020204" pitchFamily="34" charset="0"/>
                        </a:rPr>
                        <a:t> 1</a:t>
                      </a:r>
                      <a:endParaRPr lang="ko-KR" altLang="en-US" sz="900" dirty="0">
                        <a:solidFill>
                          <a:srgbClr val="1F45BC"/>
                        </a:solidFill>
                        <a:latin typeface="SamsungOne-700" panose="020B0803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a:txBody>
                    <a:bodyPr/>
                    <a:lstStyle/>
                    <a:p>
                      <a:pPr algn="ctr" latinLnBrk="1"/>
                      <a:r>
                        <a:rPr lang="en-US" altLang="ko-KR" sz="900" dirty="0">
                          <a:solidFill>
                            <a:srgbClr val="1F45BC"/>
                          </a:solidFill>
                          <a:latin typeface="SamsungOne-700" panose="020B0803030303020204" pitchFamily="34" charset="0"/>
                          <a:ea typeface="SamsungOneKorean 400" panose="020B0503030303020204" pitchFamily="50" charset="-127"/>
                        </a:rPr>
                        <a:t>Sensor 2</a:t>
                      </a:r>
                      <a:endParaRPr lang="ko-KR" altLang="en-US" sz="900" dirty="0">
                        <a:solidFill>
                          <a:srgbClr val="1F45BC"/>
                        </a:solidFill>
                        <a:latin typeface="SamsungOne-700" panose="020B0803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a:txBody>
                    <a:bodyPr/>
                    <a:lstStyle/>
                    <a:p>
                      <a:pPr algn="ctr" latinLnBrk="1"/>
                      <a:r>
                        <a:rPr lang="en-US" altLang="ko-KR" sz="900" dirty="0">
                          <a:solidFill>
                            <a:srgbClr val="1F45BC"/>
                          </a:solidFill>
                          <a:latin typeface="SamsungOne-700" panose="020B0803030303020204" pitchFamily="34" charset="0"/>
                          <a:ea typeface="SamsungOneKorean 400" panose="020B0503030303020204" pitchFamily="50" charset="-127"/>
                        </a:rPr>
                        <a:t>Sensor 3</a:t>
                      </a:r>
                      <a:endParaRPr lang="ko-KR" altLang="en-US" sz="900" dirty="0">
                        <a:solidFill>
                          <a:srgbClr val="1F45BC"/>
                        </a:solidFill>
                        <a:latin typeface="SamsungOne-700" panose="020B0803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6E6E6"/>
                    </a:solidFill>
                  </a:tcPr>
                </a:tc>
                <a:tc>
                  <a:txBody>
                    <a:bodyPr/>
                    <a:lstStyle/>
                    <a:p>
                      <a:pPr algn="ctr" latinLnBrk="1"/>
                      <a:r>
                        <a:rPr lang="en-US" altLang="ko-KR" sz="900" dirty="0">
                          <a:solidFill>
                            <a:srgbClr val="1F45BC"/>
                          </a:solidFill>
                          <a:latin typeface="SamsungOne-700" panose="020B0803030303020204" pitchFamily="34" charset="0"/>
                          <a:ea typeface="SamsungOneKorean 400" panose="020B0503030303020204" pitchFamily="50" charset="-127"/>
                        </a:rPr>
                        <a:t>Sensor 4</a:t>
                      </a:r>
                      <a:endParaRPr lang="ko-KR" altLang="en-US" sz="900" dirty="0">
                        <a:solidFill>
                          <a:srgbClr val="1F45BC"/>
                        </a:solidFill>
                        <a:latin typeface="SamsungOne-700" panose="020B0803030303020204" pitchFamily="34" charset="0"/>
                      </a:endParaRPr>
                    </a:p>
                  </a:txBody>
                  <a:tcPr>
                    <a:lnL w="12700" cmpd="sng">
                      <a:solidFill>
                        <a:srgbClr val="1F45BC"/>
                      </a:solidFill>
                      <a:prstDash val="solid"/>
                    </a:lnL>
                    <a:lnR w="12700" cmpd="sng">
                      <a:solidFill>
                        <a:srgbClr val="1F45BC"/>
                      </a:solidFill>
                      <a:prstDash val="solid"/>
                    </a:lnR>
                    <a:lnT w="12700" cmpd="sng">
                      <a:solidFill>
                        <a:srgbClr val="1F45BC"/>
                      </a:solidFill>
                      <a:prstDash val="soli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1561383975"/>
                  </a:ext>
                </a:extLst>
              </a:tr>
              <a:tr h="176359">
                <a:tc>
                  <a:txBody>
                    <a:bodyPr/>
                    <a:lstStyle/>
                    <a:p>
                      <a:pPr algn="ctr" latinLnBrk="1"/>
                      <a:r>
                        <a:rPr lang="en-US" altLang="ko-KR" sz="900" dirty="0">
                          <a:solidFill>
                            <a:srgbClr val="1F45BC"/>
                          </a:solidFill>
                          <a:latin typeface="SamsungOne-700" panose="020B0803030303020204" pitchFamily="34" charset="0"/>
                          <a:ea typeface="SamsungOneKorean 400" panose="020B0503030303020204" pitchFamily="50" charset="-127"/>
                        </a:rPr>
                        <a:t>T1</a:t>
                      </a:r>
                      <a:r>
                        <a:rPr lang="en-US" altLang="ko-KR" sz="900" baseline="0" dirty="0">
                          <a:solidFill>
                            <a:srgbClr val="1F45BC"/>
                          </a:solidFill>
                          <a:latin typeface="SamsungOne-700" panose="020B0803030303020204" pitchFamily="34" charset="0"/>
                        </a:rPr>
                        <a:t>            T2</a:t>
                      </a:r>
                      <a:endParaRPr lang="ko-KR" altLang="en-US" sz="900" dirty="0">
                        <a:solidFill>
                          <a:srgbClr val="1F45BC"/>
                        </a:solidFill>
                        <a:latin typeface="SamsungOne-700" panose="020B0803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mpd="sng">
                      <a:solidFill>
                        <a:srgbClr val="1F45BC"/>
                      </a:solidFill>
                      <a:prstDash val="soli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1293287875"/>
                  </a:ext>
                </a:extLst>
              </a:tr>
              <a:tr h="17635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rgbClr val="1F45BC"/>
                          </a:solidFill>
                          <a:latin typeface="SamsungOne-700" panose="020B0803030303020204" pitchFamily="34" charset="0"/>
                          <a:ea typeface="SamsungOneKorean 400" panose="020B0503030303020204" pitchFamily="50" charset="-127"/>
                        </a:rPr>
                        <a:t>T2</a:t>
                      </a:r>
                      <a:r>
                        <a:rPr lang="en-US" altLang="ko-KR" sz="900" baseline="0" dirty="0">
                          <a:solidFill>
                            <a:srgbClr val="1F45BC"/>
                          </a:solidFill>
                          <a:latin typeface="SamsungOne-700" panose="020B0803030303020204" pitchFamily="34" charset="0"/>
                        </a:rPr>
                        <a:t>            T3</a:t>
                      </a:r>
                      <a:endParaRPr lang="ko-KR" altLang="en-US" sz="900" dirty="0">
                        <a:solidFill>
                          <a:srgbClr val="1F45BC"/>
                        </a:solidFill>
                        <a:latin typeface="SamsungOne-700" panose="020B0803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mpd="sng">
                      <a:solidFill>
                        <a:srgbClr val="1F45BC"/>
                      </a:solidFill>
                      <a:prstDash val="soli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1156156180"/>
                  </a:ext>
                </a:extLst>
              </a:tr>
              <a:tr h="17635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rgbClr val="1F45BC"/>
                          </a:solidFill>
                          <a:latin typeface="SamsungOne-700" panose="020B0803030303020204" pitchFamily="34" charset="0"/>
                          <a:ea typeface="SamsungOneKorean 400" panose="020B0503030303020204" pitchFamily="50" charset="-127"/>
                        </a:rPr>
                        <a:t>T3</a:t>
                      </a:r>
                      <a:r>
                        <a:rPr lang="en-US" altLang="ko-KR" sz="900" baseline="0" dirty="0">
                          <a:solidFill>
                            <a:srgbClr val="1F45BC"/>
                          </a:solidFill>
                          <a:latin typeface="SamsungOne-700" panose="020B0803030303020204" pitchFamily="34" charset="0"/>
                        </a:rPr>
                        <a:t>            T4</a:t>
                      </a:r>
                      <a:endParaRPr lang="ko-KR" altLang="en-US" sz="900" dirty="0">
                        <a:solidFill>
                          <a:srgbClr val="1F45BC"/>
                        </a:solidFill>
                        <a:latin typeface="SamsungOne-700" panose="020B0803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mpd="sng">
                      <a:solidFill>
                        <a:srgbClr val="1F45BC"/>
                      </a:solidFill>
                      <a:prstDash val="solid"/>
                    </a:lnR>
                    <a:lnT w="12700" cap="flat" cmpd="sng" algn="ctr">
                      <a:solidFill>
                        <a:srgbClr val="1F45BC"/>
                      </a:solidFill>
                      <a:prstDash val="solid"/>
                      <a:round/>
                      <a:headEnd type="none" w="med" len="med"/>
                      <a:tailEnd type="none" w="med" len="med"/>
                    </a:lnT>
                    <a:lnB w="12700" cap="flat" cmpd="sng" algn="ctr">
                      <a:solidFill>
                        <a:srgbClr val="1F45BC"/>
                      </a:solidFill>
                      <a:prstDash val="solid"/>
                      <a:round/>
                      <a:headEnd type="none" w="med" len="med"/>
                      <a:tailEnd type="none" w="med" len="med"/>
                    </a:lnB>
                    <a:solidFill>
                      <a:srgbClr val="E9F2FC"/>
                    </a:solidFill>
                  </a:tcPr>
                </a:tc>
                <a:extLst>
                  <a:ext uri="{0D108BD9-81ED-4DB2-BD59-A6C34878D82A}">
                    <a16:rowId xmlns:a16="http://schemas.microsoft.com/office/drawing/2014/main" val="1888611143"/>
                  </a:ext>
                </a:extLst>
              </a:tr>
              <a:tr h="17635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a:solidFill>
                            <a:srgbClr val="1F45BC"/>
                          </a:solidFill>
                          <a:latin typeface="SamsungOne-700" panose="020B0803030303020204" pitchFamily="34" charset="0"/>
                          <a:ea typeface="SamsungOneKorean 400" panose="020B0503030303020204" pitchFamily="50" charset="-127"/>
                        </a:rPr>
                        <a:t>T4</a:t>
                      </a:r>
                      <a:r>
                        <a:rPr lang="en-US" altLang="ko-KR" sz="900" baseline="0" dirty="0">
                          <a:solidFill>
                            <a:srgbClr val="1F45BC"/>
                          </a:solidFill>
                          <a:latin typeface="SamsungOne-700" panose="020B0803030303020204" pitchFamily="34" charset="0"/>
                        </a:rPr>
                        <a:t>            T5</a:t>
                      </a:r>
                      <a:endParaRPr lang="ko-KR" altLang="en-US" sz="900" dirty="0">
                        <a:solidFill>
                          <a:srgbClr val="1F45BC"/>
                        </a:solidFill>
                        <a:latin typeface="SamsungOne-700" panose="020B0803030303020204" pitchFamily="34" charset="0"/>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mpd="sng">
                      <a:solidFill>
                        <a:srgbClr val="1F45BC"/>
                      </a:solidFill>
                      <a:prstDash val="solid"/>
                    </a:lnT>
                    <a:lnB w="12700" cmpd="sng">
                      <a:solidFill>
                        <a:srgbClr val="1F45BC"/>
                      </a:solidFill>
                      <a:prstDash val="soli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mpd="sng">
                      <a:solidFill>
                        <a:srgbClr val="1F45BC"/>
                      </a:solidFill>
                      <a:prstDash val="soli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mpd="sng">
                      <a:solidFill>
                        <a:srgbClr val="1F45BC"/>
                      </a:solidFill>
                      <a:prstDash val="soli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ap="flat" cmpd="sng" algn="ctr">
                      <a:solidFill>
                        <a:srgbClr val="1F45BC"/>
                      </a:solidFill>
                      <a:prstDash val="solid"/>
                      <a:round/>
                      <a:headEnd type="none" w="med" len="med"/>
                      <a:tailEnd type="none" w="med" len="med"/>
                    </a:lnR>
                    <a:lnT w="12700" cap="flat" cmpd="sng" algn="ctr">
                      <a:solidFill>
                        <a:srgbClr val="1F45BC"/>
                      </a:solidFill>
                      <a:prstDash val="solid"/>
                      <a:round/>
                      <a:headEnd type="none" w="med" len="med"/>
                      <a:tailEnd type="none" w="med" len="med"/>
                    </a:lnT>
                    <a:lnB w="12700" cmpd="sng">
                      <a:solidFill>
                        <a:srgbClr val="1F45BC"/>
                      </a:solidFill>
                      <a:prstDash val="solid"/>
                    </a:lnB>
                    <a:solidFill>
                      <a:schemeClr val="bg1"/>
                    </a:solidFill>
                  </a:tcPr>
                </a:tc>
                <a:tc>
                  <a:txBody>
                    <a:bodyPr/>
                    <a:lstStyle/>
                    <a:p>
                      <a:pPr algn="ctr" latinLnBrk="1"/>
                      <a:endParaRPr lang="ko-KR" altLang="en-US" sz="900" dirty="0">
                        <a:solidFill>
                          <a:srgbClr val="1F45BC"/>
                        </a:solidFill>
                        <a:latin typeface="SamsungOne-700" panose="020B0803030303020204" pitchFamily="34" charset="0"/>
                        <a:ea typeface="SamsungOneKorean 400" panose="020B0503030303020204" pitchFamily="50" charset="-127"/>
                      </a:endParaRPr>
                    </a:p>
                  </a:txBody>
                  <a:tcPr>
                    <a:lnL w="12700" cmpd="sng">
                      <a:solidFill>
                        <a:srgbClr val="1F45BC"/>
                      </a:solidFill>
                      <a:prstDash val="solid"/>
                    </a:lnL>
                    <a:lnR w="12700" cmpd="sng">
                      <a:solidFill>
                        <a:srgbClr val="1F45BC"/>
                      </a:solidFill>
                      <a:prstDash val="solid"/>
                    </a:lnR>
                    <a:lnT w="12700" cap="flat" cmpd="sng" algn="ctr">
                      <a:solidFill>
                        <a:srgbClr val="1F45BC"/>
                      </a:solidFill>
                      <a:prstDash val="solid"/>
                      <a:round/>
                      <a:headEnd type="none" w="med" len="med"/>
                      <a:tailEnd type="none" w="med" len="med"/>
                    </a:lnT>
                    <a:lnB w="12700" cmpd="sng">
                      <a:solidFill>
                        <a:srgbClr val="1F45BC"/>
                      </a:solidFill>
                      <a:prstDash val="solid"/>
                    </a:lnB>
                    <a:solidFill>
                      <a:srgbClr val="E9F2FC"/>
                    </a:solidFill>
                  </a:tcPr>
                </a:tc>
                <a:extLst>
                  <a:ext uri="{0D108BD9-81ED-4DB2-BD59-A6C34878D82A}">
                    <a16:rowId xmlns:a16="http://schemas.microsoft.com/office/drawing/2014/main" val="3164847412"/>
                  </a:ext>
                </a:extLst>
              </a:tr>
            </a:tbl>
          </a:graphicData>
        </a:graphic>
      </p:graphicFrame>
      <p:sp>
        <p:nvSpPr>
          <p:cNvPr id="15" name="오른쪽 화살표 8">
            <a:extLst>
              <a:ext uri="{FF2B5EF4-FFF2-40B4-BE49-F238E27FC236}">
                <a16:creationId xmlns:a16="http://schemas.microsoft.com/office/drawing/2014/main" id="{51FA34AA-1B28-40CC-88DB-926B11BE7835}"/>
              </a:ext>
            </a:extLst>
          </p:cNvPr>
          <p:cNvSpPr/>
          <p:nvPr/>
        </p:nvSpPr>
        <p:spPr>
          <a:xfrm>
            <a:off x="5691113" y="3105409"/>
            <a:ext cx="147638" cy="104314"/>
          </a:xfrm>
          <a:prstGeom prst="rightArrow">
            <a:avLst/>
          </a:prstGeom>
          <a:solidFill>
            <a:srgbClr val="66A1F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오른쪽 화살표 11">
            <a:extLst>
              <a:ext uri="{FF2B5EF4-FFF2-40B4-BE49-F238E27FC236}">
                <a16:creationId xmlns:a16="http://schemas.microsoft.com/office/drawing/2014/main" id="{D0A8DDF4-4CB0-4AB0-BBA9-29673F653CD5}"/>
              </a:ext>
            </a:extLst>
          </p:cNvPr>
          <p:cNvSpPr/>
          <p:nvPr/>
        </p:nvSpPr>
        <p:spPr>
          <a:xfrm>
            <a:off x="5691113" y="3337023"/>
            <a:ext cx="147638" cy="104314"/>
          </a:xfrm>
          <a:prstGeom prst="rightArrow">
            <a:avLst/>
          </a:prstGeom>
          <a:solidFill>
            <a:srgbClr val="66A1F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오른쪽 화살표 12">
            <a:extLst>
              <a:ext uri="{FF2B5EF4-FFF2-40B4-BE49-F238E27FC236}">
                <a16:creationId xmlns:a16="http://schemas.microsoft.com/office/drawing/2014/main" id="{C911C22D-7725-4CC7-8394-7222CBBC568F}"/>
              </a:ext>
            </a:extLst>
          </p:cNvPr>
          <p:cNvSpPr/>
          <p:nvPr/>
        </p:nvSpPr>
        <p:spPr>
          <a:xfrm>
            <a:off x="5691113" y="3562849"/>
            <a:ext cx="147638" cy="104314"/>
          </a:xfrm>
          <a:prstGeom prst="rightArrow">
            <a:avLst/>
          </a:prstGeom>
          <a:solidFill>
            <a:srgbClr val="66A1F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8" name="오른쪽 화살표 13">
            <a:extLst>
              <a:ext uri="{FF2B5EF4-FFF2-40B4-BE49-F238E27FC236}">
                <a16:creationId xmlns:a16="http://schemas.microsoft.com/office/drawing/2014/main" id="{2F7A609C-D271-4689-8E1C-9594A62752A6}"/>
              </a:ext>
            </a:extLst>
          </p:cNvPr>
          <p:cNvSpPr/>
          <p:nvPr/>
        </p:nvSpPr>
        <p:spPr>
          <a:xfrm>
            <a:off x="5691113" y="3798049"/>
            <a:ext cx="147638" cy="104314"/>
          </a:xfrm>
          <a:prstGeom prst="rightArrow">
            <a:avLst/>
          </a:prstGeom>
          <a:solidFill>
            <a:srgbClr val="66A1F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9" name="타원 18">
            <a:extLst>
              <a:ext uri="{FF2B5EF4-FFF2-40B4-BE49-F238E27FC236}">
                <a16:creationId xmlns:a16="http://schemas.microsoft.com/office/drawing/2014/main" id="{E5795A06-9BB4-45C7-85D4-795069E92DD2}"/>
              </a:ext>
            </a:extLst>
          </p:cNvPr>
          <p:cNvSpPr/>
          <p:nvPr/>
        </p:nvSpPr>
        <p:spPr>
          <a:xfrm>
            <a:off x="6448530" y="3104948"/>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0" name="타원 19">
            <a:extLst>
              <a:ext uri="{FF2B5EF4-FFF2-40B4-BE49-F238E27FC236}">
                <a16:creationId xmlns:a16="http://schemas.microsoft.com/office/drawing/2014/main" id="{91171506-2B6E-4C1D-BFC0-B7227B0A5358}"/>
              </a:ext>
            </a:extLst>
          </p:cNvPr>
          <p:cNvSpPr/>
          <p:nvPr/>
        </p:nvSpPr>
        <p:spPr>
          <a:xfrm>
            <a:off x="6448530" y="3337023"/>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1" name="타원 20">
            <a:extLst>
              <a:ext uri="{FF2B5EF4-FFF2-40B4-BE49-F238E27FC236}">
                <a16:creationId xmlns:a16="http://schemas.microsoft.com/office/drawing/2014/main" id="{46565D97-DDBD-43FC-AEFE-6563A8CC159F}"/>
              </a:ext>
            </a:extLst>
          </p:cNvPr>
          <p:cNvSpPr/>
          <p:nvPr/>
        </p:nvSpPr>
        <p:spPr>
          <a:xfrm>
            <a:off x="7192836" y="3110971"/>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2" name="타원 21">
            <a:extLst>
              <a:ext uri="{FF2B5EF4-FFF2-40B4-BE49-F238E27FC236}">
                <a16:creationId xmlns:a16="http://schemas.microsoft.com/office/drawing/2014/main" id="{AE57A4C0-9595-4FC2-A550-C0AB244D439E}"/>
              </a:ext>
            </a:extLst>
          </p:cNvPr>
          <p:cNvSpPr/>
          <p:nvPr/>
        </p:nvSpPr>
        <p:spPr>
          <a:xfrm>
            <a:off x="7192836" y="3337023"/>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3" name="타원 22">
            <a:extLst>
              <a:ext uri="{FF2B5EF4-FFF2-40B4-BE49-F238E27FC236}">
                <a16:creationId xmlns:a16="http://schemas.microsoft.com/office/drawing/2014/main" id="{B1903800-E7DE-4962-B51D-13A34974D4B2}"/>
              </a:ext>
            </a:extLst>
          </p:cNvPr>
          <p:cNvSpPr/>
          <p:nvPr/>
        </p:nvSpPr>
        <p:spPr>
          <a:xfrm>
            <a:off x="7192836" y="3558346"/>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4" name="타원 23">
            <a:extLst>
              <a:ext uri="{FF2B5EF4-FFF2-40B4-BE49-F238E27FC236}">
                <a16:creationId xmlns:a16="http://schemas.microsoft.com/office/drawing/2014/main" id="{FAEEC7CD-E2B6-415A-AC8F-83E14AAD5E76}"/>
              </a:ext>
            </a:extLst>
          </p:cNvPr>
          <p:cNvSpPr/>
          <p:nvPr/>
        </p:nvSpPr>
        <p:spPr>
          <a:xfrm>
            <a:off x="7192836" y="3784432"/>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5" name="타원 24">
            <a:extLst>
              <a:ext uri="{FF2B5EF4-FFF2-40B4-BE49-F238E27FC236}">
                <a16:creationId xmlns:a16="http://schemas.microsoft.com/office/drawing/2014/main" id="{F463EECD-1CEE-46F5-A64A-1638F9F8325C}"/>
              </a:ext>
            </a:extLst>
          </p:cNvPr>
          <p:cNvSpPr/>
          <p:nvPr/>
        </p:nvSpPr>
        <p:spPr>
          <a:xfrm>
            <a:off x="7945311" y="3784432"/>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6" name="타원 25">
            <a:extLst>
              <a:ext uri="{FF2B5EF4-FFF2-40B4-BE49-F238E27FC236}">
                <a16:creationId xmlns:a16="http://schemas.microsoft.com/office/drawing/2014/main" id="{8A764B39-9B7B-411A-B070-A7E1B4893CEB}"/>
              </a:ext>
            </a:extLst>
          </p:cNvPr>
          <p:cNvSpPr/>
          <p:nvPr/>
        </p:nvSpPr>
        <p:spPr>
          <a:xfrm>
            <a:off x="8684809" y="3114243"/>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7" name="타원 26">
            <a:extLst>
              <a:ext uri="{FF2B5EF4-FFF2-40B4-BE49-F238E27FC236}">
                <a16:creationId xmlns:a16="http://schemas.microsoft.com/office/drawing/2014/main" id="{EA749723-C25B-4BD5-AAD3-E7F786ACC4C0}"/>
              </a:ext>
            </a:extLst>
          </p:cNvPr>
          <p:cNvSpPr/>
          <p:nvPr/>
        </p:nvSpPr>
        <p:spPr>
          <a:xfrm>
            <a:off x="8684868" y="3333027"/>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8" name="타원 27">
            <a:extLst>
              <a:ext uri="{FF2B5EF4-FFF2-40B4-BE49-F238E27FC236}">
                <a16:creationId xmlns:a16="http://schemas.microsoft.com/office/drawing/2014/main" id="{AC3FFE9B-FA1A-4C5E-90BB-F5A6F65700A8}"/>
              </a:ext>
            </a:extLst>
          </p:cNvPr>
          <p:cNvSpPr/>
          <p:nvPr/>
        </p:nvSpPr>
        <p:spPr>
          <a:xfrm>
            <a:off x="8688544" y="3784432"/>
            <a:ext cx="119063" cy="112306"/>
          </a:xfrm>
          <a:prstGeom prst="ellipse">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9" name="직사각형 28">
            <a:extLst>
              <a:ext uri="{FF2B5EF4-FFF2-40B4-BE49-F238E27FC236}">
                <a16:creationId xmlns:a16="http://schemas.microsoft.com/office/drawing/2014/main" id="{6D1D3F49-9597-451D-BCB7-D7190EB77BC8}"/>
              </a:ext>
            </a:extLst>
          </p:cNvPr>
          <p:cNvSpPr/>
          <p:nvPr/>
        </p:nvSpPr>
        <p:spPr>
          <a:xfrm>
            <a:off x="6415189" y="3590684"/>
            <a:ext cx="195677" cy="45719"/>
          </a:xfrm>
          <a:prstGeom prst="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0" name="직사각형 29">
            <a:extLst>
              <a:ext uri="{FF2B5EF4-FFF2-40B4-BE49-F238E27FC236}">
                <a16:creationId xmlns:a16="http://schemas.microsoft.com/office/drawing/2014/main" id="{259E874A-CF39-496F-AFF3-DA2639D02547}"/>
              </a:ext>
            </a:extLst>
          </p:cNvPr>
          <p:cNvSpPr/>
          <p:nvPr/>
        </p:nvSpPr>
        <p:spPr>
          <a:xfrm>
            <a:off x="6419748" y="3827346"/>
            <a:ext cx="195677" cy="45719"/>
          </a:xfrm>
          <a:prstGeom prst="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1" name="직사각형 30">
            <a:extLst>
              <a:ext uri="{FF2B5EF4-FFF2-40B4-BE49-F238E27FC236}">
                <a16:creationId xmlns:a16="http://schemas.microsoft.com/office/drawing/2014/main" id="{6D5A48E6-B5FF-4D6C-B879-137AE242B382}"/>
              </a:ext>
            </a:extLst>
          </p:cNvPr>
          <p:cNvSpPr/>
          <p:nvPr/>
        </p:nvSpPr>
        <p:spPr>
          <a:xfrm>
            <a:off x="7908710" y="3147537"/>
            <a:ext cx="195677" cy="45719"/>
          </a:xfrm>
          <a:prstGeom prst="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2" name="직사각형 31">
            <a:extLst>
              <a:ext uri="{FF2B5EF4-FFF2-40B4-BE49-F238E27FC236}">
                <a16:creationId xmlns:a16="http://schemas.microsoft.com/office/drawing/2014/main" id="{8EAE5F59-6B89-45F2-9B18-C04E151EC8C0}"/>
              </a:ext>
            </a:extLst>
          </p:cNvPr>
          <p:cNvSpPr/>
          <p:nvPr/>
        </p:nvSpPr>
        <p:spPr>
          <a:xfrm>
            <a:off x="7907003" y="3366320"/>
            <a:ext cx="195677" cy="45719"/>
          </a:xfrm>
          <a:prstGeom prst="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3" name="직사각형 32">
            <a:extLst>
              <a:ext uri="{FF2B5EF4-FFF2-40B4-BE49-F238E27FC236}">
                <a16:creationId xmlns:a16="http://schemas.microsoft.com/office/drawing/2014/main" id="{67219B45-FB54-44AA-9AA4-7F49DD2E0BB6}"/>
              </a:ext>
            </a:extLst>
          </p:cNvPr>
          <p:cNvSpPr/>
          <p:nvPr/>
        </p:nvSpPr>
        <p:spPr>
          <a:xfrm>
            <a:off x="7907003" y="3590683"/>
            <a:ext cx="195677" cy="45719"/>
          </a:xfrm>
          <a:prstGeom prst="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4" name="직사각형 33">
            <a:extLst>
              <a:ext uri="{FF2B5EF4-FFF2-40B4-BE49-F238E27FC236}">
                <a16:creationId xmlns:a16="http://schemas.microsoft.com/office/drawing/2014/main" id="{6A38EAA9-D1D4-4B9A-9BE2-1D9D8E68AC30}"/>
              </a:ext>
            </a:extLst>
          </p:cNvPr>
          <p:cNvSpPr/>
          <p:nvPr/>
        </p:nvSpPr>
        <p:spPr>
          <a:xfrm>
            <a:off x="8646501" y="3589699"/>
            <a:ext cx="195677" cy="45719"/>
          </a:xfrm>
          <a:prstGeom prst="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Tree>
    <p:extLst>
      <p:ext uri="{BB962C8B-B14F-4D97-AF65-F5344CB8AC3E}">
        <p14:creationId xmlns:p14="http://schemas.microsoft.com/office/powerpoint/2010/main" val="2428757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1" y="1523052"/>
            <a:ext cx="9183861" cy="493776"/>
          </a:xfrm>
        </p:spPr>
        <p:txBody>
          <a:bodyPr/>
          <a:lstStyle/>
          <a:p>
            <a:r>
              <a:rPr lang="vi-VN" altLang="ko-KR" sz="3000" dirty="0">
                <a:ea typeface="SamsungOneKorean 400" panose="020B0503030303020204" pitchFamily="50" charset="-127"/>
              </a:rPr>
              <a:t>Trường hợp sử dụng Kudu - Mô hình dự đoán</a:t>
            </a:r>
            <a:endParaRPr lang="ko-KR" altLang="en-US"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4906985" cy="914400"/>
          </a:xfrm>
        </p:spPr>
        <p:txBody>
          <a:bodyPr/>
          <a:lstStyle/>
          <a:p>
            <a:r>
              <a:rPr lang="en-US" altLang="ko-KR" dirty="0" err="1">
                <a:cs typeface="Calibri"/>
                <a:sym typeface="Calibri"/>
              </a:rPr>
              <a:t>Mô</a:t>
            </a:r>
            <a:r>
              <a:rPr lang="en-US" altLang="ko-KR" dirty="0">
                <a:cs typeface="Calibri"/>
                <a:sym typeface="Calibri"/>
              </a:rPr>
              <a:t> </a:t>
            </a:r>
            <a:r>
              <a:rPr lang="en-US" altLang="ko-KR" dirty="0" err="1">
                <a:cs typeface="Calibri"/>
                <a:sym typeface="Calibri"/>
              </a:rPr>
              <a:t>hình</a:t>
            </a:r>
            <a:r>
              <a:rPr lang="en-US" altLang="ko-KR" dirty="0">
                <a:cs typeface="Calibri"/>
                <a:sym typeface="Calibri"/>
              </a:rPr>
              <a:t> </a:t>
            </a:r>
            <a:r>
              <a:rPr lang="en-US" altLang="ko-KR" dirty="0" err="1">
                <a:cs typeface="Calibri"/>
                <a:sym typeface="Calibri"/>
              </a:rPr>
              <a:t>dự</a:t>
            </a:r>
            <a:r>
              <a:rPr lang="en-US" altLang="ko-KR" dirty="0">
                <a:cs typeface="Calibri"/>
                <a:sym typeface="Calibri"/>
              </a:rPr>
              <a:t> </a:t>
            </a:r>
            <a:r>
              <a:rPr lang="en-US" altLang="ko-KR" dirty="0" err="1">
                <a:cs typeface="Calibri"/>
                <a:sym typeface="Calibri"/>
              </a:rPr>
              <a:t>đoán</a:t>
            </a:r>
            <a:endParaRPr lang="en-US" altLang="ko-KR" dirty="0">
              <a:cs typeface="Calibri"/>
              <a:sym typeface="Calibri"/>
            </a:endParaRPr>
          </a:p>
          <a:p>
            <a:pPr lvl="1"/>
            <a:r>
              <a:rPr lang="vi-VN" altLang="ko-KR" dirty="0">
                <a:cs typeface="Calibri"/>
                <a:sym typeface="Calibri"/>
              </a:rPr>
              <a:t>Phát triển các mô hình học tập dự đoán từ các tập dữ liệu lớn</a:t>
            </a:r>
          </a:p>
          <a:p>
            <a:pPr lvl="1"/>
            <a:r>
              <a:rPr lang="vi-VN" altLang="ko-KR" dirty="0">
                <a:cs typeface="Calibri"/>
                <a:sym typeface="Calibri"/>
              </a:rPr>
              <a:t>Mô hình và dữ liệu yêu cầu cập nhật và sửa đổi thường xuyên</a:t>
            </a:r>
          </a:p>
          <a:p>
            <a:pPr lvl="1"/>
            <a:r>
              <a:rPr lang="vi-VN" altLang="ko-KR" dirty="0">
                <a:cs typeface="Calibri"/>
                <a:sym typeface="Calibri"/>
              </a:rPr>
              <a:t>Nhà khoa học dữ liệu có thể muốn thay đổi một hoặc các yếu tố trong mô hình để quan sát các thay đổi theo thời gian</a:t>
            </a:r>
          </a:p>
          <a:p>
            <a:pPr lvl="1"/>
            <a:r>
              <a:rPr lang="vi-VN" altLang="ko-KR" dirty="0">
                <a:cs typeface="Calibri"/>
                <a:sym typeface="Calibri"/>
              </a:rPr>
              <a:t>Cập nhật trong HDFS yêu cầu dữ liệu phải được viết lại hoàn toàn</a:t>
            </a:r>
          </a:p>
          <a:p>
            <a:pPr lvl="1"/>
            <a:r>
              <a:rPr lang="vi-VN" altLang="ko-KR" dirty="0">
                <a:cs typeface="Calibri"/>
                <a:sym typeface="Calibri"/>
              </a:rPr>
              <a:t>Trong Kudu, những cập nhật và thay đổi này có thể diễn ra gần như theo thời gian thực</a:t>
            </a:r>
            <a:endParaRPr lang="en-US" altLang="ko-KR" dirty="0">
              <a:cs typeface="Calibri"/>
              <a:sym typeface="Calibri"/>
            </a:endParaRPr>
          </a:p>
          <a:p>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grpSp>
        <p:nvGrpSpPr>
          <p:cNvPr id="8" name="그룹 7">
            <a:extLst>
              <a:ext uri="{FF2B5EF4-FFF2-40B4-BE49-F238E27FC236}">
                <a16:creationId xmlns:a16="http://schemas.microsoft.com/office/drawing/2014/main" id="{D0DDE4E9-CF23-49D2-8BAB-D62CCEB7C783}"/>
              </a:ext>
            </a:extLst>
          </p:cNvPr>
          <p:cNvGrpSpPr/>
          <p:nvPr/>
        </p:nvGrpSpPr>
        <p:grpSpPr>
          <a:xfrm>
            <a:off x="5560331" y="3253412"/>
            <a:ext cx="4076757" cy="2706712"/>
            <a:chOff x="5566521" y="2964458"/>
            <a:chExt cx="4076757" cy="2706712"/>
          </a:xfrm>
        </p:grpSpPr>
        <p:sp>
          <p:nvSpPr>
            <p:cNvPr id="9" name="모서리가 둥근 직사각형 6">
              <a:extLst>
                <a:ext uri="{FF2B5EF4-FFF2-40B4-BE49-F238E27FC236}">
                  <a16:creationId xmlns:a16="http://schemas.microsoft.com/office/drawing/2014/main" id="{6FE957AD-8DA8-4CBD-B3E1-40D352FC3922}"/>
                </a:ext>
              </a:extLst>
            </p:cNvPr>
            <p:cNvSpPr/>
            <p:nvPr/>
          </p:nvSpPr>
          <p:spPr>
            <a:xfrm>
              <a:off x="6685376" y="2964458"/>
              <a:ext cx="1524857" cy="340519"/>
            </a:xfrm>
            <a:prstGeom prst="roundRect">
              <a:avLst/>
            </a:prstGeom>
            <a:ln w="12700">
              <a:solidFill>
                <a:srgbClr val="1F45BC"/>
              </a:solidFill>
            </a:ln>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Mô</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hình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dự</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đoán</a:t>
              </a:r>
              <a:endParaRPr lang="ko-KR" altLang="en-US" sz="1400" dirty="0">
                <a:latin typeface="SamsungOne-700" panose="020B08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01FB8562-61E2-49E8-B011-34D97283F3B5}"/>
                </a:ext>
              </a:extLst>
            </p:cNvPr>
            <p:cNvSpPr/>
            <p:nvPr/>
          </p:nvSpPr>
          <p:spPr>
            <a:xfrm>
              <a:off x="5566521" y="3368053"/>
              <a:ext cx="4076757" cy="261610"/>
            </a:xfrm>
            <a:prstGeom prst="rect">
              <a:avLst/>
            </a:prstGeom>
          </p:spPr>
          <p:txBody>
            <a:bodyPr wrap="none">
              <a:spAutoFit/>
            </a:bodyPr>
            <a:lstStyle/>
            <a:p>
              <a:r>
                <a:rPr lang="en-US" altLang="ko-KR" sz="1100" dirty="0" err="1">
                  <a:solidFill>
                    <a:srgbClr val="1F45BC"/>
                  </a:solidFill>
                  <a:latin typeface="SamsungOne-700" panose="020B0803030303020204" pitchFamily="34" charset="0"/>
                  <a:ea typeface="SamsungOne-700" panose="020B0803030303020204" pitchFamily="34" charset="0"/>
                </a:rPr>
                <a:t>Xác</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định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đúng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khách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hàng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và</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thực</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hiện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các</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hành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động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phù</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hợp</a:t>
              </a:r>
              <a:endParaRPr lang="ko-KR" altLang="en-US" sz="1100" dirty="0">
                <a:ea typeface="SamsungOneKorean 400" panose="020B0503030303020204" pitchFamily="50" charset="-127"/>
              </a:endParaRPr>
            </a:p>
          </p:txBody>
        </p:sp>
        <p:pic>
          <p:nvPicPr>
            <p:cNvPr id="11" name="그림 10">
              <a:extLst>
                <a:ext uri="{FF2B5EF4-FFF2-40B4-BE49-F238E27FC236}">
                  <a16:creationId xmlns:a16="http://schemas.microsoft.com/office/drawing/2014/main" id="{93BCEA39-F21E-4748-B0C0-59322BBAC7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1883" y="3755814"/>
              <a:ext cx="2900175" cy="1915356"/>
            </a:xfrm>
            <a:prstGeom prst="rect">
              <a:avLst/>
            </a:prstGeom>
          </p:spPr>
        </p:pic>
      </p:grpSp>
    </p:spTree>
    <p:extLst>
      <p:ext uri="{BB962C8B-B14F-4D97-AF65-F5344CB8AC3E}">
        <p14:creationId xmlns:p14="http://schemas.microsoft.com/office/powerpoint/2010/main" val="198484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330214"/>
            <a:ext cx="8796528" cy="493776"/>
          </a:xfrm>
        </p:spPr>
        <p:txBody>
          <a:bodyPr/>
          <a:lstStyle/>
          <a:p>
            <a:r>
              <a:rPr lang="vi-VN" altLang="ko-KR" dirty="0">
                <a:ea typeface="SamsungOneKorean 400" panose="020B0503030303020204" pitchFamily="50" charset="-127"/>
              </a:rPr>
              <a:t>Trường hợp sử dụng Kudu - Tích hợp các hệ thống kế thừa</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4216750" cy="914400"/>
          </a:xfrm>
        </p:spPr>
        <p:txBody>
          <a:bodyPr/>
          <a:lstStyle/>
          <a:p>
            <a:r>
              <a:rPr lang="en-US" altLang="ko-KR" dirty="0" err="1">
                <a:cs typeface="Calibri"/>
                <a:sym typeface="Calibri"/>
              </a:rPr>
              <a:t>Kết</a:t>
            </a:r>
            <a:r>
              <a:rPr lang="en-US" altLang="ko-KR" dirty="0">
                <a:cs typeface="Calibri"/>
                <a:sym typeface="Calibri"/>
              </a:rPr>
              <a:t> </a:t>
            </a:r>
            <a:r>
              <a:rPr lang="en-US" altLang="ko-KR" dirty="0" err="1">
                <a:cs typeface="Calibri"/>
                <a:sym typeface="Calibri"/>
              </a:rPr>
              <a:t>hợp</a:t>
            </a:r>
            <a:r>
              <a:rPr lang="en-US" altLang="ko-KR" dirty="0">
                <a:cs typeface="Calibri"/>
                <a:sym typeface="Calibri"/>
              </a:rPr>
              <a:t> </a:t>
            </a:r>
            <a:r>
              <a:rPr lang="en-US" altLang="ko-KR" dirty="0" err="1">
                <a:cs typeface="Calibri"/>
                <a:sym typeface="Calibri"/>
              </a:rPr>
              <a:t>dữ</a:t>
            </a:r>
            <a:r>
              <a:rPr lang="en-US" altLang="ko-KR" dirty="0">
                <a:cs typeface="Calibri"/>
                <a:sym typeface="Calibri"/>
              </a:rPr>
              <a:t> </a:t>
            </a:r>
            <a:r>
              <a:rPr lang="en-US" altLang="ko-KR" dirty="0" err="1">
                <a:cs typeface="Calibri"/>
                <a:sym typeface="Calibri"/>
              </a:rPr>
              <a:t>liệu</a:t>
            </a:r>
            <a:r>
              <a:rPr lang="en-US" altLang="ko-KR" dirty="0">
                <a:cs typeface="Calibri"/>
                <a:sym typeface="Calibri"/>
              </a:rPr>
              <a:t> </a:t>
            </a:r>
            <a:r>
              <a:rPr lang="en-US" altLang="ko-KR" dirty="0" err="1">
                <a:cs typeface="Calibri"/>
                <a:sym typeface="Calibri"/>
              </a:rPr>
              <a:t>trong</a:t>
            </a:r>
            <a:r>
              <a:rPr lang="en-US" altLang="ko-KR" dirty="0">
                <a:cs typeface="Calibri"/>
                <a:sym typeface="Calibri"/>
              </a:rPr>
              <a:t> Kudu </a:t>
            </a:r>
            <a:r>
              <a:rPr lang="en-US" altLang="ko-KR" dirty="0" err="1">
                <a:cs typeface="Calibri"/>
                <a:sym typeface="Calibri"/>
              </a:rPr>
              <a:t>với</a:t>
            </a:r>
            <a:r>
              <a:rPr lang="en-US" altLang="ko-KR" dirty="0">
                <a:cs typeface="Calibri"/>
                <a:sym typeface="Calibri"/>
              </a:rPr>
              <a:t> </a:t>
            </a:r>
            <a:r>
              <a:rPr lang="en-US" altLang="ko-KR" dirty="0" err="1">
                <a:cs typeface="Calibri"/>
                <a:sym typeface="Calibri"/>
              </a:rPr>
              <a:t>các</a:t>
            </a:r>
            <a:r>
              <a:rPr lang="en-US" altLang="ko-KR" dirty="0">
                <a:cs typeface="Calibri"/>
                <a:sym typeface="Calibri"/>
              </a:rPr>
              <a:t> </a:t>
            </a:r>
            <a:r>
              <a:rPr lang="en-US" altLang="ko-KR" dirty="0" err="1">
                <a:cs typeface="Calibri"/>
                <a:sym typeface="Calibri"/>
              </a:rPr>
              <a:t>hệ</a:t>
            </a:r>
            <a:r>
              <a:rPr lang="en-US" altLang="ko-KR" dirty="0">
                <a:cs typeface="Calibri"/>
                <a:sym typeface="Calibri"/>
              </a:rPr>
              <a:t> </a:t>
            </a:r>
            <a:r>
              <a:rPr lang="en-US" altLang="ko-KR" dirty="0" err="1">
                <a:cs typeface="Calibri"/>
                <a:sym typeface="Calibri"/>
              </a:rPr>
              <a:t>thống</a:t>
            </a:r>
            <a:r>
              <a:rPr lang="en-US" altLang="ko-KR" dirty="0">
                <a:cs typeface="Calibri"/>
                <a:sym typeface="Calibri"/>
              </a:rPr>
              <a:t> </a:t>
            </a:r>
            <a:r>
              <a:rPr lang="en-US" altLang="ko-KR" dirty="0" err="1">
                <a:cs typeface="Calibri"/>
                <a:sym typeface="Calibri"/>
              </a:rPr>
              <a:t>kế</a:t>
            </a:r>
            <a:r>
              <a:rPr lang="en-US" altLang="ko-KR" dirty="0">
                <a:cs typeface="Calibri"/>
                <a:sym typeface="Calibri"/>
              </a:rPr>
              <a:t> </a:t>
            </a:r>
            <a:r>
              <a:rPr lang="en-US" altLang="ko-KR" dirty="0" err="1">
                <a:cs typeface="Calibri"/>
                <a:sym typeface="Calibri"/>
              </a:rPr>
              <a:t>thừa</a:t>
            </a:r>
            <a:endParaRPr lang="en-US" altLang="ko-KR" dirty="0">
              <a:cs typeface="Calibri"/>
              <a:sym typeface="Calibri"/>
            </a:endParaRPr>
          </a:p>
          <a:p>
            <a:pPr lvl="1"/>
            <a:r>
              <a:rPr lang="vi-VN" altLang="ko-KR" dirty="0">
                <a:cs typeface="Calibri"/>
                <a:sym typeface="Calibri"/>
              </a:rPr>
              <a:t>Các công ty tạo dữ liệu từ nhiều nguồn</a:t>
            </a:r>
          </a:p>
          <a:p>
            <a:pPr lvl="1"/>
            <a:r>
              <a:rPr lang="vi-VN" altLang="ko-KR" dirty="0">
                <a:cs typeface="Calibri"/>
                <a:sym typeface="Calibri"/>
              </a:rPr>
              <a:t>Được lưu trữ trong nhiều hệ thống và định dạng khác nhau</a:t>
            </a:r>
          </a:p>
          <a:p>
            <a:pPr lvl="1"/>
            <a:r>
              <a:rPr lang="vi-VN" altLang="ko-KR" dirty="0">
                <a:cs typeface="Calibri"/>
                <a:sym typeface="Calibri"/>
              </a:rPr>
              <a:t>Được lưu trữ trong RDBMS truyền thống</a:t>
            </a:r>
          </a:p>
          <a:p>
            <a:pPr lvl="1"/>
            <a:r>
              <a:rPr lang="vi-VN" altLang="ko-KR" dirty="0">
                <a:cs typeface="Calibri"/>
                <a:sym typeface="Calibri"/>
              </a:rPr>
              <a:t>Được lưu trữ trong NoSQL linh hoạt</a:t>
            </a:r>
          </a:p>
          <a:p>
            <a:pPr lvl="1"/>
            <a:r>
              <a:rPr lang="vi-VN" altLang="ko-KR" dirty="0">
                <a:cs typeface="Calibri"/>
                <a:sym typeface="Calibri"/>
              </a:rPr>
              <a:t>Được lưu trữ trong HDFS quét cao</a:t>
            </a:r>
          </a:p>
          <a:p>
            <a:pPr lvl="1"/>
            <a:r>
              <a:rPr lang="vi-VN" altLang="ko-KR" dirty="0">
                <a:cs typeface="Calibri"/>
                <a:sym typeface="Calibri"/>
              </a:rPr>
              <a:t>Tất cả các loại dữ liệu trên có thể được tích hợp và truy vấn bằng cách sử dụng kết hợp Impala / Kudu</a:t>
            </a:r>
            <a:endParaRPr lang="ko-KR" altLang="en-US" dirty="0"/>
          </a:p>
        </p:txBody>
      </p:sp>
      <p:grpSp>
        <p:nvGrpSpPr>
          <p:cNvPr id="22" name="그룹 21">
            <a:extLst>
              <a:ext uri="{FF2B5EF4-FFF2-40B4-BE49-F238E27FC236}">
                <a16:creationId xmlns:a16="http://schemas.microsoft.com/office/drawing/2014/main" id="{B094DB3F-E8F6-4063-B540-EF2ABB471EE7}"/>
              </a:ext>
            </a:extLst>
          </p:cNvPr>
          <p:cNvGrpSpPr/>
          <p:nvPr/>
        </p:nvGrpSpPr>
        <p:grpSpPr>
          <a:xfrm>
            <a:off x="4952871" y="2776138"/>
            <a:ext cx="4200039" cy="3053213"/>
            <a:chOff x="5133400" y="2717557"/>
            <a:chExt cx="4200039" cy="3053213"/>
          </a:xfrm>
        </p:grpSpPr>
        <p:sp>
          <p:nvSpPr>
            <p:cNvPr id="26" name="Oval 6">
              <a:extLst>
                <a:ext uri="{FF2B5EF4-FFF2-40B4-BE49-F238E27FC236}">
                  <a16:creationId xmlns:a16="http://schemas.microsoft.com/office/drawing/2014/main" id="{4BAAD651-0F91-4A1D-9E86-977512632381}"/>
                </a:ext>
              </a:extLst>
            </p:cNvPr>
            <p:cNvSpPr/>
            <p:nvPr/>
          </p:nvSpPr>
          <p:spPr>
            <a:xfrm>
              <a:off x="6733300" y="3744045"/>
              <a:ext cx="1000239" cy="1000239"/>
            </a:xfrm>
            <a:prstGeom prst="ellipse">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600" dirty="0">
                  <a:solidFill>
                    <a:schemeClr val="bg1"/>
                  </a:solidFill>
                  <a:latin typeface="SamsungOne-700" panose="020B0803030303020204" pitchFamily="34" charset="0"/>
                  <a:ea typeface="SamsungOne-700" panose="020B0803030303020204" pitchFamily="34" charset="0"/>
                </a:rPr>
                <a:t>Kudu</a:t>
              </a:r>
            </a:p>
          </p:txBody>
        </p:sp>
        <p:sp>
          <p:nvSpPr>
            <p:cNvPr id="27" name="Rectangle 7">
              <a:extLst>
                <a:ext uri="{FF2B5EF4-FFF2-40B4-BE49-F238E27FC236}">
                  <a16:creationId xmlns:a16="http://schemas.microsoft.com/office/drawing/2014/main" id="{8E402324-0B46-43B6-A134-A541D2BEF3D3}"/>
                </a:ext>
              </a:extLst>
            </p:cNvPr>
            <p:cNvSpPr/>
            <p:nvPr/>
          </p:nvSpPr>
          <p:spPr>
            <a:xfrm>
              <a:off x="5738887" y="2717557"/>
              <a:ext cx="1178489" cy="715107"/>
            </a:xfrm>
            <a:prstGeom prst="roundRect">
              <a:avLst>
                <a:gd name="adj" fmla="val 5000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400" dirty="0">
                  <a:solidFill>
                    <a:srgbClr val="1F45BC"/>
                  </a:solidFill>
                  <a:latin typeface="SamsungOne-700" panose="020B0803030303020204" pitchFamily="34" charset="0"/>
                  <a:ea typeface="SamsungOne-700" panose="020B0803030303020204" pitchFamily="34" charset="0"/>
                </a:rPr>
                <a:t>HDFS</a:t>
              </a:r>
            </a:p>
          </p:txBody>
        </p:sp>
        <p:sp>
          <p:nvSpPr>
            <p:cNvPr id="28" name="Rectangle 8">
              <a:extLst>
                <a:ext uri="{FF2B5EF4-FFF2-40B4-BE49-F238E27FC236}">
                  <a16:creationId xmlns:a16="http://schemas.microsoft.com/office/drawing/2014/main" id="{EB70D4AD-8018-4E84-B036-58EC46C55AB6}"/>
                </a:ext>
              </a:extLst>
            </p:cNvPr>
            <p:cNvSpPr/>
            <p:nvPr/>
          </p:nvSpPr>
          <p:spPr>
            <a:xfrm>
              <a:off x="5133400" y="3886611"/>
              <a:ext cx="1178489" cy="715107"/>
            </a:xfrm>
            <a:prstGeom prst="roundRect">
              <a:avLst>
                <a:gd name="adj" fmla="val 5000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400" dirty="0">
                  <a:solidFill>
                    <a:srgbClr val="1F45BC"/>
                  </a:solidFill>
                  <a:latin typeface="SamsungOne-700" panose="020B0803030303020204" pitchFamily="34" charset="0"/>
                  <a:ea typeface="SamsungOne-700" panose="020B0803030303020204" pitchFamily="34" charset="0"/>
                </a:rPr>
                <a:t>Spark</a:t>
              </a:r>
            </a:p>
          </p:txBody>
        </p:sp>
        <p:sp>
          <p:nvSpPr>
            <p:cNvPr id="29" name="Rectangle 9">
              <a:extLst>
                <a:ext uri="{FF2B5EF4-FFF2-40B4-BE49-F238E27FC236}">
                  <a16:creationId xmlns:a16="http://schemas.microsoft.com/office/drawing/2014/main" id="{34240706-0A0B-41E2-A9B4-43EEB806BDBA}"/>
                </a:ext>
              </a:extLst>
            </p:cNvPr>
            <p:cNvSpPr/>
            <p:nvPr/>
          </p:nvSpPr>
          <p:spPr>
            <a:xfrm>
              <a:off x="5737774" y="5055663"/>
              <a:ext cx="1178489" cy="715107"/>
            </a:xfrm>
            <a:prstGeom prst="roundRect">
              <a:avLst>
                <a:gd name="adj" fmla="val 5000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400" dirty="0">
                  <a:solidFill>
                    <a:srgbClr val="1F45BC"/>
                  </a:solidFill>
                  <a:latin typeface="SamsungOne-700" panose="020B0803030303020204" pitchFamily="34" charset="0"/>
                  <a:ea typeface="SamsungOne-700" panose="020B0803030303020204" pitchFamily="34" charset="0"/>
                </a:rPr>
                <a:t>Impala</a:t>
              </a:r>
            </a:p>
          </p:txBody>
        </p:sp>
        <p:sp>
          <p:nvSpPr>
            <p:cNvPr id="30" name="Rectangle 10">
              <a:extLst>
                <a:ext uri="{FF2B5EF4-FFF2-40B4-BE49-F238E27FC236}">
                  <a16:creationId xmlns:a16="http://schemas.microsoft.com/office/drawing/2014/main" id="{87A217D6-9588-4ED1-A229-2846DAB51412}"/>
                </a:ext>
              </a:extLst>
            </p:cNvPr>
            <p:cNvSpPr/>
            <p:nvPr/>
          </p:nvSpPr>
          <p:spPr>
            <a:xfrm>
              <a:off x="7522107" y="5055663"/>
              <a:ext cx="1178489" cy="715107"/>
            </a:xfrm>
            <a:prstGeom prst="roundRect">
              <a:avLst>
                <a:gd name="adj" fmla="val 5000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400" dirty="0">
                  <a:solidFill>
                    <a:srgbClr val="1F45BC"/>
                  </a:solidFill>
                  <a:latin typeface="SamsungOne-700" panose="020B0803030303020204" pitchFamily="34" charset="0"/>
                  <a:ea typeface="SamsungOne-700" panose="020B0803030303020204" pitchFamily="34" charset="0"/>
                </a:rPr>
                <a:t>Hive</a:t>
              </a:r>
            </a:p>
          </p:txBody>
        </p:sp>
        <p:sp>
          <p:nvSpPr>
            <p:cNvPr id="31" name="Rectangle 11">
              <a:extLst>
                <a:ext uri="{FF2B5EF4-FFF2-40B4-BE49-F238E27FC236}">
                  <a16:creationId xmlns:a16="http://schemas.microsoft.com/office/drawing/2014/main" id="{2D7C090C-916D-4D68-856A-61BB224CED33}"/>
                </a:ext>
              </a:extLst>
            </p:cNvPr>
            <p:cNvSpPr/>
            <p:nvPr/>
          </p:nvSpPr>
          <p:spPr>
            <a:xfrm>
              <a:off x="7370966" y="2717558"/>
              <a:ext cx="1345045" cy="715107"/>
            </a:xfrm>
            <a:prstGeom prst="roundRect">
              <a:avLst>
                <a:gd name="adj" fmla="val 5000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400" dirty="0">
                  <a:solidFill>
                    <a:srgbClr val="1F45BC"/>
                  </a:solidFill>
                  <a:latin typeface="SamsungOne-700" panose="020B0803030303020204" pitchFamily="34" charset="0"/>
                  <a:ea typeface="SamsungOne-700" panose="020B0803030303020204" pitchFamily="34" charset="0"/>
                </a:rPr>
                <a:t>MapReduce</a:t>
              </a:r>
            </a:p>
          </p:txBody>
        </p:sp>
        <p:sp>
          <p:nvSpPr>
            <p:cNvPr id="32" name="Rectangle 12">
              <a:extLst>
                <a:ext uri="{FF2B5EF4-FFF2-40B4-BE49-F238E27FC236}">
                  <a16:creationId xmlns:a16="http://schemas.microsoft.com/office/drawing/2014/main" id="{A146314B-3BE4-465F-98D1-DC4B522300AE}"/>
                </a:ext>
              </a:extLst>
            </p:cNvPr>
            <p:cNvSpPr/>
            <p:nvPr/>
          </p:nvSpPr>
          <p:spPr>
            <a:xfrm>
              <a:off x="8154950" y="3886611"/>
              <a:ext cx="1178489" cy="715107"/>
            </a:xfrm>
            <a:prstGeom prst="roundRect">
              <a:avLst>
                <a:gd name="adj" fmla="val 50000"/>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400" dirty="0">
                  <a:solidFill>
                    <a:srgbClr val="1F45BC"/>
                  </a:solidFill>
                  <a:latin typeface="SamsungOne-700" panose="020B0803030303020204" pitchFamily="34" charset="0"/>
                  <a:ea typeface="SamsungOne-700" panose="020B0803030303020204" pitchFamily="34" charset="0"/>
                </a:rPr>
                <a:t>HBase</a:t>
              </a:r>
            </a:p>
          </p:txBody>
        </p:sp>
        <p:cxnSp>
          <p:nvCxnSpPr>
            <p:cNvPr id="33" name="직선 화살표 연결선 32">
              <a:extLst>
                <a:ext uri="{FF2B5EF4-FFF2-40B4-BE49-F238E27FC236}">
                  <a16:creationId xmlns:a16="http://schemas.microsoft.com/office/drawing/2014/main" id="{DA68992A-D247-4FCA-BF1E-3A4BAFA89AFA}"/>
                </a:ext>
              </a:extLst>
            </p:cNvPr>
            <p:cNvCxnSpPr>
              <a:stCxn id="28" idx="3"/>
              <a:endCxn id="26" idx="2"/>
            </p:cNvCxnSpPr>
            <p:nvPr/>
          </p:nvCxnSpPr>
          <p:spPr>
            <a:xfrm>
              <a:off x="6311889" y="4244165"/>
              <a:ext cx="421411" cy="0"/>
            </a:xfrm>
            <a:prstGeom prst="straightConnector1">
              <a:avLst/>
            </a:prstGeom>
            <a:ln w="1905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5A322E92-8E7E-48C0-9F65-E65859336671}"/>
                </a:ext>
              </a:extLst>
            </p:cNvPr>
            <p:cNvCxnSpPr>
              <a:stCxn id="26" idx="6"/>
              <a:endCxn id="32" idx="1"/>
            </p:cNvCxnSpPr>
            <p:nvPr/>
          </p:nvCxnSpPr>
          <p:spPr>
            <a:xfrm>
              <a:off x="7733539" y="4244165"/>
              <a:ext cx="421411" cy="0"/>
            </a:xfrm>
            <a:prstGeom prst="straightConnector1">
              <a:avLst/>
            </a:prstGeom>
            <a:ln w="1905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F69845BA-5F53-400D-95B8-D1C9DD622888}"/>
                </a:ext>
              </a:extLst>
            </p:cNvPr>
            <p:cNvCxnSpPr>
              <a:stCxn id="27" idx="2"/>
              <a:endCxn id="26" idx="1"/>
            </p:cNvCxnSpPr>
            <p:nvPr/>
          </p:nvCxnSpPr>
          <p:spPr>
            <a:xfrm>
              <a:off x="6328132" y="3432664"/>
              <a:ext cx="551650" cy="457863"/>
            </a:xfrm>
            <a:prstGeom prst="straightConnector1">
              <a:avLst/>
            </a:prstGeom>
            <a:ln w="1905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0B5095D6-5541-42A3-8CD2-7B208F763C9D}"/>
                </a:ext>
              </a:extLst>
            </p:cNvPr>
            <p:cNvCxnSpPr>
              <a:stCxn id="31" idx="2"/>
              <a:endCxn id="26" idx="7"/>
            </p:cNvCxnSpPr>
            <p:nvPr/>
          </p:nvCxnSpPr>
          <p:spPr>
            <a:xfrm flipH="1">
              <a:off x="7587057" y="3432665"/>
              <a:ext cx="456432" cy="457862"/>
            </a:xfrm>
            <a:prstGeom prst="straightConnector1">
              <a:avLst/>
            </a:prstGeom>
            <a:ln w="1905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2130673-F850-47AD-A9F3-47F9C72185BC}"/>
                </a:ext>
              </a:extLst>
            </p:cNvPr>
            <p:cNvCxnSpPr>
              <a:stCxn id="29" idx="0"/>
              <a:endCxn id="26" idx="3"/>
            </p:cNvCxnSpPr>
            <p:nvPr/>
          </p:nvCxnSpPr>
          <p:spPr>
            <a:xfrm flipV="1">
              <a:off x="6327019" y="4597802"/>
              <a:ext cx="552763" cy="457861"/>
            </a:xfrm>
            <a:prstGeom prst="straightConnector1">
              <a:avLst/>
            </a:prstGeom>
            <a:ln w="1905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D187C4AD-5ACD-48EB-BC66-C83AEDD429A2}"/>
                </a:ext>
              </a:extLst>
            </p:cNvPr>
            <p:cNvCxnSpPr>
              <a:stCxn id="26" idx="5"/>
              <a:endCxn id="30" idx="0"/>
            </p:cNvCxnSpPr>
            <p:nvPr/>
          </p:nvCxnSpPr>
          <p:spPr>
            <a:xfrm>
              <a:off x="7587057" y="4597802"/>
              <a:ext cx="524295" cy="457861"/>
            </a:xfrm>
            <a:prstGeom prst="straightConnector1">
              <a:avLst/>
            </a:prstGeom>
            <a:ln w="19050">
              <a:solidFill>
                <a:srgbClr val="66A1FE"/>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7182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Tại sao </a:t>
            </a:r>
            <a:r>
              <a:rPr lang="en-US" altLang="ko-KR" dirty="0" err="1">
                <a:ea typeface="SamsungOneKorean 400" panose="020B0503030303020204" pitchFamily="50" charset="-127"/>
              </a:rPr>
              <a:t>là</a:t>
            </a:r>
            <a:r>
              <a:rPr lang="vi-VN" altLang="ko-KR" dirty="0">
                <a:ea typeface="SamsungOneKorean 400" panose="020B0503030303020204" pitchFamily="50" charset="-127"/>
              </a:rPr>
              <a:t> </a:t>
            </a:r>
            <a:r>
              <a:rPr lang="en-US" altLang="ko-KR" dirty="0">
                <a:ea typeface="SamsungOneKorean 400" panose="020B0503030303020204" pitchFamily="50" charset="-127"/>
              </a:rPr>
              <a:t>Erasure </a:t>
            </a:r>
            <a:r>
              <a:rPr lang="vi-VN" altLang="ko-KR" dirty="0">
                <a:ea typeface="SamsungOneKorean 400" panose="020B0503030303020204" pitchFamily="50" charset="-127"/>
              </a:rPr>
              <a:t>mã hóa</a:t>
            </a:r>
            <a:r>
              <a:rPr lang="en-US" altLang="ko-KR" dirty="0">
                <a:ea typeface="SamsungOneKorean 400" panose="020B0503030303020204" pitchFamily="50" charset="-127"/>
              </a:rPr>
              <a:t> </a:t>
            </a:r>
            <a:r>
              <a:rPr lang="en-US" altLang="ko-KR" dirty="0" err="1">
                <a:ea typeface="SamsungOneKorean 400" panose="020B0503030303020204" pitchFamily="50" charset="-127"/>
              </a:rPr>
              <a:t>lưu</a:t>
            </a:r>
            <a:r>
              <a:rPr lang="en-US" altLang="ko-KR" dirty="0">
                <a:ea typeface="SamsungOneKorean 400" panose="020B0503030303020204" pitchFamily="50" charset="-127"/>
              </a:rPr>
              <a:t> </a:t>
            </a:r>
            <a:r>
              <a:rPr lang="en-US" altLang="ko-KR" dirty="0" err="1">
                <a:ea typeface="SamsungOneKorean 400" panose="020B0503030303020204" pitchFamily="50" charset="-127"/>
              </a:rPr>
              <a:t>trữ</a:t>
            </a:r>
            <a:r>
              <a:rPr lang="vi-VN"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a:t>Sao </a:t>
            </a:r>
            <a:r>
              <a:rPr lang="en-US" altLang="ko-KR" dirty="0" err="1"/>
              <a:t>chép</a:t>
            </a:r>
            <a:r>
              <a:rPr lang="en-US" altLang="ko-KR" dirty="0"/>
              <a:t> Hadoop </a:t>
            </a:r>
            <a:r>
              <a:rPr lang="en-US" altLang="ko-KR" dirty="0" err="1"/>
              <a:t>rất</a:t>
            </a:r>
            <a:r>
              <a:rPr lang="en-US" altLang="ko-KR" dirty="0"/>
              <a:t> </a:t>
            </a:r>
            <a:r>
              <a:rPr lang="en-US" altLang="ko-KR" dirty="0" err="1"/>
              <a:t>tốn</a:t>
            </a:r>
            <a:r>
              <a:rPr lang="en-US" altLang="ko-KR" dirty="0"/>
              <a:t> </a:t>
            </a:r>
            <a:r>
              <a:rPr lang="en-US" altLang="ko-KR" dirty="0" err="1"/>
              <a:t>kém</a:t>
            </a:r>
            <a:endParaRPr lang="en-US" altLang="ko-KR" dirty="0"/>
          </a:p>
          <a:p>
            <a:pPr lvl="1"/>
            <a:r>
              <a:rPr lang="vi-VN" altLang="ko-KR" dirty="0"/>
              <a:t>Hệ số sao chép là 3 có nghĩa là 200% chi phí hoặc hiệu suất 33%</a:t>
            </a:r>
          </a:p>
          <a:p>
            <a:pPr lvl="1"/>
            <a:r>
              <a:rPr lang="vi-VN" altLang="ko-KR" dirty="0"/>
              <a:t>Cung cấp khả năng chịu lỗi 66,67% - lượng dữ liệu có thể bị mất và vẫn khôi phục được</a:t>
            </a:r>
          </a:p>
          <a:p>
            <a:pPr lvl="1"/>
            <a:r>
              <a:rPr lang="vi-VN" altLang="ko-KR" dirty="0"/>
              <a:t>Độ bền của 2 - số lần thất bại đồng thời có thể tồn tại</a:t>
            </a:r>
            <a:endParaRPr lang="en-US" altLang="ko-KR" dirty="0"/>
          </a:p>
          <a:p>
            <a:r>
              <a:rPr lang="vi-VN" altLang="ko-KR" dirty="0"/>
              <a:t>Các khối được sao chép cho dữ liệu nóng và lạnh hiếm khi được truy cập</a:t>
            </a:r>
            <a:endParaRPr lang="en-US" altLang="ko-KR" dirty="0"/>
          </a:p>
          <a:p>
            <a:pPr lvl="1"/>
            <a:endParaRPr lang="en-US" altLang="ko-KR" dirty="0"/>
          </a:p>
        </p:txBody>
      </p:sp>
      <p:grpSp>
        <p:nvGrpSpPr>
          <p:cNvPr id="37" name="그룹 36">
            <a:extLst>
              <a:ext uri="{FF2B5EF4-FFF2-40B4-BE49-F238E27FC236}">
                <a16:creationId xmlns:a16="http://schemas.microsoft.com/office/drawing/2014/main" id="{1E6A29A0-83A5-48ED-AE78-D8A044634A10}"/>
              </a:ext>
            </a:extLst>
          </p:cNvPr>
          <p:cNvGrpSpPr/>
          <p:nvPr/>
        </p:nvGrpSpPr>
        <p:grpSpPr>
          <a:xfrm>
            <a:off x="581131" y="4004485"/>
            <a:ext cx="8791570" cy="2280703"/>
            <a:chOff x="581131" y="4004485"/>
            <a:chExt cx="8791570" cy="2280703"/>
          </a:xfrm>
        </p:grpSpPr>
        <p:grpSp>
          <p:nvGrpSpPr>
            <p:cNvPr id="38" name="그룹 37">
              <a:extLst>
                <a:ext uri="{FF2B5EF4-FFF2-40B4-BE49-F238E27FC236}">
                  <a16:creationId xmlns:a16="http://schemas.microsoft.com/office/drawing/2014/main" id="{C050A60E-A19A-48B0-A701-03F5F173C6B6}"/>
                </a:ext>
              </a:extLst>
            </p:cNvPr>
            <p:cNvGrpSpPr/>
            <p:nvPr/>
          </p:nvGrpSpPr>
          <p:grpSpPr>
            <a:xfrm>
              <a:off x="581131" y="4005098"/>
              <a:ext cx="7502768" cy="644769"/>
              <a:chOff x="581131" y="3839998"/>
              <a:chExt cx="7502768" cy="644769"/>
            </a:xfrm>
          </p:grpSpPr>
          <p:sp>
            <p:nvSpPr>
              <p:cNvPr id="60" name="Rectangle 6">
                <a:extLst>
                  <a:ext uri="{FF2B5EF4-FFF2-40B4-BE49-F238E27FC236}">
                    <a16:creationId xmlns:a16="http://schemas.microsoft.com/office/drawing/2014/main" id="{517FA903-7639-4EAE-8044-376B7BC53085}"/>
                  </a:ext>
                </a:extLst>
              </p:cNvPr>
              <p:cNvSpPr/>
              <p:nvPr/>
            </p:nvSpPr>
            <p:spPr>
              <a:xfrm>
                <a:off x="581131" y="3839998"/>
                <a:ext cx="937846" cy="644769"/>
              </a:xfrm>
              <a:prstGeom prst="roundRect">
                <a:avLst/>
              </a:prstGeom>
              <a:solidFill>
                <a:srgbClr val="0043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700" panose="020B0803030303020204" pitchFamily="34" charset="0"/>
                    <a:ea typeface="SamsungOne-700" panose="020B0803030303020204" pitchFamily="34" charset="0"/>
                  </a:rPr>
                  <a:t>Khối</a:t>
                </a:r>
                <a:r>
                  <a:rPr lang="en-KR" sz="1600" dirty="0">
                    <a:solidFill>
                      <a:schemeClr val="bg1"/>
                    </a:solidFill>
                    <a:latin typeface="SamsungOne-700" panose="020B0803030303020204" pitchFamily="34" charset="0"/>
                    <a:ea typeface="SamsungOne-700" panose="020B0803030303020204" pitchFamily="34" charset="0"/>
                  </a:rPr>
                  <a:t> 1</a:t>
                </a:r>
              </a:p>
              <a:p>
                <a:pPr algn="ctr"/>
                <a:r>
                  <a:rPr lang="en-KR" sz="1600" dirty="0">
                    <a:solidFill>
                      <a:schemeClr val="bg1"/>
                    </a:solidFill>
                    <a:latin typeface="SamsungOne-700" panose="020B0803030303020204" pitchFamily="34" charset="0"/>
                    <a:ea typeface="SamsungOne-700" panose="020B0803030303020204" pitchFamily="34" charset="0"/>
                  </a:rPr>
                  <a:t>128 MG</a:t>
                </a:r>
              </a:p>
            </p:txBody>
          </p:sp>
          <p:sp>
            <p:nvSpPr>
              <p:cNvPr id="61" name="Rectangle 7">
                <a:extLst>
                  <a:ext uri="{FF2B5EF4-FFF2-40B4-BE49-F238E27FC236}">
                    <a16:creationId xmlns:a16="http://schemas.microsoft.com/office/drawing/2014/main" id="{6EDEE658-1866-4BE0-9033-E1436B559A8A}"/>
                  </a:ext>
                </a:extLst>
              </p:cNvPr>
              <p:cNvSpPr/>
              <p:nvPr/>
            </p:nvSpPr>
            <p:spPr>
              <a:xfrm>
                <a:off x="1518977" y="3839998"/>
                <a:ext cx="937846" cy="644769"/>
              </a:xfrm>
              <a:prstGeom prst="roundRect">
                <a:avLst/>
              </a:prstGeom>
              <a:solidFill>
                <a:srgbClr val="0043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700" panose="020B0803030303020204" pitchFamily="34" charset="0"/>
                    <a:ea typeface="SamsungOne-700" panose="020B0803030303020204" pitchFamily="34" charset="0"/>
                  </a:rPr>
                  <a:t>Khối</a:t>
                </a:r>
                <a:r>
                  <a:rPr lang="en-KR" sz="1600" dirty="0">
                    <a:solidFill>
                      <a:schemeClr val="bg1"/>
                    </a:solidFill>
                    <a:latin typeface="SamsungOne-700" panose="020B0803030303020204" pitchFamily="34" charset="0"/>
                    <a:ea typeface="SamsungOne-700" panose="020B0803030303020204" pitchFamily="34" charset="0"/>
                  </a:rPr>
                  <a:t> 2</a:t>
                </a:r>
              </a:p>
              <a:p>
                <a:pPr algn="ctr"/>
                <a:r>
                  <a:rPr lang="en-KR" sz="1600" dirty="0">
                    <a:solidFill>
                      <a:schemeClr val="bg1"/>
                    </a:solidFill>
                    <a:latin typeface="SamsungOne-700" panose="020B0803030303020204" pitchFamily="34" charset="0"/>
                    <a:ea typeface="SamsungOne-700" panose="020B0803030303020204" pitchFamily="34" charset="0"/>
                  </a:rPr>
                  <a:t>128 MG</a:t>
                </a:r>
              </a:p>
            </p:txBody>
          </p:sp>
          <p:sp>
            <p:nvSpPr>
              <p:cNvPr id="62" name="Rectangle 8">
                <a:extLst>
                  <a:ext uri="{FF2B5EF4-FFF2-40B4-BE49-F238E27FC236}">
                    <a16:creationId xmlns:a16="http://schemas.microsoft.com/office/drawing/2014/main" id="{EA359B64-54DD-48C6-AC48-F02C1299D778}"/>
                  </a:ext>
                </a:extLst>
              </p:cNvPr>
              <p:cNvSpPr/>
              <p:nvPr/>
            </p:nvSpPr>
            <p:spPr>
              <a:xfrm>
                <a:off x="2456823" y="3839998"/>
                <a:ext cx="937846" cy="644769"/>
              </a:xfrm>
              <a:prstGeom prst="roundRect">
                <a:avLst/>
              </a:prstGeom>
              <a:solidFill>
                <a:srgbClr val="0043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700" panose="020B0803030303020204" pitchFamily="34" charset="0"/>
                    <a:ea typeface="SamsungOne-700" panose="020B0803030303020204" pitchFamily="34" charset="0"/>
                  </a:rPr>
                  <a:t>Khối</a:t>
                </a:r>
                <a:r>
                  <a:rPr lang="en-KR" sz="1600" dirty="0">
                    <a:solidFill>
                      <a:schemeClr val="bg1"/>
                    </a:solidFill>
                    <a:latin typeface="SamsungOne-700" panose="020B0803030303020204" pitchFamily="34" charset="0"/>
                    <a:ea typeface="SamsungOne-700" panose="020B0803030303020204" pitchFamily="34" charset="0"/>
                  </a:rPr>
                  <a:t> 3</a:t>
                </a:r>
              </a:p>
              <a:p>
                <a:pPr algn="ctr"/>
                <a:r>
                  <a:rPr lang="en-KR" sz="1600" dirty="0">
                    <a:solidFill>
                      <a:schemeClr val="bg1"/>
                    </a:solidFill>
                    <a:latin typeface="SamsungOne-700" panose="020B0803030303020204" pitchFamily="34" charset="0"/>
                    <a:ea typeface="SamsungOne-700" panose="020B0803030303020204" pitchFamily="34" charset="0"/>
                  </a:rPr>
                  <a:t>128 MG</a:t>
                </a:r>
              </a:p>
            </p:txBody>
          </p:sp>
          <p:sp>
            <p:nvSpPr>
              <p:cNvPr id="63" name="Rectangle 9">
                <a:extLst>
                  <a:ext uri="{FF2B5EF4-FFF2-40B4-BE49-F238E27FC236}">
                    <a16:creationId xmlns:a16="http://schemas.microsoft.com/office/drawing/2014/main" id="{E3C652C7-3B09-4E15-BC7D-5857D6EEE80D}"/>
                  </a:ext>
                </a:extLst>
              </p:cNvPr>
              <p:cNvSpPr/>
              <p:nvPr/>
            </p:nvSpPr>
            <p:spPr>
              <a:xfrm>
                <a:off x="3394669" y="3839998"/>
                <a:ext cx="937846" cy="644769"/>
              </a:xfrm>
              <a:prstGeom prst="roundRect">
                <a:avLst/>
              </a:prstGeom>
              <a:solidFill>
                <a:srgbClr val="0043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700" panose="020B0803030303020204" pitchFamily="34" charset="0"/>
                    <a:ea typeface="SamsungOne-700" panose="020B0803030303020204" pitchFamily="34" charset="0"/>
                  </a:rPr>
                  <a:t>Khối</a:t>
                </a:r>
                <a:r>
                  <a:rPr lang="en-KR" sz="1600" dirty="0">
                    <a:solidFill>
                      <a:schemeClr val="bg1"/>
                    </a:solidFill>
                    <a:latin typeface="SamsungOne-700" panose="020B0803030303020204" pitchFamily="34" charset="0"/>
                    <a:ea typeface="SamsungOne-700" panose="020B0803030303020204" pitchFamily="34" charset="0"/>
                  </a:rPr>
                  <a:t> 4</a:t>
                </a:r>
              </a:p>
              <a:p>
                <a:pPr algn="ctr"/>
                <a:r>
                  <a:rPr lang="en-KR" sz="1600" dirty="0">
                    <a:solidFill>
                      <a:schemeClr val="bg1"/>
                    </a:solidFill>
                    <a:latin typeface="SamsungOne-700" panose="020B0803030303020204" pitchFamily="34" charset="0"/>
                    <a:ea typeface="SamsungOne-700" panose="020B0803030303020204" pitchFamily="34" charset="0"/>
                  </a:rPr>
                  <a:t>128 MG</a:t>
                </a:r>
              </a:p>
            </p:txBody>
          </p:sp>
          <p:sp>
            <p:nvSpPr>
              <p:cNvPr id="64" name="Rectangle 10">
                <a:extLst>
                  <a:ext uri="{FF2B5EF4-FFF2-40B4-BE49-F238E27FC236}">
                    <a16:creationId xmlns:a16="http://schemas.microsoft.com/office/drawing/2014/main" id="{CB3F88F7-D757-4081-B6D0-93E8A0C6D165}"/>
                  </a:ext>
                </a:extLst>
              </p:cNvPr>
              <p:cNvSpPr/>
              <p:nvPr/>
            </p:nvSpPr>
            <p:spPr>
              <a:xfrm>
                <a:off x="4332515" y="3839998"/>
                <a:ext cx="937846" cy="644769"/>
              </a:xfrm>
              <a:prstGeom prst="roundRect">
                <a:avLst/>
              </a:prstGeom>
              <a:solidFill>
                <a:srgbClr val="0043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700" panose="020B0803030303020204" pitchFamily="34" charset="0"/>
                    <a:ea typeface="SamsungOne-700" panose="020B0803030303020204" pitchFamily="34" charset="0"/>
                  </a:rPr>
                  <a:t>Khối</a:t>
                </a:r>
                <a:r>
                  <a:rPr lang="en-KR" sz="1600" dirty="0">
                    <a:solidFill>
                      <a:schemeClr val="bg1"/>
                    </a:solidFill>
                    <a:latin typeface="SamsungOne-700" panose="020B0803030303020204" pitchFamily="34" charset="0"/>
                    <a:ea typeface="SamsungOne-700" panose="020B0803030303020204" pitchFamily="34" charset="0"/>
                  </a:rPr>
                  <a:t> 5</a:t>
                </a:r>
              </a:p>
              <a:p>
                <a:pPr algn="ctr"/>
                <a:r>
                  <a:rPr lang="en-KR" sz="1600" dirty="0">
                    <a:solidFill>
                      <a:schemeClr val="bg1"/>
                    </a:solidFill>
                    <a:latin typeface="SamsungOne-700" panose="020B0803030303020204" pitchFamily="34" charset="0"/>
                    <a:ea typeface="SamsungOne-700" panose="020B0803030303020204" pitchFamily="34" charset="0"/>
                  </a:rPr>
                  <a:t>128 MG</a:t>
                </a:r>
              </a:p>
            </p:txBody>
          </p:sp>
          <p:sp>
            <p:nvSpPr>
              <p:cNvPr id="65" name="Rectangle 11">
                <a:extLst>
                  <a:ext uri="{FF2B5EF4-FFF2-40B4-BE49-F238E27FC236}">
                    <a16:creationId xmlns:a16="http://schemas.microsoft.com/office/drawing/2014/main" id="{84DD1FAE-273F-494A-A70D-1851C2F8BC78}"/>
                  </a:ext>
                </a:extLst>
              </p:cNvPr>
              <p:cNvSpPr/>
              <p:nvPr/>
            </p:nvSpPr>
            <p:spPr>
              <a:xfrm>
                <a:off x="5270361" y="3839998"/>
                <a:ext cx="937846" cy="644769"/>
              </a:xfrm>
              <a:prstGeom prst="roundRect">
                <a:avLst/>
              </a:prstGeom>
              <a:solidFill>
                <a:srgbClr val="0043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700" panose="020B0803030303020204" pitchFamily="34" charset="0"/>
                    <a:ea typeface="SamsungOne-700" panose="020B0803030303020204" pitchFamily="34" charset="0"/>
                  </a:rPr>
                  <a:t>Khối</a:t>
                </a:r>
                <a:r>
                  <a:rPr lang="en-KR" sz="1600" dirty="0">
                    <a:solidFill>
                      <a:schemeClr val="bg1"/>
                    </a:solidFill>
                    <a:latin typeface="SamsungOne-700" panose="020B0803030303020204" pitchFamily="34" charset="0"/>
                    <a:ea typeface="SamsungOne-700" panose="020B0803030303020204" pitchFamily="34" charset="0"/>
                  </a:rPr>
                  <a:t> 6</a:t>
                </a:r>
              </a:p>
              <a:p>
                <a:pPr algn="ctr"/>
                <a:r>
                  <a:rPr lang="en-KR" sz="1600" dirty="0">
                    <a:solidFill>
                      <a:schemeClr val="bg1"/>
                    </a:solidFill>
                    <a:latin typeface="SamsungOne-700" panose="020B0803030303020204" pitchFamily="34" charset="0"/>
                    <a:ea typeface="SamsungOne-700" panose="020B0803030303020204" pitchFamily="34" charset="0"/>
                  </a:rPr>
                  <a:t>128 MG</a:t>
                </a:r>
              </a:p>
            </p:txBody>
          </p:sp>
          <p:sp>
            <p:nvSpPr>
              <p:cNvPr id="66" name="Rectangle 12">
                <a:extLst>
                  <a:ext uri="{FF2B5EF4-FFF2-40B4-BE49-F238E27FC236}">
                    <a16:creationId xmlns:a16="http://schemas.microsoft.com/office/drawing/2014/main" id="{C188B755-2746-4A6E-BF8C-9A5313AECCB7}"/>
                  </a:ext>
                </a:extLst>
              </p:cNvPr>
              <p:cNvSpPr/>
              <p:nvPr/>
            </p:nvSpPr>
            <p:spPr>
              <a:xfrm>
                <a:off x="6208207" y="3839998"/>
                <a:ext cx="937846" cy="644769"/>
              </a:xfrm>
              <a:prstGeom prst="roundRect">
                <a:avLst/>
              </a:prstGeom>
              <a:solidFill>
                <a:srgbClr val="0043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700" panose="020B0803030303020204" pitchFamily="34" charset="0"/>
                    <a:ea typeface="SamsungOne-700" panose="020B0803030303020204" pitchFamily="34" charset="0"/>
                  </a:rPr>
                  <a:t>Khối</a:t>
                </a:r>
                <a:r>
                  <a:rPr lang="en-KR" sz="1600" dirty="0">
                    <a:solidFill>
                      <a:schemeClr val="bg1"/>
                    </a:solidFill>
                    <a:latin typeface="SamsungOne-700" panose="020B0803030303020204" pitchFamily="34" charset="0"/>
                    <a:ea typeface="SamsungOne-700" panose="020B0803030303020204" pitchFamily="34" charset="0"/>
                  </a:rPr>
                  <a:t> 7</a:t>
                </a:r>
              </a:p>
              <a:p>
                <a:pPr algn="ctr"/>
                <a:r>
                  <a:rPr lang="en-KR" sz="1600" dirty="0">
                    <a:solidFill>
                      <a:schemeClr val="bg1"/>
                    </a:solidFill>
                    <a:latin typeface="SamsungOne-700" panose="020B0803030303020204" pitchFamily="34" charset="0"/>
                    <a:ea typeface="SamsungOne-700" panose="020B0803030303020204" pitchFamily="34" charset="0"/>
                  </a:rPr>
                  <a:t>128 MG</a:t>
                </a:r>
              </a:p>
            </p:txBody>
          </p:sp>
          <p:sp>
            <p:nvSpPr>
              <p:cNvPr id="67" name="Rectangle 13">
                <a:extLst>
                  <a:ext uri="{FF2B5EF4-FFF2-40B4-BE49-F238E27FC236}">
                    <a16:creationId xmlns:a16="http://schemas.microsoft.com/office/drawing/2014/main" id="{CF70C56A-3CCE-4927-B5DD-FF18B6742994}"/>
                  </a:ext>
                </a:extLst>
              </p:cNvPr>
              <p:cNvSpPr/>
              <p:nvPr/>
            </p:nvSpPr>
            <p:spPr>
              <a:xfrm>
                <a:off x="7146053" y="3839998"/>
                <a:ext cx="937846" cy="644769"/>
              </a:xfrm>
              <a:prstGeom prst="roundRect">
                <a:avLst/>
              </a:prstGeom>
              <a:solidFill>
                <a:srgbClr val="0043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SamsungOne-700" panose="020B0803030303020204" pitchFamily="34" charset="0"/>
                    <a:ea typeface="SamsungOne-700" panose="020B0803030303020204" pitchFamily="34" charset="0"/>
                  </a:rPr>
                  <a:t>Khối</a:t>
                </a:r>
                <a:r>
                  <a:rPr lang="en-KR" sz="1600" dirty="0">
                    <a:solidFill>
                      <a:schemeClr val="bg1"/>
                    </a:solidFill>
                    <a:latin typeface="SamsungOne-700" panose="020B0803030303020204" pitchFamily="34" charset="0"/>
                    <a:ea typeface="SamsungOne-700" panose="020B0803030303020204" pitchFamily="34" charset="0"/>
                  </a:rPr>
                  <a:t> 8</a:t>
                </a:r>
              </a:p>
              <a:p>
                <a:pPr algn="ctr"/>
                <a:r>
                  <a:rPr lang="en-KR" sz="1600" dirty="0">
                    <a:solidFill>
                      <a:schemeClr val="bg1"/>
                    </a:solidFill>
                    <a:latin typeface="SamsungOne-700" panose="020B0803030303020204" pitchFamily="34" charset="0"/>
                    <a:ea typeface="SamsungOne-700" panose="020B0803030303020204" pitchFamily="34" charset="0"/>
                  </a:rPr>
                  <a:t>128 MG</a:t>
                </a:r>
              </a:p>
            </p:txBody>
          </p:sp>
        </p:grpSp>
        <p:grpSp>
          <p:nvGrpSpPr>
            <p:cNvPr id="39" name="그룹 38">
              <a:extLst>
                <a:ext uri="{FF2B5EF4-FFF2-40B4-BE49-F238E27FC236}">
                  <a16:creationId xmlns:a16="http://schemas.microsoft.com/office/drawing/2014/main" id="{9FE8C965-7F04-4369-ABC5-60372AB43F7F}"/>
                </a:ext>
              </a:extLst>
            </p:cNvPr>
            <p:cNvGrpSpPr/>
            <p:nvPr/>
          </p:nvGrpSpPr>
          <p:grpSpPr>
            <a:xfrm>
              <a:off x="581131" y="4919730"/>
              <a:ext cx="7502768" cy="1365458"/>
              <a:chOff x="581131" y="4919730"/>
              <a:chExt cx="7502768" cy="1365458"/>
            </a:xfrm>
          </p:grpSpPr>
          <p:sp>
            <p:nvSpPr>
              <p:cNvPr id="44" name="Rectangle 14">
                <a:extLst>
                  <a:ext uri="{FF2B5EF4-FFF2-40B4-BE49-F238E27FC236}">
                    <a16:creationId xmlns:a16="http://schemas.microsoft.com/office/drawing/2014/main" id="{4D0617EB-DEF3-4E91-9CFD-F47BED261EDC}"/>
                  </a:ext>
                </a:extLst>
              </p:cNvPr>
              <p:cNvSpPr/>
              <p:nvPr/>
            </p:nvSpPr>
            <p:spPr>
              <a:xfrm>
                <a:off x="581131" y="4920138"/>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1</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45" name="Rectangle 15">
                <a:extLst>
                  <a:ext uri="{FF2B5EF4-FFF2-40B4-BE49-F238E27FC236}">
                    <a16:creationId xmlns:a16="http://schemas.microsoft.com/office/drawing/2014/main" id="{C452703E-D89D-41EE-86DE-9B2E96BFBDD7}"/>
                  </a:ext>
                </a:extLst>
              </p:cNvPr>
              <p:cNvSpPr/>
              <p:nvPr/>
            </p:nvSpPr>
            <p:spPr>
              <a:xfrm>
                <a:off x="1518977" y="4920137"/>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2</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46" name="Rectangle 16">
                <a:extLst>
                  <a:ext uri="{FF2B5EF4-FFF2-40B4-BE49-F238E27FC236}">
                    <a16:creationId xmlns:a16="http://schemas.microsoft.com/office/drawing/2014/main" id="{58624FCD-7090-488C-ADF7-D652B412C112}"/>
                  </a:ext>
                </a:extLst>
              </p:cNvPr>
              <p:cNvSpPr/>
              <p:nvPr/>
            </p:nvSpPr>
            <p:spPr>
              <a:xfrm>
                <a:off x="2456823" y="4920953"/>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3</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47" name="Rectangle 17">
                <a:extLst>
                  <a:ext uri="{FF2B5EF4-FFF2-40B4-BE49-F238E27FC236}">
                    <a16:creationId xmlns:a16="http://schemas.microsoft.com/office/drawing/2014/main" id="{73579DE8-EEC9-4FBE-B663-5920975B78BD}"/>
                  </a:ext>
                </a:extLst>
              </p:cNvPr>
              <p:cNvSpPr/>
              <p:nvPr/>
            </p:nvSpPr>
            <p:spPr>
              <a:xfrm>
                <a:off x="3394669" y="4920953"/>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4</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48" name="Rectangle 18">
                <a:extLst>
                  <a:ext uri="{FF2B5EF4-FFF2-40B4-BE49-F238E27FC236}">
                    <a16:creationId xmlns:a16="http://schemas.microsoft.com/office/drawing/2014/main" id="{788F7611-8D86-434D-8334-F83197BDABC2}"/>
                  </a:ext>
                </a:extLst>
              </p:cNvPr>
              <p:cNvSpPr/>
              <p:nvPr/>
            </p:nvSpPr>
            <p:spPr>
              <a:xfrm>
                <a:off x="4332515" y="4919731"/>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5</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49" name="Rectangle 19">
                <a:extLst>
                  <a:ext uri="{FF2B5EF4-FFF2-40B4-BE49-F238E27FC236}">
                    <a16:creationId xmlns:a16="http://schemas.microsoft.com/office/drawing/2014/main" id="{5317FAC0-0F7C-4E2C-B0FF-8105508265D2}"/>
                  </a:ext>
                </a:extLst>
              </p:cNvPr>
              <p:cNvSpPr/>
              <p:nvPr/>
            </p:nvSpPr>
            <p:spPr>
              <a:xfrm>
                <a:off x="5270361" y="4919730"/>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6</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0" name="Rectangle 20">
                <a:extLst>
                  <a:ext uri="{FF2B5EF4-FFF2-40B4-BE49-F238E27FC236}">
                    <a16:creationId xmlns:a16="http://schemas.microsoft.com/office/drawing/2014/main" id="{5B9BE189-4EDE-4D5F-A00A-4717A9568DEB}"/>
                  </a:ext>
                </a:extLst>
              </p:cNvPr>
              <p:cNvSpPr/>
              <p:nvPr/>
            </p:nvSpPr>
            <p:spPr>
              <a:xfrm>
                <a:off x="6208207" y="4920546"/>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7</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1" name="Rectangle 21">
                <a:extLst>
                  <a:ext uri="{FF2B5EF4-FFF2-40B4-BE49-F238E27FC236}">
                    <a16:creationId xmlns:a16="http://schemas.microsoft.com/office/drawing/2014/main" id="{53C64DBD-8EAE-4D6A-9D0A-E4438CE80402}"/>
                  </a:ext>
                </a:extLst>
              </p:cNvPr>
              <p:cNvSpPr/>
              <p:nvPr/>
            </p:nvSpPr>
            <p:spPr>
              <a:xfrm>
                <a:off x="7146053" y="4920546"/>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8</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2" name="Rectangle 22">
                <a:extLst>
                  <a:ext uri="{FF2B5EF4-FFF2-40B4-BE49-F238E27FC236}">
                    <a16:creationId xmlns:a16="http://schemas.microsoft.com/office/drawing/2014/main" id="{FB536761-AA4C-4270-9015-79853EEF90D9}"/>
                  </a:ext>
                </a:extLst>
              </p:cNvPr>
              <p:cNvSpPr/>
              <p:nvPr/>
            </p:nvSpPr>
            <p:spPr>
              <a:xfrm>
                <a:off x="581131" y="5639604"/>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1</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3" name="Rectangle 23">
                <a:extLst>
                  <a:ext uri="{FF2B5EF4-FFF2-40B4-BE49-F238E27FC236}">
                    <a16:creationId xmlns:a16="http://schemas.microsoft.com/office/drawing/2014/main" id="{C7DBA7F5-318D-4ED8-AF34-21B56397FF45}"/>
                  </a:ext>
                </a:extLst>
              </p:cNvPr>
              <p:cNvSpPr/>
              <p:nvPr/>
            </p:nvSpPr>
            <p:spPr>
              <a:xfrm>
                <a:off x="1518977" y="5639603"/>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2</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4" name="Rectangle 24">
                <a:extLst>
                  <a:ext uri="{FF2B5EF4-FFF2-40B4-BE49-F238E27FC236}">
                    <a16:creationId xmlns:a16="http://schemas.microsoft.com/office/drawing/2014/main" id="{5CB32DFE-EF2C-4CF8-A31B-522365AA21EC}"/>
                  </a:ext>
                </a:extLst>
              </p:cNvPr>
              <p:cNvSpPr/>
              <p:nvPr/>
            </p:nvSpPr>
            <p:spPr>
              <a:xfrm>
                <a:off x="2456823" y="5640419"/>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3</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5" name="Rectangle 25">
                <a:extLst>
                  <a:ext uri="{FF2B5EF4-FFF2-40B4-BE49-F238E27FC236}">
                    <a16:creationId xmlns:a16="http://schemas.microsoft.com/office/drawing/2014/main" id="{BC2F1188-BA5D-4539-90AD-FB81EF07CD74}"/>
                  </a:ext>
                </a:extLst>
              </p:cNvPr>
              <p:cNvSpPr/>
              <p:nvPr/>
            </p:nvSpPr>
            <p:spPr>
              <a:xfrm>
                <a:off x="3394669" y="5640419"/>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4</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6" name="Rectangle 26">
                <a:extLst>
                  <a:ext uri="{FF2B5EF4-FFF2-40B4-BE49-F238E27FC236}">
                    <a16:creationId xmlns:a16="http://schemas.microsoft.com/office/drawing/2014/main" id="{ECDDDA1E-EDF7-4774-8C89-BB8BC523E2A2}"/>
                  </a:ext>
                </a:extLst>
              </p:cNvPr>
              <p:cNvSpPr/>
              <p:nvPr/>
            </p:nvSpPr>
            <p:spPr>
              <a:xfrm>
                <a:off x="4332515" y="5639197"/>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5</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7" name="Rectangle 27">
                <a:extLst>
                  <a:ext uri="{FF2B5EF4-FFF2-40B4-BE49-F238E27FC236}">
                    <a16:creationId xmlns:a16="http://schemas.microsoft.com/office/drawing/2014/main" id="{408C92C3-A378-42C5-9F0C-87B184A9AEA2}"/>
                  </a:ext>
                </a:extLst>
              </p:cNvPr>
              <p:cNvSpPr/>
              <p:nvPr/>
            </p:nvSpPr>
            <p:spPr>
              <a:xfrm>
                <a:off x="5270361" y="5639196"/>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6</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8" name="Rectangle 28">
                <a:extLst>
                  <a:ext uri="{FF2B5EF4-FFF2-40B4-BE49-F238E27FC236}">
                    <a16:creationId xmlns:a16="http://schemas.microsoft.com/office/drawing/2014/main" id="{0E41C582-99A4-496C-852D-810FDB71132F}"/>
                  </a:ext>
                </a:extLst>
              </p:cNvPr>
              <p:cNvSpPr/>
              <p:nvPr/>
            </p:nvSpPr>
            <p:spPr>
              <a:xfrm>
                <a:off x="6208207" y="5640012"/>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7</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sp>
            <p:nvSpPr>
              <p:cNvPr id="59" name="Rectangle 29">
                <a:extLst>
                  <a:ext uri="{FF2B5EF4-FFF2-40B4-BE49-F238E27FC236}">
                    <a16:creationId xmlns:a16="http://schemas.microsoft.com/office/drawing/2014/main" id="{8826FCB5-A522-48BF-80E9-4D532C4FEF19}"/>
                  </a:ext>
                </a:extLst>
              </p:cNvPr>
              <p:cNvSpPr/>
              <p:nvPr/>
            </p:nvSpPr>
            <p:spPr>
              <a:xfrm>
                <a:off x="7146053" y="5640012"/>
                <a:ext cx="937846" cy="644769"/>
              </a:xfrm>
              <a:prstGeom prst="roundRect">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43B2"/>
                    </a:solidFill>
                    <a:latin typeface="SamsungOne-700" panose="020B0803030303020204" pitchFamily="34" charset="0"/>
                    <a:ea typeface="SamsungOne-700" panose="020B0803030303020204" pitchFamily="34" charset="0"/>
                  </a:rPr>
                  <a:t>Khối</a:t>
                </a:r>
                <a:r>
                  <a:rPr lang="en-KR" sz="1600" dirty="0">
                    <a:solidFill>
                      <a:srgbClr val="0043B2"/>
                    </a:solidFill>
                    <a:latin typeface="SamsungOne-700" panose="020B0803030303020204" pitchFamily="34" charset="0"/>
                    <a:ea typeface="SamsungOne-700" panose="020B0803030303020204" pitchFamily="34" charset="0"/>
                  </a:rPr>
                  <a:t> 8</a:t>
                </a:r>
              </a:p>
              <a:p>
                <a:pPr algn="ctr"/>
                <a:r>
                  <a:rPr lang="en-KR" sz="1600" dirty="0">
                    <a:solidFill>
                      <a:srgbClr val="0043B2"/>
                    </a:solidFill>
                    <a:latin typeface="SamsungOne-700" panose="020B0803030303020204" pitchFamily="34" charset="0"/>
                    <a:ea typeface="SamsungOne-700" panose="020B0803030303020204" pitchFamily="34" charset="0"/>
                  </a:rPr>
                  <a:t>128 MG</a:t>
                </a:r>
              </a:p>
            </p:txBody>
          </p:sp>
        </p:grpSp>
        <p:sp>
          <p:nvSpPr>
            <p:cNvPr id="40" name="Right Brace 30">
              <a:extLst>
                <a:ext uri="{FF2B5EF4-FFF2-40B4-BE49-F238E27FC236}">
                  <a16:creationId xmlns:a16="http://schemas.microsoft.com/office/drawing/2014/main" id="{CC93FD90-4CBB-423A-A8AD-23642442A5A9}"/>
                </a:ext>
              </a:extLst>
            </p:cNvPr>
            <p:cNvSpPr/>
            <p:nvPr/>
          </p:nvSpPr>
          <p:spPr>
            <a:xfrm>
              <a:off x="8132606" y="4919730"/>
              <a:ext cx="159657" cy="1364235"/>
            </a:xfrm>
            <a:prstGeom prst="rightBrace">
              <a:avLst/>
            </a:prstGeom>
            <a:ln w="28575">
              <a:solidFill>
                <a:srgbClr val="0043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sz="1600" dirty="0">
                <a:solidFill>
                  <a:srgbClr val="0043B2"/>
                </a:solidFill>
                <a:latin typeface="SamsungOne-700" panose="020B0803030303020204" pitchFamily="34" charset="0"/>
                <a:ea typeface="SamsungOne-700" panose="020B0803030303020204" pitchFamily="34" charset="0"/>
              </a:endParaRPr>
            </a:p>
          </p:txBody>
        </p:sp>
        <p:sp>
          <p:nvSpPr>
            <p:cNvPr id="41" name="TextBox 40">
              <a:extLst>
                <a:ext uri="{FF2B5EF4-FFF2-40B4-BE49-F238E27FC236}">
                  <a16:creationId xmlns:a16="http://schemas.microsoft.com/office/drawing/2014/main" id="{5868004C-798E-4413-9020-2B392658581A}"/>
                </a:ext>
              </a:extLst>
            </p:cNvPr>
            <p:cNvSpPr txBox="1"/>
            <p:nvPr/>
          </p:nvSpPr>
          <p:spPr>
            <a:xfrm>
              <a:off x="8412182" y="5454530"/>
              <a:ext cx="960519" cy="307777"/>
            </a:xfrm>
            <a:prstGeom prst="rect">
              <a:avLst/>
            </a:prstGeom>
            <a:noFill/>
          </p:spPr>
          <p:txBody>
            <a:bodyPr wrap="none" rtlCol="0">
              <a:spAutoFit/>
            </a:bodyPr>
            <a:lstStyle/>
            <a:p>
              <a:r>
                <a:rPr lang="en-KR" sz="1400" dirty="0">
                  <a:solidFill>
                    <a:srgbClr val="0043B2"/>
                  </a:solidFill>
                  <a:latin typeface="SamsungOne-700" panose="020B0803030303020204" pitchFamily="34" charset="0"/>
                  <a:ea typeface="SamsungOne-700" panose="020B0803030303020204" pitchFamily="34" charset="0"/>
                </a:rPr>
                <a:t>Overhead</a:t>
              </a:r>
            </a:p>
          </p:txBody>
        </p:sp>
        <p:sp>
          <p:nvSpPr>
            <p:cNvPr id="42" name="Right Brace 32">
              <a:extLst>
                <a:ext uri="{FF2B5EF4-FFF2-40B4-BE49-F238E27FC236}">
                  <a16:creationId xmlns:a16="http://schemas.microsoft.com/office/drawing/2014/main" id="{F4238C56-C60C-4819-AB7F-E3F489F9BA0E}"/>
                </a:ext>
              </a:extLst>
            </p:cNvPr>
            <p:cNvSpPr/>
            <p:nvPr/>
          </p:nvSpPr>
          <p:spPr>
            <a:xfrm>
              <a:off x="8176704" y="4004485"/>
              <a:ext cx="79829" cy="682117"/>
            </a:xfrm>
            <a:prstGeom prst="rightBrace">
              <a:avLst/>
            </a:prstGeom>
            <a:ln w="28575">
              <a:solidFill>
                <a:srgbClr val="0043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sz="1600" dirty="0">
                <a:solidFill>
                  <a:srgbClr val="0043B2"/>
                </a:solidFill>
                <a:latin typeface="SamsungOne-700" panose="020B0803030303020204" pitchFamily="34" charset="0"/>
                <a:ea typeface="SamsungOne-700" panose="020B0803030303020204" pitchFamily="34" charset="0"/>
              </a:endParaRPr>
            </a:p>
          </p:txBody>
        </p:sp>
        <p:sp>
          <p:nvSpPr>
            <p:cNvPr id="43" name="TextBox 42">
              <a:extLst>
                <a:ext uri="{FF2B5EF4-FFF2-40B4-BE49-F238E27FC236}">
                  <a16:creationId xmlns:a16="http://schemas.microsoft.com/office/drawing/2014/main" id="{B7F99DC1-6826-4C97-B777-DC3BFB4C8A0E}"/>
                </a:ext>
              </a:extLst>
            </p:cNvPr>
            <p:cNvSpPr txBox="1"/>
            <p:nvPr/>
          </p:nvSpPr>
          <p:spPr>
            <a:xfrm>
              <a:off x="8412182" y="4173089"/>
              <a:ext cx="745717" cy="307777"/>
            </a:xfrm>
            <a:prstGeom prst="rect">
              <a:avLst/>
            </a:prstGeom>
            <a:noFill/>
          </p:spPr>
          <p:txBody>
            <a:bodyPr wrap="none" rtlCol="0">
              <a:spAutoFit/>
            </a:bodyPr>
            <a:lstStyle/>
            <a:p>
              <a:r>
                <a:rPr lang="en-US" sz="1400" dirty="0" err="1">
                  <a:solidFill>
                    <a:srgbClr val="0043B2"/>
                  </a:solidFill>
                  <a:latin typeface="SamsungOne-700" panose="020B0803030303020204" pitchFamily="34" charset="0"/>
                  <a:ea typeface="SamsungOne-700" panose="020B0803030303020204" pitchFamily="34" charset="0"/>
                </a:rPr>
                <a:t>Dữ</a:t>
              </a:r>
              <a:r>
                <a:rPr lang="en-US" sz="1400" dirty="0">
                  <a:solidFill>
                    <a:srgbClr val="0043B2"/>
                  </a:solidFill>
                  <a:latin typeface="SamsungOne-700" panose="020B0803030303020204" pitchFamily="34" charset="0"/>
                  <a:ea typeface="SamsungOne-700" panose="020B0803030303020204" pitchFamily="34" charset="0"/>
                </a:rPr>
                <a:t> </a:t>
              </a:r>
              <a:r>
                <a:rPr lang="en-US" sz="1400" dirty="0" err="1">
                  <a:solidFill>
                    <a:srgbClr val="0043B2"/>
                  </a:solidFill>
                  <a:latin typeface="SamsungOne-700" panose="020B0803030303020204" pitchFamily="34" charset="0"/>
                  <a:ea typeface="SamsungOne-700" panose="020B0803030303020204" pitchFamily="34" charset="0"/>
                </a:rPr>
                <a:t>liệu</a:t>
              </a:r>
              <a:endParaRPr lang="en-KR" sz="1400" dirty="0">
                <a:solidFill>
                  <a:srgbClr val="0043B2"/>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4272321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Ví dụ Lưu trữ EC Sử dụng Mã hóa XOR</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err="1"/>
              <a:t>Ví</a:t>
            </a:r>
            <a:r>
              <a:rPr lang="en-US" altLang="ko-KR" dirty="0"/>
              <a:t> </a:t>
            </a:r>
            <a:r>
              <a:rPr lang="en-US" altLang="ko-KR" dirty="0" err="1"/>
              <a:t>dụ</a:t>
            </a:r>
            <a:r>
              <a:rPr lang="en-US" altLang="ko-KR" dirty="0"/>
              <a:t> </a:t>
            </a:r>
            <a:r>
              <a:rPr lang="en-US" altLang="ko-KR" dirty="0" err="1"/>
              <a:t>mã</a:t>
            </a:r>
            <a:r>
              <a:rPr lang="en-US" altLang="ko-KR" dirty="0"/>
              <a:t> </a:t>
            </a:r>
            <a:r>
              <a:rPr lang="en-US" altLang="ko-KR" dirty="0" err="1"/>
              <a:t>hóa</a:t>
            </a:r>
            <a:r>
              <a:rPr lang="en-US" altLang="ko-KR" dirty="0"/>
              <a:t> OR </a:t>
            </a:r>
            <a:r>
              <a:rPr lang="en-US" altLang="ko-KR" dirty="0" err="1"/>
              <a:t>độc</a:t>
            </a:r>
            <a:r>
              <a:rPr lang="en-US" altLang="ko-KR" dirty="0"/>
              <a:t> </a:t>
            </a:r>
            <a:r>
              <a:rPr lang="en-US" altLang="ko-KR" dirty="0" err="1"/>
              <a:t>quyền</a:t>
            </a:r>
            <a:endParaRPr lang="en-US" altLang="ko-KR" dirty="0"/>
          </a:p>
          <a:p>
            <a:r>
              <a:rPr lang="en-US" altLang="ko-KR" dirty="0" err="1"/>
              <a:t>Nhân</a:t>
            </a:r>
            <a:r>
              <a:rPr lang="en-US" altLang="ko-KR" dirty="0"/>
              <a:t> </a:t>
            </a:r>
            <a:r>
              <a:rPr lang="en-US" altLang="ko-KR" dirty="0" err="1"/>
              <a:t>rộng</a:t>
            </a:r>
            <a:r>
              <a:rPr lang="en-US" altLang="ko-KR" dirty="0"/>
              <a:t>: </a:t>
            </a:r>
            <a:r>
              <a:rPr lang="en-US" altLang="ko-KR" dirty="0" err="1"/>
              <a:t>các</a:t>
            </a:r>
            <a:r>
              <a:rPr lang="en-US" altLang="ko-KR" dirty="0"/>
              <a:t> bit </a:t>
            </a:r>
            <a:r>
              <a:rPr lang="en-US" altLang="ko-KR" dirty="0" err="1"/>
              <a:t>màu</a:t>
            </a:r>
            <a:r>
              <a:rPr lang="en-US" altLang="ko-KR" dirty="0"/>
              <a:t> </a:t>
            </a:r>
            <a:r>
              <a:rPr lang="en-US" altLang="ko-KR" dirty="0" err="1"/>
              <a:t>xám</a:t>
            </a:r>
            <a:r>
              <a:rPr lang="en-US" altLang="ko-KR" dirty="0"/>
              <a:t> </a:t>
            </a:r>
            <a:r>
              <a:rPr lang="en-US" altLang="ko-KR" dirty="0" err="1"/>
              <a:t>là</a:t>
            </a:r>
            <a:r>
              <a:rPr lang="en-US" altLang="ko-KR" dirty="0"/>
              <a:t> </a:t>
            </a:r>
            <a:r>
              <a:rPr lang="en-US" altLang="ko-KR" dirty="0" err="1"/>
              <a:t>các</a:t>
            </a:r>
            <a:r>
              <a:rPr lang="en-US" altLang="ko-KR" dirty="0"/>
              <a:t> overhead bit</a:t>
            </a:r>
          </a:p>
          <a:p>
            <a:pPr lvl="1"/>
            <a:r>
              <a:rPr lang="en-US" altLang="ko-KR" dirty="0" err="1"/>
              <a:t>Yêu</a:t>
            </a:r>
            <a:r>
              <a:rPr lang="en-US" altLang="ko-KR" dirty="0"/>
              <a:t> </a:t>
            </a:r>
            <a:r>
              <a:rPr lang="en-US" altLang="ko-KR" dirty="0" err="1"/>
              <a:t>cầu</a:t>
            </a:r>
            <a:r>
              <a:rPr lang="en-US" altLang="ko-KR" dirty="0"/>
              <a:t> </a:t>
            </a:r>
            <a:r>
              <a:rPr lang="en-US" altLang="ko-KR" dirty="0" err="1"/>
              <a:t>thêm</a:t>
            </a:r>
            <a:r>
              <a:rPr lang="en-US" altLang="ko-KR" dirty="0"/>
              <a:t> 2 overhead bit </a:t>
            </a:r>
            <a:r>
              <a:rPr lang="en-US" altLang="ko-KR" dirty="0" err="1"/>
              <a:t>hoặc</a:t>
            </a:r>
            <a:r>
              <a:rPr lang="en-US" altLang="ko-KR" dirty="0"/>
              <a:t> 100% overhead bit </a:t>
            </a:r>
            <a:r>
              <a:rPr lang="en-US" altLang="ko-KR" dirty="0" err="1"/>
              <a:t>hoặc</a:t>
            </a:r>
            <a:r>
              <a:rPr lang="en-US" altLang="ko-KR" dirty="0"/>
              <a:t> 50% </a:t>
            </a:r>
            <a:r>
              <a:rPr lang="en-US" altLang="ko-KR" dirty="0" err="1"/>
              <a:t>hiệu</a:t>
            </a:r>
            <a:r>
              <a:rPr lang="en-US" altLang="ko-KR" dirty="0"/>
              <a:t> </a:t>
            </a:r>
            <a:r>
              <a:rPr lang="en-US" altLang="ko-KR" dirty="0" err="1"/>
              <a:t>suất</a:t>
            </a:r>
            <a:endParaRPr lang="en-US" altLang="ko-KR" dirty="0"/>
          </a:p>
          <a:p>
            <a:pPr lvl="1"/>
            <a:r>
              <a:rPr lang="en-US" altLang="ko-KR" dirty="0" err="1"/>
              <a:t>Đạt</a:t>
            </a:r>
            <a:r>
              <a:rPr lang="en-US" altLang="ko-KR" dirty="0"/>
              <a:t> </a:t>
            </a:r>
            <a:r>
              <a:rPr lang="en-US" altLang="ko-KR" dirty="0" err="1"/>
              <a:t>độ</a:t>
            </a:r>
            <a:r>
              <a:rPr lang="en-US" altLang="ko-KR" dirty="0"/>
              <a:t> </a:t>
            </a:r>
            <a:r>
              <a:rPr lang="en-US" altLang="ko-KR" dirty="0" err="1"/>
              <a:t>bền</a:t>
            </a:r>
            <a:r>
              <a:rPr lang="en-US" altLang="ko-KR" dirty="0"/>
              <a:t> 1</a:t>
            </a:r>
          </a:p>
          <a:p>
            <a:r>
              <a:rPr lang="en-US" altLang="ko-KR" dirty="0" err="1"/>
              <a:t>Độc</a:t>
            </a:r>
            <a:r>
              <a:rPr lang="en-US" altLang="ko-KR" dirty="0"/>
              <a:t> </a:t>
            </a:r>
            <a:r>
              <a:rPr lang="en-US" altLang="ko-KR" dirty="0" err="1"/>
              <a:t>quyền</a:t>
            </a:r>
            <a:r>
              <a:rPr lang="en-US" altLang="ko-KR" dirty="0"/>
              <a:t> OR</a:t>
            </a:r>
          </a:p>
          <a:p>
            <a:pPr lvl="1"/>
            <a:r>
              <a:rPr lang="en-US" altLang="ko-KR" dirty="0" err="1"/>
              <a:t>Yêu</a:t>
            </a:r>
            <a:r>
              <a:rPr lang="en-US" altLang="ko-KR" dirty="0"/>
              <a:t> </a:t>
            </a:r>
            <a:r>
              <a:rPr lang="en-US" altLang="ko-KR" dirty="0" err="1"/>
              <a:t>cầu</a:t>
            </a:r>
            <a:r>
              <a:rPr lang="en-US" altLang="ko-KR" dirty="0"/>
              <a:t> </a:t>
            </a:r>
            <a:r>
              <a:rPr lang="en-US" altLang="ko-KR" dirty="0" err="1"/>
              <a:t>thêm</a:t>
            </a:r>
            <a:r>
              <a:rPr lang="en-US" altLang="ko-KR" dirty="0"/>
              <a:t> 1 bit </a:t>
            </a:r>
            <a:r>
              <a:rPr lang="en-US" altLang="ko-KR" dirty="0" err="1"/>
              <a:t>hoặc</a:t>
            </a:r>
            <a:r>
              <a:rPr lang="en-US" altLang="ko-KR" dirty="0"/>
              <a:t> 50% overhead </a:t>
            </a:r>
            <a:r>
              <a:rPr lang="en-US" altLang="ko-KR" dirty="0" err="1"/>
              <a:t>hoặc</a:t>
            </a:r>
            <a:r>
              <a:rPr lang="en-US" altLang="ko-KR" dirty="0"/>
              <a:t> 67% </a:t>
            </a:r>
            <a:r>
              <a:rPr lang="en-US" altLang="ko-KR" dirty="0" err="1"/>
              <a:t>hiệu</a:t>
            </a:r>
            <a:r>
              <a:rPr lang="en-US" altLang="ko-KR" dirty="0"/>
              <a:t> </a:t>
            </a:r>
            <a:r>
              <a:rPr lang="en-US" altLang="ko-KR" dirty="0" err="1"/>
              <a:t>suất</a:t>
            </a:r>
            <a:endParaRPr lang="en-US" altLang="ko-KR" dirty="0"/>
          </a:p>
          <a:p>
            <a:pPr lvl="1"/>
            <a:r>
              <a:rPr lang="en-US" altLang="ko-KR" dirty="0" err="1"/>
              <a:t>Đạt</a:t>
            </a:r>
            <a:r>
              <a:rPr lang="en-US" altLang="ko-KR" dirty="0"/>
              <a:t> </a:t>
            </a:r>
            <a:r>
              <a:rPr lang="en-US" altLang="ko-KR" dirty="0" err="1"/>
              <a:t>độ</a:t>
            </a:r>
            <a:r>
              <a:rPr lang="en-US" altLang="ko-KR" dirty="0"/>
              <a:t> </a:t>
            </a:r>
            <a:r>
              <a:rPr lang="en-US" altLang="ko-KR" dirty="0" err="1"/>
              <a:t>bền</a:t>
            </a:r>
            <a:r>
              <a:rPr lang="en-US" altLang="ko-KR" dirty="0"/>
              <a:t> 1</a:t>
            </a:r>
          </a:p>
          <a:p>
            <a:pPr lvl="1"/>
            <a:endParaRPr lang="en-US" altLang="ko-KR" dirty="0"/>
          </a:p>
        </p:txBody>
      </p:sp>
      <p:graphicFrame>
        <p:nvGraphicFramePr>
          <p:cNvPr id="30" name="Table 8">
            <a:extLst>
              <a:ext uri="{FF2B5EF4-FFF2-40B4-BE49-F238E27FC236}">
                <a16:creationId xmlns:a16="http://schemas.microsoft.com/office/drawing/2014/main" id="{A566C7C0-A1FC-4B8F-82E6-80628EE57346}"/>
              </a:ext>
            </a:extLst>
          </p:cNvPr>
          <p:cNvGraphicFramePr>
            <a:graphicFrameLocks noGrp="1"/>
          </p:cNvGraphicFramePr>
          <p:nvPr>
            <p:extLst>
              <p:ext uri="{D42A27DB-BD31-4B8C-83A1-F6EECF244321}">
                <p14:modId xmlns:p14="http://schemas.microsoft.com/office/powerpoint/2010/main" val="2903118010"/>
              </p:ext>
            </p:extLst>
          </p:nvPr>
        </p:nvGraphicFramePr>
        <p:xfrm>
          <a:off x="1425829" y="4593268"/>
          <a:ext cx="7399216" cy="741680"/>
        </p:xfrm>
        <a:graphic>
          <a:graphicData uri="http://schemas.openxmlformats.org/drawingml/2006/table">
            <a:tbl>
              <a:tblPr firstRow="1" bandRow="1">
                <a:tableStyleId>{2D5ABB26-0587-4C30-8999-92F81FD0307C}</a:tableStyleId>
              </a:tblPr>
              <a:tblGrid>
                <a:gridCol w="1525954">
                  <a:extLst>
                    <a:ext uri="{9D8B030D-6E8A-4147-A177-3AD203B41FA5}">
                      <a16:colId xmlns:a16="http://schemas.microsoft.com/office/drawing/2014/main" val="3971476047"/>
                    </a:ext>
                  </a:extLst>
                </a:gridCol>
                <a:gridCol w="675380">
                  <a:extLst>
                    <a:ext uri="{9D8B030D-6E8A-4147-A177-3AD203B41FA5}">
                      <a16:colId xmlns:a16="http://schemas.microsoft.com/office/drawing/2014/main" val="1833354951"/>
                    </a:ext>
                  </a:extLst>
                </a:gridCol>
                <a:gridCol w="1100667">
                  <a:extLst>
                    <a:ext uri="{9D8B030D-6E8A-4147-A177-3AD203B41FA5}">
                      <a16:colId xmlns:a16="http://schemas.microsoft.com/office/drawing/2014/main" val="3844627608"/>
                    </a:ext>
                  </a:extLst>
                </a:gridCol>
                <a:gridCol w="1100667">
                  <a:extLst>
                    <a:ext uri="{9D8B030D-6E8A-4147-A177-3AD203B41FA5}">
                      <a16:colId xmlns:a16="http://schemas.microsoft.com/office/drawing/2014/main" val="3873273966"/>
                    </a:ext>
                  </a:extLst>
                </a:gridCol>
                <a:gridCol w="1100667">
                  <a:extLst>
                    <a:ext uri="{9D8B030D-6E8A-4147-A177-3AD203B41FA5}">
                      <a16:colId xmlns:a16="http://schemas.microsoft.com/office/drawing/2014/main" val="3503327856"/>
                    </a:ext>
                  </a:extLst>
                </a:gridCol>
                <a:gridCol w="1895881">
                  <a:extLst>
                    <a:ext uri="{9D8B030D-6E8A-4147-A177-3AD203B41FA5}">
                      <a16:colId xmlns:a16="http://schemas.microsoft.com/office/drawing/2014/main" val="3166985004"/>
                    </a:ext>
                  </a:extLst>
                </a:gridCol>
              </a:tblGrid>
              <a:tr h="370840">
                <a:tc>
                  <a:txBody>
                    <a:bodyPr/>
                    <a:lstStyle/>
                    <a:p>
                      <a:r>
                        <a:rPr lang="en-US" sz="1600" b="0" dirty="0" err="1">
                          <a:solidFill>
                            <a:srgbClr val="1F45BC"/>
                          </a:solidFill>
                          <a:latin typeface="SamsungOne-700" panose="020B0803030303020204" pitchFamily="34" charset="0"/>
                          <a:ea typeface="SamsungOne-700" panose="020B0803030303020204" pitchFamily="34" charset="0"/>
                        </a:rPr>
                        <a:t>Nhân</a:t>
                      </a:r>
                      <a:r>
                        <a:rPr lang="en-US" sz="1600" b="0" dirty="0">
                          <a:solidFill>
                            <a:srgbClr val="1F45BC"/>
                          </a:solidFill>
                          <a:latin typeface="SamsungOne-700" panose="020B0803030303020204" pitchFamily="34" charset="0"/>
                          <a:ea typeface="SamsungOne-700" panose="020B0803030303020204" pitchFamily="34" charset="0"/>
                        </a:rPr>
                        <a:t> </a:t>
                      </a:r>
                      <a:r>
                        <a:rPr lang="en-US" sz="1600" b="0" dirty="0" err="1">
                          <a:solidFill>
                            <a:srgbClr val="1F45BC"/>
                          </a:solidFill>
                          <a:latin typeface="SamsungOne-700" panose="020B0803030303020204" pitchFamily="34" charset="0"/>
                          <a:ea typeface="SamsungOne-700" panose="020B0803030303020204" pitchFamily="34" charset="0"/>
                        </a:rPr>
                        <a:t>rộng</a:t>
                      </a:r>
                      <a:endParaRPr lang="en-KR" sz="1600" b="0" dirty="0">
                        <a:solidFill>
                          <a:srgbClr val="1F45BC"/>
                        </a:solidFill>
                        <a:latin typeface="SamsungOne-700" panose="020B0803030303020204" pitchFamily="34" charset="0"/>
                        <a:ea typeface="SamsungOne-700" panose="020B0803030303020204" pitchFamily="34" charset="0"/>
                      </a:endParaRPr>
                    </a:p>
                  </a:txBody>
                  <a:tcPr/>
                </a:tc>
                <a:tc>
                  <a:txBody>
                    <a:bodyPr/>
                    <a:lstStyle/>
                    <a:p>
                      <a:pPr algn="ctr"/>
                      <a:r>
                        <a:rPr lang="en-KR" sz="1600" b="0" dirty="0">
                          <a:solidFill>
                            <a:srgbClr val="1F45BC"/>
                          </a:solidFill>
                          <a:latin typeface="SamsungOne-700" panose="020B0803030303020204" pitchFamily="34" charset="0"/>
                          <a:ea typeface="SamsungOne-700" panose="020B0803030303020204" pitchFamily="34" charset="0"/>
                        </a:rPr>
                        <a:t>0</a:t>
                      </a:r>
                    </a:p>
                  </a:txBody>
                  <a:tcPr/>
                </a:tc>
                <a:tc>
                  <a:txBody>
                    <a:bodyPr/>
                    <a:lstStyle/>
                    <a:p>
                      <a:pPr algn="ctr"/>
                      <a:r>
                        <a:rPr lang="en-KR" sz="1600" b="0" dirty="0">
                          <a:solidFill>
                            <a:srgbClr val="1F45BC"/>
                          </a:solidFill>
                          <a:latin typeface="SamsungOne-700" panose="020B0803030303020204" pitchFamily="34" charset="0"/>
                          <a:ea typeface="SamsungOne-700" panose="020B0803030303020204" pitchFamily="34" charset="0"/>
                        </a:rPr>
                        <a:t>0</a:t>
                      </a:r>
                    </a:p>
                  </a:txBody>
                  <a:tcPr/>
                </a:tc>
                <a:tc>
                  <a:txBody>
                    <a:bodyPr/>
                    <a:lstStyle/>
                    <a:p>
                      <a:pPr algn="ctr"/>
                      <a:r>
                        <a:rPr lang="en-KR" sz="1600" b="0" dirty="0">
                          <a:solidFill>
                            <a:srgbClr val="1F45BC"/>
                          </a:solidFill>
                          <a:latin typeface="SamsungOne-700" panose="020B0803030303020204" pitchFamily="34" charset="0"/>
                          <a:ea typeface="SamsungOne-700" panose="020B0803030303020204" pitchFamily="34" charset="0"/>
                        </a:rPr>
                        <a:t>1</a:t>
                      </a:r>
                    </a:p>
                  </a:txBody>
                  <a:tcPr/>
                </a:tc>
                <a:tc>
                  <a:txBody>
                    <a:bodyPr/>
                    <a:lstStyle/>
                    <a:p>
                      <a:pPr algn="ctr"/>
                      <a:r>
                        <a:rPr lang="en-KR" sz="1600" b="0" dirty="0">
                          <a:solidFill>
                            <a:srgbClr val="1F45BC"/>
                          </a:solidFill>
                          <a:latin typeface="SamsungOne-700" panose="020B0803030303020204" pitchFamily="34" charset="0"/>
                          <a:ea typeface="SamsungOne-700" panose="020B0803030303020204" pitchFamily="34" charset="0"/>
                        </a:rPr>
                        <a:t>1</a:t>
                      </a:r>
                    </a:p>
                  </a:txBody>
                  <a:tcPr/>
                </a:tc>
                <a:tc>
                  <a:txBody>
                    <a:bodyPr/>
                    <a:lstStyle/>
                    <a:p>
                      <a:pPr algn="l"/>
                      <a:r>
                        <a:rPr lang="en-KR" sz="1600" b="0" dirty="0">
                          <a:solidFill>
                            <a:srgbClr val="1F45BC"/>
                          </a:solidFill>
                          <a:latin typeface="SamsungOne-700" panose="020B0803030303020204" pitchFamily="34" charset="0"/>
                          <a:ea typeface="SamsungOne-700" panose="020B0803030303020204" pitchFamily="34" charset="0"/>
                        </a:rPr>
                        <a:t>2 bits overhead</a:t>
                      </a:r>
                    </a:p>
                  </a:txBody>
                  <a:tcPr/>
                </a:tc>
                <a:extLst>
                  <a:ext uri="{0D108BD9-81ED-4DB2-BD59-A6C34878D82A}">
                    <a16:rowId xmlns:a16="http://schemas.microsoft.com/office/drawing/2014/main" val="2651352864"/>
                  </a:ext>
                </a:extLst>
              </a:tr>
              <a:tr h="370840">
                <a:tc>
                  <a:txBody>
                    <a:bodyPr/>
                    <a:lstStyle/>
                    <a:p>
                      <a:r>
                        <a:rPr lang="en-US" sz="1600" dirty="0" err="1">
                          <a:solidFill>
                            <a:srgbClr val="1F45BC"/>
                          </a:solidFill>
                          <a:latin typeface="SamsungOne-700" panose="020B0803030303020204" pitchFamily="34" charset="0"/>
                          <a:ea typeface="SamsungOne-700" panose="020B0803030303020204" pitchFamily="34" charset="0"/>
                        </a:rPr>
                        <a:t>Mã</a:t>
                      </a:r>
                      <a:r>
                        <a:rPr lang="en-US" sz="1600" dirty="0">
                          <a:solidFill>
                            <a:srgbClr val="1F45BC"/>
                          </a:solidFill>
                          <a:latin typeface="SamsungOne-700" panose="020B0803030303020204" pitchFamily="34" charset="0"/>
                          <a:ea typeface="SamsungOne-700" panose="020B0803030303020204" pitchFamily="34" charset="0"/>
                        </a:rPr>
                        <a:t> </a:t>
                      </a:r>
                      <a:r>
                        <a:rPr lang="en-US" sz="1600" dirty="0" err="1">
                          <a:solidFill>
                            <a:srgbClr val="1F45BC"/>
                          </a:solidFill>
                          <a:latin typeface="SamsungOne-700" panose="020B0803030303020204" pitchFamily="34" charset="0"/>
                          <a:ea typeface="SamsungOne-700" panose="020B0803030303020204" pitchFamily="34" charset="0"/>
                        </a:rPr>
                        <a:t>hóa</a:t>
                      </a:r>
                      <a:r>
                        <a:rPr lang="en-US" sz="1600" dirty="0">
                          <a:solidFill>
                            <a:srgbClr val="1F45BC"/>
                          </a:solidFill>
                          <a:latin typeface="SamsungOne-700" panose="020B0803030303020204" pitchFamily="34" charset="0"/>
                          <a:ea typeface="SamsungOne-700" panose="020B0803030303020204" pitchFamily="34" charset="0"/>
                        </a:rPr>
                        <a:t> XOR</a:t>
                      </a:r>
                      <a:endParaRPr lang="en-KR" sz="1600" dirty="0">
                        <a:solidFill>
                          <a:srgbClr val="1F45BC"/>
                        </a:solidFill>
                        <a:latin typeface="SamsungOne-700" panose="020B0803030303020204" pitchFamily="34" charset="0"/>
                        <a:ea typeface="SamsungOne-700" panose="020B0803030303020204" pitchFamily="34" charset="0"/>
                      </a:endParaRPr>
                    </a:p>
                  </a:txBody>
                  <a:tcPr/>
                </a:tc>
                <a:tc>
                  <a:txBody>
                    <a:bodyPr/>
                    <a:lstStyle/>
                    <a:p>
                      <a:pPr algn="ctr"/>
                      <a:r>
                        <a:rPr lang="en-KR" sz="1600" dirty="0">
                          <a:solidFill>
                            <a:srgbClr val="1F45BC"/>
                          </a:solidFill>
                          <a:latin typeface="SamsungOne-700" panose="020B0803030303020204" pitchFamily="34" charset="0"/>
                          <a:ea typeface="SamsungOne-700" panose="020B0803030303020204" pitchFamily="34" charset="0"/>
                        </a:rPr>
                        <a:t>0</a:t>
                      </a:r>
                    </a:p>
                  </a:txBody>
                  <a:tcPr/>
                </a:tc>
                <a:tc>
                  <a:txBody>
                    <a:bodyPr/>
                    <a:lstStyle/>
                    <a:p>
                      <a:pPr algn="ctr"/>
                      <a:endParaRPr lang="en-KR" sz="1600" dirty="0">
                        <a:solidFill>
                          <a:srgbClr val="1F45BC"/>
                        </a:solidFill>
                        <a:latin typeface="SamsungOne-700" panose="020B0803030303020204" pitchFamily="34" charset="0"/>
                        <a:ea typeface="SamsungOne-700" panose="020B0803030303020204" pitchFamily="34" charset="0"/>
                      </a:endParaRPr>
                    </a:p>
                  </a:txBody>
                  <a:tcPr/>
                </a:tc>
                <a:tc>
                  <a:txBody>
                    <a:bodyPr/>
                    <a:lstStyle/>
                    <a:p>
                      <a:pPr algn="ctr"/>
                      <a:r>
                        <a:rPr lang="en-KR" sz="1600" dirty="0">
                          <a:solidFill>
                            <a:srgbClr val="1F45BC"/>
                          </a:solidFill>
                          <a:latin typeface="SamsungOne-700" panose="020B0803030303020204" pitchFamily="34" charset="0"/>
                          <a:ea typeface="SamsungOne-700" panose="020B0803030303020204" pitchFamily="34" charset="0"/>
                        </a:rPr>
                        <a:t>1</a:t>
                      </a:r>
                    </a:p>
                  </a:txBody>
                  <a:tcPr/>
                </a:tc>
                <a:tc>
                  <a:txBody>
                    <a:bodyPr/>
                    <a:lstStyle/>
                    <a:p>
                      <a:pPr algn="ctr"/>
                      <a:r>
                        <a:rPr lang="en-KR" sz="1600" dirty="0">
                          <a:solidFill>
                            <a:srgbClr val="1F45BC"/>
                          </a:solidFill>
                          <a:latin typeface="SamsungOne-700" panose="020B0803030303020204" pitchFamily="34" charset="0"/>
                          <a:ea typeface="SamsungOne-700" panose="020B0803030303020204" pitchFamily="34" charset="0"/>
                        </a:rPr>
                        <a:t>1</a:t>
                      </a:r>
                    </a:p>
                  </a:txBody>
                  <a:tcPr/>
                </a:tc>
                <a:tc>
                  <a:txBody>
                    <a:bodyPr/>
                    <a:lstStyle/>
                    <a:p>
                      <a:pPr algn="l"/>
                      <a:r>
                        <a:rPr lang="en-KR" sz="1600" dirty="0">
                          <a:solidFill>
                            <a:srgbClr val="1F45BC"/>
                          </a:solidFill>
                          <a:latin typeface="SamsungOne-700" panose="020B0803030303020204" pitchFamily="34" charset="0"/>
                          <a:ea typeface="SamsungOne-700" panose="020B0803030303020204" pitchFamily="34" charset="0"/>
                        </a:rPr>
                        <a:t>1 bit overhead</a:t>
                      </a:r>
                    </a:p>
                  </a:txBody>
                  <a:tcPr/>
                </a:tc>
                <a:extLst>
                  <a:ext uri="{0D108BD9-81ED-4DB2-BD59-A6C34878D82A}">
                    <a16:rowId xmlns:a16="http://schemas.microsoft.com/office/drawing/2014/main" val="748035935"/>
                  </a:ext>
                </a:extLst>
              </a:tr>
            </a:tbl>
          </a:graphicData>
        </a:graphic>
      </p:graphicFrame>
      <p:sp>
        <p:nvSpPr>
          <p:cNvPr id="6" name="타원 5">
            <a:extLst>
              <a:ext uri="{FF2B5EF4-FFF2-40B4-BE49-F238E27FC236}">
                <a16:creationId xmlns:a16="http://schemas.microsoft.com/office/drawing/2014/main" id="{92DC2151-912C-4F9F-BC03-3A3AA0CCB955}"/>
              </a:ext>
            </a:extLst>
          </p:cNvPr>
          <p:cNvSpPr/>
          <p:nvPr/>
        </p:nvSpPr>
        <p:spPr>
          <a:xfrm>
            <a:off x="4095395" y="5065201"/>
            <a:ext cx="160774" cy="160774"/>
          </a:xfrm>
          <a:prstGeom prst="ellipse">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cxnSp>
        <p:nvCxnSpPr>
          <p:cNvPr id="8" name="직선 연결선 7">
            <a:extLst>
              <a:ext uri="{FF2B5EF4-FFF2-40B4-BE49-F238E27FC236}">
                <a16:creationId xmlns:a16="http://schemas.microsoft.com/office/drawing/2014/main" id="{96672DB6-9270-4EAC-A728-B712A9DDC2F0}"/>
              </a:ext>
            </a:extLst>
          </p:cNvPr>
          <p:cNvCxnSpPr/>
          <p:nvPr/>
        </p:nvCxnSpPr>
        <p:spPr>
          <a:xfrm>
            <a:off x="4175782" y="5065201"/>
            <a:ext cx="0" cy="160774"/>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16333B6C-4BF9-4985-81BA-F81A9D4701C7}"/>
              </a:ext>
            </a:extLst>
          </p:cNvPr>
          <p:cNvCxnSpPr>
            <a:cxnSpLocks/>
            <a:stCxn id="6" idx="2"/>
            <a:endCxn id="6" idx="6"/>
          </p:cNvCxnSpPr>
          <p:nvPr/>
        </p:nvCxnSpPr>
        <p:spPr>
          <a:xfrm>
            <a:off x="4095395" y="5145588"/>
            <a:ext cx="160774" cy="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668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Tách</a:t>
            </a:r>
            <a:r>
              <a:rPr lang="en-US" altLang="ko-KR" dirty="0">
                <a:ea typeface="SamsungOneKorean 400" panose="020B0503030303020204" pitchFamily="50" charset="-127"/>
              </a:rPr>
              <a:t> </a:t>
            </a:r>
            <a:r>
              <a:rPr lang="en-US" altLang="ko-KR" dirty="0" err="1">
                <a:ea typeface="SamsungOneKorean 400" panose="020B0503030303020204" pitchFamily="50" charset="-127"/>
              </a:rPr>
              <a:t>khối</a:t>
            </a:r>
            <a:r>
              <a:rPr lang="en-US" altLang="ko-KR" dirty="0">
                <a:ea typeface="SamsungOneKorean 400" panose="020B0503030303020204" pitchFamily="50" charset="-127"/>
              </a:rPr>
              <a:t> </a:t>
            </a:r>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Các khối dữ liệu HDFS không có Bộ lưu trữ EC được lưu trữ dưới dạng các khối liền kề</a:t>
            </a:r>
            <a:endParaRPr lang="en-US" altLang="ko-KR" dirty="0"/>
          </a:p>
          <a:p>
            <a:pPr lvl="1"/>
            <a:r>
              <a:rPr lang="vi-VN" altLang="ko-KR" dirty="0"/>
              <a:t>Toàn bộ khối được lưu trữ cùng nhau</a:t>
            </a:r>
            <a:endParaRPr lang="en-US" altLang="ko-KR" dirty="0"/>
          </a:p>
          <a:p>
            <a:r>
              <a:rPr lang="vi-VN" altLang="ko-KR" dirty="0"/>
              <a:t>Đối với Bộ lưu trữ EC, mỗi khối dữ liệu được chia thành các dải và được lưu trữ trong các </a:t>
            </a:r>
            <a:r>
              <a:rPr lang="en-US" altLang="ko-KR" dirty="0" err="1"/>
              <a:t>datanode</a:t>
            </a:r>
            <a:r>
              <a:rPr lang="vi-VN" altLang="ko-KR" dirty="0"/>
              <a:t> khác nhau</a:t>
            </a:r>
            <a:endParaRPr lang="en-US" altLang="ko-KR" dirty="0"/>
          </a:p>
          <a:p>
            <a:r>
              <a:rPr lang="vi-VN" altLang="ko-KR" dirty="0"/>
              <a:t>Đơn vị cơ bản của dữ liệu sọc được gọi là ô</a:t>
            </a:r>
            <a:endParaRPr lang="en-US" altLang="ko-KR" dirty="0"/>
          </a:p>
          <a:p>
            <a:pPr lvl="1"/>
            <a:r>
              <a:rPr lang="en-US" altLang="ko-KR" dirty="0" err="1"/>
              <a:t>Ví</a:t>
            </a:r>
            <a:r>
              <a:rPr lang="en-US" altLang="ko-KR" dirty="0"/>
              <a:t> </a:t>
            </a:r>
            <a:r>
              <a:rPr lang="en-US" altLang="ko-KR" dirty="0" err="1"/>
              <a:t>dụ</a:t>
            </a:r>
            <a:r>
              <a:rPr lang="en-US" altLang="ko-KR" dirty="0"/>
              <a:t>, </a:t>
            </a:r>
            <a:r>
              <a:rPr lang="en-US" altLang="ko-KR" dirty="0" err="1"/>
              <a:t>một</a:t>
            </a:r>
            <a:r>
              <a:rPr lang="en-US" altLang="ko-KR" dirty="0"/>
              <a:t> ô 64 KB</a:t>
            </a:r>
          </a:p>
        </p:txBody>
      </p:sp>
      <p:grpSp>
        <p:nvGrpSpPr>
          <p:cNvPr id="10" name="그룹 9">
            <a:extLst>
              <a:ext uri="{FF2B5EF4-FFF2-40B4-BE49-F238E27FC236}">
                <a16:creationId xmlns:a16="http://schemas.microsoft.com/office/drawing/2014/main" id="{1587F64F-AC2A-4681-9DE5-AABD51158D5A}"/>
              </a:ext>
            </a:extLst>
          </p:cNvPr>
          <p:cNvGrpSpPr/>
          <p:nvPr/>
        </p:nvGrpSpPr>
        <p:grpSpPr>
          <a:xfrm>
            <a:off x="1201610" y="4015232"/>
            <a:ext cx="3945901" cy="2168751"/>
            <a:chOff x="1260591" y="4052415"/>
            <a:chExt cx="3945901" cy="2168751"/>
          </a:xfrm>
        </p:grpSpPr>
        <p:sp>
          <p:nvSpPr>
            <p:cNvPr id="11" name="직사각형 10">
              <a:extLst>
                <a:ext uri="{FF2B5EF4-FFF2-40B4-BE49-F238E27FC236}">
                  <a16:creationId xmlns:a16="http://schemas.microsoft.com/office/drawing/2014/main" id="{FCD20DD6-8305-475A-ADD5-0E3C16CB831C}"/>
                </a:ext>
              </a:extLst>
            </p:cNvPr>
            <p:cNvSpPr/>
            <p:nvPr/>
          </p:nvSpPr>
          <p:spPr>
            <a:xfrm>
              <a:off x="1270708" y="4052415"/>
              <a:ext cx="1140056" cy="307777"/>
            </a:xfrm>
            <a:prstGeom prst="rect">
              <a:avLst/>
            </a:prstGeom>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Bố</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cục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khối</a:t>
              </a:r>
              <a:r>
                <a:rPr lang="en-US" altLang="ko-KR" sz="1400" dirty="0">
                  <a:solidFill>
                    <a:srgbClr val="1F45BC"/>
                  </a:solidFill>
                  <a:latin typeface="SamsungOne-700" panose="020B0803030303020204" pitchFamily="34" charset="0"/>
                  <a:ea typeface="SamsungOne-700" panose="020B0803030303020204" pitchFamily="34" charset="0"/>
                </a:rPr>
                <a:t>:</a:t>
              </a:r>
              <a:endParaRPr lang="ko-KR" altLang="en-US" sz="1400" dirty="0">
                <a:ea typeface="SamsungOneKorean 400" panose="020B0503030303020204" pitchFamily="50" charset="-127"/>
              </a:endParaRPr>
            </a:p>
          </p:txBody>
        </p:sp>
        <p:grpSp>
          <p:nvGrpSpPr>
            <p:cNvPr id="12" name="그룹 11">
              <a:extLst>
                <a:ext uri="{FF2B5EF4-FFF2-40B4-BE49-F238E27FC236}">
                  <a16:creationId xmlns:a16="http://schemas.microsoft.com/office/drawing/2014/main" id="{C52AAD77-EE3A-43FD-B227-80547D0F502B}"/>
                </a:ext>
              </a:extLst>
            </p:cNvPr>
            <p:cNvGrpSpPr/>
            <p:nvPr/>
          </p:nvGrpSpPr>
          <p:grpSpPr>
            <a:xfrm>
              <a:off x="1260591" y="4479387"/>
              <a:ext cx="3945901" cy="1741779"/>
              <a:chOff x="1293254" y="4580987"/>
              <a:chExt cx="3945901" cy="1741779"/>
            </a:xfrm>
          </p:grpSpPr>
          <p:grpSp>
            <p:nvGrpSpPr>
              <p:cNvPr id="13" name="그룹 12">
                <a:extLst>
                  <a:ext uri="{FF2B5EF4-FFF2-40B4-BE49-F238E27FC236}">
                    <a16:creationId xmlns:a16="http://schemas.microsoft.com/office/drawing/2014/main" id="{9F8BBA81-3786-48DB-B80C-4BF06F2284AD}"/>
                  </a:ext>
                </a:extLst>
              </p:cNvPr>
              <p:cNvGrpSpPr/>
              <p:nvPr/>
            </p:nvGrpSpPr>
            <p:grpSpPr>
              <a:xfrm>
                <a:off x="1451383" y="5257526"/>
                <a:ext cx="1877309" cy="1065240"/>
                <a:chOff x="1451383" y="5257526"/>
                <a:chExt cx="1877309" cy="1065240"/>
              </a:xfrm>
            </p:grpSpPr>
            <p:grpSp>
              <p:nvGrpSpPr>
                <p:cNvPr id="37" name="그룹 36">
                  <a:extLst>
                    <a:ext uri="{FF2B5EF4-FFF2-40B4-BE49-F238E27FC236}">
                      <a16:creationId xmlns:a16="http://schemas.microsoft.com/office/drawing/2014/main" id="{118D182C-9807-4421-8C26-96142EBA084C}"/>
                    </a:ext>
                  </a:extLst>
                </p:cNvPr>
                <p:cNvGrpSpPr/>
                <p:nvPr/>
              </p:nvGrpSpPr>
              <p:grpSpPr>
                <a:xfrm>
                  <a:off x="1451383" y="5257526"/>
                  <a:ext cx="990262" cy="1065240"/>
                  <a:chOff x="1451383" y="5257526"/>
                  <a:chExt cx="990262" cy="1065240"/>
                </a:xfrm>
              </p:grpSpPr>
              <p:sp>
                <p:nvSpPr>
                  <p:cNvPr id="43" name="직사각형 42">
                    <a:extLst>
                      <a:ext uri="{FF2B5EF4-FFF2-40B4-BE49-F238E27FC236}">
                        <a16:creationId xmlns:a16="http://schemas.microsoft.com/office/drawing/2014/main" id="{7142CA06-EA79-4D33-A576-CC256F224FC4}"/>
                      </a:ext>
                    </a:extLst>
                  </p:cNvPr>
                  <p:cNvSpPr/>
                  <p:nvPr/>
                </p:nvSpPr>
                <p:spPr>
                  <a:xfrm rot="16200000">
                    <a:off x="1300220" y="5575562"/>
                    <a:ext cx="548548" cy="246221"/>
                  </a:xfrm>
                  <a:prstGeom prst="rect">
                    <a:avLst/>
                  </a:prstGeom>
                </p:spPr>
                <p:txBody>
                  <a:bodyPr wrap="none">
                    <a:spAutoFit/>
                  </a:bodyPr>
                  <a:lstStyle/>
                  <a:p>
                    <a:r>
                      <a:rPr lang="en-US" altLang="ko-KR" sz="1000" dirty="0" err="1">
                        <a:solidFill>
                          <a:srgbClr val="1F45BC"/>
                        </a:solidFill>
                        <a:latin typeface="SamsungOne-700" panose="020B0803030303020204" pitchFamily="34" charset="0"/>
                        <a:ea typeface="SamsungOne-700" panose="020B0803030303020204" pitchFamily="34" charset="0"/>
                      </a:rPr>
                      <a:t>Khối</a:t>
                    </a:r>
                    <a:r>
                      <a:rPr lang="en-US" altLang="ko-KR" sz="1000" dirty="0">
                        <a:solidFill>
                          <a:srgbClr val="1F45BC"/>
                        </a:solidFill>
                        <a:latin typeface="SamsungOne-700" panose="020B0803030303020204" pitchFamily="34" charset="0"/>
                        <a:ea typeface="SamsungOne-700" panose="020B0803030303020204" pitchFamily="34" charset="0"/>
                      </a:rPr>
                      <a:t> 0</a:t>
                    </a:r>
                    <a:endParaRPr lang="ko-KR" altLang="en-US" sz="1200" dirty="0">
                      <a:ea typeface="SamsungOneKorean 400" panose="020B0503030303020204" pitchFamily="50" charset="-127"/>
                    </a:endParaRPr>
                  </a:p>
                </p:txBody>
              </p:sp>
              <p:grpSp>
                <p:nvGrpSpPr>
                  <p:cNvPr id="44" name="그룹 43">
                    <a:extLst>
                      <a:ext uri="{FF2B5EF4-FFF2-40B4-BE49-F238E27FC236}">
                        <a16:creationId xmlns:a16="http://schemas.microsoft.com/office/drawing/2014/main" id="{D433B051-B609-454D-BF6C-EF54A7DCFFB3}"/>
                      </a:ext>
                    </a:extLst>
                  </p:cNvPr>
                  <p:cNvGrpSpPr/>
                  <p:nvPr/>
                </p:nvGrpSpPr>
                <p:grpSpPr>
                  <a:xfrm>
                    <a:off x="1582114" y="5257526"/>
                    <a:ext cx="859531" cy="1065240"/>
                    <a:chOff x="1582114" y="5257526"/>
                    <a:chExt cx="859531" cy="1065240"/>
                  </a:xfrm>
                </p:grpSpPr>
                <p:sp>
                  <p:nvSpPr>
                    <p:cNvPr id="45" name="직사각형 44">
                      <a:extLst>
                        <a:ext uri="{FF2B5EF4-FFF2-40B4-BE49-F238E27FC236}">
                          <a16:creationId xmlns:a16="http://schemas.microsoft.com/office/drawing/2014/main" id="{D99C467F-C1FC-4EEB-A5C4-226D2C0E030F}"/>
                        </a:ext>
                      </a:extLst>
                    </p:cNvPr>
                    <p:cNvSpPr/>
                    <p:nvPr/>
                  </p:nvSpPr>
                  <p:spPr>
                    <a:xfrm>
                      <a:off x="1704276" y="5257526"/>
                      <a:ext cx="568718" cy="81121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0~128</a:t>
                      </a:r>
                    </a:p>
                    <a:p>
                      <a:pPr algn="ctr"/>
                      <a:r>
                        <a:rPr lang="en-US" altLang="ko-KR" sz="1200" dirty="0">
                          <a:solidFill>
                            <a:srgbClr val="1F45BC"/>
                          </a:solidFill>
                          <a:latin typeface="SamsungOne-700" panose="020B0803030303020204" pitchFamily="34" charset="0"/>
                          <a:ea typeface="SamsungOne-700" panose="020B0803030303020204" pitchFamily="34" charset="0"/>
                        </a:rPr>
                        <a:t>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6" name="직사각형 45">
                      <a:extLst>
                        <a:ext uri="{FF2B5EF4-FFF2-40B4-BE49-F238E27FC236}">
                          <a16:creationId xmlns:a16="http://schemas.microsoft.com/office/drawing/2014/main" id="{F87402EA-99CB-4016-8066-13183BD566B8}"/>
                        </a:ext>
                      </a:extLst>
                    </p:cNvPr>
                    <p:cNvSpPr/>
                    <p:nvPr/>
                  </p:nvSpPr>
                  <p:spPr>
                    <a:xfrm>
                      <a:off x="1582114" y="6076545"/>
                      <a:ext cx="859531" cy="246221"/>
                    </a:xfrm>
                    <a:prstGeom prst="rect">
                      <a:avLst/>
                    </a:prstGeom>
                  </p:spPr>
                  <p:txBody>
                    <a:bodyPr wrap="none">
                      <a:spAutoFit/>
                    </a:bodyPr>
                    <a:lstStyle/>
                    <a:p>
                      <a:r>
                        <a:rPr lang="en-US" altLang="ko-KR" sz="1000" dirty="0">
                          <a:solidFill>
                            <a:srgbClr val="1F45BC"/>
                          </a:solidFill>
                          <a:latin typeface="SamsungOne-700" panose="020B0803030303020204" pitchFamily="34" charset="0"/>
                          <a:ea typeface="SamsungOne-700" panose="020B0803030303020204" pitchFamily="34" charset="0"/>
                        </a:rPr>
                        <a:t>DataNode 0</a:t>
                      </a:r>
                      <a:endParaRPr lang="ko-KR" altLang="en-US" sz="1000" dirty="0">
                        <a:solidFill>
                          <a:srgbClr val="1F45BC"/>
                        </a:solidFill>
                        <a:latin typeface="SamsungOne-700" panose="020B0803030303020204" pitchFamily="34" charset="0"/>
                        <a:ea typeface="SamsungOne-600C" panose="020B0706030303020204" pitchFamily="34" charset="0"/>
                      </a:endParaRPr>
                    </a:p>
                  </p:txBody>
                </p:sp>
              </p:grpSp>
            </p:grpSp>
            <p:grpSp>
              <p:nvGrpSpPr>
                <p:cNvPr id="38" name="그룹 37">
                  <a:extLst>
                    <a:ext uri="{FF2B5EF4-FFF2-40B4-BE49-F238E27FC236}">
                      <a16:creationId xmlns:a16="http://schemas.microsoft.com/office/drawing/2014/main" id="{1C1D1E3A-B542-46BE-99EC-C200B3DBEA61}"/>
                    </a:ext>
                  </a:extLst>
                </p:cNvPr>
                <p:cNvGrpSpPr/>
                <p:nvPr/>
              </p:nvGrpSpPr>
              <p:grpSpPr>
                <a:xfrm>
                  <a:off x="2350092" y="5257526"/>
                  <a:ext cx="978600" cy="1065240"/>
                  <a:chOff x="2464392" y="5257526"/>
                  <a:chExt cx="978600" cy="1065240"/>
                </a:xfrm>
              </p:grpSpPr>
              <p:sp>
                <p:nvSpPr>
                  <p:cNvPr id="39" name="직사각형 38">
                    <a:extLst>
                      <a:ext uri="{FF2B5EF4-FFF2-40B4-BE49-F238E27FC236}">
                        <a16:creationId xmlns:a16="http://schemas.microsoft.com/office/drawing/2014/main" id="{B0747D1D-CC6C-4417-BBB1-D2D9BD107467}"/>
                      </a:ext>
                    </a:extLst>
                  </p:cNvPr>
                  <p:cNvSpPr/>
                  <p:nvPr/>
                </p:nvSpPr>
                <p:spPr>
                  <a:xfrm rot="16200000">
                    <a:off x="2322847" y="5565944"/>
                    <a:ext cx="529312" cy="246221"/>
                  </a:xfrm>
                  <a:prstGeom prst="rect">
                    <a:avLst/>
                  </a:prstGeom>
                </p:spPr>
                <p:txBody>
                  <a:bodyPr wrap="none">
                    <a:spAutoFit/>
                  </a:bodyPr>
                  <a:lstStyle/>
                  <a:p>
                    <a:r>
                      <a:rPr lang="en-US" altLang="ko-KR" sz="1000" dirty="0" err="1">
                        <a:solidFill>
                          <a:srgbClr val="1F45BC"/>
                        </a:solidFill>
                        <a:latin typeface="SamsungOne-700" panose="020B0803030303020204" pitchFamily="34" charset="0"/>
                        <a:ea typeface="SamsungOne-700" panose="020B0803030303020204" pitchFamily="34" charset="0"/>
                      </a:rPr>
                      <a:t>Khối</a:t>
                    </a:r>
                    <a:r>
                      <a:rPr lang="en-US" altLang="ko-KR" sz="1000" dirty="0">
                        <a:solidFill>
                          <a:srgbClr val="1F45BC"/>
                        </a:solidFill>
                        <a:latin typeface="SamsungOne-700" panose="020B0803030303020204" pitchFamily="34" charset="0"/>
                        <a:ea typeface="SamsungOne-700" panose="020B0803030303020204" pitchFamily="34" charset="0"/>
                      </a:rPr>
                      <a:t> 1</a:t>
                    </a:r>
                    <a:endParaRPr lang="ko-KR" altLang="en-US" sz="1200" dirty="0">
                      <a:ea typeface="SamsungOneKorean 400" panose="020B0503030303020204" pitchFamily="50" charset="-127"/>
                    </a:endParaRPr>
                  </a:p>
                </p:txBody>
              </p:sp>
              <p:grpSp>
                <p:nvGrpSpPr>
                  <p:cNvPr id="40" name="그룹 39">
                    <a:extLst>
                      <a:ext uri="{FF2B5EF4-FFF2-40B4-BE49-F238E27FC236}">
                        <a16:creationId xmlns:a16="http://schemas.microsoft.com/office/drawing/2014/main" id="{212A9072-3C6D-4B15-B251-B1C17B745F80}"/>
                      </a:ext>
                    </a:extLst>
                  </p:cNvPr>
                  <p:cNvGrpSpPr/>
                  <p:nvPr/>
                </p:nvGrpSpPr>
                <p:grpSpPr>
                  <a:xfrm>
                    <a:off x="2605903" y="5257526"/>
                    <a:ext cx="837089" cy="1065240"/>
                    <a:chOff x="2613523" y="5257526"/>
                    <a:chExt cx="837089" cy="1065240"/>
                  </a:xfrm>
                </p:grpSpPr>
                <p:sp>
                  <p:nvSpPr>
                    <p:cNvPr id="41" name="직사각형 40">
                      <a:extLst>
                        <a:ext uri="{FF2B5EF4-FFF2-40B4-BE49-F238E27FC236}">
                          <a16:creationId xmlns:a16="http://schemas.microsoft.com/office/drawing/2014/main" id="{E815F20F-5F75-4845-831C-8CEFF053679A}"/>
                        </a:ext>
                      </a:extLst>
                    </p:cNvPr>
                    <p:cNvSpPr/>
                    <p:nvPr/>
                  </p:nvSpPr>
                  <p:spPr>
                    <a:xfrm>
                      <a:off x="2726067" y="5257526"/>
                      <a:ext cx="568718" cy="81121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128~</a:t>
                      </a:r>
                    </a:p>
                    <a:p>
                      <a:pPr algn="ctr"/>
                      <a:r>
                        <a:rPr lang="en-US" altLang="ko-KR" sz="1200" dirty="0">
                          <a:solidFill>
                            <a:srgbClr val="1F45BC"/>
                          </a:solidFill>
                          <a:latin typeface="SamsungOne-700" panose="020B0803030303020204" pitchFamily="34" charset="0"/>
                          <a:ea typeface="SamsungOne-700" panose="020B0803030303020204" pitchFamily="34" charset="0"/>
                        </a:rPr>
                        <a:t>256M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2" name="직사각형 41">
                      <a:extLst>
                        <a:ext uri="{FF2B5EF4-FFF2-40B4-BE49-F238E27FC236}">
                          <a16:creationId xmlns:a16="http://schemas.microsoft.com/office/drawing/2014/main" id="{668BB1AD-0DBF-4688-ADE6-FE4E8C5A96E6}"/>
                        </a:ext>
                      </a:extLst>
                    </p:cNvPr>
                    <p:cNvSpPr/>
                    <p:nvPr/>
                  </p:nvSpPr>
                  <p:spPr>
                    <a:xfrm>
                      <a:off x="2613523" y="6076545"/>
                      <a:ext cx="837089" cy="246221"/>
                    </a:xfrm>
                    <a:prstGeom prst="rect">
                      <a:avLst/>
                    </a:prstGeom>
                  </p:spPr>
                  <p:txBody>
                    <a:bodyPr wrap="none">
                      <a:spAutoFit/>
                    </a:bodyPr>
                    <a:lstStyle/>
                    <a:p>
                      <a:r>
                        <a:rPr lang="en-US" altLang="ko-KR" sz="1000" dirty="0">
                          <a:solidFill>
                            <a:srgbClr val="1F45BC"/>
                          </a:solidFill>
                          <a:latin typeface="SamsungOne-700" panose="020B0803030303020204" pitchFamily="34" charset="0"/>
                          <a:ea typeface="SamsungOne-700" panose="020B0803030303020204" pitchFamily="34" charset="0"/>
                        </a:rPr>
                        <a:t>DataNode 1</a:t>
                      </a:r>
                      <a:endParaRPr lang="ko-KR" altLang="en-US" sz="1000" dirty="0">
                        <a:solidFill>
                          <a:srgbClr val="1F45BC"/>
                        </a:solidFill>
                        <a:latin typeface="SamsungOne-700" panose="020B0803030303020204" pitchFamily="34" charset="0"/>
                        <a:ea typeface="SamsungOne-600C" panose="020B0706030303020204" pitchFamily="34" charset="0"/>
                      </a:endParaRPr>
                    </a:p>
                  </p:txBody>
                </p:sp>
              </p:grpSp>
            </p:grpSp>
          </p:grpSp>
          <p:grpSp>
            <p:nvGrpSpPr>
              <p:cNvPr id="14" name="그룹 13">
                <a:extLst>
                  <a:ext uri="{FF2B5EF4-FFF2-40B4-BE49-F238E27FC236}">
                    <a16:creationId xmlns:a16="http://schemas.microsoft.com/office/drawing/2014/main" id="{151EDD96-4C7B-493F-A4DF-776A69444F2D}"/>
                  </a:ext>
                </a:extLst>
              </p:cNvPr>
              <p:cNvGrpSpPr/>
              <p:nvPr/>
            </p:nvGrpSpPr>
            <p:grpSpPr>
              <a:xfrm>
                <a:off x="3499906" y="5257526"/>
                <a:ext cx="1739249" cy="1065240"/>
                <a:chOff x="3637066" y="5257526"/>
                <a:chExt cx="1739249" cy="1065240"/>
              </a:xfrm>
            </p:grpSpPr>
            <p:grpSp>
              <p:nvGrpSpPr>
                <p:cNvPr id="29" name="그룹 28">
                  <a:extLst>
                    <a:ext uri="{FF2B5EF4-FFF2-40B4-BE49-F238E27FC236}">
                      <a16:creationId xmlns:a16="http://schemas.microsoft.com/office/drawing/2014/main" id="{BB068667-6A51-4FD8-B5A6-8F6DB9CB7582}"/>
                    </a:ext>
                  </a:extLst>
                </p:cNvPr>
                <p:cNvGrpSpPr/>
                <p:nvPr/>
              </p:nvGrpSpPr>
              <p:grpSpPr>
                <a:xfrm>
                  <a:off x="3637066" y="5257526"/>
                  <a:ext cx="986669" cy="1065240"/>
                  <a:chOff x="3637066" y="5257526"/>
                  <a:chExt cx="986669" cy="1065240"/>
                </a:xfrm>
              </p:grpSpPr>
              <p:sp>
                <p:nvSpPr>
                  <p:cNvPr id="33" name="직사각형 32">
                    <a:extLst>
                      <a:ext uri="{FF2B5EF4-FFF2-40B4-BE49-F238E27FC236}">
                        <a16:creationId xmlns:a16="http://schemas.microsoft.com/office/drawing/2014/main" id="{B3EABD3B-9905-43DA-92B6-D432A2E3BC28}"/>
                      </a:ext>
                    </a:extLst>
                  </p:cNvPr>
                  <p:cNvSpPr/>
                  <p:nvPr/>
                </p:nvSpPr>
                <p:spPr>
                  <a:xfrm rot="16200000">
                    <a:off x="3477086" y="5571555"/>
                    <a:ext cx="566181" cy="246221"/>
                  </a:xfrm>
                  <a:prstGeom prst="rect">
                    <a:avLst/>
                  </a:prstGeom>
                </p:spPr>
                <p:txBody>
                  <a:bodyPr wrap="none">
                    <a:spAutoFit/>
                  </a:bodyPr>
                  <a:lstStyle/>
                  <a:p>
                    <a:r>
                      <a:rPr lang="en-US" altLang="ko-KR" sz="1000" dirty="0" err="1">
                        <a:solidFill>
                          <a:srgbClr val="1F45BC"/>
                        </a:solidFill>
                        <a:latin typeface="SamsungOne-700" panose="020B0803030303020204" pitchFamily="34" charset="0"/>
                        <a:ea typeface="SamsungOne-700" panose="020B0803030303020204" pitchFamily="34" charset="0"/>
                      </a:rPr>
                      <a:t>Khối</a:t>
                    </a:r>
                    <a:r>
                      <a:rPr lang="en-US" altLang="ko-KR" sz="1000" dirty="0">
                        <a:solidFill>
                          <a:srgbClr val="1F45BC"/>
                        </a:solidFill>
                        <a:latin typeface="SamsungOne-700" panose="020B0803030303020204" pitchFamily="34" charset="0"/>
                        <a:ea typeface="SamsungOne-700" panose="020B0803030303020204" pitchFamily="34" charset="0"/>
                      </a:rPr>
                      <a:t>  5</a:t>
                    </a:r>
                    <a:endParaRPr lang="ko-KR" altLang="en-US" sz="1200" dirty="0">
                      <a:ea typeface="SamsungOneKorean 400" panose="020B0503030303020204" pitchFamily="50" charset="-127"/>
                    </a:endParaRPr>
                  </a:p>
                </p:txBody>
              </p:sp>
              <p:grpSp>
                <p:nvGrpSpPr>
                  <p:cNvPr id="34" name="그룹 33">
                    <a:extLst>
                      <a:ext uri="{FF2B5EF4-FFF2-40B4-BE49-F238E27FC236}">
                        <a16:creationId xmlns:a16="http://schemas.microsoft.com/office/drawing/2014/main" id="{DCF55AFC-0630-4D93-A7B5-BD620290D6C1}"/>
                      </a:ext>
                    </a:extLst>
                  </p:cNvPr>
                  <p:cNvGrpSpPr/>
                  <p:nvPr/>
                </p:nvGrpSpPr>
                <p:grpSpPr>
                  <a:xfrm>
                    <a:off x="3773822" y="5257526"/>
                    <a:ext cx="849913" cy="1065240"/>
                    <a:chOff x="3773822" y="5257526"/>
                    <a:chExt cx="849913" cy="1065240"/>
                  </a:xfrm>
                </p:grpSpPr>
                <p:sp>
                  <p:nvSpPr>
                    <p:cNvPr id="35" name="직사각형 34">
                      <a:extLst>
                        <a:ext uri="{FF2B5EF4-FFF2-40B4-BE49-F238E27FC236}">
                          <a16:creationId xmlns:a16="http://schemas.microsoft.com/office/drawing/2014/main" id="{42E1026D-E651-4BB9-A1CD-3BB197747F33}"/>
                        </a:ext>
                      </a:extLst>
                    </p:cNvPr>
                    <p:cNvSpPr/>
                    <p:nvPr/>
                  </p:nvSpPr>
                  <p:spPr>
                    <a:xfrm>
                      <a:off x="3891977" y="5257526"/>
                      <a:ext cx="568718" cy="81121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640~768M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36" name="직사각형 35">
                      <a:extLst>
                        <a:ext uri="{FF2B5EF4-FFF2-40B4-BE49-F238E27FC236}">
                          <a16:creationId xmlns:a16="http://schemas.microsoft.com/office/drawing/2014/main" id="{FADD7692-5DD3-423F-8CBA-B2F41A1CFE19}"/>
                        </a:ext>
                      </a:extLst>
                    </p:cNvPr>
                    <p:cNvSpPr/>
                    <p:nvPr/>
                  </p:nvSpPr>
                  <p:spPr>
                    <a:xfrm>
                      <a:off x="3773822" y="6076545"/>
                      <a:ext cx="849913" cy="246221"/>
                    </a:xfrm>
                    <a:prstGeom prst="rect">
                      <a:avLst/>
                    </a:prstGeom>
                  </p:spPr>
                  <p:txBody>
                    <a:bodyPr wrap="none">
                      <a:spAutoFit/>
                    </a:bodyPr>
                    <a:lstStyle/>
                    <a:p>
                      <a:r>
                        <a:rPr lang="en-US" altLang="ko-KR" sz="1000" dirty="0">
                          <a:solidFill>
                            <a:srgbClr val="1F45BC"/>
                          </a:solidFill>
                          <a:latin typeface="SamsungOne-700" panose="020B0803030303020204" pitchFamily="34" charset="0"/>
                          <a:ea typeface="SamsungOne-700" panose="020B0803030303020204" pitchFamily="34" charset="0"/>
                        </a:rPr>
                        <a:t>DataNode 5</a:t>
                      </a:r>
                      <a:endParaRPr lang="ko-KR" altLang="en-US" sz="1000" dirty="0">
                        <a:solidFill>
                          <a:srgbClr val="1F45BC"/>
                        </a:solidFill>
                        <a:latin typeface="SamsungOne-700" panose="020B0803030303020204" pitchFamily="34" charset="0"/>
                        <a:ea typeface="SamsungOne-600C" panose="020B0706030303020204" pitchFamily="34" charset="0"/>
                      </a:endParaRPr>
                    </a:p>
                  </p:txBody>
                </p:sp>
              </p:grpSp>
            </p:grpSp>
            <p:grpSp>
              <p:nvGrpSpPr>
                <p:cNvPr id="30" name="그룹 29">
                  <a:extLst>
                    <a:ext uri="{FF2B5EF4-FFF2-40B4-BE49-F238E27FC236}">
                      <a16:creationId xmlns:a16="http://schemas.microsoft.com/office/drawing/2014/main" id="{00577372-21C6-4262-B975-DC3184F845C9}"/>
                    </a:ext>
                  </a:extLst>
                </p:cNvPr>
                <p:cNvGrpSpPr/>
                <p:nvPr/>
              </p:nvGrpSpPr>
              <p:grpSpPr>
                <a:xfrm>
                  <a:off x="4524800" y="5257526"/>
                  <a:ext cx="851515" cy="1065240"/>
                  <a:chOff x="4578140" y="5257526"/>
                  <a:chExt cx="851515" cy="1065240"/>
                </a:xfrm>
              </p:grpSpPr>
              <p:sp>
                <p:nvSpPr>
                  <p:cNvPr id="31" name="직사각형 30">
                    <a:extLst>
                      <a:ext uri="{FF2B5EF4-FFF2-40B4-BE49-F238E27FC236}">
                        <a16:creationId xmlns:a16="http://schemas.microsoft.com/office/drawing/2014/main" id="{EE0E98CC-88D4-4764-B577-2C19F1D24C36}"/>
                      </a:ext>
                    </a:extLst>
                  </p:cNvPr>
                  <p:cNvSpPr/>
                  <p:nvPr/>
                </p:nvSpPr>
                <p:spPr>
                  <a:xfrm>
                    <a:off x="4697096" y="5257526"/>
                    <a:ext cx="568718" cy="81121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32" name="직사각형 31">
                    <a:extLst>
                      <a:ext uri="{FF2B5EF4-FFF2-40B4-BE49-F238E27FC236}">
                        <a16:creationId xmlns:a16="http://schemas.microsoft.com/office/drawing/2014/main" id="{AA0DB7C0-BF42-4A67-AC3E-22399CBE8B7D}"/>
                      </a:ext>
                    </a:extLst>
                  </p:cNvPr>
                  <p:cNvSpPr/>
                  <p:nvPr/>
                </p:nvSpPr>
                <p:spPr>
                  <a:xfrm>
                    <a:off x="4578140" y="6076545"/>
                    <a:ext cx="851515" cy="246221"/>
                  </a:xfrm>
                  <a:prstGeom prst="rect">
                    <a:avLst/>
                  </a:prstGeom>
                </p:spPr>
                <p:txBody>
                  <a:bodyPr wrap="none">
                    <a:spAutoFit/>
                  </a:bodyPr>
                  <a:lstStyle/>
                  <a:p>
                    <a:r>
                      <a:rPr lang="en-US" altLang="ko-KR" sz="1000" dirty="0">
                        <a:solidFill>
                          <a:srgbClr val="1F45BC"/>
                        </a:solidFill>
                        <a:latin typeface="SamsungOne-700" panose="020B0803030303020204" pitchFamily="34" charset="0"/>
                        <a:ea typeface="SamsungOne-700" panose="020B0803030303020204" pitchFamily="34" charset="0"/>
                      </a:rPr>
                      <a:t>DataNode 6</a:t>
                    </a:r>
                    <a:endParaRPr lang="ko-KR" altLang="en-US" sz="1000" dirty="0">
                      <a:solidFill>
                        <a:srgbClr val="1F45BC"/>
                      </a:solidFill>
                      <a:latin typeface="SamsungOne-700" panose="020B0803030303020204" pitchFamily="34" charset="0"/>
                      <a:ea typeface="SamsungOne-600C" panose="020B0706030303020204" pitchFamily="34" charset="0"/>
                    </a:endParaRPr>
                  </a:p>
                </p:txBody>
              </p:sp>
            </p:grpSp>
          </p:grpSp>
          <p:grpSp>
            <p:nvGrpSpPr>
              <p:cNvPr id="15" name="그룹 14">
                <a:extLst>
                  <a:ext uri="{FF2B5EF4-FFF2-40B4-BE49-F238E27FC236}">
                    <a16:creationId xmlns:a16="http://schemas.microsoft.com/office/drawing/2014/main" id="{E8B4E8A9-8618-4271-88EB-C893AEB28CC5}"/>
                  </a:ext>
                </a:extLst>
              </p:cNvPr>
              <p:cNvGrpSpPr/>
              <p:nvPr/>
            </p:nvGrpSpPr>
            <p:grpSpPr>
              <a:xfrm>
                <a:off x="1293254" y="4580987"/>
                <a:ext cx="3771447" cy="438150"/>
                <a:chOff x="1198004" y="4466687"/>
                <a:chExt cx="3771447" cy="438150"/>
              </a:xfrm>
            </p:grpSpPr>
            <p:sp>
              <p:nvSpPr>
                <p:cNvPr id="20" name="직사각형 19">
                  <a:extLst>
                    <a:ext uri="{FF2B5EF4-FFF2-40B4-BE49-F238E27FC236}">
                      <a16:creationId xmlns:a16="http://schemas.microsoft.com/office/drawing/2014/main" id="{F93CD5CA-D293-483D-B8C3-C5EC608301CE}"/>
                    </a:ext>
                  </a:extLst>
                </p:cNvPr>
                <p:cNvSpPr/>
                <p:nvPr/>
              </p:nvSpPr>
              <p:spPr>
                <a:xfrm>
                  <a:off x="1796415" y="4466687"/>
                  <a:ext cx="952500"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0~128M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21" name="직사각형 20">
                  <a:extLst>
                    <a:ext uri="{FF2B5EF4-FFF2-40B4-BE49-F238E27FC236}">
                      <a16:creationId xmlns:a16="http://schemas.microsoft.com/office/drawing/2014/main" id="{BC2244CC-C06D-4466-A353-6D460C2D0C6E}"/>
                    </a:ext>
                  </a:extLst>
                </p:cNvPr>
                <p:cNvSpPr/>
                <p:nvPr/>
              </p:nvSpPr>
              <p:spPr>
                <a:xfrm>
                  <a:off x="2748915" y="4466687"/>
                  <a:ext cx="952500"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128~256M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22" name="직사각형 21">
                  <a:extLst>
                    <a:ext uri="{FF2B5EF4-FFF2-40B4-BE49-F238E27FC236}">
                      <a16:creationId xmlns:a16="http://schemas.microsoft.com/office/drawing/2014/main" id="{B1175516-FDC1-44F1-87C8-DD3428434F11}"/>
                    </a:ext>
                  </a:extLst>
                </p:cNvPr>
                <p:cNvSpPr/>
                <p:nvPr/>
              </p:nvSpPr>
              <p:spPr>
                <a:xfrm>
                  <a:off x="4016951" y="4466687"/>
                  <a:ext cx="952500"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700" panose="020B0803030303020204" pitchFamily="34" charset="0"/>
                    </a:rPr>
                    <a:t>640~768M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23" name="직사각형 22">
                  <a:extLst>
                    <a:ext uri="{FF2B5EF4-FFF2-40B4-BE49-F238E27FC236}">
                      <a16:creationId xmlns:a16="http://schemas.microsoft.com/office/drawing/2014/main" id="{F92A5E53-BF52-492A-B67F-35BE1B1C7E07}"/>
                    </a:ext>
                  </a:extLst>
                </p:cNvPr>
                <p:cNvSpPr/>
                <p:nvPr/>
              </p:nvSpPr>
              <p:spPr>
                <a:xfrm>
                  <a:off x="1198004" y="4562502"/>
                  <a:ext cx="391454" cy="246221"/>
                </a:xfrm>
                <a:prstGeom prst="rect">
                  <a:avLst/>
                </a:prstGeom>
              </p:spPr>
              <p:txBody>
                <a:bodyPr wrap="none">
                  <a:spAutoFit/>
                </a:bodyPr>
                <a:lstStyle/>
                <a:p>
                  <a:r>
                    <a:rPr lang="en-US" altLang="ko-KR" sz="1000" dirty="0" err="1">
                      <a:solidFill>
                        <a:srgbClr val="1F45BC"/>
                      </a:solidFill>
                      <a:latin typeface="SamsungOne-700" panose="020B0803030303020204" pitchFamily="34" charset="0"/>
                      <a:ea typeface="SamsungOne-700" panose="020B0803030303020204" pitchFamily="34" charset="0"/>
                    </a:rPr>
                    <a:t>Tệp</a:t>
                  </a:r>
                  <a:endParaRPr lang="ko-KR" altLang="en-US" sz="1200" dirty="0">
                    <a:ea typeface="SamsungOneKorean 400" panose="020B0503030303020204" pitchFamily="50" charset="-127"/>
                  </a:endParaRPr>
                </a:p>
              </p:txBody>
            </p:sp>
            <p:cxnSp>
              <p:nvCxnSpPr>
                <p:cNvPr id="24" name="직선 화살표 연결선 23">
                  <a:extLst>
                    <a:ext uri="{FF2B5EF4-FFF2-40B4-BE49-F238E27FC236}">
                      <a16:creationId xmlns:a16="http://schemas.microsoft.com/office/drawing/2014/main" id="{84B667D1-D423-4739-9363-591D016307E7}"/>
                    </a:ext>
                  </a:extLst>
                </p:cNvPr>
                <p:cNvCxnSpPr>
                  <a:stCxn id="23" idx="3"/>
                  <a:endCxn id="20" idx="1"/>
                </p:cNvCxnSpPr>
                <p:nvPr/>
              </p:nvCxnSpPr>
              <p:spPr>
                <a:xfrm>
                  <a:off x="1589458" y="4685613"/>
                  <a:ext cx="206957" cy="149"/>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25" name="그룹 24">
                  <a:extLst>
                    <a:ext uri="{FF2B5EF4-FFF2-40B4-BE49-F238E27FC236}">
                      <a16:creationId xmlns:a16="http://schemas.microsoft.com/office/drawing/2014/main" id="{3312198D-FDF5-4FD1-9109-AC2E8AC02A01}"/>
                    </a:ext>
                  </a:extLst>
                </p:cNvPr>
                <p:cNvGrpSpPr/>
                <p:nvPr/>
              </p:nvGrpSpPr>
              <p:grpSpPr>
                <a:xfrm>
                  <a:off x="3782951" y="4675460"/>
                  <a:ext cx="162759" cy="45719"/>
                  <a:chOff x="3629445" y="4116706"/>
                  <a:chExt cx="162759" cy="45719"/>
                </a:xfrm>
              </p:grpSpPr>
              <p:sp>
                <p:nvSpPr>
                  <p:cNvPr id="26" name="타원 25">
                    <a:extLst>
                      <a:ext uri="{FF2B5EF4-FFF2-40B4-BE49-F238E27FC236}">
                        <a16:creationId xmlns:a16="http://schemas.microsoft.com/office/drawing/2014/main" id="{F011E9AA-A380-41EE-AA50-2FC3C476AAF4}"/>
                      </a:ext>
                    </a:extLst>
                  </p:cNvPr>
                  <p:cNvSpPr/>
                  <p:nvPr/>
                </p:nvSpPr>
                <p:spPr>
                  <a:xfrm>
                    <a:off x="3629445" y="4116706"/>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7" name="타원 26">
                    <a:extLst>
                      <a:ext uri="{FF2B5EF4-FFF2-40B4-BE49-F238E27FC236}">
                        <a16:creationId xmlns:a16="http://schemas.microsoft.com/office/drawing/2014/main" id="{B7CAA25B-67B2-491D-9C6C-34664C34481A}"/>
                      </a:ext>
                    </a:extLst>
                  </p:cNvPr>
                  <p:cNvSpPr/>
                  <p:nvPr/>
                </p:nvSpPr>
                <p:spPr>
                  <a:xfrm>
                    <a:off x="3687965" y="4116706"/>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8" name="타원 27">
                    <a:extLst>
                      <a:ext uri="{FF2B5EF4-FFF2-40B4-BE49-F238E27FC236}">
                        <a16:creationId xmlns:a16="http://schemas.microsoft.com/office/drawing/2014/main" id="{77E358CB-72F9-4F4F-A52D-2D645CEAD6E0}"/>
                      </a:ext>
                    </a:extLst>
                  </p:cNvPr>
                  <p:cNvSpPr/>
                  <p:nvPr/>
                </p:nvSpPr>
                <p:spPr>
                  <a:xfrm>
                    <a:off x="3746485" y="4116706"/>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grpSp>
            <p:nvGrpSpPr>
              <p:cNvPr id="16" name="그룹 15">
                <a:extLst>
                  <a:ext uri="{FF2B5EF4-FFF2-40B4-BE49-F238E27FC236}">
                    <a16:creationId xmlns:a16="http://schemas.microsoft.com/office/drawing/2014/main" id="{3A68B699-6CA0-46D9-BF1A-DF0EE8F2BD57}"/>
                  </a:ext>
                </a:extLst>
              </p:cNvPr>
              <p:cNvGrpSpPr/>
              <p:nvPr/>
            </p:nvGrpSpPr>
            <p:grpSpPr>
              <a:xfrm>
                <a:off x="3284353" y="5675812"/>
                <a:ext cx="162759" cy="45719"/>
                <a:chOff x="3629445" y="4116706"/>
                <a:chExt cx="162759" cy="45719"/>
              </a:xfrm>
            </p:grpSpPr>
            <p:sp>
              <p:nvSpPr>
                <p:cNvPr id="17" name="타원 16">
                  <a:extLst>
                    <a:ext uri="{FF2B5EF4-FFF2-40B4-BE49-F238E27FC236}">
                      <a16:creationId xmlns:a16="http://schemas.microsoft.com/office/drawing/2014/main" id="{32EE0479-06E0-4463-BD42-59A4DAC00BE3}"/>
                    </a:ext>
                  </a:extLst>
                </p:cNvPr>
                <p:cNvSpPr/>
                <p:nvPr/>
              </p:nvSpPr>
              <p:spPr>
                <a:xfrm>
                  <a:off x="3629445" y="4116706"/>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8" name="타원 17">
                  <a:extLst>
                    <a:ext uri="{FF2B5EF4-FFF2-40B4-BE49-F238E27FC236}">
                      <a16:creationId xmlns:a16="http://schemas.microsoft.com/office/drawing/2014/main" id="{BF4FF16C-B96A-40F1-868B-17C5CBB04741}"/>
                    </a:ext>
                  </a:extLst>
                </p:cNvPr>
                <p:cNvSpPr/>
                <p:nvPr/>
              </p:nvSpPr>
              <p:spPr>
                <a:xfrm>
                  <a:off x="3687965" y="4116706"/>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9" name="타원 18">
                  <a:extLst>
                    <a:ext uri="{FF2B5EF4-FFF2-40B4-BE49-F238E27FC236}">
                      <a16:creationId xmlns:a16="http://schemas.microsoft.com/office/drawing/2014/main" id="{359279B4-77AC-406D-BEC9-B75E9C889127}"/>
                    </a:ext>
                  </a:extLst>
                </p:cNvPr>
                <p:cNvSpPr/>
                <p:nvPr/>
              </p:nvSpPr>
              <p:spPr>
                <a:xfrm>
                  <a:off x="3746485" y="4116706"/>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grpSp>
      <p:grpSp>
        <p:nvGrpSpPr>
          <p:cNvPr id="47" name="그룹 46">
            <a:extLst>
              <a:ext uri="{FF2B5EF4-FFF2-40B4-BE49-F238E27FC236}">
                <a16:creationId xmlns:a16="http://schemas.microsoft.com/office/drawing/2014/main" id="{DB1ABEF4-73E0-492E-8B2B-A718A861C227}"/>
              </a:ext>
            </a:extLst>
          </p:cNvPr>
          <p:cNvGrpSpPr/>
          <p:nvPr/>
        </p:nvGrpSpPr>
        <p:grpSpPr>
          <a:xfrm>
            <a:off x="5760958" y="4015232"/>
            <a:ext cx="3199401" cy="2168751"/>
            <a:chOff x="5684758" y="3948557"/>
            <a:chExt cx="3199401" cy="2168751"/>
          </a:xfrm>
        </p:grpSpPr>
        <p:sp>
          <p:nvSpPr>
            <p:cNvPr id="48" name="직사각형 47">
              <a:extLst>
                <a:ext uri="{FF2B5EF4-FFF2-40B4-BE49-F238E27FC236}">
                  <a16:creationId xmlns:a16="http://schemas.microsoft.com/office/drawing/2014/main" id="{2E66C211-B907-4DC9-9792-DA7EB06080F0}"/>
                </a:ext>
              </a:extLst>
            </p:cNvPr>
            <p:cNvSpPr/>
            <p:nvPr/>
          </p:nvSpPr>
          <p:spPr>
            <a:xfrm>
              <a:off x="5694875" y="3948557"/>
              <a:ext cx="1140056" cy="307777"/>
            </a:xfrm>
            <a:prstGeom prst="rect">
              <a:avLst/>
            </a:prstGeom>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Bố</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cục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khối</a:t>
              </a:r>
              <a:r>
                <a:rPr lang="en-US" altLang="ko-KR" sz="1400" dirty="0">
                  <a:solidFill>
                    <a:srgbClr val="1F45BC"/>
                  </a:solidFill>
                  <a:latin typeface="SamsungOne-700" panose="020B0803030303020204" pitchFamily="34" charset="0"/>
                  <a:ea typeface="SamsungOne-700" panose="020B0803030303020204" pitchFamily="34" charset="0"/>
                </a:rPr>
                <a:t>:</a:t>
              </a:r>
              <a:endParaRPr lang="ko-KR" altLang="en-US" sz="1400" dirty="0">
                <a:ea typeface="SamsungOneKorean 400" panose="020B0503030303020204" pitchFamily="50" charset="-127"/>
              </a:endParaRPr>
            </a:p>
          </p:txBody>
        </p:sp>
        <p:grpSp>
          <p:nvGrpSpPr>
            <p:cNvPr id="49" name="그룹 48">
              <a:extLst>
                <a:ext uri="{FF2B5EF4-FFF2-40B4-BE49-F238E27FC236}">
                  <a16:creationId xmlns:a16="http://schemas.microsoft.com/office/drawing/2014/main" id="{7E97E8AE-A9FD-4EA8-8194-C99AE7A3B372}"/>
                </a:ext>
              </a:extLst>
            </p:cNvPr>
            <p:cNvGrpSpPr/>
            <p:nvPr/>
          </p:nvGrpSpPr>
          <p:grpSpPr>
            <a:xfrm>
              <a:off x="5842887" y="5187578"/>
              <a:ext cx="3041272" cy="929730"/>
              <a:chOff x="1451383" y="5393036"/>
              <a:chExt cx="3041272" cy="929730"/>
            </a:xfrm>
          </p:grpSpPr>
          <p:grpSp>
            <p:nvGrpSpPr>
              <p:cNvPr id="71" name="그룹 70">
                <a:extLst>
                  <a:ext uri="{FF2B5EF4-FFF2-40B4-BE49-F238E27FC236}">
                    <a16:creationId xmlns:a16="http://schemas.microsoft.com/office/drawing/2014/main" id="{F59DF773-C212-456D-A89D-AE96EF51DCE4}"/>
                  </a:ext>
                </a:extLst>
              </p:cNvPr>
              <p:cNvGrpSpPr/>
              <p:nvPr/>
            </p:nvGrpSpPr>
            <p:grpSpPr>
              <a:xfrm>
                <a:off x="1451383" y="5393036"/>
                <a:ext cx="3041272" cy="929730"/>
                <a:chOff x="1451383" y="5393036"/>
                <a:chExt cx="3041272" cy="929730"/>
              </a:xfrm>
            </p:grpSpPr>
            <p:sp>
              <p:nvSpPr>
                <p:cNvPr id="77" name="직사각형 76">
                  <a:extLst>
                    <a:ext uri="{FF2B5EF4-FFF2-40B4-BE49-F238E27FC236}">
                      <a16:creationId xmlns:a16="http://schemas.microsoft.com/office/drawing/2014/main" id="{949A38AC-8F93-4359-A681-53C9E49C349C}"/>
                    </a:ext>
                  </a:extLst>
                </p:cNvPr>
                <p:cNvSpPr/>
                <p:nvPr/>
              </p:nvSpPr>
              <p:spPr>
                <a:xfrm rot="16200000">
                  <a:off x="1300220" y="5575562"/>
                  <a:ext cx="548548" cy="246221"/>
                </a:xfrm>
                <a:prstGeom prst="rect">
                  <a:avLst/>
                </a:prstGeom>
              </p:spPr>
              <p:txBody>
                <a:bodyPr wrap="none">
                  <a:spAutoFit/>
                </a:bodyPr>
                <a:lstStyle/>
                <a:p>
                  <a:r>
                    <a:rPr lang="en-US" altLang="ko-KR" sz="1000" dirty="0" err="1">
                      <a:solidFill>
                        <a:srgbClr val="1F45BC"/>
                      </a:solidFill>
                      <a:latin typeface="SamsungOne-700" panose="020B0803030303020204" pitchFamily="34" charset="0"/>
                      <a:ea typeface="SamsungOne-700" panose="020B0803030303020204" pitchFamily="34" charset="0"/>
                    </a:rPr>
                    <a:t>Khối</a:t>
                  </a:r>
                  <a:r>
                    <a:rPr lang="en-US" altLang="ko-KR" sz="1000" dirty="0">
                      <a:solidFill>
                        <a:srgbClr val="1F45BC"/>
                      </a:solidFill>
                      <a:latin typeface="SamsungOne-700" panose="020B0803030303020204" pitchFamily="34" charset="0"/>
                      <a:ea typeface="SamsungOne-700" panose="020B0803030303020204" pitchFamily="34" charset="0"/>
                    </a:rPr>
                    <a:t> 0</a:t>
                  </a:r>
                  <a:endParaRPr lang="ko-KR" altLang="en-US" sz="1200" dirty="0">
                    <a:ea typeface="SamsungOneKorean 400" panose="020B0503030303020204" pitchFamily="50" charset="-127"/>
                  </a:endParaRPr>
                </a:p>
              </p:txBody>
            </p:sp>
            <p:grpSp>
              <p:nvGrpSpPr>
                <p:cNvPr id="78" name="그룹 77">
                  <a:extLst>
                    <a:ext uri="{FF2B5EF4-FFF2-40B4-BE49-F238E27FC236}">
                      <a16:creationId xmlns:a16="http://schemas.microsoft.com/office/drawing/2014/main" id="{70D0E011-108F-46B8-9FE6-2B9CED6A0832}"/>
                    </a:ext>
                  </a:extLst>
                </p:cNvPr>
                <p:cNvGrpSpPr/>
                <p:nvPr/>
              </p:nvGrpSpPr>
              <p:grpSpPr>
                <a:xfrm>
                  <a:off x="1582114" y="5393036"/>
                  <a:ext cx="2910541" cy="929730"/>
                  <a:chOff x="1582114" y="5393036"/>
                  <a:chExt cx="2910541" cy="929730"/>
                </a:xfrm>
              </p:grpSpPr>
              <p:sp>
                <p:nvSpPr>
                  <p:cNvPr id="79" name="직사각형 78">
                    <a:extLst>
                      <a:ext uri="{FF2B5EF4-FFF2-40B4-BE49-F238E27FC236}">
                        <a16:creationId xmlns:a16="http://schemas.microsoft.com/office/drawing/2014/main" id="{10E7D8D3-7C06-4A33-BCA0-D187AD6E09D7}"/>
                      </a:ext>
                    </a:extLst>
                  </p:cNvPr>
                  <p:cNvSpPr/>
                  <p:nvPr/>
                </p:nvSpPr>
                <p:spPr>
                  <a:xfrm>
                    <a:off x="1704276" y="5510568"/>
                    <a:ext cx="568718" cy="558167"/>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80" name="직사각형 79">
                    <a:extLst>
                      <a:ext uri="{FF2B5EF4-FFF2-40B4-BE49-F238E27FC236}">
                        <a16:creationId xmlns:a16="http://schemas.microsoft.com/office/drawing/2014/main" id="{A6467AFB-BDEB-4370-8371-FA93B01D7737}"/>
                      </a:ext>
                    </a:extLst>
                  </p:cNvPr>
                  <p:cNvSpPr/>
                  <p:nvPr/>
                </p:nvSpPr>
                <p:spPr>
                  <a:xfrm>
                    <a:off x="1582114" y="6076545"/>
                    <a:ext cx="859531" cy="246221"/>
                  </a:xfrm>
                  <a:prstGeom prst="rect">
                    <a:avLst/>
                  </a:prstGeom>
                </p:spPr>
                <p:txBody>
                  <a:bodyPr wrap="none">
                    <a:spAutoFit/>
                  </a:bodyPr>
                  <a:lstStyle/>
                  <a:p>
                    <a:r>
                      <a:rPr lang="en-US" altLang="ko-KR" sz="1000" dirty="0">
                        <a:solidFill>
                          <a:srgbClr val="1F45BC"/>
                        </a:solidFill>
                        <a:latin typeface="SamsungOne-700" panose="020B0803030303020204" pitchFamily="34" charset="0"/>
                        <a:ea typeface="SamsungOne-700" panose="020B0803030303020204" pitchFamily="34" charset="0"/>
                      </a:rPr>
                      <a:t>DataNode 0</a:t>
                    </a:r>
                    <a:endParaRPr lang="ko-KR" altLang="en-US" sz="1000" dirty="0">
                      <a:solidFill>
                        <a:srgbClr val="1F45BC"/>
                      </a:solidFill>
                      <a:latin typeface="SamsungOne-700" panose="020B0803030303020204" pitchFamily="34" charset="0"/>
                      <a:ea typeface="SamsungOne-600C" panose="020B0706030303020204" pitchFamily="34" charset="0"/>
                    </a:endParaRPr>
                  </a:p>
                </p:txBody>
              </p:sp>
              <p:sp>
                <p:nvSpPr>
                  <p:cNvPr id="87" name="직사각형 86">
                    <a:extLst>
                      <a:ext uri="{FF2B5EF4-FFF2-40B4-BE49-F238E27FC236}">
                        <a16:creationId xmlns:a16="http://schemas.microsoft.com/office/drawing/2014/main" id="{F67BB63A-0987-401F-96AF-69B0323F83FC}"/>
                      </a:ext>
                    </a:extLst>
                  </p:cNvPr>
                  <p:cNvSpPr/>
                  <p:nvPr/>
                </p:nvSpPr>
                <p:spPr>
                  <a:xfrm>
                    <a:off x="2665239" y="5393036"/>
                    <a:ext cx="568718" cy="67570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155" name="직사각형 154">
                    <a:extLst>
                      <a:ext uri="{FF2B5EF4-FFF2-40B4-BE49-F238E27FC236}">
                        <a16:creationId xmlns:a16="http://schemas.microsoft.com/office/drawing/2014/main" id="{E6DDB96C-74F2-467C-A709-E6D0DE160868}"/>
                      </a:ext>
                    </a:extLst>
                  </p:cNvPr>
                  <p:cNvSpPr/>
                  <p:nvPr/>
                </p:nvSpPr>
                <p:spPr>
                  <a:xfrm>
                    <a:off x="3923937" y="5393036"/>
                    <a:ext cx="568718" cy="67570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grpSp>
          </p:grpSp>
          <p:grpSp>
            <p:nvGrpSpPr>
              <p:cNvPr id="72" name="그룹 71">
                <a:extLst>
                  <a:ext uri="{FF2B5EF4-FFF2-40B4-BE49-F238E27FC236}">
                    <a16:creationId xmlns:a16="http://schemas.microsoft.com/office/drawing/2014/main" id="{44E9E068-BEEC-4927-A69D-84EE55CBE9AC}"/>
                  </a:ext>
                </a:extLst>
              </p:cNvPr>
              <p:cNvGrpSpPr/>
              <p:nvPr/>
            </p:nvGrpSpPr>
            <p:grpSpPr>
              <a:xfrm>
                <a:off x="2350092" y="5424399"/>
                <a:ext cx="978600" cy="898367"/>
                <a:chOff x="2464392" y="5424399"/>
                <a:chExt cx="978600" cy="898367"/>
              </a:xfrm>
            </p:grpSpPr>
            <p:sp>
              <p:nvSpPr>
                <p:cNvPr id="73" name="직사각형 72">
                  <a:extLst>
                    <a:ext uri="{FF2B5EF4-FFF2-40B4-BE49-F238E27FC236}">
                      <a16:creationId xmlns:a16="http://schemas.microsoft.com/office/drawing/2014/main" id="{3B815396-BF0E-4C03-B7C5-0A686268D635}"/>
                    </a:ext>
                  </a:extLst>
                </p:cNvPr>
                <p:cNvSpPr/>
                <p:nvPr/>
              </p:nvSpPr>
              <p:spPr>
                <a:xfrm rot="16200000">
                  <a:off x="2322847" y="5565944"/>
                  <a:ext cx="529312" cy="246221"/>
                </a:xfrm>
                <a:prstGeom prst="rect">
                  <a:avLst/>
                </a:prstGeom>
              </p:spPr>
              <p:txBody>
                <a:bodyPr wrap="none">
                  <a:spAutoFit/>
                </a:bodyPr>
                <a:lstStyle/>
                <a:p>
                  <a:r>
                    <a:rPr lang="en-US" altLang="ko-KR" sz="1000" dirty="0" err="1">
                      <a:solidFill>
                        <a:srgbClr val="1F45BC"/>
                      </a:solidFill>
                      <a:latin typeface="SamsungOne-700" panose="020B0803030303020204" pitchFamily="34" charset="0"/>
                      <a:ea typeface="SamsungOne-700" panose="020B0803030303020204" pitchFamily="34" charset="0"/>
                    </a:rPr>
                    <a:t>Khối</a:t>
                  </a:r>
                  <a:r>
                    <a:rPr lang="en-US" altLang="ko-KR" sz="1000" dirty="0">
                      <a:solidFill>
                        <a:srgbClr val="1F45BC"/>
                      </a:solidFill>
                      <a:latin typeface="SamsungOne-700" panose="020B0803030303020204" pitchFamily="34" charset="0"/>
                      <a:ea typeface="SamsungOne-700" panose="020B0803030303020204" pitchFamily="34" charset="0"/>
                    </a:rPr>
                    <a:t> 1</a:t>
                  </a:r>
                  <a:endParaRPr lang="ko-KR" altLang="en-US" sz="1200" dirty="0">
                    <a:ea typeface="SamsungOneKorean 400" panose="020B0503030303020204" pitchFamily="50" charset="-127"/>
                  </a:endParaRPr>
                </a:p>
              </p:txBody>
            </p:sp>
            <p:sp>
              <p:nvSpPr>
                <p:cNvPr id="76" name="직사각형 75">
                  <a:extLst>
                    <a:ext uri="{FF2B5EF4-FFF2-40B4-BE49-F238E27FC236}">
                      <a16:creationId xmlns:a16="http://schemas.microsoft.com/office/drawing/2014/main" id="{C84F05FA-EF48-4786-B22B-A6EF22A7EAB0}"/>
                    </a:ext>
                  </a:extLst>
                </p:cNvPr>
                <p:cNvSpPr/>
                <p:nvPr/>
              </p:nvSpPr>
              <p:spPr>
                <a:xfrm>
                  <a:off x="2605903" y="6076545"/>
                  <a:ext cx="837089" cy="246221"/>
                </a:xfrm>
                <a:prstGeom prst="rect">
                  <a:avLst/>
                </a:prstGeom>
              </p:spPr>
              <p:txBody>
                <a:bodyPr wrap="none">
                  <a:spAutoFit/>
                </a:bodyPr>
                <a:lstStyle/>
                <a:p>
                  <a:r>
                    <a:rPr lang="en-US" altLang="ko-KR" sz="1000" dirty="0">
                      <a:solidFill>
                        <a:srgbClr val="1F45BC"/>
                      </a:solidFill>
                      <a:latin typeface="SamsungOne-700" panose="020B0803030303020204" pitchFamily="34" charset="0"/>
                      <a:ea typeface="SamsungOne-700" panose="020B0803030303020204" pitchFamily="34" charset="0"/>
                    </a:rPr>
                    <a:t>DataNode 1</a:t>
                  </a:r>
                  <a:endParaRPr lang="ko-KR" altLang="en-US" sz="1000" dirty="0">
                    <a:solidFill>
                      <a:srgbClr val="1F45BC"/>
                    </a:solidFill>
                    <a:latin typeface="SamsungOne-700" panose="020B0803030303020204" pitchFamily="34" charset="0"/>
                    <a:ea typeface="SamsungOne-600C" panose="020B0706030303020204" pitchFamily="34" charset="0"/>
                  </a:endParaRPr>
                </a:p>
              </p:txBody>
            </p:sp>
          </p:grpSp>
        </p:grpSp>
        <p:grpSp>
          <p:nvGrpSpPr>
            <p:cNvPr id="50" name="그룹 49">
              <a:extLst>
                <a:ext uri="{FF2B5EF4-FFF2-40B4-BE49-F238E27FC236}">
                  <a16:creationId xmlns:a16="http://schemas.microsoft.com/office/drawing/2014/main" id="{60C9D731-EDAA-46A3-803C-5E381C74F660}"/>
                </a:ext>
              </a:extLst>
            </p:cNvPr>
            <p:cNvGrpSpPr/>
            <p:nvPr/>
          </p:nvGrpSpPr>
          <p:grpSpPr>
            <a:xfrm>
              <a:off x="7973105" y="5218940"/>
              <a:ext cx="904974" cy="898368"/>
              <a:chOff x="3718761" y="5424398"/>
              <a:chExt cx="904974" cy="898368"/>
            </a:xfrm>
          </p:grpSpPr>
          <p:sp>
            <p:nvSpPr>
              <p:cNvPr id="67" name="직사각형 66">
                <a:extLst>
                  <a:ext uri="{FF2B5EF4-FFF2-40B4-BE49-F238E27FC236}">
                    <a16:creationId xmlns:a16="http://schemas.microsoft.com/office/drawing/2014/main" id="{100488D9-DB59-48C1-BA7D-3134601B9932}"/>
                  </a:ext>
                </a:extLst>
              </p:cNvPr>
              <p:cNvSpPr/>
              <p:nvPr/>
            </p:nvSpPr>
            <p:spPr>
              <a:xfrm rot="16200000">
                <a:off x="3572407" y="5570752"/>
                <a:ext cx="538930" cy="246221"/>
              </a:xfrm>
              <a:prstGeom prst="rect">
                <a:avLst/>
              </a:prstGeom>
            </p:spPr>
            <p:txBody>
              <a:bodyPr wrap="none">
                <a:spAutoFit/>
              </a:bodyPr>
              <a:lstStyle/>
              <a:p>
                <a:r>
                  <a:rPr lang="en-US" altLang="ko-KR" sz="1000" dirty="0" err="1">
                    <a:solidFill>
                      <a:srgbClr val="1F45BC"/>
                    </a:solidFill>
                    <a:latin typeface="SamsungOne-700" panose="020B0803030303020204" pitchFamily="34" charset="0"/>
                    <a:ea typeface="SamsungOne-700" panose="020B0803030303020204" pitchFamily="34" charset="0"/>
                  </a:rPr>
                  <a:t>Khối</a:t>
                </a:r>
                <a:r>
                  <a:rPr lang="en-US" altLang="ko-KR" sz="1000" dirty="0">
                    <a:solidFill>
                      <a:srgbClr val="1F45BC"/>
                    </a:solidFill>
                    <a:latin typeface="SamsungOne-700" panose="020B0803030303020204" pitchFamily="34" charset="0"/>
                    <a:ea typeface="SamsungOne-700" panose="020B0803030303020204" pitchFamily="34" charset="0"/>
                  </a:rPr>
                  <a:t> 5</a:t>
                </a:r>
                <a:endParaRPr lang="ko-KR" altLang="en-US" sz="1200" dirty="0">
                  <a:ea typeface="SamsungOneKorean 400" panose="020B0503030303020204" pitchFamily="50" charset="-127"/>
                </a:endParaRPr>
              </a:p>
            </p:txBody>
          </p:sp>
          <p:sp>
            <p:nvSpPr>
              <p:cNvPr id="70" name="직사각형 69">
                <a:extLst>
                  <a:ext uri="{FF2B5EF4-FFF2-40B4-BE49-F238E27FC236}">
                    <a16:creationId xmlns:a16="http://schemas.microsoft.com/office/drawing/2014/main" id="{78611ACB-A4BC-418A-94F7-CC9A45DB6EDC}"/>
                  </a:ext>
                </a:extLst>
              </p:cNvPr>
              <p:cNvSpPr/>
              <p:nvPr/>
            </p:nvSpPr>
            <p:spPr>
              <a:xfrm>
                <a:off x="3773822" y="6076545"/>
                <a:ext cx="849913" cy="246221"/>
              </a:xfrm>
              <a:prstGeom prst="rect">
                <a:avLst/>
              </a:prstGeom>
            </p:spPr>
            <p:txBody>
              <a:bodyPr wrap="none">
                <a:spAutoFit/>
              </a:bodyPr>
              <a:lstStyle/>
              <a:p>
                <a:r>
                  <a:rPr lang="en-US" altLang="ko-KR" sz="1000" dirty="0">
                    <a:solidFill>
                      <a:srgbClr val="1F45BC"/>
                    </a:solidFill>
                    <a:latin typeface="SamsungOne-700" panose="020B0803030303020204" pitchFamily="34" charset="0"/>
                    <a:ea typeface="SamsungOne-700" panose="020B0803030303020204" pitchFamily="34" charset="0"/>
                  </a:rPr>
                  <a:t>DataNode 5</a:t>
                </a:r>
                <a:endParaRPr lang="ko-KR" altLang="en-US" sz="1000" dirty="0">
                  <a:solidFill>
                    <a:srgbClr val="1F45BC"/>
                  </a:solidFill>
                  <a:latin typeface="SamsungOne-700" panose="020B0803030303020204" pitchFamily="34" charset="0"/>
                  <a:ea typeface="SamsungOne-600C" panose="020B0706030303020204" pitchFamily="34" charset="0"/>
                </a:endParaRPr>
              </a:p>
            </p:txBody>
          </p:sp>
        </p:grpSp>
        <p:sp>
          <p:nvSpPr>
            <p:cNvPr id="51" name="직사각형 50">
              <a:extLst>
                <a:ext uri="{FF2B5EF4-FFF2-40B4-BE49-F238E27FC236}">
                  <a16:creationId xmlns:a16="http://schemas.microsoft.com/office/drawing/2014/main" id="{5689F48F-8339-4AD2-B7E8-8DF3808F9EE3}"/>
                </a:ext>
              </a:extLst>
            </p:cNvPr>
            <p:cNvSpPr/>
            <p:nvPr/>
          </p:nvSpPr>
          <p:spPr>
            <a:xfrm>
              <a:off x="5684758" y="4471344"/>
              <a:ext cx="391454" cy="246221"/>
            </a:xfrm>
            <a:prstGeom prst="rect">
              <a:avLst/>
            </a:prstGeom>
          </p:spPr>
          <p:txBody>
            <a:bodyPr wrap="none">
              <a:spAutoFit/>
            </a:bodyPr>
            <a:lstStyle/>
            <a:p>
              <a:r>
                <a:rPr lang="en-US" altLang="ko-KR" sz="1000" dirty="0" err="1">
                  <a:solidFill>
                    <a:srgbClr val="1F45BC"/>
                  </a:solidFill>
                  <a:latin typeface="SamsungOne-700" panose="020B0803030303020204" pitchFamily="34" charset="0"/>
                  <a:ea typeface="SamsungOne-700" panose="020B0803030303020204" pitchFamily="34" charset="0"/>
                </a:rPr>
                <a:t>Tệp</a:t>
              </a:r>
              <a:endParaRPr lang="ko-KR" altLang="en-US" sz="1200" dirty="0">
                <a:ea typeface="SamsungOneKorean 400" panose="020B0503030303020204" pitchFamily="50" charset="-127"/>
              </a:endParaRPr>
            </a:p>
          </p:txBody>
        </p:sp>
        <p:cxnSp>
          <p:nvCxnSpPr>
            <p:cNvPr id="52" name="직선 화살표 연결선 51">
              <a:extLst>
                <a:ext uri="{FF2B5EF4-FFF2-40B4-BE49-F238E27FC236}">
                  <a16:creationId xmlns:a16="http://schemas.microsoft.com/office/drawing/2014/main" id="{6302864B-45E1-4E5F-8C07-FCAAADB6B303}"/>
                </a:ext>
              </a:extLst>
            </p:cNvPr>
            <p:cNvCxnSpPr>
              <a:stCxn id="51" idx="3"/>
              <a:endCxn id="56" idx="1"/>
            </p:cNvCxnSpPr>
            <p:nvPr/>
          </p:nvCxnSpPr>
          <p:spPr>
            <a:xfrm flipV="1">
              <a:off x="6076212" y="4594041"/>
              <a:ext cx="206957" cy="414"/>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8D7C978A-F899-4C82-A629-A51D4A6068E3}"/>
                </a:ext>
              </a:extLst>
            </p:cNvPr>
            <p:cNvGrpSpPr/>
            <p:nvPr/>
          </p:nvGrpSpPr>
          <p:grpSpPr>
            <a:xfrm>
              <a:off x="7675857" y="5470354"/>
              <a:ext cx="162759" cy="45719"/>
              <a:chOff x="3629445" y="4116706"/>
              <a:chExt cx="162759" cy="45719"/>
            </a:xfrm>
          </p:grpSpPr>
          <p:sp>
            <p:nvSpPr>
              <p:cNvPr id="64" name="타원 63">
                <a:extLst>
                  <a:ext uri="{FF2B5EF4-FFF2-40B4-BE49-F238E27FC236}">
                    <a16:creationId xmlns:a16="http://schemas.microsoft.com/office/drawing/2014/main" id="{AB1C907E-A69D-4C8D-8197-1DC94C70F9E5}"/>
                  </a:ext>
                </a:extLst>
              </p:cNvPr>
              <p:cNvSpPr/>
              <p:nvPr/>
            </p:nvSpPr>
            <p:spPr>
              <a:xfrm>
                <a:off x="3629445" y="4116706"/>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5" name="타원 64">
                <a:extLst>
                  <a:ext uri="{FF2B5EF4-FFF2-40B4-BE49-F238E27FC236}">
                    <a16:creationId xmlns:a16="http://schemas.microsoft.com/office/drawing/2014/main" id="{B7201140-3050-4AD3-B544-9D405D695EAC}"/>
                  </a:ext>
                </a:extLst>
              </p:cNvPr>
              <p:cNvSpPr/>
              <p:nvPr/>
            </p:nvSpPr>
            <p:spPr>
              <a:xfrm>
                <a:off x="3687965" y="4116706"/>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6" name="타원 65">
                <a:extLst>
                  <a:ext uri="{FF2B5EF4-FFF2-40B4-BE49-F238E27FC236}">
                    <a16:creationId xmlns:a16="http://schemas.microsoft.com/office/drawing/2014/main" id="{4B1442B6-6764-415C-8562-7BA14AC9F16D}"/>
                  </a:ext>
                </a:extLst>
              </p:cNvPr>
              <p:cNvSpPr/>
              <p:nvPr/>
            </p:nvSpPr>
            <p:spPr>
              <a:xfrm>
                <a:off x="3746485" y="4116706"/>
                <a:ext cx="45719" cy="45719"/>
              </a:xfrm>
              <a:prstGeom prst="ellips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54" name="그룹 53">
              <a:extLst>
                <a:ext uri="{FF2B5EF4-FFF2-40B4-BE49-F238E27FC236}">
                  <a16:creationId xmlns:a16="http://schemas.microsoft.com/office/drawing/2014/main" id="{0149D45E-76E0-43A7-A663-9640D923F1EE}"/>
                </a:ext>
              </a:extLst>
            </p:cNvPr>
            <p:cNvGrpSpPr/>
            <p:nvPr/>
          </p:nvGrpSpPr>
          <p:grpSpPr>
            <a:xfrm>
              <a:off x="6283169" y="4374966"/>
              <a:ext cx="2419481" cy="438150"/>
              <a:chOff x="6283169" y="4374966"/>
              <a:chExt cx="2419481" cy="438150"/>
            </a:xfrm>
          </p:grpSpPr>
          <p:sp>
            <p:nvSpPr>
              <p:cNvPr id="56" name="직사각형 55">
                <a:extLst>
                  <a:ext uri="{FF2B5EF4-FFF2-40B4-BE49-F238E27FC236}">
                    <a16:creationId xmlns:a16="http://schemas.microsoft.com/office/drawing/2014/main" id="{E9986685-710B-4162-A926-80A67B30C695}"/>
                  </a:ext>
                </a:extLst>
              </p:cNvPr>
              <p:cNvSpPr/>
              <p:nvPr/>
            </p:nvSpPr>
            <p:spPr>
              <a:xfrm>
                <a:off x="6283169" y="4374966"/>
                <a:ext cx="144056"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7" name="직사각형 56">
                <a:extLst>
                  <a:ext uri="{FF2B5EF4-FFF2-40B4-BE49-F238E27FC236}">
                    <a16:creationId xmlns:a16="http://schemas.microsoft.com/office/drawing/2014/main" id="{0AE12AC1-6EC2-41AC-AC82-E2D1DC7CBB34}"/>
                  </a:ext>
                </a:extLst>
              </p:cNvPr>
              <p:cNvSpPr/>
              <p:nvPr/>
            </p:nvSpPr>
            <p:spPr>
              <a:xfrm>
                <a:off x="6426693" y="4374966"/>
                <a:ext cx="144056"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8" name="직사각형 57">
                <a:extLst>
                  <a:ext uri="{FF2B5EF4-FFF2-40B4-BE49-F238E27FC236}">
                    <a16:creationId xmlns:a16="http://schemas.microsoft.com/office/drawing/2014/main" id="{5013230C-86E2-4B4B-AF1B-8BA909B978DE}"/>
                  </a:ext>
                </a:extLst>
              </p:cNvPr>
              <p:cNvSpPr/>
              <p:nvPr/>
            </p:nvSpPr>
            <p:spPr>
              <a:xfrm>
                <a:off x="6568124" y="4374966"/>
                <a:ext cx="144056"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59" name="직사각형 58">
                <a:extLst>
                  <a:ext uri="{FF2B5EF4-FFF2-40B4-BE49-F238E27FC236}">
                    <a16:creationId xmlns:a16="http://schemas.microsoft.com/office/drawing/2014/main" id="{21AF04BD-398A-4D55-8B60-DF5BF27E8085}"/>
                  </a:ext>
                </a:extLst>
              </p:cNvPr>
              <p:cNvSpPr/>
              <p:nvPr/>
            </p:nvSpPr>
            <p:spPr>
              <a:xfrm>
                <a:off x="6703256" y="4374966"/>
                <a:ext cx="144056"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60" name="직사각형 59">
                <a:extLst>
                  <a:ext uri="{FF2B5EF4-FFF2-40B4-BE49-F238E27FC236}">
                    <a16:creationId xmlns:a16="http://schemas.microsoft.com/office/drawing/2014/main" id="{091F51AC-162C-4D76-9123-B997A7EB83BB}"/>
                  </a:ext>
                </a:extLst>
              </p:cNvPr>
              <p:cNvSpPr/>
              <p:nvPr/>
            </p:nvSpPr>
            <p:spPr>
              <a:xfrm>
                <a:off x="6844687" y="4374966"/>
                <a:ext cx="144056"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61" name="직사각형 60">
                <a:extLst>
                  <a:ext uri="{FF2B5EF4-FFF2-40B4-BE49-F238E27FC236}">
                    <a16:creationId xmlns:a16="http://schemas.microsoft.com/office/drawing/2014/main" id="{C47628B5-D41E-4992-A427-FDA52BE708B0}"/>
                  </a:ext>
                </a:extLst>
              </p:cNvPr>
              <p:cNvSpPr/>
              <p:nvPr/>
            </p:nvSpPr>
            <p:spPr>
              <a:xfrm>
                <a:off x="6989343" y="4374966"/>
                <a:ext cx="144056"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62" name="직사각형 61">
                <a:extLst>
                  <a:ext uri="{FF2B5EF4-FFF2-40B4-BE49-F238E27FC236}">
                    <a16:creationId xmlns:a16="http://schemas.microsoft.com/office/drawing/2014/main" id="{17BE3F46-72DA-45C9-A309-F24A225AB779}"/>
                  </a:ext>
                </a:extLst>
              </p:cNvPr>
              <p:cNvSpPr/>
              <p:nvPr/>
            </p:nvSpPr>
            <p:spPr>
              <a:xfrm>
                <a:off x="7124475" y="4374966"/>
                <a:ext cx="144056"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63" name="직사각형 62">
                <a:extLst>
                  <a:ext uri="{FF2B5EF4-FFF2-40B4-BE49-F238E27FC236}">
                    <a16:creationId xmlns:a16="http://schemas.microsoft.com/office/drawing/2014/main" id="{C8DF263E-476A-4C6D-B527-1BB0262D5EC9}"/>
                  </a:ext>
                </a:extLst>
              </p:cNvPr>
              <p:cNvSpPr/>
              <p:nvPr/>
            </p:nvSpPr>
            <p:spPr>
              <a:xfrm>
                <a:off x="7265906" y="4374966"/>
                <a:ext cx="1436744" cy="438150"/>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grpSp>
        <p:sp>
          <p:nvSpPr>
            <p:cNvPr id="55" name="직사각형 54">
              <a:extLst>
                <a:ext uri="{FF2B5EF4-FFF2-40B4-BE49-F238E27FC236}">
                  <a16:creationId xmlns:a16="http://schemas.microsoft.com/office/drawing/2014/main" id="{FBB9459C-ECFF-4F06-AC06-98B2DA7DA010}"/>
                </a:ext>
              </a:extLst>
            </p:cNvPr>
            <p:cNvSpPr/>
            <p:nvPr/>
          </p:nvSpPr>
          <p:spPr>
            <a:xfrm>
              <a:off x="7570931" y="4455095"/>
              <a:ext cx="728084" cy="276999"/>
            </a:xfrm>
            <a:prstGeom prst="rect">
              <a:avLst/>
            </a:prstGeom>
          </p:spPr>
          <p:txBody>
            <a:bodyPr wrap="none">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rPr>
                <a:t>0~128M</a:t>
              </a:r>
              <a:endParaRPr lang="ko-KR" altLang="en-US" sz="1200" dirty="0">
                <a:solidFill>
                  <a:srgbClr val="1F45BC"/>
                </a:solidFill>
                <a:latin typeface="SamsungOne-700" panose="020B0803030303020204" pitchFamily="34" charset="0"/>
                <a:ea typeface="SamsungOne-600C" panose="020B0706030303020204" pitchFamily="34" charset="0"/>
              </a:endParaRPr>
            </a:p>
          </p:txBody>
        </p:sp>
      </p:grpSp>
      <p:sp>
        <p:nvSpPr>
          <p:cNvPr id="85" name="직사각형 84">
            <a:extLst>
              <a:ext uri="{FF2B5EF4-FFF2-40B4-BE49-F238E27FC236}">
                <a16:creationId xmlns:a16="http://schemas.microsoft.com/office/drawing/2014/main" id="{6F588F65-CD4F-46A0-B518-CF5BCAA1A8EB}"/>
              </a:ext>
            </a:extLst>
          </p:cNvPr>
          <p:cNvSpPr/>
          <p:nvPr/>
        </p:nvSpPr>
        <p:spPr>
          <a:xfrm>
            <a:off x="6171980" y="5254252"/>
            <a:ext cx="568718" cy="117533"/>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Korean 400" panose="020B0503030303020204" pitchFamily="50" charset="-127"/>
              </a:rPr>
              <a:t>6~7M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86" name="직사각형 85">
            <a:extLst>
              <a:ext uri="{FF2B5EF4-FFF2-40B4-BE49-F238E27FC236}">
                <a16:creationId xmlns:a16="http://schemas.microsoft.com/office/drawing/2014/main" id="{8FA72B1F-54A4-4756-A7E6-73E9276D6184}"/>
              </a:ext>
            </a:extLst>
          </p:cNvPr>
          <p:cNvSpPr/>
          <p:nvPr/>
        </p:nvSpPr>
        <p:spPr>
          <a:xfrm>
            <a:off x="6171980" y="5136719"/>
            <a:ext cx="568718" cy="117533"/>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Korean 400" panose="020B0503030303020204" pitchFamily="50" charset="-127"/>
              </a:rPr>
              <a:t>0~1M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122" name="직사각형 121">
            <a:extLst>
              <a:ext uri="{FF2B5EF4-FFF2-40B4-BE49-F238E27FC236}">
                <a16:creationId xmlns:a16="http://schemas.microsoft.com/office/drawing/2014/main" id="{2B5507DC-AA1F-4277-93B8-AD4769CBEF7E}"/>
              </a:ext>
            </a:extLst>
          </p:cNvPr>
          <p:cNvSpPr/>
          <p:nvPr/>
        </p:nvSpPr>
        <p:spPr>
          <a:xfrm>
            <a:off x="7132943" y="5136719"/>
            <a:ext cx="568718" cy="117533"/>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Korean 400" panose="020B0503030303020204" pitchFamily="50" charset="-127"/>
              </a:rPr>
              <a:t>1~2M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156" name="직사각형 155">
            <a:extLst>
              <a:ext uri="{FF2B5EF4-FFF2-40B4-BE49-F238E27FC236}">
                <a16:creationId xmlns:a16="http://schemas.microsoft.com/office/drawing/2014/main" id="{6176C202-8E8E-497D-B40C-EA8F24FE8119}"/>
              </a:ext>
            </a:extLst>
          </p:cNvPr>
          <p:cNvSpPr/>
          <p:nvPr/>
        </p:nvSpPr>
        <p:spPr>
          <a:xfrm>
            <a:off x="8391641" y="5136719"/>
            <a:ext cx="568718" cy="117533"/>
          </a:xfrm>
          <a:prstGeom prst="rect">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1F45BC"/>
                </a:solidFill>
                <a:latin typeface="SamsungOne-700" panose="020B0803030303020204" pitchFamily="34" charset="0"/>
                <a:ea typeface="SamsungOneKorean 400" panose="020B0503030303020204" pitchFamily="50" charset="-127"/>
              </a:rPr>
              <a:t>5~6M</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1481590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stripe </a:t>
            </a:r>
            <a:r>
              <a:rPr lang="en-US" altLang="ko-KR" dirty="0" err="1">
                <a:ea typeface="SamsungOneKorean 400" panose="020B0503030303020204" pitchFamily="50" charset="-127"/>
              </a:rPr>
              <a:t>với</a:t>
            </a:r>
            <a:r>
              <a:rPr lang="en-US" altLang="ko-KR" dirty="0">
                <a:ea typeface="SamsungOneKorean 400" panose="020B0503030303020204" pitchFamily="50" charset="-127"/>
              </a:rPr>
              <a:t>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khối</a:t>
            </a:r>
            <a:r>
              <a:rPr lang="en-US" altLang="ko-KR" dirty="0">
                <a:ea typeface="SamsungOneKorean 400" panose="020B0503030303020204" pitchFamily="50" charset="-127"/>
              </a:rPr>
              <a:t> </a:t>
            </a:r>
            <a:r>
              <a:rPr lang="en-US" altLang="ko-KR" dirty="0" err="1">
                <a:ea typeface="SamsungOneKorean 400" panose="020B0503030303020204" pitchFamily="50" charset="-127"/>
              </a:rPr>
              <a:t>chẵn</a:t>
            </a:r>
            <a:r>
              <a:rPr lang="en-US" altLang="ko-KR" dirty="0">
                <a:ea typeface="SamsungOneKorean 400" panose="020B0503030303020204" pitchFamily="50" charset="-127"/>
              </a:rPr>
              <a:t> </a:t>
            </a:r>
            <a:r>
              <a:rPr lang="en-US" altLang="ko-KR" dirty="0" err="1">
                <a:ea typeface="SamsungOneKorean 400" panose="020B0503030303020204" pitchFamily="50" charset="-127"/>
              </a:rPr>
              <a:t>lẻ</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Codec được sử dụng trong bộ lưu trữ HDFS EC xác định cấu hình khối chẵn lẻ và dữ liệu</a:t>
            </a:r>
            <a:endParaRPr lang="en-US" altLang="ko-KR" dirty="0"/>
          </a:p>
          <a:p>
            <a:r>
              <a:rPr lang="en-US" altLang="ko-KR" dirty="0"/>
              <a:t>Codec Reed-Solomon (6, 3)</a:t>
            </a:r>
          </a:p>
          <a:p>
            <a:pPr lvl="1"/>
            <a:r>
              <a:rPr lang="vi-VN" altLang="ko-KR" dirty="0"/>
              <a:t>6 ô dữ liệu sẽ được dùng để tính 3 ô chẵn lẻ</a:t>
            </a:r>
            <a:endParaRPr lang="en-US" altLang="ko-KR" dirty="0"/>
          </a:p>
        </p:txBody>
      </p:sp>
      <p:grpSp>
        <p:nvGrpSpPr>
          <p:cNvPr id="10" name="그룹 9">
            <a:extLst>
              <a:ext uri="{FF2B5EF4-FFF2-40B4-BE49-F238E27FC236}">
                <a16:creationId xmlns:a16="http://schemas.microsoft.com/office/drawing/2014/main" id="{801EED81-5018-46FE-908F-1A90D2C16029}"/>
              </a:ext>
            </a:extLst>
          </p:cNvPr>
          <p:cNvGrpSpPr/>
          <p:nvPr/>
        </p:nvGrpSpPr>
        <p:grpSpPr>
          <a:xfrm>
            <a:off x="1308100" y="3909742"/>
            <a:ext cx="5969000" cy="1935344"/>
            <a:chOff x="1308100" y="3909742"/>
            <a:chExt cx="5969000" cy="1935344"/>
          </a:xfrm>
        </p:grpSpPr>
        <p:sp>
          <p:nvSpPr>
            <p:cNvPr id="11" name="직사각형 10">
              <a:extLst>
                <a:ext uri="{FF2B5EF4-FFF2-40B4-BE49-F238E27FC236}">
                  <a16:creationId xmlns:a16="http://schemas.microsoft.com/office/drawing/2014/main" id="{4048855A-72C4-44AE-ADCE-E7853E6F18B6}"/>
                </a:ext>
              </a:extLst>
            </p:cNvPr>
            <p:cNvSpPr/>
            <p:nvPr/>
          </p:nvSpPr>
          <p:spPr>
            <a:xfrm>
              <a:off x="2332043" y="3909742"/>
              <a:ext cx="1053494" cy="307777"/>
            </a:xfrm>
            <a:prstGeom prst="rect">
              <a:avLst/>
            </a:prstGeom>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thô</a:t>
              </a:r>
              <a:endParaRPr lang="ko-KR" altLang="en-US" sz="1400" dirty="0">
                <a:ea typeface="SamsungOneKorean 400" panose="020B0503030303020204" pitchFamily="50" charset="-127"/>
              </a:endParaRPr>
            </a:p>
          </p:txBody>
        </p:sp>
        <p:sp>
          <p:nvSpPr>
            <p:cNvPr id="12" name="직사각형 11">
              <a:extLst>
                <a:ext uri="{FF2B5EF4-FFF2-40B4-BE49-F238E27FC236}">
                  <a16:creationId xmlns:a16="http://schemas.microsoft.com/office/drawing/2014/main" id="{F3C7B4BD-88FB-492E-8A38-F0724053151E}"/>
                </a:ext>
              </a:extLst>
            </p:cNvPr>
            <p:cNvSpPr/>
            <p:nvPr/>
          </p:nvSpPr>
          <p:spPr>
            <a:xfrm>
              <a:off x="6083102" y="3909742"/>
              <a:ext cx="777777" cy="307777"/>
            </a:xfrm>
            <a:prstGeom prst="rect">
              <a:avLst/>
            </a:prstGeom>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Chẵn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lẻ</a:t>
              </a:r>
              <a:endParaRPr lang="ko-KR" altLang="en-US" sz="1400" dirty="0">
                <a:ea typeface="SamsungOneKorean 400" panose="020B0503030303020204" pitchFamily="50" charset="-127"/>
              </a:endParaRPr>
            </a:p>
          </p:txBody>
        </p:sp>
        <p:grpSp>
          <p:nvGrpSpPr>
            <p:cNvPr id="13" name="그룹 12">
              <a:extLst>
                <a:ext uri="{FF2B5EF4-FFF2-40B4-BE49-F238E27FC236}">
                  <a16:creationId xmlns:a16="http://schemas.microsoft.com/office/drawing/2014/main" id="{4B2747F4-4A15-4A32-B572-3499E6233A33}"/>
                </a:ext>
              </a:extLst>
            </p:cNvPr>
            <p:cNvGrpSpPr/>
            <p:nvPr/>
          </p:nvGrpSpPr>
          <p:grpSpPr>
            <a:xfrm>
              <a:off x="1383367" y="4353454"/>
              <a:ext cx="2878799" cy="1491632"/>
              <a:chOff x="712635" y="4480679"/>
              <a:chExt cx="2878799" cy="1491632"/>
            </a:xfrm>
          </p:grpSpPr>
          <p:grpSp>
            <p:nvGrpSpPr>
              <p:cNvPr id="20" name="그룹 19">
                <a:extLst>
                  <a:ext uri="{FF2B5EF4-FFF2-40B4-BE49-F238E27FC236}">
                    <a16:creationId xmlns:a16="http://schemas.microsoft.com/office/drawing/2014/main" id="{BEA459D1-29EC-4C6A-8DC6-7942E7A15553}"/>
                  </a:ext>
                </a:extLst>
              </p:cNvPr>
              <p:cNvGrpSpPr/>
              <p:nvPr/>
            </p:nvGrpSpPr>
            <p:grpSpPr>
              <a:xfrm>
                <a:off x="712635" y="4480679"/>
                <a:ext cx="424206" cy="1491632"/>
                <a:chOff x="1357460" y="4515439"/>
                <a:chExt cx="424206" cy="1491632"/>
              </a:xfrm>
            </p:grpSpPr>
            <p:sp>
              <p:nvSpPr>
                <p:cNvPr id="66" name="모서리가 둥근 직사각형 9">
                  <a:extLst>
                    <a:ext uri="{FF2B5EF4-FFF2-40B4-BE49-F238E27FC236}">
                      <a16:creationId xmlns:a16="http://schemas.microsoft.com/office/drawing/2014/main" id="{7F74C9AA-9F98-47D9-8C96-1F61B0375734}"/>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7" name="모서리가 둥근 직사각형 10">
                  <a:extLst>
                    <a:ext uri="{FF2B5EF4-FFF2-40B4-BE49-F238E27FC236}">
                      <a16:creationId xmlns:a16="http://schemas.microsoft.com/office/drawing/2014/main" id="{383E7E2C-892D-4573-817C-5A2444C2162E}"/>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8" name="모서리가 둥근 직사각형 11">
                  <a:extLst>
                    <a:ext uri="{FF2B5EF4-FFF2-40B4-BE49-F238E27FC236}">
                      <a16:creationId xmlns:a16="http://schemas.microsoft.com/office/drawing/2014/main" id="{6035FCDC-A8F4-46A3-8DF0-03A3C0A07B3A}"/>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9" name="모서리가 둥근 직사각형 12">
                  <a:extLst>
                    <a:ext uri="{FF2B5EF4-FFF2-40B4-BE49-F238E27FC236}">
                      <a16:creationId xmlns:a16="http://schemas.microsoft.com/office/drawing/2014/main" id="{49160549-B72E-441A-9CCE-CAB58B90FCB1}"/>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0" name="모서리가 둥근 직사각형 13">
                  <a:extLst>
                    <a:ext uri="{FF2B5EF4-FFF2-40B4-BE49-F238E27FC236}">
                      <a16:creationId xmlns:a16="http://schemas.microsoft.com/office/drawing/2014/main" id="{FE40702B-7113-457D-9ECC-7261AEE5ECC2}"/>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1" name="모서리가 둥근 직사각형 14">
                  <a:extLst>
                    <a:ext uri="{FF2B5EF4-FFF2-40B4-BE49-F238E27FC236}">
                      <a16:creationId xmlns:a16="http://schemas.microsoft.com/office/drawing/2014/main" id="{50334B62-2F0F-42BE-9D75-3ED82586D24A}"/>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2" name="모서리가 둥근 직사각형 15">
                  <a:extLst>
                    <a:ext uri="{FF2B5EF4-FFF2-40B4-BE49-F238E27FC236}">
                      <a16:creationId xmlns:a16="http://schemas.microsoft.com/office/drawing/2014/main" id="{5A7301CC-7711-4AFF-8301-399CEC6CBE94}"/>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73" name="모서리가 둥근 직사각형 16">
                  <a:extLst>
                    <a:ext uri="{FF2B5EF4-FFF2-40B4-BE49-F238E27FC236}">
                      <a16:creationId xmlns:a16="http://schemas.microsoft.com/office/drawing/2014/main" id="{9FF6061E-1D18-482C-A831-F14113DF4F45}"/>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1" name="그룹 20">
                <a:extLst>
                  <a:ext uri="{FF2B5EF4-FFF2-40B4-BE49-F238E27FC236}">
                    <a16:creationId xmlns:a16="http://schemas.microsoft.com/office/drawing/2014/main" id="{04CDC22D-A57E-48DB-AAEE-B4ED44F698CC}"/>
                  </a:ext>
                </a:extLst>
              </p:cNvPr>
              <p:cNvGrpSpPr/>
              <p:nvPr/>
            </p:nvGrpSpPr>
            <p:grpSpPr>
              <a:xfrm>
                <a:off x="1201268" y="4480679"/>
                <a:ext cx="424206" cy="1491632"/>
                <a:chOff x="1357460" y="4515439"/>
                <a:chExt cx="424206" cy="1491632"/>
              </a:xfrm>
            </p:grpSpPr>
            <p:sp>
              <p:nvSpPr>
                <p:cNvPr id="58" name="모서리가 둥근 직사각형 28">
                  <a:extLst>
                    <a:ext uri="{FF2B5EF4-FFF2-40B4-BE49-F238E27FC236}">
                      <a16:creationId xmlns:a16="http://schemas.microsoft.com/office/drawing/2014/main" id="{F64EF5A4-B411-4658-AD3F-94D74B65499B}"/>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9" name="모서리가 둥근 직사각형 29">
                  <a:extLst>
                    <a:ext uri="{FF2B5EF4-FFF2-40B4-BE49-F238E27FC236}">
                      <a16:creationId xmlns:a16="http://schemas.microsoft.com/office/drawing/2014/main" id="{C36B8715-008C-4DCF-81BB-D493CC1923E3}"/>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0" name="모서리가 둥근 직사각형 30">
                  <a:extLst>
                    <a:ext uri="{FF2B5EF4-FFF2-40B4-BE49-F238E27FC236}">
                      <a16:creationId xmlns:a16="http://schemas.microsoft.com/office/drawing/2014/main" id="{5ABA8DF1-B073-42AC-AB2A-57DF33127A89}"/>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1" name="모서리가 둥근 직사각형 31">
                  <a:extLst>
                    <a:ext uri="{FF2B5EF4-FFF2-40B4-BE49-F238E27FC236}">
                      <a16:creationId xmlns:a16="http://schemas.microsoft.com/office/drawing/2014/main" id="{BBAFED7B-9CF6-4901-85FA-7F2341CD91E7}"/>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2" name="모서리가 둥근 직사각형 32">
                  <a:extLst>
                    <a:ext uri="{FF2B5EF4-FFF2-40B4-BE49-F238E27FC236}">
                      <a16:creationId xmlns:a16="http://schemas.microsoft.com/office/drawing/2014/main" id="{25CC16B0-E283-4BFC-B6BF-F29A737A9E2F}"/>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3" name="모서리가 둥근 직사각형 33">
                  <a:extLst>
                    <a:ext uri="{FF2B5EF4-FFF2-40B4-BE49-F238E27FC236}">
                      <a16:creationId xmlns:a16="http://schemas.microsoft.com/office/drawing/2014/main" id="{A6613F72-F7CC-42FD-9D55-793451EDF823}"/>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4" name="모서리가 둥근 직사각형 34">
                  <a:extLst>
                    <a:ext uri="{FF2B5EF4-FFF2-40B4-BE49-F238E27FC236}">
                      <a16:creationId xmlns:a16="http://schemas.microsoft.com/office/drawing/2014/main" id="{538E7E97-0F6D-4612-BB80-42E37987A25B}"/>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65" name="모서리가 둥근 직사각형 35">
                  <a:extLst>
                    <a:ext uri="{FF2B5EF4-FFF2-40B4-BE49-F238E27FC236}">
                      <a16:creationId xmlns:a16="http://schemas.microsoft.com/office/drawing/2014/main" id="{E480DFFB-3740-4C56-99E8-654E83579B9A}"/>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2" name="그룹 21">
                <a:extLst>
                  <a:ext uri="{FF2B5EF4-FFF2-40B4-BE49-F238E27FC236}">
                    <a16:creationId xmlns:a16="http://schemas.microsoft.com/office/drawing/2014/main" id="{CCE8F6B6-D2D5-457D-B59A-3A3B56C0DDC2}"/>
                  </a:ext>
                </a:extLst>
              </p:cNvPr>
              <p:cNvGrpSpPr/>
              <p:nvPr/>
            </p:nvGrpSpPr>
            <p:grpSpPr>
              <a:xfrm>
                <a:off x="1691805" y="4480679"/>
                <a:ext cx="424206" cy="1491632"/>
                <a:chOff x="1357460" y="4515439"/>
                <a:chExt cx="424206" cy="1491632"/>
              </a:xfrm>
            </p:grpSpPr>
            <p:sp>
              <p:nvSpPr>
                <p:cNvPr id="50" name="모서리가 둥근 직사각형 37">
                  <a:extLst>
                    <a:ext uri="{FF2B5EF4-FFF2-40B4-BE49-F238E27FC236}">
                      <a16:creationId xmlns:a16="http://schemas.microsoft.com/office/drawing/2014/main" id="{D1A7500C-0675-48B3-8111-FAFD8626E48B}"/>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1" name="모서리가 둥근 직사각형 38">
                  <a:extLst>
                    <a:ext uri="{FF2B5EF4-FFF2-40B4-BE49-F238E27FC236}">
                      <a16:creationId xmlns:a16="http://schemas.microsoft.com/office/drawing/2014/main" id="{86F5E57B-AEF7-439A-BA2C-4755E595615D}"/>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2" name="모서리가 둥근 직사각형 39">
                  <a:extLst>
                    <a:ext uri="{FF2B5EF4-FFF2-40B4-BE49-F238E27FC236}">
                      <a16:creationId xmlns:a16="http://schemas.microsoft.com/office/drawing/2014/main" id="{60F279D0-3F0D-4789-932F-89FFF5A015A9}"/>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3" name="모서리가 둥근 직사각형 40">
                  <a:extLst>
                    <a:ext uri="{FF2B5EF4-FFF2-40B4-BE49-F238E27FC236}">
                      <a16:creationId xmlns:a16="http://schemas.microsoft.com/office/drawing/2014/main" id="{86002F55-08B3-47A0-AC4F-B89113A66B69}"/>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4" name="모서리가 둥근 직사각형 41">
                  <a:extLst>
                    <a:ext uri="{FF2B5EF4-FFF2-40B4-BE49-F238E27FC236}">
                      <a16:creationId xmlns:a16="http://schemas.microsoft.com/office/drawing/2014/main" id="{D7DF6C1D-FCA9-4A8A-88AF-08184B5CD81F}"/>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5" name="모서리가 둥근 직사각형 42">
                  <a:extLst>
                    <a:ext uri="{FF2B5EF4-FFF2-40B4-BE49-F238E27FC236}">
                      <a16:creationId xmlns:a16="http://schemas.microsoft.com/office/drawing/2014/main" id="{3F4EF9DB-62C9-4ABA-B34C-2F7C652AA017}"/>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6" name="모서리가 둥근 직사각형 43">
                  <a:extLst>
                    <a:ext uri="{FF2B5EF4-FFF2-40B4-BE49-F238E27FC236}">
                      <a16:creationId xmlns:a16="http://schemas.microsoft.com/office/drawing/2014/main" id="{25EF5103-9580-4008-8649-E10236D09B2B}"/>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7" name="모서리가 둥근 직사각형 44">
                  <a:extLst>
                    <a:ext uri="{FF2B5EF4-FFF2-40B4-BE49-F238E27FC236}">
                      <a16:creationId xmlns:a16="http://schemas.microsoft.com/office/drawing/2014/main" id="{86F83864-CC19-408D-A59A-54BD01996DDB}"/>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3" name="그룹 22">
                <a:extLst>
                  <a:ext uri="{FF2B5EF4-FFF2-40B4-BE49-F238E27FC236}">
                    <a16:creationId xmlns:a16="http://schemas.microsoft.com/office/drawing/2014/main" id="{6745604A-2219-4741-9483-4C7D994DD2E9}"/>
                  </a:ext>
                </a:extLst>
              </p:cNvPr>
              <p:cNvGrpSpPr/>
              <p:nvPr/>
            </p:nvGrpSpPr>
            <p:grpSpPr>
              <a:xfrm>
                <a:off x="2188058" y="4480679"/>
                <a:ext cx="424206" cy="1491632"/>
                <a:chOff x="1357460" y="4515439"/>
                <a:chExt cx="424206" cy="1491632"/>
              </a:xfrm>
            </p:grpSpPr>
            <p:sp>
              <p:nvSpPr>
                <p:cNvPr id="42" name="모서리가 둥근 직사각형 46">
                  <a:extLst>
                    <a:ext uri="{FF2B5EF4-FFF2-40B4-BE49-F238E27FC236}">
                      <a16:creationId xmlns:a16="http://schemas.microsoft.com/office/drawing/2014/main" id="{C4E15525-08DF-459F-8EC9-2E1F54296E4A}"/>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3" name="모서리가 둥근 직사각형 47">
                  <a:extLst>
                    <a:ext uri="{FF2B5EF4-FFF2-40B4-BE49-F238E27FC236}">
                      <a16:creationId xmlns:a16="http://schemas.microsoft.com/office/drawing/2014/main" id="{C516244A-CCDD-4FE5-9CD5-B2BE5D2A03A9}"/>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4" name="모서리가 둥근 직사각형 48">
                  <a:extLst>
                    <a:ext uri="{FF2B5EF4-FFF2-40B4-BE49-F238E27FC236}">
                      <a16:creationId xmlns:a16="http://schemas.microsoft.com/office/drawing/2014/main" id="{1472BC11-DDAE-40BE-BD7C-B5BE0763D58C}"/>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5" name="모서리가 둥근 직사각형 49">
                  <a:extLst>
                    <a:ext uri="{FF2B5EF4-FFF2-40B4-BE49-F238E27FC236}">
                      <a16:creationId xmlns:a16="http://schemas.microsoft.com/office/drawing/2014/main" id="{ACDBE2C0-4197-4139-9144-754EEB43B8A8}"/>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6" name="모서리가 둥근 직사각형 50">
                  <a:extLst>
                    <a:ext uri="{FF2B5EF4-FFF2-40B4-BE49-F238E27FC236}">
                      <a16:creationId xmlns:a16="http://schemas.microsoft.com/office/drawing/2014/main" id="{4415E369-4783-431B-BEC4-C6F9423B6A47}"/>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7" name="모서리가 둥근 직사각형 51">
                  <a:extLst>
                    <a:ext uri="{FF2B5EF4-FFF2-40B4-BE49-F238E27FC236}">
                      <a16:creationId xmlns:a16="http://schemas.microsoft.com/office/drawing/2014/main" id="{1C2F56DF-2896-467A-A136-D5DE8E08C4D1}"/>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8" name="모서리가 둥근 직사각형 52">
                  <a:extLst>
                    <a:ext uri="{FF2B5EF4-FFF2-40B4-BE49-F238E27FC236}">
                      <a16:creationId xmlns:a16="http://schemas.microsoft.com/office/drawing/2014/main" id="{46184A4C-C94F-42D9-862C-BD5E9A49459B}"/>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9" name="모서리가 둥근 직사각형 53">
                  <a:extLst>
                    <a:ext uri="{FF2B5EF4-FFF2-40B4-BE49-F238E27FC236}">
                      <a16:creationId xmlns:a16="http://schemas.microsoft.com/office/drawing/2014/main" id="{08B6112C-716B-4EF7-9F06-0521FAE7A229}"/>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4" name="그룹 23">
                <a:extLst>
                  <a:ext uri="{FF2B5EF4-FFF2-40B4-BE49-F238E27FC236}">
                    <a16:creationId xmlns:a16="http://schemas.microsoft.com/office/drawing/2014/main" id="{24B3E596-D728-4D3B-8B00-0CDF24202673}"/>
                  </a:ext>
                </a:extLst>
              </p:cNvPr>
              <p:cNvGrpSpPr/>
              <p:nvPr/>
            </p:nvGrpSpPr>
            <p:grpSpPr>
              <a:xfrm>
                <a:off x="2678595" y="4480679"/>
                <a:ext cx="424206" cy="1491632"/>
                <a:chOff x="1357460" y="4515439"/>
                <a:chExt cx="424206" cy="1491632"/>
              </a:xfrm>
            </p:grpSpPr>
            <p:sp>
              <p:nvSpPr>
                <p:cNvPr id="34" name="모서리가 둥근 직사각형 55">
                  <a:extLst>
                    <a:ext uri="{FF2B5EF4-FFF2-40B4-BE49-F238E27FC236}">
                      <a16:creationId xmlns:a16="http://schemas.microsoft.com/office/drawing/2014/main" id="{556A4958-2BA9-49A7-88D9-82604BD550EB}"/>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5" name="모서리가 둥근 직사각형 56">
                  <a:extLst>
                    <a:ext uri="{FF2B5EF4-FFF2-40B4-BE49-F238E27FC236}">
                      <a16:creationId xmlns:a16="http://schemas.microsoft.com/office/drawing/2014/main" id="{9A64D895-AED0-4310-B3F4-CBE8B33C1482}"/>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6" name="모서리가 둥근 직사각형 57">
                  <a:extLst>
                    <a:ext uri="{FF2B5EF4-FFF2-40B4-BE49-F238E27FC236}">
                      <a16:creationId xmlns:a16="http://schemas.microsoft.com/office/drawing/2014/main" id="{829EB512-8796-47E8-B7CF-1B861DF1BBFD}"/>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7" name="모서리가 둥근 직사각형 58">
                  <a:extLst>
                    <a:ext uri="{FF2B5EF4-FFF2-40B4-BE49-F238E27FC236}">
                      <a16:creationId xmlns:a16="http://schemas.microsoft.com/office/drawing/2014/main" id="{2B110D88-BD80-4B42-8523-18BFB98EF90E}"/>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8" name="모서리가 둥근 직사각형 59">
                  <a:extLst>
                    <a:ext uri="{FF2B5EF4-FFF2-40B4-BE49-F238E27FC236}">
                      <a16:creationId xmlns:a16="http://schemas.microsoft.com/office/drawing/2014/main" id="{F4BE29B0-F38A-482B-AEF1-DE72BA305F60}"/>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9" name="모서리가 둥근 직사각형 60">
                  <a:extLst>
                    <a:ext uri="{FF2B5EF4-FFF2-40B4-BE49-F238E27FC236}">
                      <a16:creationId xmlns:a16="http://schemas.microsoft.com/office/drawing/2014/main" id="{DE9EF588-64F7-44A2-9E35-124F10B545E4}"/>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0" name="모서리가 둥근 직사각형 61">
                  <a:extLst>
                    <a:ext uri="{FF2B5EF4-FFF2-40B4-BE49-F238E27FC236}">
                      <a16:creationId xmlns:a16="http://schemas.microsoft.com/office/drawing/2014/main" id="{9D8B30F0-52A5-4258-BFFC-D017652CD163}"/>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1" name="모서리가 둥근 직사각형 62">
                  <a:extLst>
                    <a:ext uri="{FF2B5EF4-FFF2-40B4-BE49-F238E27FC236}">
                      <a16:creationId xmlns:a16="http://schemas.microsoft.com/office/drawing/2014/main" id="{F7CE6B25-DB43-4464-80A0-D49FE4881F32}"/>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5" name="그룹 24">
                <a:extLst>
                  <a:ext uri="{FF2B5EF4-FFF2-40B4-BE49-F238E27FC236}">
                    <a16:creationId xmlns:a16="http://schemas.microsoft.com/office/drawing/2014/main" id="{54B63890-14D8-48E9-ABCC-A9EFB945783B}"/>
                  </a:ext>
                </a:extLst>
              </p:cNvPr>
              <p:cNvGrpSpPr/>
              <p:nvPr/>
            </p:nvGrpSpPr>
            <p:grpSpPr>
              <a:xfrm>
                <a:off x="3167228" y="4480679"/>
                <a:ext cx="424206" cy="1491632"/>
                <a:chOff x="1357460" y="4515439"/>
                <a:chExt cx="424206" cy="1491632"/>
              </a:xfrm>
            </p:grpSpPr>
            <p:sp>
              <p:nvSpPr>
                <p:cNvPr id="26" name="모서리가 둥근 직사각형 64">
                  <a:extLst>
                    <a:ext uri="{FF2B5EF4-FFF2-40B4-BE49-F238E27FC236}">
                      <a16:creationId xmlns:a16="http://schemas.microsoft.com/office/drawing/2014/main" id="{EBCB22C9-F455-4F9F-AF64-97D572A1B647}"/>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7" name="모서리가 둥근 직사각형 65">
                  <a:extLst>
                    <a:ext uri="{FF2B5EF4-FFF2-40B4-BE49-F238E27FC236}">
                      <a16:creationId xmlns:a16="http://schemas.microsoft.com/office/drawing/2014/main" id="{762D94E0-AC8D-484F-8E73-F0F1650908AF}"/>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8" name="모서리가 둥근 직사각형 66">
                  <a:extLst>
                    <a:ext uri="{FF2B5EF4-FFF2-40B4-BE49-F238E27FC236}">
                      <a16:creationId xmlns:a16="http://schemas.microsoft.com/office/drawing/2014/main" id="{084BCA0A-EAB6-4814-9AC5-AAFF80ADFF15}"/>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9" name="모서리가 둥근 직사각형 67">
                  <a:extLst>
                    <a:ext uri="{FF2B5EF4-FFF2-40B4-BE49-F238E27FC236}">
                      <a16:creationId xmlns:a16="http://schemas.microsoft.com/office/drawing/2014/main" id="{FB9A57B6-3CD5-440D-80D5-CD41B720740D}"/>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0" name="모서리가 둥근 직사각형 68">
                  <a:extLst>
                    <a:ext uri="{FF2B5EF4-FFF2-40B4-BE49-F238E27FC236}">
                      <a16:creationId xmlns:a16="http://schemas.microsoft.com/office/drawing/2014/main" id="{7BD9E2E7-2406-4AFC-8BDE-7DB05AADA0B5}"/>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1" name="모서리가 둥근 직사각형 69">
                  <a:extLst>
                    <a:ext uri="{FF2B5EF4-FFF2-40B4-BE49-F238E27FC236}">
                      <a16:creationId xmlns:a16="http://schemas.microsoft.com/office/drawing/2014/main" id="{486205E0-3FD7-4CEC-8751-E0DB88C77CB2}"/>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2" name="모서리가 둥근 직사각형 70">
                  <a:extLst>
                    <a:ext uri="{FF2B5EF4-FFF2-40B4-BE49-F238E27FC236}">
                      <a16:creationId xmlns:a16="http://schemas.microsoft.com/office/drawing/2014/main" id="{95BDCDBD-92A9-4A43-8298-2ABD1B5602C4}"/>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3" name="모서리가 둥근 직사각형 71">
                  <a:extLst>
                    <a:ext uri="{FF2B5EF4-FFF2-40B4-BE49-F238E27FC236}">
                      <a16:creationId xmlns:a16="http://schemas.microsoft.com/office/drawing/2014/main" id="{9F58A1C3-D000-4A5A-8A32-8A6D625DA1A4}"/>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sp>
          <p:nvSpPr>
            <p:cNvPr id="14" name="모서리가 둥근 직사각형 120">
              <a:extLst>
                <a:ext uri="{FF2B5EF4-FFF2-40B4-BE49-F238E27FC236}">
                  <a16:creationId xmlns:a16="http://schemas.microsoft.com/office/drawing/2014/main" id="{334514C3-FE07-4DDD-964B-071DB1B4D658}"/>
                </a:ext>
              </a:extLst>
            </p:cNvPr>
            <p:cNvSpPr/>
            <p:nvPr/>
          </p:nvSpPr>
          <p:spPr>
            <a:xfrm>
              <a:off x="5774807" y="4362880"/>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 name="모서리가 둥근 직사각형 112">
              <a:extLst>
                <a:ext uri="{FF2B5EF4-FFF2-40B4-BE49-F238E27FC236}">
                  <a16:creationId xmlns:a16="http://schemas.microsoft.com/office/drawing/2014/main" id="{CE0CB8CA-AF4D-4171-932D-728FB94973F3}"/>
                </a:ext>
              </a:extLst>
            </p:cNvPr>
            <p:cNvSpPr/>
            <p:nvPr/>
          </p:nvSpPr>
          <p:spPr>
            <a:xfrm>
              <a:off x="6263440" y="4362880"/>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모서리가 둥근 직사각형 104">
              <a:extLst>
                <a:ext uri="{FF2B5EF4-FFF2-40B4-BE49-F238E27FC236}">
                  <a16:creationId xmlns:a16="http://schemas.microsoft.com/office/drawing/2014/main" id="{F6AF0472-323F-489B-9643-6B33E2A70830}"/>
                </a:ext>
              </a:extLst>
            </p:cNvPr>
            <p:cNvSpPr/>
            <p:nvPr/>
          </p:nvSpPr>
          <p:spPr>
            <a:xfrm>
              <a:off x="6753977" y="4362880"/>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오른쪽 화살표 128">
              <a:extLst>
                <a:ext uri="{FF2B5EF4-FFF2-40B4-BE49-F238E27FC236}">
                  <a16:creationId xmlns:a16="http://schemas.microsoft.com/office/drawing/2014/main" id="{A3E2C230-11D0-4670-BB37-21E8F086C80F}"/>
                </a:ext>
              </a:extLst>
            </p:cNvPr>
            <p:cNvSpPr/>
            <p:nvPr/>
          </p:nvSpPr>
          <p:spPr>
            <a:xfrm>
              <a:off x="4581427" y="4913510"/>
              <a:ext cx="857839" cy="371520"/>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8" name="모서리가 둥근 직사각형 130">
              <a:extLst>
                <a:ext uri="{FF2B5EF4-FFF2-40B4-BE49-F238E27FC236}">
                  <a16:creationId xmlns:a16="http://schemas.microsoft.com/office/drawing/2014/main" id="{41557778-31CE-4389-AE36-72EF36B32ECB}"/>
                </a:ext>
              </a:extLst>
            </p:cNvPr>
            <p:cNvSpPr/>
            <p:nvPr/>
          </p:nvSpPr>
          <p:spPr>
            <a:xfrm>
              <a:off x="1308100" y="4349750"/>
              <a:ext cx="3022600" cy="19685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9" name="모서리가 둥근 직사각형 131">
              <a:extLst>
                <a:ext uri="{FF2B5EF4-FFF2-40B4-BE49-F238E27FC236}">
                  <a16:creationId xmlns:a16="http://schemas.microsoft.com/office/drawing/2014/main" id="{512D7241-5638-4DF8-B686-BDE0AEAC66A2}"/>
                </a:ext>
              </a:extLst>
            </p:cNvPr>
            <p:cNvSpPr/>
            <p:nvPr/>
          </p:nvSpPr>
          <p:spPr>
            <a:xfrm>
              <a:off x="5666883" y="4357840"/>
              <a:ext cx="1610217" cy="19685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Tree>
    <p:extLst>
      <p:ext uri="{BB962C8B-B14F-4D97-AF65-F5344CB8AC3E}">
        <p14:creationId xmlns:p14="http://schemas.microsoft.com/office/powerpoint/2010/main" val="3238292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Dữ</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r>
              <a:rPr lang="en-US" altLang="ko-KR" dirty="0">
                <a:ea typeface="SamsungOneKorean 400" panose="020B0503030303020204" pitchFamily="50" charset="-127"/>
              </a:rPr>
              <a:t> stripe </a:t>
            </a:r>
            <a:r>
              <a:rPr lang="en-US" altLang="ko-KR" dirty="0" err="1">
                <a:ea typeface="SamsungOneKorean 400" panose="020B0503030303020204" pitchFamily="50" charset="-127"/>
              </a:rPr>
              <a:t>với</a:t>
            </a:r>
            <a:r>
              <a:rPr lang="en-US" altLang="ko-KR" dirty="0">
                <a:ea typeface="SamsungOneKorean 400" panose="020B0503030303020204" pitchFamily="50" charset="-127"/>
              </a:rPr>
              <a:t>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khối</a:t>
            </a:r>
            <a:r>
              <a:rPr lang="en-US" altLang="ko-KR" dirty="0">
                <a:ea typeface="SamsungOneKorean 400" panose="020B0503030303020204" pitchFamily="50" charset="-127"/>
              </a:rPr>
              <a:t> </a:t>
            </a:r>
            <a:r>
              <a:rPr lang="en-US" altLang="ko-KR" dirty="0" err="1">
                <a:ea typeface="SamsungOneKorean 400" panose="020B0503030303020204" pitchFamily="50" charset="-127"/>
              </a:rPr>
              <a:t>chẵn</a:t>
            </a:r>
            <a:r>
              <a:rPr lang="en-US" altLang="ko-KR" dirty="0">
                <a:ea typeface="SamsungOneKorean 400" panose="020B0503030303020204" pitchFamily="50" charset="-127"/>
              </a:rPr>
              <a:t> </a:t>
            </a:r>
            <a:r>
              <a:rPr lang="en-US" altLang="ko-KR" dirty="0" err="1">
                <a:ea typeface="SamsungOneKorean 400" panose="020B0503030303020204" pitchFamily="50" charset="-127"/>
              </a:rPr>
              <a:t>lẻ</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Hầu hết các codec được sử dụng trong bộ lưu trữ HDFS EC xác định cấu hình khối dữ liệu và khối chẵn lẻ</a:t>
            </a:r>
            <a:endParaRPr lang="en-US" altLang="ko-KR" dirty="0"/>
          </a:p>
          <a:p>
            <a:r>
              <a:rPr lang="en-US" altLang="ko-KR" dirty="0"/>
              <a:t>Codec Reed-Solomon (6, 3)</a:t>
            </a:r>
          </a:p>
          <a:p>
            <a:pPr lvl="1"/>
            <a:r>
              <a:rPr lang="vi-VN" altLang="ko-KR" dirty="0"/>
              <a:t>6 ô dữ liệu sẽ được dùng để tính 3 ô chẵn lẻ</a:t>
            </a:r>
            <a:endParaRPr lang="en-US" altLang="ko-KR" dirty="0"/>
          </a:p>
          <a:p>
            <a:r>
              <a:rPr lang="vi-VN" altLang="ko-KR" dirty="0"/>
              <a:t>6 ô dữ liệu và 3 ô chẵn lẻ được gọi là nhóm sọc hoặc EC</a:t>
            </a:r>
            <a:endParaRPr lang="en-US" altLang="ko-KR" dirty="0"/>
          </a:p>
          <a:p>
            <a:pPr lvl="1"/>
            <a:endParaRPr lang="en-US" altLang="ko-KR" dirty="0"/>
          </a:p>
        </p:txBody>
      </p:sp>
      <p:grpSp>
        <p:nvGrpSpPr>
          <p:cNvPr id="76" name="그룹 75">
            <a:extLst>
              <a:ext uri="{FF2B5EF4-FFF2-40B4-BE49-F238E27FC236}">
                <a16:creationId xmlns:a16="http://schemas.microsoft.com/office/drawing/2014/main" id="{5C97227F-88DE-4CD6-9AEF-0B947B511C8F}"/>
              </a:ext>
            </a:extLst>
          </p:cNvPr>
          <p:cNvGrpSpPr/>
          <p:nvPr/>
        </p:nvGrpSpPr>
        <p:grpSpPr>
          <a:xfrm>
            <a:off x="1308100" y="3886233"/>
            <a:ext cx="5969000" cy="1958853"/>
            <a:chOff x="1308100" y="3886233"/>
            <a:chExt cx="5969000" cy="1958853"/>
          </a:xfrm>
        </p:grpSpPr>
        <p:sp>
          <p:nvSpPr>
            <p:cNvPr id="77" name="직사각형 76">
              <a:extLst>
                <a:ext uri="{FF2B5EF4-FFF2-40B4-BE49-F238E27FC236}">
                  <a16:creationId xmlns:a16="http://schemas.microsoft.com/office/drawing/2014/main" id="{97EF1A76-C90A-4D86-B249-EEB2B2F4B067}"/>
                </a:ext>
              </a:extLst>
            </p:cNvPr>
            <p:cNvSpPr/>
            <p:nvPr/>
          </p:nvSpPr>
          <p:spPr>
            <a:xfrm>
              <a:off x="2292653" y="3886233"/>
              <a:ext cx="1053494" cy="307777"/>
            </a:xfrm>
            <a:prstGeom prst="rect">
              <a:avLst/>
            </a:prstGeom>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thô</a:t>
              </a:r>
              <a:endParaRPr lang="ko-KR" altLang="en-US" sz="1400" dirty="0">
                <a:ea typeface="SamsungOneKorean 400" panose="020B0503030303020204" pitchFamily="50" charset="-127"/>
              </a:endParaRPr>
            </a:p>
          </p:txBody>
        </p:sp>
        <p:sp>
          <p:nvSpPr>
            <p:cNvPr id="78" name="직사각형 77">
              <a:extLst>
                <a:ext uri="{FF2B5EF4-FFF2-40B4-BE49-F238E27FC236}">
                  <a16:creationId xmlns:a16="http://schemas.microsoft.com/office/drawing/2014/main" id="{8D0C58D9-FF6B-443B-B79E-F6AC8973D7A2}"/>
                </a:ext>
              </a:extLst>
            </p:cNvPr>
            <p:cNvSpPr/>
            <p:nvPr/>
          </p:nvSpPr>
          <p:spPr>
            <a:xfrm>
              <a:off x="6083102" y="3889088"/>
              <a:ext cx="777777" cy="307777"/>
            </a:xfrm>
            <a:prstGeom prst="rect">
              <a:avLst/>
            </a:prstGeom>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Chẵn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lẻ</a:t>
              </a:r>
              <a:endParaRPr lang="ko-KR" altLang="en-US" sz="1400" dirty="0">
                <a:ea typeface="SamsungOneKorean 400" panose="020B0503030303020204" pitchFamily="50" charset="-127"/>
              </a:endParaRPr>
            </a:p>
          </p:txBody>
        </p:sp>
        <p:grpSp>
          <p:nvGrpSpPr>
            <p:cNvPr id="79" name="그룹 78">
              <a:extLst>
                <a:ext uri="{FF2B5EF4-FFF2-40B4-BE49-F238E27FC236}">
                  <a16:creationId xmlns:a16="http://schemas.microsoft.com/office/drawing/2014/main" id="{2842AD57-EFCD-4F86-8A01-89D857C52B9F}"/>
                </a:ext>
              </a:extLst>
            </p:cNvPr>
            <p:cNvGrpSpPr/>
            <p:nvPr/>
          </p:nvGrpSpPr>
          <p:grpSpPr>
            <a:xfrm>
              <a:off x="1383367" y="4353454"/>
              <a:ext cx="2878799" cy="1491632"/>
              <a:chOff x="712635" y="4480679"/>
              <a:chExt cx="2878799" cy="1491632"/>
            </a:xfrm>
          </p:grpSpPr>
          <p:grpSp>
            <p:nvGrpSpPr>
              <p:cNvPr id="86" name="그룹 85">
                <a:extLst>
                  <a:ext uri="{FF2B5EF4-FFF2-40B4-BE49-F238E27FC236}">
                    <a16:creationId xmlns:a16="http://schemas.microsoft.com/office/drawing/2014/main" id="{9FDB32D3-F233-466F-8894-CC928C7DC202}"/>
                  </a:ext>
                </a:extLst>
              </p:cNvPr>
              <p:cNvGrpSpPr/>
              <p:nvPr/>
            </p:nvGrpSpPr>
            <p:grpSpPr>
              <a:xfrm>
                <a:off x="712635" y="4480679"/>
                <a:ext cx="424206" cy="1491632"/>
                <a:chOff x="1357460" y="4515439"/>
                <a:chExt cx="424206" cy="1491632"/>
              </a:xfrm>
            </p:grpSpPr>
            <p:sp>
              <p:nvSpPr>
                <p:cNvPr id="132" name="모서리가 둥근 직사각형 64">
                  <a:extLst>
                    <a:ext uri="{FF2B5EF4-FFF2-40B4-BE49-F238E27FC236}">
                      <a16:creationId xmlns:a16="http://schemas.microsoft.com/office/drawing/2014/main" id="{CB0751DD-6948-451B-A9C4-775818D58C10}"/>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3" name="모서리가 둥근 직사각형 65">
                  <a:extLst>
                    <a:ext uri="{FF2B5EF4-FFF2-40B4-BE49-F238E27FC236}">
                      <a16:creationId xmlns:a16="http://schemas.microsoft.com/office/drawing/2014/main" id="{A63BF816-4DA6-4C72-9831-1A48DF05A5DC}"/>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4" name="모서리가 둥근 직사각형 66">
                  <a:extLst>
                    <a:ext uri="{FF2B5EF4-FFF2-40B4-BE49-F238E27FC236}">
                      <a16:creationId xmlns:a16="http://schemas.microsoft.com/office/drawing/2014/main" id="{0DA88BC3-18DD-4826-B22D-86EB48A55545}"/>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5" name="모서리가 둥근 직사각형 67">
                  <a:extLst>
                    <a:ext uri="{FF2B5EF4-FFF2-40B4-BE49-F238E27FC236}">
                      <a16:creationId xmlns:a16="http://schemas.microsoft.com/office/drawing/2014/main" id="{56584167-0D62-4809-B4A1-6FC5EE486062}"/>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6" name="모서리가 둥근 직사각형 68">
                  <a:extLst>
                    <a:ext uri="{FF2B5EF4-FFF2-40B4-BE49-F238E27FC236}">
                      <a16:creationId xmlns:a16="http://schemas.microsoft.com/office/drawing/2014/main" id="{040ABF58-0EF3-4F06-9938-CE289A37397A}"/>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7" name="모서리가 둥근 직사각형 69">
                  <a:extLst>
                    <a:ext uri="{FF2B5EF4-FFF2-40B4-BE49-F238E27FC236}">
                      <a16:creationId xmlns:a16="http://schemas.microsoft.com/office/drawing/2014/main" id="{2AAD9CA9-85AF-40DA-B3F7-504BB9D53030}"/>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8" name="모서리가 둥근 직사각형 70">
                  <a:extLst>
                    <a:ext uri="{FF2B5EF4-FFF2-40B4-BE49-F238E27FC236}">
                      <a16:creationId xmlns:a16="http://schemas.microsoft.com/office/drawing/2014/main" id="{83F45802-D414-4401-8C7F-FA96EB45B1AE}"/>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9" name="모서리가 둥근 직사각형 71">
                  <a:extLst>
                    <a:ext uri="{FF2B5EF4-FFF2-40B4-BE49-F238E27FC236}">
                      <a16:creationId xmlns:a16="http://schemas.microsoft.com/office/drawing/2014/main" id="{35023B09-E546-418C-A6D7-7E8631DBA595}"/>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87" name="그룹 86">
                <a:extLst>
                  <a:ext uri="{FF2B5EF4-FFF2-40B4-BE49-F238E27FC236}">
                    <a16:creationId xmlns:a16="http://schemas.microsoft.com/office/drawing/2014/main" id="{32AAB9E7-09DD-4075-9C04-A7E9F6EC865A}"/>
                  </a:ext>
                </a:extLst>
              </p:cNvPr>
              <p:cNvGrpSpPr/>
              <p:nvPr/>
            </p:nvGrpSpPr>
            <p:grpSpPr>
              <a:xfrm>
                <a:off x="1201268" y="4480679"/>
                <a:ext cx="424206" cy="1491632"/>
                <a:chOff x="1357460" y="4515439"/>
                <a:chExt cx="424206" cy="1491632"/>
              </a:xfrm>
            </p:grpSpPr>
            <p:sp>
              <p:nvSpPr>
                <p:cNvPr id="124" name="모서리가 둥근 직사각형 56">
                  <a:extLst>
                    <a:ext uri="{FF2B5EF4-FFF2-40B4-BE49-F238E27FC236}">
                      <a16:creationId xmlns:a16="http://schemas.microsoft.com/office/drawing/2014/main" id="{2954C86D-7534-4594-BC0A-49B68527EDFD}"/>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5" name="모서리가 둥근 직사각형 57">
                  <a:extLst>
                    <a:ext uri="{FF2B5EF4-FFF2-40B4-BE49-F238E27FC236}">
                      <a16:creationId xmlns:a16="http://schemas.microsoft.com/office/drawing/2014/main" id="{C80621DF-CDF2-4B7D-AE88-20703E6BB4A4}"/>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6" name="모서리가 둥근 직사각형 58">
                  <a:extLst>
                    <a:ext uri="{FF2B5EF4-FFF2-40B4-BE49-F238E27FC236}">
                      <a16:creationId xmlns:a16="http://schemas.microsoft.com/office/drawing/2014/main" id="{6B568E02-E183-4B05-B25E-9A80B25C8E8C}"/>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7" name="모서리가 둥근 직사각형 59">
                  <a:extLst>
                    <a:ext uri="{FF2B5EF4-FFF2-40B4-BE49-F238E27FC236}">
                      <a16:creationId xmlns:a16="http://schemas.microsoft.com/office/drawing/2014/main" id="{05998F60-73B2-4D73-9E99-3BE0430BC26A}"/>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8" name="모서리가 둥근 직사각형 60">
                  <a:extLst>
                    <a:ext uri="{FF2B5EF4-FFF2-40B4-BE49-F238E27FC236}">
                      <a16:creationId xmlns:a16="http://schemas.microsoft.com/office/drawing/2014/main" id="{7881C20A-B117-4422-9706-9731F3836AA0}"/>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9" name="모서리가 둥근 직사각형 61">
                  <a:extLst>
                    <a:ext uri="{FF2B5EF4-FFF2-40B4-BE49-F238E27FC236}">
                      <a16:creationId xmlns:a16="http://schemas.microsoft.com/office/drawing/2014/main" id="{777D9EC1-ED82-4297-9A78-C075EC16CECF}"/>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0" name="모서리가 둥근 직사각형 62">
                  <a:extLst>
                    <a:ext uri="{FF2B5EF4-FFF2-40B4-BE49-F238E27FC236}">
                      <a16:creationId xmlns:a16="http://schemas.microsoft.com/office/drawing/2014/main" id="{BF4E002B-37F2-41C6-919E-BBEF41DB010E}"/>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1" name="모서리가 둥근 직사각형 63">
                  <a:extLst>
                    <a:ext uri="{FF2B5EF4-FFF2-40B4-BE49-F238E27FC236}">
                      <a16:creationId xmlns:a16="http://schemas.microsoft.com/office/drawing/2014/main" id="{877A3970-05C8-42F8-ADD5-EA813ECE9464}"/>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88" name="그룹 87">
                <a:extLst>
                  <a:ext uri="{FF2B5EF4-FFF2-40B4-BE49-F238E27FC236}">
                    <a16:creationId xmlns:a16="http://schemas.microsoft.com/office/drawing/2014/main" id="{4B8FA447-7917-4379-85E0-36B9764CC42F}"/>
                  </a:ext>
                </a:extLst>
              </p:cNvPr>
              <p:cNvGrpSpPr/>
              <p:nvPr/>
            </p:nvGrpSpPr>
            <p:grpSpPr>
              <a:xfrm>
                <a:off x="1691805" y="4480679"/>
                <a:ext cx="424206" cy="1491632"/>
                <a:chOff x="1357460" y="4515439"/>
                <a:chExt cx="424206" cy="1491632"/>
              </a:xfrm>
            </p:grpSpPr>
            <p:sp>
              <p:nvSpPr>
                <p:cNvPr id="116" name="모서리가 둥근 직사각형 48">
                  <a:extLst>
                    <a:ext uri="{FF2B5EF4-FFF2-40B4-BE49-F238E27FC236}">
                      <a16:creationId xmlns:a16="http://schemas.microsoft.com/office/drawing/2014/main" id="{16B2C2CF-4C69-48BC-867E-C0EB14AE218C}"/>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7" name="모서리가 둥근 직사각형 49">
                  <a:extLst>
                    <a:ext uri="{FF2B5EF4-FFF2-40B4-BE49-F238E27FC236}">
                      <a16:creationId xmlns:a16="http://schemas.microsoft.com/office/drawing/2014/main" id="{6EA89004-67F8-4C2A-9869-6EDEE1139326}"/>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8" name="모서리가 둥근 직사각형 50">
                  <a:extLst>
                    <a:ext uri="{FF2B5EF4-FFF2-40B4-BE49-F238E27FC236}">
                      <a16:creationId xmlns:a16="http://schemas.microsoft.com/office/drawing/2014/main" id="{81B9B4D5-CC3C-4678-B37D-228D912B005E}"/>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9" name="모서리가 둥근 직사각형 51">
                  <a:extLst>
                    <a:ext uri="{FF2B5EF4-FFF2-40B4-BE49-F238E27FC236}">
                      <a16:creationId xmlns:a16="http://schemas.microsoft.com/office/drawing/2014/main" id="{9ABAAFD8-CCEC-43C8-A535-6B3AB5FDC33B}"/>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0" name="모서리가 둥근 직사각형 52">
                  <a:extLst>
                    <a:ext uri="{FF2B5EF4-FFF2-40B4-BE49-F238E27FC236}">
                      <a16:creationId xmlns:a16="http://schemas.microsoft.com/office/drawing/2014/main" id="{9F0EF986-0EBC-449B-8154-AADD70799947}"/>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1" name="모서리가 둥근 직사각형 53">
                  <a:extLst>
                    <a:ext uri="{FF2B5EF4-FFF2-40B4-BE49-F238E27FC236}">
                      <a16:creationId xmlns:a16="http://schemas.microsoft.com/office/drawing/2014/main" id="{9BF95546-4C24-4506-92A3-6B1E083CFF4F}"/>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2" name="모서리가 둥근 직사각형 54">
                  <a:extLst>
                    <a:ext uri="{FF2B5EF4-FFF2-40B4-BE49-F238E27FC236}">
                      <a16:creationId xmlns:a16="http://schemas.microsoft.com/office/drawing/2014/main" id="{F268012C-2C51-4523-9176-6AC9AD256A76}"/>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3" name="모서리가 둥근 직사각형 55">
                  <a:extLst>
                    <a:ext uri="{FF2B5EF4-FFF2-40B4-BE49-F238E27FC236}">
                      <a16:creationId xmlns:a16="http://schemas.microsoft.com/office/drawing/2014/main" id="{953E4071-BD68-499E-A214-48622361E895}"/>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89" name="그룹 88">
                <a:extLst>
                  <a:ext uri="{FF2B5EF4-FFF2-40B4-BE49-F238E27FC236}">
                    <a16:creationId xmlns:a16="http://schemas.microsoft.com/office/drawing/2014/main" id="{DE002D60-A70B-434B-9B53-4E044A48468E}"/>
                  </a:ext>
                </a:extLst>
              </p:cNvPr>
              <p:cNvGrpSpPr/>
              <p:nvPr/>
            </p:nvGrpSpPr>
            <p:grpSpPr>
              <a:xfrm>
                <a:off x="2188058" y="4480679"/>
                <a:ext cx="424206" cy="1491632"/>
                <a:chOff x="1357460" y="4515439"/>
                <a:chExt cx="424206" cy="1491632"/>
              </a:xfrm>
            </p:grpSpPr>
            <p:sp>
              <p:nvSpPr>
                <p:cNvPr id="108" name="모서리가 둥근 직사각형 40">
                  <a:extLst>
                    <a:ext uri="{FF2B5EF4-FFF2-40B4-BE49-F238E27FC236}">
                      <a16:creationId xmlns:a16="http://schemas.microsoft.com/office/drawing/2014/main" id="{32479925-E3E5-4553-8D1C-7382F99D206F}"/>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9" name="모서리가 둥근 직사각형 41">
                  <a:extLst>
                    <a:ext uri="{FF2B5EF4-FFF2-40B4-BE49-F238E27FC236}">
                      <a16:creationId xmlns:a16="http://schemas.microsoft.com/office/drawing/2014/main" id="{FF63B4B5-1122-492D-B7A5-2388BFD8B4D4}"/>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0" name="모서리가 둥근 직사각형 42">
                  <a:extLst>
                    <a:ext uri="{FF2B5EF4-FFF2-40B4-BE49-F238E27FC236}">
                      <a16:creationId xmlns:a16="http://schemas.microsoft.com/office/drawing/2014/main" id="{0BB18E40-1E1C-424F-AA05-4C0F1F3E9BD1}"/>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1" name="모서리가 둥근 직사각형 43">
                  <a:extLst>
                    <a:ext uri="{FF2B5EF4-FFF2-40B4-BE49-F238E27FC236}">
                      <a16:creationId xmlns:a16="http://schemas.microsoft.com/office/drawing/2014/main" id="{6A113085-CFFB-4967-9735-2C86FE108734}"/>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2" name="모서리가 둥근 직사각형 44">
                  <a:extLst>
                    <a:ext uri="{FF2B5EF4-FFF2-40B4-BE49-F238E27FC236}">
                      <a16:creationId xmlns:a16="http://schemas.microsoft.com/office/drawing/2014/main" id="{A1732BE1-298E-447B-BB40-F18F27642CB0}"/>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3" name="모서리가 둥근 직사각형 45">
                  <a:extLst>
                    <a:ext uri="{FF2B5EF4-FFF2-40B4-BE49-F238E27FC236}">
                      <a16:creationId xmlns:a16="http://schemas.microsoft.com/office/drawing/2014/main" id="{5E53719E-4A16-4194-A183-EECBB4456281}"/>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4" name="모서리가 둥근 직사각형 46">
                  <a:extLst>
                    <a:ext uri="{FF2B5EF4-FFF2-40B4-BE49-F238E27FC236}">
                      <a16:creationId xmlns:a16="http://schemas.microsoft.com/office/drawing/2014/main" id="{E97B5555-3CE0-48B7-9845-98ACE52036AB}"/>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5" name="모서리가 둥근 직사각형 47">
                  <a:extLst>
                    <a:ext uri="{FF2B5EF4-FFF2-40B4-BE49-F238E27FC236}">
                      <a16:creationId xmlns:a16="http://schemas.microsoft.com/office/drawing/2014/main" id="{3775D540-BB57-4CD1-BA05-A0BEE573BF28}"/>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90" name="그룹 89">
                <a:extLst>
                  <a:ext uri="{FF2B5EF4-FFF2-40B4-BE49-F238E27FC236}">
                    <a16:creationId xmlns:a16="http://schemas.microsoft.com/office/drawing/2014/main" id="{CE652EB5-17FC-4B76-AD09-5FA7C3B08619}"/>
                  </a:ext>
                </a:extLst>
              </p:cNvPr>
              <p:cNvGrpSpPr/>
              <p:nvPr/>
            </p:nvGrpSpPr>
            <p:grpSpPr>
              <a:xfrm>
                <a:off x="2678595" y="4480679"/>
                <a:ext cx="424206" cy="1491632"/>
                <a:chOff x="1357460" y="4515439"/>
                <a:chExt cx="424206" cy="1491632"/>
              </a:xfrm>
            </p:grpSpPr>
            <p:sp>
              <p:nvSpPr>
                <p:cNvPr id="100" name="모서리가 둥근 직사각형 32">
                  <a:extLst>
                    <a:ext uri="{FF2B5EF4-FFF2-40B4-BE49-F238E27FC236}">
                      <a16:creationId xmlns:a16="http://schemas.microsoft.com/office/drawing/2014/main" id="{A82AA794-93B4-4732-B58F-3B481FB61482}"/>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1" name="모서리가 둥근 직사각형 33">
                  <a:extLst>
                    <a:ext uri="{FF2B5EF4-FFF2-40B4-BE49-F238E27FC236}">
                      <a16:creationId xmlns:a16="http://schemas.microsoft.com/office/drawing/2014/main" id="{618D485B-5117-451F-9932-35E0D5E3E29F}"/>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2" name="모서리가 둥근 직사각형 34">
                  <a:extLst>
                    <a:ext uri="{FF2B5EF4-FFF2-40B4-BE49-F238E27FC236}">
                      <a16:creationId xmlns:a16="http://schemas.microsoft.com/office/drawing/2014/main" id="{5255B7B6-03D0-45AF-9758-79C465F2806B}"/>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3" name="모서리가 둥근 직사각형 35">
                  <a:extLst>
                    <a:ext uri="{FF2B5EF4-FFF2-40B4-BE49-F238E27FC236}">
                      <a16:creationId xmlns:a16="http://schemas.microsoft.com/office/drawing/2014/main" id="{5E5417C1-CAE2-4069-A27D-693B08D1E624}"/>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4" name="모서리가 둥근 직사각형 36">
                  <a:extLst>
                    <a:ext uri="{FF2B5EF4-FFF2-40B4-BE49-F238E27FC236}">
                      <a16:creationId xmlns:a16="http://schemas.microsoft.com/office/drawing/2014/main" id="{325AC6FA-7315-4C9B-8098-1B2F7B5E0B3D}"/>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5" name="모서리가 둥근 직사각형 37">
                  <a:extLst>
                    <a:ext uri="{FF2B5EF4-FFF2-40B4-BE49-F238E27FC236}">
                      <a16:creationId xmlns:a16="http://schemas.microsoft.com/office/drawing/2014/main" id="{F4D2FB53-6A09-42CD-9ACA-3A58A0536A0B}"/>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6" name="모서리가 둥근 직사각형 38">
                  <a:extLst>
                    <a:ext uri="{FF2B5EF4-FFF2-40B4-BE49-F238E27FC236}">
                      <a16:creationId xmlns:a16="http://schemas.microsoft.com/office/drawing/2014/main" id="{7FB1813D-B5D5-4ECF-988A-45F9CD9E0E8E}"/>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7" name="모서리가 둥근 직사각형 39">
                  <a:extLst>
                    <a:ext uri="{FF2B5EF4-FFF2-40B4-BE49-F238E27FC236}">
                      <a16:creationId xmlns:a16="http://schemas.microsoft.com/office/drawing/2014/main" id="{C71219A8-D4B6-40D0-8989-609380F8FB86}"/>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91" name="그룹 90">
                <a:extLst>
                  <a:ext uri="{FF2B5EF4-FFF2-40B4-BE49-F238E27FC236}">
                    <a16:creationId xmlns:a16="http://schemas.microsoft.com/office/drawing/2014/main" id="{A6908AA3-F742-4F7E-A590-DB331FB7004F}"/>
                  </a:ext>
                </a:extLst>
              </p:cNvPr>
              <p:cNvGrpSpPr/>
              <p:nvPr/>
            </p:nvGrpSpPr>
            <p:grpSpPr>
              <a:xfrm>
                <a:off x="3167228" y="4480679"/>
                <a:ext cx="424206" cy="1491632"/>
                <a:chOff x="1357460" y="4515439"/>
                <a:chExt cx="424206" cy="1491632"/>
              </a:xfrm>
            </p:grpSpPr>
            <p:sp>
              <p:nvSpPr>
                <p:cNvPr id="92" name="모서리가 둥근 직사각형 24">
                  <a:extLst>
                    <a:ext uri="{FF2B5EF4-FFF2-40B4-BE49-F238E27FC236}">
                      <a16:creationId xmlns:a16="http://schemas.microsoft.com/office/drawing/2014/main" id="{C64B6D64-04DF-4D09-8F11-024C7F38F064}"/>
                    </a:ext>
                  </a:extLst>
                </p:cNvPr>
                <p:cNvSpPr/>
                <p:nvPr/>
              </p:nvSpPr>
              <p:spPr>
                <a:xfrm>
                  <a:off x="1357460" y="451543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3" name="모서리가 둥근 직사각형 25">
                  <a:extLst>
                    <a:ext uri="{FF2B5EF4-FFF2-40B4-BE49-F238E27FC236}">
                      <a16:creationId xmlns:a16="http://schemas.microsoft.com/office/drawing/2014/main" id="{AADD998A-DCC9-461C-AC2E-A33CF91C204A}"/>
                    </a:ext>
                  </a:extLst>
                </p:cNvPr>
                <p:cNvSpPr/>
                <p:nvPr/>
              </p:nvSpPr>
              <p:spPr>
                <a:xfrm>
                  <a:off x="1357460" y="470397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4" name="모서리가 둥근 직사각형 26">
                  <a:extLst>
                    <a:ext uri="{FF2B5EF4-FFF2-40B4-BE49-F238E27FC236}">
                      <a16:creationId xmlns:a16="http://schemas.microsoft.com/office/drawing/2014/main" id="{979E6563-7762-42D5-8B6F-A2BECDEBC1E5}"/>
                    </a:ext>
                  </a:extLst>
                </p:cNvPr>
                <p:cNvSpPr/>
                <p:nvPr/>
              </p:nvSpPr>
              <p:spPr>
                <a:xfrm>
                  <a:off x="1357460" y="4886959"/>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5" name="모서리가 둥근 직사각형 27">
                  <a:extLst>
                    <a:ext uri="{FF2B5EF4-FFF2-40B4-BE49-F238E27FC236}">
                      <a16:creationId xmlns:a16="http://schemas.microsoft.com/office/drawing/2014/main" id="{B4602D4C-693C-4E75-BCAF-0E213ED3903E}"/>
                    </a:ext>
                  </a:extLst>
                </p:cNvPr>
                <p:cNvSpPr/>
                <p:nvPr/>
              </p:nvSpPr>
              <p:spPr>
                <a:xfrm>
                  <a:off x="1357460" y="507549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6" name="모서리가 둥근 직사각형 28">
                  <a:extLst>
                    <a:ext uri="{FF2B5EF4-FFF2-40B4-BE49-F238E27FC236}">
                      <a16:creationId xmlns:a16="http://schemas.microsoft.com/office/drawing/2014/main" id="{421847D5-945A-46E3-812F-364220A4EA6A}"/>
                    </a:ext>
                  </a:extLst>
                </p:cNvPr>
                <p:cNvSpPr/>
                <p:nvPr/>
              </p:nvSpPr>
              <p:spPr>
                <a:xfrm>
                  <a:off x="1357460" y="526403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7" name="모서리가 둥근 직사각형 29">
                  <a:extLst>
                    <a:ext uri="{FF2B5EF4-FFF2-40B4-BE49-F238E27FC236}">
                      <a16:creationId xmlns:a16="http://schemas.microsoft.com/office/drawing/2014/main" id="{0922ACD2-3C2B-48FB-A9A8-6E8D5A69AF9C}"/>
                    </a:ext>
                  </a:extLst>
                </p:cNvPr>
                <p:cNvSpPr/>
                <p:nvPr/>
              </p:nvSpPr>
              <p:spPr>
                <a:xfrm>
                  <a:off x="1357460" y="544701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8" name="모서리가 둥근 직사각형 30">
                  <a:extLst>
                    <a:ext uri="{FF2B5EF4-FFF2-40B4-BE49-F238E27FC236}">
                      <a16:creationId xmlns:a16="http://schemas.microsoft.com/office/drawing/2014/main" id="{2FFAC54C-671F-41C3-8C3B-646A6129ACD7}"/>
                    </a:ext>
                  </a:extLst>
                </p:cNvPr>
                <p:cNvSpPr/>
                <p:nvPr/>
              </p:nvSpPr>
              <p:spPr>
                <a:xfrm>
                  <a:off x="1357460" y="5635551"/>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9" name="모서리가 둥근 직사각형 31">
                  <a:extLst>
                    <a:ext uri="{FF2B5EF4-FFF2-40B4-BE49-F238E27FC236}">
                      <a16:creationId xmlns:a16="http://schemas.microsoft.com/office/drawing/2014/main" id="{F22150A9-3027-4714-9A43-75276CA37FA2}"/>
                    </a:ext>
                  </a:extLst>
                </p:cNvPr>
                <p:cNvSpPr/>
                <p:nvPr/>
              </p:nvSpPr>
              <p:spPr>
                <a:xfrm>
                  <a:off x="1357460" y="5818535"/>
                  <a:ext cx="424206" cy="188536"/>
                </a:xfrm>
                <a:prstGeom prst="roundRect">
                  <a:avLst/>
                </a:prstGeom>
                <a:solidFill>
                  <a:srgbClr val="E9F2FC"/>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sp>
          <p:nvSpPr>
            <p:cNvPr id="80" name="모서리가 둥근 직사각형 12">
              <a:extLst>
                <a:ext uri="{FF2B5EF4-FFF2-40B4-BE49-F238E27FC236}">
                  <a16:creationId xmlns:a16="http://schemas.microsoft.com/office/drawing/2014/main" id="{5C8E4D89-29A0-4005-A514-01C7F9BD90C1}"/>
                </a:ext>
              </a:extLst>
            </p:cNvPr>
            <p:cNvSpPr/>
            <p:nvPr/>
          </p:nvSpPr>
          <p:spPr>
            <a:xfrm>
              <a:off x="5774807" y="4362880"/>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1" name="모서리가 둥근 직사각형 13">
              <a:extLst>
                <a:ext uri="{FF2B5EF4-FFF2-40B4-BE49-F238E27FC236}">
                  <a16:creationId xmlns:a16="http://schemas.microsoft.com/office/drawing/2014/main" id="{4F5319B6-2883-46E9-95E4-906D50FAE18C}"/>
                </a:ext>
              </a:extLst>
            </p:cNvPr>
            <p:cNvSpPr/>
            <p:nvPr/>
          </p:nvSpPr>
          <p:spPr>
            <a:xfrm>
              <a:off x="6263440" y="4362880"/>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2" name="모서리가 둥근 직사각형 14">
              <a:extLst>
                <a:ext uri="{FF2B5EF4-FFF2-40B4-BE49-F238E27FC236}">
                  <a16:creationId xmlns:a16="http://schemas.microsoft.com/office/drawing/2014/main" id="{5D530939-569A-431E-AFC3-F596F7CFE3BF}"/>
                </a:ext>
              </a:extLst>
            </p:cNvPr>
            <p:cNvSpPr/>
            <p:nvPr/>
          </p:nvSpPr>
          <p:spPr>
            <a:xfrm>
              <a:off x="6753977" y="4362880"/>
              <a:ext cx="424206" cy="188536"/>
            </a:xfrm>
            <a:prstGeom prst="roundRect">
              <a:avLst/>
            </a:prstGeom>
            <a:solidFill>
              <a:srgbClr val="E6E6E6"/>
            </a:solidFill>
            <a:ln w="952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3" name="오른쪽 화살표 15">
              <a:extLst>
                <a:ext uri="{FF2B5EF4-FFF2-40B4-BE49-F238E27FC236}">
                  <a16:creationId xmlns:a16="http://schemas.microsoft.com/office/drawing/2014/main" id="{FDAE6B29-1E94-4855-BFAA-75249E83777D}"/>
                </a:ext>
              </a:extLst>
            </p:cNvPr>
            <p:cNvSpPr/>
            <p:nvPr/>
          </p:nvSpPr>
          <p:spPr>
            <a:xfrm>
              <a:off x="4581427" y="4913510"/>
              <a:ext cx="857839" cy="371520"/>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4" name="모서리가 둥근 직사각형 16">
              <a:extLst>
                <a:ext uri="{FF2B5EF4-FFF2-40B4-BE49-F238E27FC236}">
                  <a16:creationId xmlns:a16="http://schemas.microsoft.com/office/drawing/2014/main" id="{D86D5C2C-0829-4574-9655-1E5DEE775891}"/>
                </a:ext>
              </a:extLst>
            </p:cNvPr>
            <p:cNvSpPr/>
            <p:nvPr/>
          </p:nvSpPr>
          <p:spPr>
            <a:xfrm>
              <a:off x="1308100" y="4349750"/>
              <a:ext cx="3022600" cy="19685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85" name="모서리가 둥근 직사각형 17">
              <a:extLst>
                <a:ext uri="{FF2B5EF4-FFF2-40B4-BE49-F238E27FC236}">
                  <a16:creationId xmlns:a16="http://schemas.microsoft.com/office/drawing/2014/main" id="{CBCF185F-FEBB-421E-AD95-D01BCB2D881B}"/>
                </a:ext>
              </a:extLst>
            </p:cNvPr>
            <p:cNvSpPr/>
            <p:nvPr/>
          </p:nvSpPr>
          <p:spPr>
            <a:xfrm>
              <a:off x="5666883" y="4357840"/>
              <a:ext cx="1610217" cy="19685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70" name="직사각형 69">
            <a:extLst>
              <a:ext uri="{FF2B5EF4-FFF2-40B4-BE49-F238E27FC236}">
                <a16:creationId xmlns:a16="http://schemas.microsoft.com/office/drawing/2014/main" id="{884F5708-70E2-455E-88A5-FC3CB180FE32}"/>
              </a:ext>
            </a:extLst>
          </p:cNvPr>
          <p:cNvSpPr/>
          <p:nvPr/>
        </p:nvSpPr>
        <p:spPr>
          <a:xfrm>
            <a:off x="7385024" y="4293833"/>
            <a:ext cx="466794" cy="307777"/>
          </a:xfrm>
          <a:prstGeom prst="rect">
            <a:avLst/>
          </a:prstGeom>
        </p:spPr>
        <p:txBody>
          <a:bodyPr wrap="none">
            <a:spAutoFit/>
          </a:bodyPr>
          <a:lstStyle/>
          <a:p>
            <a:r>
              <a:rPr lang="en-US" altLang="ko-KR" sz="1400" dirty="0" err="1">
                <a:solidFill>
                  <a:srgbClr val="FF0000"/>
                </a:solidFill>
                <a:latin typeface="SamsungOne-700" panose="020B0803030303020204" pitchFamily="34" charset="0"/>
                <a:ea typeface="SamsungOne-700" panose="020B0803030303020204" pitchFamily="34" charset="0"/>
              </a:rPr>
              <a:t>Sọc</a:t>
            </a:r>
            <a:endParaRPr lang="ko-KR" altLang="en-US" sz="1400" dirty="0">
              <a:solidFill>
                <a:srgbClr val="FF0000"/>
              </a:solidFill>
              <a:ea typeface="SamsungOneKorean 400" panose="020B0503030303020204" pitchFamily="50" charset="-127"/>
            </a:endParaRPr>
          </a:p>
        </p:txBody>
      </p:sp>
    </p:spTree>
    <p:extLst>
      <p:ext uri="{BB962C8B-B14F-4D97-AF65-F5344CB8AC3E}">
        <p14:creationId xmlns:p14="http://schemas.microsoft.com/office/powerpoint/2010/main" val="2131990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a:ea typeface="SamsungOneKorean 400" panose="020B0503030303020204" pitchFamily="50" charset="-127"/>
              </a:rPr>
              <a:t>So </a:t>
            </a:r>
            <a:r>
              <a:rPr lang="en-US" altLang="ko-KR" dirty="0" err="1">
                <a:ea typeface="SamsungOneKorean 400" panose="020B0503030303020204" pitchFamily="50" charset="-127"/>
              </a:rPr>
              <a:t>sánh</a:t>
            </a:r>
            <a:r>
              <a:rPr lang="en-US" altLang="ko-KR" dirty="0">
                <a:ea typeface="SamsungOneKorean 400" panose="020B0503030303020204" pitchFamily="50" charset="-127"/>
              </a:rPr>
              <a:t>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thuật</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r>
              <a:rPr lang="en-US" altLang="ko-KR" dirty="0">
                <a:ea typeface="SamsungOneKorean 400" panose="020B0503030303020204" pitchFamily="50" charset="-127"/>
              </a:rPr>
              <a:t> Codec</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err="1"/>
              <a:t>Các</a:t>
            </a:r>
            <a:r>
              <a:rPr lang="en-US" altLang="ko-KR" dirty="0"/>
              <a:t> </a:t>
            </a:r>
            <a:r>
              <a:rPr lang="en-US" altLang="ko-KR" dirty="0" err="1"/>
              <a:t>thuật</a:t>
            </a:r>
            <a:r>
              <a:rPr lang="en-US" altLang="ko-KR" dirty="0"/>
              <a:t> </a:t>
            </a:r>
            <a:r>
              <a:rPr lang="en-US" altLang="ko-KR" dirty="0" err="1"/>
              <a:t>toán</a:t>
            </a:r>
            <a:r>
              <a:rPr lang="en-US" altLang="ko-KR" dirty="0"/>
              <a:t> codec </a:t>
            </a:r>
            <a:r>
              <a:rPr lang="en-US" altLang="ko-KR" dirty="0" err="1"/>
              <a:t>khác</a:t>
            </a:r>
            <a:r>
              <a:rPr lang="en-US" altLang="ko-KR" dirty="0"/>
              <a:t> </a:t>
            </a:r>
            <a:r>
              <a:rPr lang="en-US" altLang="ko-KR" dirty="0" err="1"/>
              <a:t>nhau</a:t>
            </a:r>
            <a:r>
              <a:rPr lang="en-US" altLang="ko-KR" dirty="0"/>
              <a:t> </a:t>
            </a:r>
            <a:r>
              <a:rPr lang="en-US" altLang="ko-KR" dirty="0" err="1"/>
              <a:t>cung</a:t>
            </a:r>
            <a:r>
              <a:rPr lang="en-US" altLang="ko-KR" dirty="0"/>
              <a:t> </a:t>
            </a:r>
            <a:r>
              <a:rPr lang="en-US" altLang="ko-KR" dirty="0" err="1"/>
              <a:t>cấp</a:t>
            </a:r>
            <a:r>
              <a:rPr lang="en-US" altLang="ko-KR" dirty="0"/>
              <a:t> </a:t>
            </a:r>
            <a:r>
              <a:rPr lang="en-US" altLang="ko-KR" dirty="0" err="1"/>
              <a:t>độ</a:t>
            </a:r>
            <a:r>
              <a:rPr lang="en-US" altLang="ko-KR" dirty="0"/>
              <a:t> </a:t>
            </a:r>
            <a:r>
              <a:rPr lang="en-US" altLang="ko-KR" dirty="0" err="1"/>
              <a:t>bền</a:t>
            </a:r>
            <a:r>
              <a:rPr lang="en-US" altLang="ko-KR" dirty="0"/>
              <a:t> </a:t>
            </a:r>
            <a:r>
              <a:rPr lang="en-US" altLang="ko-KR" dirty="0" err="1"/>
              <a:t>và</a:t>
            </a:r>
            <a:r>
              <a:rPr lang="en-US" altLang="ko-KR" dirty="0"/>
              <a:t> </a:t>
            </a:r>
            <a:r>
              <a:rPr lang="en-US" altLang="ko-KR" dirty="0" err="1"/>
              <a:t>hiệu</a:t>
            </a:r>
            <a:r>
              <a:rPr lang="en-US" altLang="ko-KR" dirty="0"/>
              <a:t> </a:t>
            </a:r>
            <a:r>
              <a:rPr lang="en-US" altLang="ko-KR" dirty="0" err="1"/>
              <a:t>quả</a:t>
            </a:r>
            <a:r>
              <a:rPr lang="en-US" altLang="ko-KR" dirty="0"/>
              <a:t> </a:t>
            </a:r>
            <a:r>
              <a:rPr lang="en-US" altLang="ko-KR" dirty="0" err="1"/>
              <a:t>khác</a:t>
            </a:r>
            <a:r>
              <a:rPr lang="en-US" altLang="ko-KR" dirty="0"/>
              <a:t> </a:t>
            </a:r>
            <a:r>
              <a:rPr lang="en-US" altLang="ko-KR" dirty="0" err="1"/>
              <a:t>nhau</a:t>
            </a:r>
            <a:endParaRPr lang="en-US" altLang="ko-KR" dirty="0"/>
          </a:p>
        </p:txBody>
      </p:sp>
      <p:sp>
        <p:nvSpPr>
          <p:cNvPr id="13" name="직사각형 12">
            <a:extLst>
              <a:ext uri="{FF2B5EF4-FFF2-40B4-BE49-F238E27FC236}">
                <a16:creationId xmlns:a16="http://schemas.microsoft.com/office/drawing/2014/main" id="{2076A384-2E0B-46C6-BDD4-E7E648DA365B}"/>
              </a:ext>
            </a:extLst>
          </p:cNvPr>
          <p:cNvSpPr/>
          <p:nvPr/>
        </p:nvSpPr>
        <p:spPr>
          <a:xfrm>
            <a:off x="1630031" y="3052258"/>
            <a:ext cx="6407523" cy="738664"/>
          </a:xfrm>
          <a:prstGeom prst="rect">
            <a:avLst/>
          </a:prstGeom>
        </p:spPr>
        <p:txBody>
          <a:bodyPr wrap="none">
            <a:spAutoFit/>
          </a:bodyPr>
          <a:lstStyle/>
          <a:p>
            <a:r>
              <a:rPr lang="vi-VN" altLang="ko-KR" sz="1400" dirty="0">
                <a:solidFill>
                  <a:srgbClr val="1F45BC"/>
                </a:solidFill>
                <a:latin typeface="SamsungOne-700" panose="020B0803030303020204" pitchFamily="34" charset="0"/>
                <a:ea typeface="SamsungOne-700" panose="020B0803030303020204" pitchFamily="34" charset="0"/>
              </a:rPr>
              <a:t>Độ bền dữ liệu = Có thể chịu được bao nhiêu lỗi đồng thời?</a:t>
            </a:r>
            <a:endParaRPr lang="en-US" altLang="ko-KR" sz="1400" dirty="0">
              <a:solidFill>
                <a:srgbClr val="1F45BC"/>
              </a:solidFill>
              <a:latin typeface="SamsungOne-700" panose="020B0803030303020204" pitchFamily="34" charset="0"/>
              <a:ea typeface="SamsungOne-700" panose="020B0803030303020204" pitchFamily="34" charset="0"/>
            </a:endParaRPr>
          </a:p>
          <a:p>
            <a:endParaRPr lang="en-US" altLang="ko-KR" sz="1400" dirty="0">
              <a:solidFill>
                <a:srgbClr val="1F45BC"/>
              </a:solidFill>
              <a:latin typeface="SamsungOne-700" panose="020B0803030303020204" pitchFamily="34" charset="0"/>
              <a:ea typeface="SamsungOne-700" panose="020B0803030303020204" pitchFamily="34" charset="0"/>
            </a:endParaRPr>
          </a:p>
          <a:p>
            <a:r>
              <a:rPr lang="vi-VN" altLang="ko-KR" sz="1400" dirty="0">
                <a:solidFill>
                  <a:srgbClr val="1F45BC"/>
                </a:solidFill>
                <a:latin typeface="SamsungOne-700" panose="020B0803030303020204" pitchFamily="34" charset="0"/>
                <a:ea typeface="SamsungOne-700" panose="020B0803030303020204" pitchFamily="34" charset="0"/>
              </a:rPr>
              <a:t>Hiệu quả lưu trữ = Bao nhiêu phần của phần lưu trữ dành cho dữ liệu hữu ích?</a:t>
            </a:r>
            <a:endParaRPr lang="ko-KR" altLang="en-US" sz="1400" dirty="0">
              <a:ea typeface="SamsungOneKorean 400" panose="020B0503030303020204" pitchFamily="50" charset="-127"/>
            </a:endParaRPr>
          </a:p>
        </p:txBody>
      </p:sp>
      <p:graphicFrame>
        <p:nvGraphicFramePr>
          <p:cNvPr id="8" name="표 7">
            <a:extLst>
              <a:ext uri="{FF2B5EF4-FFF2-40B4-BE49-F238E27FC236}">
                <a16:creationId xmlns:a16="http://schemas.microsoft.com/office/drawing/2014/main" id="{04BDD13B-899F-4D26-9A17-FE2EFA90A0C9}"/>
              </a:ext>
            </a:extLst>
          </p:cNvPr>
          <p:cNvGraphicFramePr>
            <a:graphicFrameLocks noGrp="1"/>
          </p:cNvGraphicFramePr>
          <p:nvPr>
            <p:extLst>
              <p:ext uri="{D42A27DB-BD31-4B8C-83A1-F6EECF244321}">
                <p14:modId xmlns:p14="http://schemas.microsoft.com/office/powerpoint/2010/main" val="1590539994"/>
              </p:ext>
            </p:extLst>
          </p:nvPr>
        </p:nvGraphicFramePr>
        <p:xfrm>
          <a:off x="554436" y="3886519"/>
          <a:ext cx="8797130" cy="1814520"/>
        </p:xfrm>
        <a:graphic>
          <a:graphicData uri="http://schemas.openxmlformats.org/drawingml/2006/table">
            <a:tbl>
              <a:tblPr firstRow="1" bandRow="1">
                <a:tableStyleId>{5940675A-B579-460E-94D1-54222C63F5DA}</a:tableStyleId>
              </a:tblPr>
              <a:tblGrid>
                <a:gridCol w="2034260">
                  <a:extLst>
                    <a:ext uri="{9D8B030D-6E8A-4147-A177-3AD203B41FA5}">
                      <a16:colId xmlns:a16="http://schemas.microsoft.com/office/drawing/2014/main" val="3750369147"/>
                    </a:ext>
                  </a:extLst>
                </a:gridCol>
                <a:gridCol w="3381435">
                  <a:extLst>
                    <a:ext uri="{9D8B030D-6E8A-4147-A177-3AD203B41FA5}">
                      <a16:colId xmlns:a16="http://schemas.microsoft.com/office/drawing/2014/main" val="278222135"/>
                    </a:ext>
                  </a:extLst>
                </a:gridCol>
                <a:gridCol w="3381435">
                  <a:extLst>
                    <a:ext uri="{9D8B030D-6E8A-4147-A177-3AD203B41FA5}">
                      <a16:colId xmlns:a16="http://schemas.microsoft.com/office/drawing/2014/main" val="1788626756"/>
                    </a:ext>
                  </a:extLst>
                </a:gridCol>
              </a:tblGrid>
              <a:tr h="265367">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Độ</a:t>
                      </a: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bền</a:t>
                      </a: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dữ</a:t>
                      </a: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vi-VN"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Hiệu quả lưu trữ</a:t>
                      </a:r>
                      <a:endPar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224746">
                <a:tc>
                  <a:txBody>
                    <a:bodyPr/>
                    <a:lstStyle/>
                    <a:p>
                      <a:pPr marL="0" marR="0" indent="0" algn="ctr"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Bản sao đơn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dirty="0">
                          <a:latin typeface="SamsungOne-400" panose="020B0503030303020204" pitchFamily="34" charset="0"/>
                          <a:ea typeface="SamsungOne-400" panose="020B0503030303020204" pitchFamily="34" charset="0"/>
                        </a:rPr>
                        <a:t>0</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dirty="0">
                          <a:latin typeface="SamsungOne-400" panose="020B0503030303020204" pitchFamily="34" charset="0"/>
                          <a:ea typeface="SamsungOne-400" panose="020B0503030303020204" pitchFamily="34" charset="0"/>
                        </a:rPr>
                        <a:t>100%</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19868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Sao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chép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 3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chiều</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dirty="0">
                          <a:latin typeface="SamsungOne-400" panose="020B0503030303020204" pitchFamily="34" charset="0"/>
                          <a:ea typeface="SamsungOne-400" panose="020B0503030303020204" pitchFamily="34" charset="0"/>
                        </a:rPr>
                        <a:t>2</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dirty="0">
                          <a:latin typeface="SamsungOne-400" panose="020B0503030303020204" pitchFamily="34" charset="0"/>
                          <a:ea typeface="SamsungOne-400" panose="020B0503030303020204" pitchFamily="34" charset="0"/>
                        </a:rPr>
                        <a:t>33%</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19868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XOR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với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 6 ô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dữ</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liệu</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dirty="0">
                          <a:latin typeface="SamsungOne-400" panose="020B0503030303020204" pitchFamily="34" charset="0"/>
                          <a:ea typeface="SamsungOne-400" panose="020B0503030303020204" pitchFamily="34" charset="0"/>
                        </a:rPr>
                        <a:t>1</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dirty="0">
                          <a:latin typeface="SamsungOne-400" panose="020B0503030303020204" pitchFamily="34" charset="0"/>
                          <a:ea typeface="SamsungOne-400" panose="020B0503030303020204" pitchFamily="34" charset="0"/>
                        </a:rPr>
                        <a:t>86%</a:t>
                      </a:r>
                    </a:p>
                  </a:txBody>
                  <a:tcPr marL="14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19868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RS (6,3)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dirty="0">
                          <a:latin typeface="SamsungOne-400" panose="020B0503030303020204" pitchFamily="34" charset="0"/>
                          <a:ea typeface="SamsungOne-400" panose="020B0503030303020204" pitchFamily="34" charset="0"/>
                        </a:rPr>
                        <a:t>3</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dirty="0">
                          <a:latin typeface="SamsungOne-400" panose="020B0503030303020204" pitchFamily="34" charset="0"/>
                          <a:ea typeface="SamsungOne-400" panose="020B0503030303020204" pitchFamily="34" charset="0"/>
                        </a:rPr>
                        <a:t>67%</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35148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RS (10,4)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0" dirty="0">
                          <a:latin typeface="SamsungOne-400" panose="020B0503030303020204" pitchFamily="34" charset="0"/>
                          <a:ea typeface="SamsungOne-400" panose="020B0503030303020204" pitchFamily="34" charset="0"/>
                        </a:rPr>
                        <a:t>4</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dirty="0">
                          <a:latin typeface="SamsungOne-400" panose="020B0503030303020204" pitchFamily="34" charset="0"/>
                          <a:ea typeface="SamsungOne-400" panose="020B0503030303020204" pitchFamily="34" charset="0"/>
                        </a:rPr>
                        <a:t>71%</a:t>
                      </a:r>
                      <a:endParaRPr lang="en-KR" sz="1300" b="0" dirty="0">
                        <a:latin typeface="SamsungOne-400" panose="020B0503030303020204" pitchFamily="34" charset="0"/>
                        <a:ea typeface="SamsungOne-400" panose="020B0503030303020204" pitchFamily="34" charset="0"/>
                      </a:endParaRPr>
                    </a:p>
                  </a:txBody>
                  <a:tcPr marL="144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5087202"/>
                  </a:ext>
                </a:extLst>
              </a:tr>
            </a:tbl>
          </a:graphicData>
        </a:graphic>
      </p:graphicFrame>
    </p:spTree>
    <p:extLst>
      <p:ext uri="{BB962C8B-B14F-4D97-AF65-F5344CB8AC3E}">
        <p14:creationId xmlns:p14="http://schemas.microsoft.com/office/powerpoint/2010/main" val="3527350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Sử dụng bộ lưu trữ EC</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err="1"/>
              <a:t>Mỗi</a:t>
            </a:r>
            <a:r>
              <a:rPr lang="en-US" altLang="ko-KR" dirty="0"/>
              <a:t> ô </a:t>
            </a:r>
            <a:r>
              <a:rPr lang="en-US" altLang="ko-KR" dirty="0" err="1"/>
              <a:t>trong</a:t>
            </a:r>
            <a:r>
              <a:rPr lang="en-US" altLang="ko-KR" dirty="0"/>
              <a:t> </a:t>
            </a:r>
            <a:r>
              <a:rPr lang="en-US" altLang="ko-KR" dirty="0" err="1"/>
              <a:t>dải</a:t>
            </a:r>
            <a:r>
              <a:rPr lang="en-US" altLang="ko-KR" dirty="0"/>
              <a:t> EC </a:t>
            </a:r>
            <a:r>
              <a:rPr lang="en-US" altLang="ko-KR" dirty="0" err="1"/>
              <a:t>phải</a:t>
            </a:r>
            <a:r>
              <a:rPr lang="en-US" altLang="ko-KR" dirty="0"/>
              <a:t> </a:t>
            </a:r>
            <a:r>
              <a:rPr lang="en-US" altLang="ko-KR" dirty="0" err="1"/>
              <a:t>nằm</a:t>
            </a:r>
            <a:r>
              <a:rPr lang="en-US" altLang="ko-KR" dirty="0"/>
              <a:t> </a:t>
            </a:r>
            <a:r>
              <a:rPr lang="en-US" altLang="ko-KR" dirty="0" err="1"/>
              <a:t>trên</a:t>
            </a:r>
            <a:r>
              <a:rPr lang="en-US" altLang="ko-KR" dirty="0"/>
              <a:t> </a:t>
            </a:r>
            <a:r>
              <a:rPr lang="en-US" altLang="ko-KR" dirty="0" err="1"/>
              <a:t>một</a:t>
            </a:r>
            <a:r>
              <a:rPr lang="en-US" altLang="ko-KR" dirty="0"/>
              <a:t> </a:t>
            </a:r>
            <a:r>
              <a:rPr lang="en-US" altLang="ko-KR" dirty="0" err="1"/>
              <a:t>datanode</a:t>
            </a:r>
            <a:r>
              <a:rPr lang="en-US" altLang="ko-KR" dirty="0"/>
              <a:t> </a:t>
            </a:r>
            <a:r>
              <a:rPr lang="en-US" altLang="ko-KR" dirty="0" err="1"/>
              <a:t>khác</a:t>
            </a:r>
            <a:endParaRPr lang="en-US" altLang="ko-KR" dirty="0"/>
          </a:p>
          <a:p>
            <a:pPr lvl="1"/>
            <a:r>
              <a:rPr lang="vi-VN" altLang="ko-KR" dirty="0"/>
              <a:t>Đối với Reed-Solomon (6,3), điều này có nghĩa là tối thiểu 9 </a:t>
            </a:r>
            <a:r>
              <a:rPr lang="en-US" altLang="ko-KR" dirty="0" err="1"/>
              <a:t>datanode</a:t>
            </a:r>
            <a:r>
              <a:rPr lang="en-US" altLang="ko-KR" dirty="0"/>
              <a:t> </a:t>
            </a:r>
            <a:r>
              <a:rPr lang="vi-VN" altLang="ko-KR" dirty="0"/>
              <a:t>được định cấu hình trong cụm</a:t>
            </a:r>
            <a:endParaRPr lang="en-US" altLang="ko-KR" dirty="0"/>
          </a:p>
          <a:p>
            <a:r>
              <a:rPr lang="vi-VN" altLang="ko-KR" dirty="0"/>
              <a:t>Các tệp </a:t>
            </a:r>
            <a:r>
              <a:rPr lang="en-US" altLang="ko-KR" dirty="0"/>
              <a:t>Erasure Coded</a:t>
            </a:r>
            <a:r>
              <a:rPr lang="vi-VN" altLang="ko-KR" dirty="0"/>
              <a:t> được trải rộng trên các </a:t>
            </a:r>
            <a:r>
              <a:rPr lang="en-US" altLang="ko-KR" dirty="0"/>
              <a:t>rack</a:t>
            </a:r>
            <a:r>
              <a:rPr lang="vi-VN" altLang="ko-KR" dirty="0"/>
              <a:t> để chịu được </a:t>
            </a:r>
            <a:r>
              <a:rPr lang="en-US" altLang="ko-KR" dirty="0"/>
              <a:t>rack </a:t>
            </a:r>
            <a:r>
              <a:rPr lang="vi-VN" altLang="ko-KR" dirty="0"/>
              <a:t>nếu có</a:t>
            </a:r>
            <a:r>
              <a:rPr lang="en-US" altLang="ko-KR" dirty="0"/>
              <a:t> </a:t>
            </a:r>
            <a:r>
              <a:rPr lang="en-US" altLang="ko-KR" dirty="0" err="1"/>
              <a:t>thể</a:t>
            </a:r>
            <a:endParaRPr lang="en-US" altLang="ko-KR" dirty="0"/>
          </a:p>
          <a:p>
            <a:pPr lvl="1"/>
            <a:r>
              <a:rPr lang="en-US" altLang="ko-KR" dirty="0" err="1"/>
              <a:t>Hậu</a:t>
            </a:r>
            <a:r>
              <a:rPr lang="en-US" altLang="ko-KR" dirty="0"/>
              <a:t> </a:t>
            </a:r>
            <a:r>
              <a:rPr lang="en-US" altLang="ko-KR" dirty="0" err="1"/>
              <a:t>quả</a:t>
            </a:r>
            <a:r>
              <a:rPr lang="en-US" altLang="ko-KR" dirty="0"/>
              <a:t> </a:t>
            </a:r>
            <a:r>
              <a:rPr lang="en-US" altLang="ko-KR" dirty="0" err="1"/>
              <a:t>là</a:t>
            </a:r>
            <a:r>
              <a:rPr lang="en-US" altLang="ko-KR" dirty="0"/>
              <a:t> </a:t>
            </a:r>
            <a:r>
              <a:rPr lang="en-US" altLang="ko-KR" dirty="0" err="1"/>
              <a:t>khi</a:t>
            </a:r>
            <a:r>
              <a:rPr lang="en-US" altLang="ko-KR" dirty="0"/>
              <a:t> </a:t>
            </a:r>
            <a:r>
              <a:rPr lang="en-US" altLang="ko-KR" dirty="0" err="1"/>
              <a:t>đọc</a:t>
            </a:r>
            <a:r>
              <a:rPr lang="en-US" altLang="ko-KR" dirty="0"/>
              <a:t> </a:t>
            </a:r>
            <a:r>
              <a:rPr lang="en-US" altLang="ko-KR" dirty="0" err="1"/>
              <a:t>ghi</a:t>
            </a:r>
            <a:r>
              <a:rPr lang="en-US" altLang="ko-KR" dirty="0"/>
              <a:t> </a:t>
            </a:r>
            <a:r>
              <a:rPr lang="en-US" altLang="ko-KR" dirty="0" err="1"/>
              <a:t>dữ</a:t>
            </a:r>
            <a:r>
              <a:rPr lang="en-US" altLang="ko-KR" dirty="0"/>
              <a:t> </a:t>
            </a:r>
            <a:r>
              <a:rPr lang="en-US" altLang="ko-KR" dirty="0" err="1"/>
              <a:t>liệu</a:t>
            </a:r>
            <a:r>
              <a:rPr lang="en-US" altLang="ko-KR" dirty="0"/>
              <a:t> stripe </a:t>
            </a:r>
            <a:r>
              <a:rPr lang="en-US" altLang="ko-KR" dirty="0" err="1"/>
              <a:t>thì</a:t>
            </a:r>
            <a:r>
              <a:rPr lang="en-US" altLang="ko-KR" dirty="0"/>
              <a:t> </a:t>
            </a:r>
            <a:r>
              <a:rPr lang="en-US" altLang="ko-KR" dirty="0" err="1"/>
              <a:t>hầu</a:t>
            </a:r>
            <a:r>
              <a:rPr lang="en-US" altLang="ko-KR" dirty="0"/>
              <a:t> </a:t>
            </a:r>
            <a:r>
              <a:rPr lang="en-US" altLang="ko-KR" dirty="0" err="1"/>
              <a:t>hết</a:t>
            </a:r>
            <a:r>
              <a:rPr lang="en-US" altLang="ko-KR" dirty="0"/>
              <a:t> </a:t>
            </a:r>
            <a:r>
              <a:rPr lang="en-US" altLang="ko-KR" dirty="0" err="1"/>
              <a:t>các</a:t>
            </a:r>
            <a:r>
              <a:rPr lang="en-US" altLang="ko-KR" dirty="0"/>
              <a:t> </a:t>
            </a:r>
            <a:r>
              <a:rPr lang="en-US" altLang="ko-KR" dirty="0" err="1"/>
              <a:t>thao</a:t>
            </a:r>
            <a:r>
              <a:rPr lang="en-US" altLang="ko-KR" dirty="0"/>
              <a:t> </a:t>
            </a:r>
            <a:r>
              <a:rPr lang="en-US" altLang="ko-KR" dirty="0" err="1"/>
              <a:t>tác</a:t>
            </a:r>
            <a:r>
              <a:rPr lang="en-US" altLang="ko-KR" dirty="0"/>
              <a:t> </a:t>
            </a:r>
            <a:r>
              <a:rPr lang="en-US" altLang="ko-KR" dirty="0" err="1"/>
              <a:t>sẽ</a:t>
            </a:r>
            <a:r>
              <a:rPr lang="en-US" altLang="ko-KR" dirty="0"/>
              <a:t> </a:t>
            </a:r>
            <a:r>
              <a:rPr lang="en-US" altLang="ko-KR" dirty="0" err="1"/>
              <a:t>bị</a:t>
            </a:r>
            <a:r>
              <a:rPr lang="en-US" altLang="ko-KR" dirty="0"/>
              <a:t> off-rack</a:t>
            </a:r>
          </a:p>
          <a:p>
            <a:r>
              <a:rPr lang="vi-VN" altLang="ko-KR" dirty="0"/>
              <a:t>Để sử dụng bộ lưu trữ HDFS EC, hãy định cấu hình hoặc chọn một trong các chính sách</a:t>
            </a:r>
            <a:r>
              <a:rPr lang="en-US" altLang="ko-KR" dirty="0"/>
              <a:t> erasure</a:t>
            </a:r>
            <a:r>
              <a:rPr lang="vi-VN" altLang="ko-KR" dirty="0"/>
              <a:t> mã hóa mặc định</a:t>
            </a:r>
            <a:endParaRPr lang="en-US" altLang="ko-KR" dirty="0"/>
          </a:p>
          <a:p>
            <a:r>
              <a:rPr lang="en-US" altLang="ko-KR" dirty="0" err="1"/>
              <a:t>Định</a:t>
            </a:r>
            <a:r>
              <a:rPr lang="en-US" altLang="ko-KR" dirty="0"/>
              <a:t> </a:t>
            </a:r>
            <a:r>
              <a:rPr lang="en-US" altLang="ko-KR" dirty="0" err="1"/>
              <a:t>nghĩa</a:t>
            </a:r>
            <a:r>
              <a:rPr lang="en-US" altLang="ko-KR" dirty="0"/>
              <a:t> </a:t>
            </a:r>
            <a:r>
              <a:rPr lang="en-US" altLang="ko-KR" dirty="0" err="1"/>
              <a:t>chính</a:t>
            </a:r>
            <a:r>
              <a:rPr lang="en-US" altLang="ko-KR" dirty="0"/>
              <a:t> </a:t>
            </a:r>
            <a:r>
              <a:rPr lang="en-US" altLang="ko-KR" dirty="0" err="1"/>
              <a:t>sách</a:t>
            </a:r>
            <a:r>
              <a:rPr lang="en-US" altLang="ko-KR" dirty="0"/>
              <a:t> Erasure </a:t>
            </a:r>
            <a:r>
              <a:rPr lang="en-US" altLang="ko-KR" dirty="0" err="1"/>
              <a:t>mã</a:t>
            </a:r>
            <a:r>
              <a:rPr lang="en-US" altLang="ko-KR" dirty="0"/>
              <a:t> </a:t>
            </a:r>
            <a:r>
              <a:rPr lang="en-US" altLang="ko-KR" dirty="0" err="1"/>
              <a:t>hóa</a:t>
            </a:r>
            <a:endParaRPr lang="en-US" altLang="ko-KR" dirty="0"/>
          </a:p>
          <a:p>
            <a:pPr lvl="1"/>
            <a:r>
              <a:rPr lang="vi-VN" altLang="ko-KR" dirty="0"/>
              <a:t>Lược đồ EC - Thuật toán codec và số lượng dữ liệu và khối chẵn lẻ trong một nhóm EC</a:t>
            </a:r>
          </a:p>
          <a:p>
            <a:pPr lvl="1"/>
            <a:r>
              <a:rPr lang="vi-VN" altLang="ko-KR" dirty="0"/>
              <a:t>Kích thước của ô phân mảnh</a:t>
            </a:r>
          </a:p>
          <a:p>
            <a:pPr lvl="1"/>
            <a:r>
              <a:rPr lang="vi-VN" altLang="ko-KR" dirty="0"/>
              <a:t>Chính sách mặc định là "RS-6-3-1024K" - Codec Reed Solomon với 6 dữ liệu và 3 ô chẵn lẻ trong đó mỗi ô có kích thước 1024KB</a:t>
            </a:r>
            <a:endParaRPr lang="en-US" altLang="ko-KR" dirty="0"/>
          </a:p>
          <a:p>
            <a:r>
              <a:rPr lang="vi-VN" altLang="ko-KR" dirty="0"/>
              <a:t>Chính sách EC được áp dụng ở cấp thư mục</a:t>
            </a:r>
            <a:endParaRPr lang="en-US" altLang="ko-KR" dirty="0"/>
          </a:p>
          <a:p>
            <a:pPr lvl="1"/>
            <a:r>
              <a:rPr lang="vi-VN" altLang="ko-KR" dirty="0"/>
              <a:t>Mọi dữ liệu hiện có trong thư mục sẽ không được chuyển đổi</a:t>
            </a:r>
          </a:p>
          <a:p>
            <a:pPr lvl="1"/>
            <a:r>
              <a:rPr lang="vi-VN" altLang="ko-KR" dirty="0"/>
              <a:t>Chỉ dữ liệu mới được lưu trữ vào thư mục mới được mã hóa EC</a:t>
            </a:r>
            <a:endParaRPr lang="en-US" altLang="ko-KR" dirty="0"/>
          </a:p>
        </p:txBody>
      </p:sp>
    </p:spTree>
    <p:extLst>
      <p:ext uri="{BB962C8B-B14F-4D97-AF65-F5344CB8AC3E}">
        <p14:creationId xmlns:p14="http://schemas.microsoft.com/office/powerpoint/2010/main" val="137001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B090DFA-6D62-4BC0-9CBA-6392BF469BF5}"/>
              </a:ext>
            </a:extLst>
          </p:cNvPr>
          <p:cNvSpPr>
            <a:spLocks noGrp="1"/>
          </p:cNvSpPr>
          <p:nvPr>
            <p:ph type="body" sz="quarter" idx="10"/>
          </p:nvPr>
        </p:nvSpPr>
        <p:spPr>
          <a:xfrm>
            <a:off x="985323" y="2524714"/>
            <a:ext cx="5612122" cy="1329932"/>
          </a:xfrm>
        </p:spPr>
        <p:txBody>
          <a:bodyPr/>
          <a:lstStyle/>
          <a:p>
            <a:r>
              <a:rPr lang="vi-VN" altLang="ko-KR" dirty="0">
                <a:ea typeface="SamsungOneKorean 400" panose="020B0503030303020204" pitchFamily="50" charset="-127"/>
              </a:rPr>
              <a:t>Giải pháp thay thế lưu trữ dữ liệu</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C2423C86-E2ED-4DF6-9B2F-C8C8F90985E7}"/>
              </a:ext>
            </a:extLst>
          </p:cNvPr>
          <p:cNvSpPr>
            <a:spLocks noGrp="1"/>
          </p:cNvSpPr>
          <p:nvPr>
            <p:ph type="body" sz="quarter" idx="12"/>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1. </a:t>
            </a:r>
          </a:p>
        </p:txBody>
      </p:sp>
    </p:spTree>
    <p:extLst>
      <p:ext uri="{BB962C8B-B14F-4D97-AF65-F5344CB8AC3E}">
        <p14:creationId xmlns:p14="http://schemas.microsoft.com/office/powerpoint/2010/main" val="213780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3956C15-06E4-43D2-BA5B-BBCD1D305BB0}"/>
              </a:ext>
            </a:extLst>
          </p:cNvPr>
          <p:cNvSpPr>
            <a:spLocks noGrp="1"/>
          </p:cNvSpPr>
          <p:nvPr>
            <p:ph type="body" sz="quarter" idx="10"/>
          </p:nvPr>
        </p:nvSpPr>
        <p:spPr/>
        <p:txBody>
          <a:bodyPr/>
          <a:lstStyle/>
          <a:p>
            <a:r>
              <a:rPr lang="vi-VN" altLang="ko-KR" dirty="0">
                <a:ea typeface="SamsungOneKorean 400" panose="020B0503030303020204" pitchFamily="50" charset="-127"/>
              </a:rPr>
              <a:t>Giải pháp thay thế lưu trữ dữ liệu</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9E9AA7FD-4998-480D-8D66-ADB46E765EA5}"/>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1. </a:t>
            </a:r>
          </a:p>
        </p:txBody>
      </p:sp>
      <p:sp>
        <p:nvSpPr>
          <p:cNvPr id="4" name="직사각형 3">
            <a:extLst>
              <a:ext uri="{FF2B5EF4-FFF2-40B4-BE49-F238E27FC236}">
                <a16:creationId xmlns:a16="http://schemas.microsoft.com/office/drawing/2014/main" id="{D2089791-92A7-4346-AA42-BC9ED064B01D}"/>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1.1. Lưu trữ tại chỗ</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5" name="직사각형 4">
            <a:extLst>
              <a:ext uri="{FF2B5EF4-FFF2-40B4-BE49-F238E27FC236}">
                <a16:creationId xmlns:a16="http://schemas.microsoft.com/office/drawing/2014/main" id="{FAC0379A-BFB6-4046-AE67-5FD367EAE178}"/>
              </a:ext>
            </a:extLst>
          </p:cNvPr>
          <p:cNvSpPr/>
          <p:nvPr/>
        </p:nvSpPr>
        <p:spPr>
          <a:xfrm>
            <a:off x="1051644" y="406523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sp>
        <p:nvSpPr>
          <p:cNvPr id="6" name="직사각형 5">
            <a:extLst>
              <a:ext uri="{FF2B5EF4-FFF2-40B4-BE49-F238E27FC236}">
                <a16:creationId xmlns:a16="http://schemas.microsoft.com/office/drawing/2014/main" id="{9073CA2E-142A-43AC-B673-0964BA426D26}"/>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1.2. Lưu trữ đám mây công cộng</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7" name="직사각형 6">
            <a:extLst>
              <a:ext uri="{FF2B5EF4-FFF2-40B4-BE49-F238E27FC236}">
                <a16:creationId xmlns:a16="http://schemas.microsoft.com/office/drawing/2014/main" id="{A887810B-AC50-4297-87D3-8794266A6191}"/>
              </a:ext>
            </a:extLst>
          </p:cNvPr>
          <p:cNvSpPr/>
          <p:nvPr/>
        </p:nvSpPr>
        <p:spPr>
          <a:xfrm>
            <a:off x="1051644" y="449507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Tree>
    <p:extLst>
      <p:ext uri="{BB962C8B-B14F-4D97-AF65-F5344CB8AC3E}">
        <p14:creationId xmlns:p14="http://schemas.microsoft.com/office/powerpoint/2010/main" val="3216693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DDB01E46-2526-5749-A5DB-73FA138E3296}"/>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CBFD7B5A-050E-C74A-B91B-A55BD0A2DE14}"/>
              </a:ext>
            </a:extLst>
          </p:cNvPr>
          <p:cNvSpPr>
            <a:spLocks noGrp="1"/>
          </p:cNvSpPr>
          <p:nvPr>
            <p:ph type="body" sz="quarter" idx="11"/>
          </p:nvPr>
        </p:nvSpPr>
        <p:spPr/>
        <p:txBody>
          <a:bodyPr/>
          <a:lstStyle/>
          <a:p>
            <a:r>
              <a:rPr kumimoji="1" lang="vi-VN" altLang="ko-KR" dirty="0">
                <a:ea typeface="SamsungOneKorean 400" panose="020B0503030303020204" pitchFamily="50" charset="-127"/>
              </a:rPr>
              <a:t>Tổng quan về dịch vụ lưu trữ AWS</a:t>
            </a:r>
            <a:endParaRPr kumimoji="1"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C13DE40B-49D2-594D-8F51-D95178203F4E}"/>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a:p>
            <a:endParaRPr kumimoji="1"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D0195E1E-73EF-EF4C-B043-B754D6995C04}"/>
              </a:ext>
            </a:extLst>
          </p:cNvPr>
          <p:cNvSpPr>
            <a:spLocks noGrp="1"/>
          </p:cNvSpPr>
          <p:nvPr>
            <p:ph type="body" sz="quarter" idx="15"/>
          </p:nvPr>
        </p:nvSpPr>
        <p:spPr>
          <a:xfrm>
            <a:off x="535872" y="2226568"/>
            <a:ext cx="8796528" cy="1581157"/>
          </a:xfrm>
        </p:spPr>
        <p:txBody>
          <a:bodyPr/>
          <a:lstStyle/>
          <a:p>
            <a:r>
              <a:rPr lang="vi-VN" altLang="ko-KR" dirty="0"/>
              <a:t>Các loại lưu trữ</a:t>
            </a:r>
          </a:p>
          <a:p>
            <a:r>
              <a:rPr lang="vi-VN" altLang="ko-KR" dirty="0"/>
              <a:t>Lưu trữ khối - Một loại lưu trữ trong đó dữ liệu người dùng được lưu trữ và truy cập trong các đơn vị khối trên một ổ đĩa trên đĩa cục bộ hoặc bộ lưu trữ SAN</a:t>
            </a:r>
          </a:p>
          <a:p>
            <a:r>
              <a:rPr lang="vi-VN" altLang="ko-KR" dirty="0"/>
              <a:t>Lưu trữ tệp - Một loại lưu trữ (NAS) truy cập vào bộ lưu trữ bao gồm các hệ thống tệp trong Bàis tệp bằng giao thức dựa trên mạng.</a:t>
            </a:r>
          </a:p>
          <a:p>
            <a:r>
              <a:rPr lang="vi-VN" altLang="ko-KR" dirty="0"/>
              <a:t>Lưu trữ đối tượng - Một vùng chứa ảo lưu trữ dữ liệu và thuộc tính được đóng gói, siêu dữ liệu và ID đối tượng.</a:t>
            </a:r>
            <a:endParaRPr kumimoji="1" lang="ko-KR" altLang="en-US" dirty="0"/>
          </a:p>
        </p:txBody>
      </p:sp>
      <p:grpSp>
        <p:nvGrpSpPr>
          <p:cNvPr id="10" name="그룹 9">
            <a:extLst>
              <a:ext uri="{FF2B5EF4-FFF2-40B4-BE49-F238E27FC236}">
                <a16:creationId xmlns:a16="http://schemas.microsoft.com/office/drawing/2014/main" id="{203A0341-4E2F-4859-843B-2659B2FBF068}"/>
              </a:ext>
            </a:extLst>
          </p:cNvPr>
          <p:cNvGrpSpPr/>
          <p:nvPr/>
        </p:nvGrpSpPr>
        <p:grpSpPr>
          <a:xfrm>
            <a:off x="1384487" y="4214115"/>
            <a:ext cx="7109384" cy="1999690"/>
            <a:chOff x="1013012" y="4299840"/>
            <a:chExt cx="7109384" cy="1999690"/>
          </a:xfrm>
        </p:grpSpPr>
        <p:grpSp>
          <p:nvGrpSpPr>
            <p:cNvPr id="11" name="그룹 10">
              <a:extLst>
                <a:ext uri="{FF2B5EF4-FFF2-40B4-BE49-F238E27FC236}">
                  <a16:creationId xmlns:a16="http://schemas.microsoft.com/office/drawing/2014/main" id="{BFED6CD1-341C-4674-908C-18A9849E1004}"/>
                </a:ext>
              </a:extLst>
            </p:cNvPr>
            <p:cNvGrpSpPr/>
            <p:nvPr/>
          </p:nvGrpSpPr>
          <p:grpSpPr>
            <a:xfrm>
              <a:off x="1013012" y="4299840"/>
              <a:ext cx="2519082" cy="1958423"/>
              <a:chOff x="1013012" y="4329953"/>
              <a:chExt cx="2519082" cy="1958423"/>
            </a:xfrm>
          </p:grpSpPr>
          <p:sp>
            <p:nvSpPr>
              <p:cNvPr id="28" name="모서리가 둥근 직사각형 36">
                <a:extLst>
                  <a:ext uri="{FF2B5EF4-FFF2-40B4-BE49-F238E27FC236}">
                    <a16:creationId xmlns:a16="http://schemas.microsoft.com/office/drawing/2014/main" id="{7FF819B9-72F4-4381-83B3-DD5B824C3C5D}"/>
                  </a:ext>
                </a:extLst>
              </p:cNvPr>
              <p:cNvSpPr/>
              <p:nvPr/>
            </p:nvSpPr>
            <p:spPr>
              <a:xfrm>
                <a:off x="1013012" y="4329953"/>
                <a:ext cx="2519082" cy="1799154"/>
              </a:xfrm>
              <a:prstGeom prst="roundRect">
                <a:avLst>
                  <a:gd name="adj" fmla="val 10688"/>
                </a:avLst>
              </a:prstGeom>
              <a:no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9" name="Rounded Rectangle 4">
                <a:extLst>
                  <a:ext uri="{FF2B5EF4-FFF2-40B4-BE49-F238E27FC236}">
                    <a16:creationId xmlns:a16="http://schemas.microsoft.com/office/drawing/2014/main" id="{5796D27C-F3A0-412A-BEF7-773D1EB767D4}"/>
                  </a:ext>
                </a:extLst>
              </p:cNvPr>
              <p:cNvSpPr/>
              <p:nvPr/>
            </p:nvSpPr>
            <p:spPr>
              <a:xfrm>
                <a:off x="1847264" y="5969839"/>
                <a:ext cx="850579" cy="31853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altLang="ko-KR" sz="1600" i="0" u="none" strike="noStrike" kern="1200" cap="none" spc="0" normalizeH="0" baseline="0" noProof="0" dirty="0">
                    <a:ln>
                      <a:noFill/>
                    </a:ln>
                    <a:solidFill>
                      <a:srgbClr val="0043B2"/>
                    </a:solidFill>
                    <a:effectLst/>
                    <a:uLnTx/>
                    <a:uFillTx/>
                    <a:latin typeface="SamsungOne-700" panose="020B0803030303020204" pitchFamily="34" charset="0"/>
                    <a:ea typeface="SamsungOne-700" panose="020B0803030303020204" pitchFamily="34" charset="0"/>
                    <a:cs typeface="Apple SD Gothic Neo" charset="-127"/>
                  </a:rPr>
                  <a:t> </a:t>
                </a:r>
                <a:r>
                  <a:rPr kumimoji="0" lang="en-US" altLang="ko-KR" sz="1600" i="0" u="none" strike="noStrike" kern="1200" cap="none" spc="0" normalizeH="0" baseline="0" noProof="0" dirty="0" err="1">
                    <a:ln>
                      <a:noFill/>
                    </a:ln>
                    <a:solidFill>
                      <a:srgbClr val="0043B2"/>
                    </a:solidFill>
                    <a:effectLst/>
                    <a:uLnTx/>
                    <a:uFillTx/>
                    <a:latin typeface="SamsungOne-700" panose="020B0803030303020204" pitchFamily="34" charset="0"/>
                    <a:ea typeface="SamsungOne-700" panose="020B0803030303020204" pitchFamily="34" charset="0"/>
                    <a:cs typeface="Apple SD Gothic Neo" charset="-127"/>
                  </a:rPr>
                  <a:t>Khối</a:t>
                </a:r>
                <a:endParaRPr kumimoji="0" lang="en-US" sz="1600" i="0" u="none" strike="noStrike" kern="1200" cap="none" spc="0" normalizeH="0" baseline="0" noProof="0" dirty="0">
                  <a:ln>
                    <a:noFill/>
                  </a:ln>
                  <a:solidFill>
                    <a:srgbClr val="0043B2"/>
                  </a:solidFill>
                  <a:effectLst/>
                  <a:uLnTx/>
                  <a:uFillTx/>
                  <a:latin typeface="SamsungOne-700" panose="020B0803030303020204" pitchFamily="34" charset="0"/>
                  <a:ea typeface="SamsungOne-700" panose="020B0803030303020204" pitchFamily="34" charset="0"/>
                  <a:cs typeface="Apple SD Gothic Neo" charset="-127"/>
                </a:endParaRPr>
              </a:p>
            </p:txBody>
          </p:sp>
          <p:grpSp>
            <p:nvGrpSpPr>
              <p:cNvPr id="30" name="그룹 29">
                <a:extLst>
                  <a:ext uri="{FF2B5EF4-FFF2-40B4-BE49-F238E27FC236}">
                    <a16:creationId xmlns:a16="http://schemas.microsoft.com/office/drawing/2014/main" id="{C690004E-D29B-4BB9-8054-703511252773}"/>
                  </a:ext>
                </a:extLst>
              </p:cNvPr>
              <p:cNvGrpSpPr/>
              <p:nvPr/>
            </p:nvGrpSpPr>
            <p:grpSpPr>
              <a:xfrm>
                <a:off x="1185617" y="4541499"/>
                <a:ext cx="2200714" cy="1321801"/>
                <a:chOff x="1198994" y="4541499"/>
                <a:chExt cx="2200714" cy="1321801"/>
              </a:xfrm>
            </p:grpSpPr>
            <p:grpSp>
              <p:nvGrpSpPr>
                <p:cNvPr id="31" name="그룹 30">
                  <a:extLst>
                    <a:ext uri="{FF2B5EF4-FFF2-40B4-BE49-F238E27FC236}">
                      <a16:creationId xmlns:a16="http://schemas.microsoft.com/office/drawing/2014/main" id="{444418B4-60D8-4409-B84A-E1E09905713B}"/>
                    </a:ext>
                  </a:extLst>
                </p:cNvPr>
                <p:cNvGrpSpPr/>
                <p:nvPr/>
              </p:nvGrpSpPr>
              <p:grpSpPr>
                <a:xfrm>
                  <a:off x="1198994" y="4541499"/>
                  <a:ext cx="1176210" cy="1249108"/>
                  <a:chOff x="1198994" y="4541499"/>
                  <a:chExt cx="1176210" cy="1249108"/>
                </a:xfrm>
              </p:grpSpPr>
              <p:pic>
                <p:nvPicPr>
                  <p:cNvPr id="37" name="그림 36">
                    <a:extLst>
                      <a:ext uri="{FF2B5EF4-FFF2-40B4-BE49-F238E27FC236}">
                        <a16:creationId xmlns:a16="http://schemas.microsoft.com/office/drawing/2014/main" id="{2BC660D7-CA4A-41A5-96DE-C9091781CEB5}"/>
                      </a:ext>
                    </a:extLst>
                  </p:cNvPr>
                  <p:cNvPicPr>
                    <a:picLocks noChangeAspect="1"/>
                  </p:cNvPicPr>
                  <p:nvPr/>
                </p:nvPicPr>
                <p:blipFill rotWithShape="1">
                  <a:blip r:embed="rId3"/>
                  <a:srcRect l="5298" t="12548" r="85423" b="32146"/>
                  <a:stretch/>
                </p:blipFill>
                <p:spPr>
                  <a:xfrm>
                    <a:off x="1446440" y="4541499"/>
                    <a:ext cx="681318" cy="711200"/>
                  </a:xfrm>
                  <a:prstGeom prst="roundRect">
                    <a:avLst/>
                  </a:prstGeom>
                </p:spPr>
              </p:pic>
              <p:grpSp>
                <p:nvGrpSpPr>
                  <p:cNvPr id="38" name="그룹 37">
                    <a:extLst>
                      <a:ext uri="{FF2B5EF4-FFF2-40B4-BE49-F238E27FC236}">
                        <a16:creationId xmlns:a16="http://schemas.microsoft.com/office/drawing/2014/main" id="{052F980C-E3E4-46D8-857E-CC5FF86544C5}"/>
                      </a:ext>
                    </a:extLst>
                  </p:cNvPr>
                  <p:cNvGrpSpPr/>
                  <p:nvPr/>
                </p:nvGrpSpPr>
                <p:grpSpPr>
                  <a:xfrm>
                    <a:off x="1198994" y="5371596"/>
                    <a:ext cx="1176210" cy="419011"/>
                    <a:chOff x="2248522" y="6691447"/>
                    <a:chExt cx="1176210" cy="419011"/>
                  </a:xfrm>
                </p:grpSpPr>
                <p:sp>
                  <p:nvSpPr>
                    <p:cNvPr id="39" name="Rounded Rectangle 4">
                      <a:extLst>
                        <a:ext uri="{FF2B5EF4-FFF2-40B4-BE49-F238E27FC236}">
                          <a16:creationId xmlns:a16="http://schemas.microsoft.com/office/drawing/2014/main" id="{4BF56393-43F4-48DE-B700-8D050A8B605E}"/>
                        </a:ext>
                      </a:extLst>
                    </p:cNvPr>
                    <p:cNvSpPr/>
                    <p:nvPr/>
                  </p:nvSpPr>
                  <p:spPr>
                    <a:xfrm>
                      <a:off x="2248522" y="6691447"/>
                      <a:ext cx="1176210" cy="263137"/>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sz="1200" dirty="0">
                          <a:solidFill>
                            <a:srgbClr val="0043B2"/>
                          </a:solidFill>
                          <a:latin typeface="SamsungOne-700" panose="020B0803030303020204" pitchFamily="34" charset="0"/>
                          <a:ea typeface="SamsungOne-700" panose="020B0803030303020204" pitchFamily="34" charset="0"/>
                          <a:cs typeface="Apple SD Gothic Neo" charset="-127"/>
                        </a:rPr>
                        <a:t>Amazon EBS</a:t>
                      </a:r>
                    </a:p>
                  </p:txBody>
                </p:sp>
                <p:sp>
                  <p:nvSpPr>
                    <p:cNvPr id="40" name="직사각형 39">
                      <a:extLst>
                        <a:ext uri="{FF2B5EF4-FFF2-40B4-BE49-F238E27FC236}">
                          <a16:creationId xmlns:a16="http://schemas.microsoft.com/office/drawing/2014/main" id="{010F71FD-EB50-47B6-8B8C-0CFDDBF944C2}"/>
                        </a:ext>
                      </a:extLst>
                    </p:cNvPr>
                    <p:cNvSpPr/>
                    <p:nvPr/>
                  </p:nvSpPr>
                  <p:spPr>
                    <a:xfrm>
                      <a:off x="2482393" y="6879626"/>
                      <a:ext cx="688010" cy="230832"/>
                    </a:xfrm>
                    <a:prstGeom prst="rect">
                      <a:avLst/>
                    </a:prstGeom>
                  </p:spPr>
                  <p:txBody>
                    <a:bodyPr wrap="none">
                      <a:spAutoFit/>
                    </a:bodyPr>
                    <a:lstStyle/>
                    <a:p>
                      <a:pPr lvl="0" algn="ctr" defTabSz="1066720" fontAlgn="auto" latinLnBrk="0">
                        <a:lnSpc>
                          <a:spcPct val="90000"/>
                        </a:lnSpc>
                        <a:spcBef>
                          <a:spcPts val="0"/>
                        </a:spcBef>
                        <a:spcAft>
                          <a:spcPct val="35000"/>
                        </a:spcAft>
                        <a:defRPr/>
                      </a:pPr>
                      <a:r>
                        <a:rPr kumimoji="0" lang="en-US" altLang="ko-KR" sz="1000" dirty="0">
                          <a:solidFill>
                            <a:srgbClr val="0043B2"/>
                          </a:solidFill>
                          <a:latin typeface="SamsungOne-700" panose="020B0803030303020204" pitchFamily="34" charset="0"/>
                          <a:ea typeface="SamsungOne-700" panose="020B0803030303020204" pitchFamily="34" charset="0"/>
                          <a:cs typeface="Apple SD Gothic Neo" charset="-127"/>
                        </a:rPr>
                        <a:t>(</a:t>
                      </a:r>
                      <a:r>
                        <a:rPr kumimoji="0" lang="en-US" altLang="ko-KR" sz="1000" dirty="0" err="1">
                          <a:solidFill>
                            <a:srgbClr val="0043B2"/>
                          </a:solidFill>
                          <a:latin typeface="SamsungOne-700" panose="020B0803030303020204" pitchFamily="34" charset="0"/>
                          <a:ea typeface="SamsungOne-700" panose="020B0803030303020204" pitchFamily="34" charset="0"/>
                          <a:cs typeface="Apple SD Gothic Neo" charset="-127"/>
                        </a:rPr>
                        <a:t>Kiên</a:t>
                      </a:r>
                      <a:r>
                        <a:rPr kumimoji="0" lang="en-US" altLang="ko-KR" sz="1000" dirty="0">
                          <a:solidFill>
                            <a:srgbClr val="0043B2"/>
                          </a:solidFill>
                          <a:latin typeface="SamsungOne-700" panose="020B0803030303020204" pitchFamily="34" charset="0"/>
                          <a:ea typeface="SamsungOne-700" panose="020B0803030303020204" pitchFamily="34" charset="0"/>
                          <a:cs typeface="Apple SD Gothic Neo" charset="-127"/>
                        </a:rPr>
                        <a:t> </a:t>
                      </a:r>
                      <a:r>
                        <a:rPr kumimoji="0" lang="en-US" altLang="ko-KR" sz="1000" dirty="0" err="1">
                          <a:solidFill>
                            <a:srgbClr val="0043B2"/>
                          </a:solidFill>
                          <a:latin typeface="SamsungOne-700" panose="020B0803030303020204" pitchFamily="34" charset="0"/>
                          <a:ea typeface="SamsungOne-700" panose="020B0803030303020204" pitchFamily="34" charset="0"/>
                          <a:cs typeface="Apple SD Gothic Neo" charset="-127"/>
                        </a:rPr>
                        <a:t>trì</a:t>
                      </a:r>
                      <a:r>
                        <a:rPr kumimoji="0" lang="en-US" altLang="ko-KR" sz="1000" dirty="0">
                          <a:solidFill>
                            <a:srgbClr val="0043B2"/>
                          </a:solidFill>
                          <a:latin typeface="SamsungOne-700" panose="020B0803030303020204" pitchFamily="34" charset="0"/>
                          <a:ea typeface="SamsungOne-700" panose="020B0803030303020204" pitchFamily="34" charset="0"/>
                          <a:cs typeface="Apple SD Gothic Neo" charset="-127"/>
                        </a:rPr>
                        <a:t>)</a:t>
                      </a:r>
                    </a:p>
                  </p:txBody>
                </p:sp>
              </p:grpSp>
            </p:grpSp>
            <p:grpSp>
              <p:nvGrpSpPr>
                <p:cNvPr id="32" name="그룹 31">
                  <a:extLst>
                    <a:ext uri="{FF2B5EF4-FFF2-40B4-BE49-F238E27FC236}">
                      <a16:creationId xmlns:a16="http://schemas.microsoft.com/office/drawing/2014/main" id="{0778CFE0-149E-4C3C-B804-FD44971A278B}"/>
                    </a:ext>
                  </a:extLst>
                </p:cNvPr>
                <p:cNvGrpSpPr/>
                <p:nvPr/>
              </p:nvGrpSpPr>
              <p:grpSpPr>
                <a:xfrm>
                  <a:off x="2172088" y="4541499"/>
                  <a:ext cx="1227620" cy="1321801"/>
                  <a:chOff x="2233048" y="4541499"/>
                  <a:chExt cx="1227620" cy="1321801"/>
                </a:xfrm>
              </p:grpSpPr>
              <p:pic>
                <p:nvPicPr>
                  <p:cNvPr id="33" name="그림 32">
                    <a:extLst>
                      <a:ext uri="{FF2B5EF4-FFF2-40B4-BE49-F238E27FC236}">
                        <a16:creationId xmlns:a16="http://schemas.microsoft.com/office/drawing/2014/main" id="{E3D339F3-3D9F-4762-B9A2-3D42106F2BCC}"/>
                      </a:ext>
                    </a:extLst>
                  </p:cNvPr>
                  <p:cNvPicPr>
                    <a:picLocks noChangeAspect="1"/>
                  </p:cNvPicPr>
                  <p:nvPr/>
                </p:nvPicPr>
                <p:blipFill rotWithShape="1">
                  <a:blip r:embed="rId3"/>
                  <a:srcRect l="24002" t="15852" r="66787" b="37484"/>
                  <a:stretch/>
                </p:blipFill>
                <p:spPr>
                  <a:xfrm>
                    <a:off x="2445324" y="4541499"/>
                    <a:ext cx="800796" cy="710565"/>
                  </a:xfrm>
                  <a:prstGeom prst="roundRect">
                    <a:avLst/>
                  </a:prstGeom>
                </p:spPr>
              </p:pic>
              <p:grpSp>
                <p:nvGrpSpPr>
                  <p:cNvPr id="34" name="그룹 33">
                    <a:extLst>
                      <a:ext uri="{FF2B5EF4-FFF2-40B4-BE49-F238E27FC236}">
                        <a16:creationId xmlns:a16="http://schemas.microsoft.com/office/drawing/2014/main" id="{9DA14D24-7107-4CAB-BB73-4EF28D2B49EB}"/>
                      </a:ext>
                    </a:extLst>
                  </p:cNvPr>
                  <p:cNvGrpSpPr/>
                  <p:nvPr/>
                </p:nvGrpSpPr>
                <p:grpSpPr>
                  <a:xfrm>
                    <a:off x="2233048" y="5426305"/>
                    <a:ext cx="1227620" cy="436995"/>
                    <a:chOff x="2223953" y="6764903"/>
                    <a:chExt cx="1227620" cy="436995"/>
                  </a:xfrm>
                </p:grpSpPr>
                <p:sp>
                  <p:nvSpPr>
                    <p:cNvPr id="35" name="Rounded Rectangle 4">
                      <a:extLst>
                        <a:ext uri="{FF2B5EF4-FFF2-40B4-BE49-F238E27FC236}">
                          <a16:creationId xmlns:a16="http://schemas.microsoft.com/office/drawing/2014/main" id="{8082AC83-AF62-43EB-80D5-041533A137DE}"/>
                        </a:ext>
                      </a:extLst>
                    </p:cNvPr>
                    <p:cNvSpPr/>
                    <p:nvPr/>
                  </p:nvSpPr>
                  <p:spPr>
                    <a:xfrm>
                      <a:off x="2223953" y="6764903"/>
                      <a:ext cx="1227620" cy="273909"/>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40000"/>
                        </a:lnSpc>
                        <a:spcBef>
                          <a:spcPts val="0"/>
                        </a:spcBef>
                        <a:spcAft>
                          <a:spcPct val="35000"/>
                        </a:spcAft>
                        <a:buClrTx/>
                        <a:buSzTx/>
                        <a:buFontTx/>
                        <a:buNone/>
                        <a:tabLst/>
                        <a:defRPr/>
                      </a:pPr>
                      <a:r>
                        <a:rPr kumimoji="0" lang="en-US" sz="1000" dirty="0">
                          <a:solidFill>
                            <a:srgbClr val="0043B2"/>
                          </a:solidFill>
                          <a:latin typeface="SamsungOne-700" panose="020B0803030303020204" pitchFamily="34" charset="0"/>
                          <a:ea typeface="SamsungOne-700" panose="020B0803030303020204" pitchFamily="34" charset="0"/>
                          <a:cs typeface="Apple SD Gothic Neo" charset="-127"/>
                        </a:rPr>
                        <a:t>Amazon EC2</a:t>
                      </a:r>
                    </a:p>
                    <a:p>
                      <a:pPr marL="0" marR="0" lvl="0" indent="0" algn="ctr" defTabSz="1066720" rtl="0" eaLnBrk="1" fontAlgn="auto" latinLnBrk="0" hangingPunct="1">
                        <a:lnSpc>
                          <a:spcPct val="40000"/>
                        </a:lnSpc>
                        <a:spcBef>
                          <a:spcPts val="0"/>
                        </a:spcBef>
                        <a:spcAft>
                          <a:spcPct val="35000"/>
                        </a:spcAft>
                        <a:buClrTx/>
                        <a:buSzTx/>
                        <a:buFontTx/>
                        <a:buNone/>
                        <a:tabLst/>
                        <a:defRPr/>
                      </a:pPr>
                      <a:r>
                        <a:rPr kumimoji="0" lang="en-US" sz="1000" dirty="0" err="1">
                          <a:solidFill>
                            <a:srgbClr val="0043B2"/>
                          </a:solidFill>
                          <a:latin typeface="SamsungOne-700" panose="020B0803030303020204" pitchFamily="34" charset="0"/>
                          <a:ea typeface="SamsungOne-700" panose="020B0803030303020204" pitchFamily="34" charset="0"/>
                          <a:cs typeface="Apple SD Gothic Neo" charset="-127"/>
                        </a:rPr>
                        <a:t>Cửa</a:t>
                      </a:r>
                      <a:r>
                        <a:rPr kumimoji="0" lang="en-US" sz="1000" dirty="0">
                          <a:solidFill>
                            <a:srgbClr val="0043B2"/>
                          </a:solidFill>
                          <a:latin typeface="SamsungOne-700" panose="020B0803030303020204" pitchFamily="34" charset="0"/>
                          <a:ea typeface="SamsungOne-700" panose="020B0803030303020204" pitchFamily="34" charset="0"/>
                          <a:cs typeface="Apple SD Gothic Neo" charset="-127"/>
                        </a:rPr>
                        <a:t> </a:t>
                      </a:r>
                      <a:r>
                        <a:rPr kumimoji="0" lang="en-US" sz="1000" dirty="0" err="1">
                          <a:solidFill>
                            <a:srgbClr val="0043B2"/>
                          </a:solidFill>
                          <a:latin typeface="SamsungOne-700" panose="020B0803030303020204" pitchFamily="34" charset="0"/>
                          <a:ea typeface="SamsungOne-700" panose="020B0803030303020204" pitchFamily="34" charset="0"/>
                          <a:cs typeface="Apple SD Gothic Neo" charset="-127"/>
                        </a:rPr>
                        <a:t>hàng</a:t>
                      </a:r>
                      <a:r>
                        <a:rPr kumimoji="0" lang="en-US" sz="1000" dirty="0">
                          <a:solidFill>
                            <a:srgbClr val="0043B2"/>
                          </a:solidFill>
                          <a:latin typeface="SamsungOne-700" panose="020B0803030303020204" pitchFamily="34" charset="0"/>
                          <a:ea typeface="SamsungOne-700" panose="020B0803030303020204" pitchFamily="34" charset="0"/>
                          <a:cs typeface="Apple SD Gothic Neo" charset="-127"/>
                        </a:rPr>
                        <a:t> </a:t>
                      </a:r>
                      <a:r>
                        <a:rPr kumimoji="0" lang="en-US" sz="1000" dirty="0" err="1">
                          <a:solidFill>
                            <a:srgbClr val="0043B2"/>
                          </a:solidFill>
                          <a:latin typeface="SamsungOne-700" panose="020B0803030303020204" pitchFamily="34" charset="0"/>
                          <a:ea typeface="SamsungOne-700" panose="020B0803030303020204" pitchFamily="34" charset="0"/>
                          <a:cs typeface="Apple SD Gothic Neo" charset="-127"/>
                        </a:rPr>
                        <a:t>phiên</a:t>
                      </a:r>
                      <a:r>
                        <a:rPr kumimoji="0" lang="en-US" sz="1000" dirty="0">
                          <a:solidFill>
                            <a:srgbClr val="0043B2"/>
                          </a:solidFill>
                          <a:latin typeface="SamsungOne-700" panose="020B0803030303020204" pitchFamily="34" charset="0"/>
                          <a:ea typeface="SamsungOne-700" panose="020B0803030303020204" pitchFamily="34" charset="0"/>
                          <a:cs typeface="Apple SD Gothic Neo" charset="-127"/>
                        </a:rPr>
                        <a:t> </a:t>
                      </a:r>
                      <a:r>
                        <a:rPr kumimoji="0" lang="en-US" sz="1000" dirty="0" err="1">
                          <a:solidFill>
                            <a:srgbClr val="0043B2"/>
                          </a:solidFill>
                          <a:latin typeface="SamsungOne-700" panose="020B0803030303020204" pitchFamily="34" charset="0"/>
                          <a:ea typeface="SamsungOne-700" panose="020B0803030303020204" pitchFamily="34" charset="0"/>
                          <a:cs typeface="Apple SD Gothic Neo" charset="-127"/>
                        </a:rPr>
                        <a:t>bản</a:t>
                      </a:r>
                      <a:endParaRPr kumimoji="0" lang="en-US" sz="1000" dirty="0">
                        <a:solidFill>
                          <a:srgbClr val="0043B2"/>
                        </a:solidFill>
                        <a:latin typeface="SamsungOne-700" panose="020B0803030303020204" pitchFamily="34" charset="0"/>
                        <a:ea typeface="SamsungOne-700" panose="020B0803030303020204" pitchFamily="34" charset="0"/>
                        <a:cs typeface="Apple SD Gothic Neo" charset="-127"/>
                      </a:endParaRPr>
                    </a:p>
                  </p:txBody>
                </p:sp>
                <p:sp>
                  <p:nvSpPr>
                    <p:cNvPr id="36" name="직사각형 35">
                      <a:extLst>
                        <a:ext uri="{FF2B5EF4-FFF2-40B4-BE49-F238E27FC236}">
                          <a16:creationId xmlns:a16="http://schemas.microsoft.com/office/drawing/2014/main" id="{B94048AB-B1DA-4FE5-8C52-4C071BB704E9}"/>
                        </a:ext>
                      </a:extLst>
                    </p:cNvPr>
                    <p:cNvSpPr/>
                    <p:nvPr/>
                  </p:nvSpPr>
                  <p:spPr>
                    <a:xfrm>
                      <a:off x="2404648" y="6971066"/>
                      <a:ext cx="843501" cy="230832"/>
                    </a:xfrm>
                    <a:prstGeom prst="rect">
                      <a:avLst/>
                    </a:prstGeom>
                  </p:spPr>
                  <p:txBody>
                    <a:bodyPr wrap="none">
                      <a:spAutoFit/>
                    </a:bodyPr>
                    <a:lstStyle/>
                    <a:p>
                      <a:pPr lvl="0" algn="ctr" defTabSz="1066720" fontAlgn="auto" latinLnBrk="0">
                        <a:lnSpc>
                          <a:spcPct val="90000"/>
                        </a:lnSpc>
                        <a:spcBef>
                          <a:spcPts val="0"/>
                        </a:spcBef>
                        <a:spcAft>
                          <a:spcPct val="35000"/>
                        </a:spcAft>
                        <a:defRPr/>
                      </a:pPr>
                      <a:r>
                        <a:rPr kumimoji="0" lang="en-US" altLang="ko-KR" sz="1000" dirty="0">
                          <a:solidFill>
                            <a:srgbClr val="0043B2"/>
                          </a:solidFill>
                          <a:latin typeface="SamsungOne-700" panose="020B0803030303020204" pitchFamily="34" charset="0"/>
                          <a:ea typeface="SamsungOne-700" panose="020B0803030303020204" pitchFamily="34" charset="0"/>
                          <a:cs typeface="Apple SD Gothic Neo" charset="-127"/>
                        </a:rPr>
                        <a:t>(</a:t>
                      </a:r>
                      <a:r>
                        <a:rPr kumimoji="0" lang="en-US" altLang="ko-KR" sz="1000" dirty="0" err="1">
                          <a:solidFill>
                            <a:srgbClr val="0043B2"/>
                          </a:solidFill>
                          <a:latin typeface="SamsungOne-700" panose="020B0803030303020204" pitchFamily="34" charset="0"/>
                          <a:ea typeface="SamsungOne-700" panose="020B0803030303020204" pitchFamily="34" charset="0"/>
                          <a:cs typeface="Apple SD Gothic Neo" charset="-127"/>
                        </a:rPr>
                        <a:t>Không</a:t>
                      </a:r>
                      <a:r>
                        <a:rPr kumimoji="0" lang="en-US" altLang="ko-KR" sz="1000" dirty="0">
                          <a:solidFill>
                            <a:srgbClr val="0043B2"/>
                          </a:solidFill>
                          <a:latin typeface="SamsungOne-700" panose="020B0803030303020204" pitchFamily="34" charset="0"/>
                          <a:ea typeface="SamsungOne-700" panose="020B0803030303020204" pitchFamily="34" charset="0"/>
                          <a:cs typeface="Apple SD Gothic Neo" charset="-127"/>
                        </a:rPr>
                        <a:t> </a:t>
                      </a:r>
                      <a:r>
                        <a:rPr kumimoji="0" lang="en-US" altLang="ko-KR" sz="1000" dirty="0" err="1">
                          <a:solidFill>
                            <a:srgbClr val="0043B2"/>
                          </a:solidFill>
                          <a:latin typeface="SamsungOne-700" panose="020B0803030303020204" pitchFamily="34" charset="0"/>
                          <a:ea typeface="SamsungOne-700" panose="020B0803030303020204" pitchFamily="34" charset="0"/>
                          <a:cs typeface="Apple SD Gothic Neo" charset="-127"/>
                        </a:rPr>
                        <a:t>lâu</a:t>
                      </a:r>
                      <a:r>
                        <a:rPr kumimoji="0" lang="en-US" altLang="ko-KR" sz="1000" dirty="0">
                          <a:solidFill>
                            <a:srgbClr val="0043B2"/>
                          </a:solidFill>
                          <a:latin typeface="SamsungOne-700" panose="020B0803030303020204" pitchFamily="34" charset="0"/>
                          <a:ea typeface="SamsungOne-700" panose="020B0803030303020204" pitchFamily="34" charset="0"/>
                          <a:cs typeface="Apple SD Gothic Neo" charset="-127"/>
                        </a:rPr>
                        <a:t>)</a:t>
                      </a:r>
                    </a:p>
                  </p:txBody>
                </p:sp>
              </p:grpSp>
            </p:grpSp>
          </p:grpSp>
        </p:grpSp>
        <p:grpSp>
          <p:nvGrpSpPr>
            <p:cNvPr id="12" name="그룹 11">
              <a:extLst>
                <a:ext uri="{FF2B5EF4-FFF2-40B4-BE49-F238E27FC236}">
                  <a16:creationId xmlns:a16="http://schemas.microsoft.com/office/drawing/2014/main" id="{27D2C25A-E7BE-4D34-AECC-EB5D8E1AD60A}"/>
                </a:ext>
              </a:extLst>
            </p:cNvPr>
            <p:cNvGrpSpPr/>
            <p:nvPr/>
          </p:nvGrpSpPr>
          <p:grpSpPr>
            <a:xfrm>
              <a:off x="3925539" y="4299840"/>
              <a:ext cx="1278634" cy="1958423"/>
              <a:chOff x="3925539" y="4329953"/>
              <a:chExt cx="1278634" cy="1958423"/>
            </a:xfrm>
          </p:grpSpPr>
          <p:grpSp>
            <p:nvGrpSpPr>
              <p:cNvPr id="23" name="그룹 22">
                <a:extLst>
                  <a:ext uri="{FF2B5EF4-FFF2-40B4-BE49-F238E27FC236}">
                    <a16:creationId xmlns:a16="http://schemas.microsoft.com/office/drawing/2014/main" id="{9FDA1AED-E2CC-46CA-A187-CEF47012C582}"/>
                  </a:ext>
                </a:extLst>
              </p:cNvPr>
              <p:cNvGrpSpPr/>
              <p:nvPr/>
            </p:nvGrpSpPr>
            <p:grpSpPr>
              <a:xfrm>
                <a:off x="3976751" y="4550464"/>
                <a:ext cx="1176210" cy="1093234"/>
                <a:chOff x="4040712" y="4550464"/>
                <a:chExt cx="1176210" cy="1093234"/>
              </a:xfrm>
            </p:grpSpPr>
            <p:pic>
              <p:nvPicPr>
                <p:cNvPr id="26" name="그림 25">
                  <a:extLst>
                    <a:ext uri="{FF2B5EF4-FFF2-40B4-BE49-F238E27FC236}">
                      <a16:creationId xmlns:a16="http://schemas.microsoft.com/office/drawing/2014/main" id="{8F323887-1D16-4939-A451-D779B8D4D2E2}"/>
                    </a:ext>
                  </a:extLst>
                </p:cNvPr>
                <p:cNvPicPr>
                  <a:picLocks noChangeAspect="1"/>
                </p:cNvPicPr>
                <p:nvPr/>
              </p:nvPicPr>
              <p:blipFill rotWithShape="1">
                <a:blip r:embed="rId3"/>
                <a:srcRect l="47654" t="11972" r="41968" b="28774"/>
                <a:stretch/>
              </p:blipFill>
              <p:spPr>
                <a:xfrm>
                  <a:off x="4271426" y="4550464"/>
                  <a:ext cx="714782" cy="714782"/>
                </a:xfrm>
                <a:prstGeom prst="roundRect">
                  <a:avLst/>
                </a:prstGeom>
              </p:spPr>
            </p:pic>
            <p:sp>
              <p:nvSpPr>
                <p:cNvPr id="27" name="Rounded Rectangle 4">
                  <a:extLst>
                    <a:ext uri="{FF2B5EF4-FFF2-40B4-BE49-F238E27FC236}">
                      <a16:creationId xmlns:a16="http://schemas.microsoft.com/office/drawing/2014/main" id="{7D291FF2-741F-4D39-AAF1-9EB276779CEA}"/>
                    </a:ext>
                  </a:extLst>
                </p:cNvPr>
                <p:cNvSpPr/>
                <p:nvPr/>
              </p:nvSpPr>
              <p:spPr>
                <a:xfrm>
                  <a:off x="4040712" y="5380561"/>
                  <a:ext cx="1176210" cy="263137"/>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sz="1200" dirty="0">
                      <a:solidFill>
                        <a:srgbClr val="0043B2"/>
                      </a:solidFill>
                      <a:latin typeface="SamsungOne-700" panose="020B0803030303020204" pitchFamily="34" charset="0"/>
                      <a:ea typeface="SamsungOne-700" panose="020B0803030303020204" pitchFamily="34" charset="0"/>
                      <a:cs typeface="Apple SD Gothic Neo" charset="-127"/>
                    </a:rPr>
                    <a:t>Amazon EFS</a:t>
                  </a:r>
                </a:p>
              </p:txBody>
            </p:sp>
          </p:grpSp>
          <p:sp>
            <p:nvSpPr>
              <p:cNvPr id="24" name="모서리가 둥근 직사각형 39">
                <a:extLst>
                  <a:ext uri="{FF2B5EF4-FFF2-40B4-BE49-F238E27FC236}">
                    <a16:creationId xmlns:a16="http://schemas.microsoft.com/office/drawing/2014/main" id="{9A57EB07-AECC-49E0-980A-C25D8C87D943}"/>
                  </a:ext>
                </a:extLst>
              </p:cNvPr>
              <p:cNvSpPr/>
              <p:nvPr/>
            </p:nvSpPr>
            <p:spPr>
              <a:xfrm>
                <a:off x="3925539" y="4329953"/>
                <a:ext cx="1278634" cy="1799154"/>
              </a:xfrm>
              <a:prstGeom prst="roundRect">
                <a:avLst>
                  <a:gd name="adj" fmla="val 10688"/>
                </a:avLst>
              </a:prstGeom>
              <a:no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5" name="Rounded Rectangle 4">
                <a:extLst>
                  <a:ext uri="{FF2B5EF4-FFF2-40B4-BE49-F238E27FC236}">
                    <a16:creationId xmlns:a16="http://schemas.microsoft.com/office/drawing/2014/main" id="{D9AC8770-54CD-436D-BA71-18F7E42C9E33}"/>
                  </a:ext>
                </a:extLst>
              </p:cNvPr>
              <p:cNvSpPr/>
              <p:nvPr/>
            </p:nvSpPr>
            <p:spPr>
              <a:xfrm>
                <a:off x="4139567" y="5969839"/>
                <a:ext cx="850579" cy="31853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altLang="ko-KR" sz="1600" i="0" u="none" strike="noStrike" kern="1200" cap="none" spc="0" normalizeH="0" baseline="0" noProof="0" dirty="0">
                    <a:ln>
                      <a:noFill/>
                    </a:ln>
                    <a:solidFill>
                      <a:srgbClr val="0043B2"/>
                    </a:solidFill>
                    <a:effectLst/>
                    <a:uLnTx/>
                    <a:uFillTx/>
                    <a:latin typeface="SamsungOne-700" panose="020B0803030303020204" pitchFamily="34" charset="0"/>
                    <a:ea typeface="SamsungOne-700" panose="020B0803030303020204" pitchFamily="34" charset="0"/>
                    <a:cs typeface="Apple SD Gothic Neo" charset="-127"/>
                  </a:rPr>
                  <a:t> </a:t>
                </a:r>
                <a:r>
                  <a:rPr kumimoji="0" lang="en-US" altLang="ko-KR" sz="1600" i="0" u="none" strike="noStrike" kern="1200" cap="none" spc="0" normalizeH="0" baseline="0" noProof="0" dirty="0" err="1">
                    <a:ln>
                      <a:noFill/>
                    </a:ln>
                    <a:solidFill>
                      <a:srgbClr val="0043B2"/>
                    </a:solidFill>
                    <a:effectLst/>
                    <a:uLnTx/>
                    <a:uFillTx/>
                    <a:latin typeface="SamsungOne-700" panose="020B0803030303020204" pitchFamily="34" charset="0"/>
                    <a:ea typeface="SamsungOne-700" panose="020B0803030303020204" pitchFamily="34" charset="0"/>
                    <a:cs typeface="Apple SD Gothic Neo" charset="-127"/>
                  </a:rPr>
                  <a:t>Tệp</a:t>
                </a:r>
                <a:endParaRPr kumimoji="0" lang="en-US" sz="1600" i="0" u="none" strike="noStrike" kern="1200" cap="none" spc="0" normalizeH="0" baseline="0" noProof="0" dirty="0">
                  <a:ln>
                    <a:noFill/>
                  </a:ln>
                  <a:solidFill>
                    <a:srgbClr val="0043B2"/>
                  </a:solidFill>
                  <a:effectLst/>
                  <a:uLnTx/>
                  <a:uFillTx/>
                  <a:latin typeface="SamsungOne-700" panose="020B0803030303020204" pitchFamily="34" charset="0"/>
                  <a:ea typeface="SamsungOne-700" panose="020B0803030303020204" pitchFamily="34" charset="0"/>
                  <a:cs typeface="Apple SD Gothic Neo" charset="-127"/>
                </a:endParaRPr>
              </a:p>
            </p:txBody>
          </p:sp>
        </p:grpSp>
        <p:grpSp>
          <p:nvGrpSpPr>
            <p:cNvPr id="13" name="그룹 12">
              <a:extLst>
                <a:ext uri="{FF2B5EF4-FFF2-40B4-BE49-F238E27FC236}">
                  <a16:creationId xmlns:a16="http://schemas.microsoft.com/office/drawing/2014/main" id="{387205B8-4EFE-4A60-A2FD-A4ECE8D2125E}"/>
                </a:ext>
              </a:extLst>
            </p:cNvPr>
            <p:cNvGrpSpPr/>
            <p:nvPr/>
          </p:nvGrpSpPr>
          <p:grpSpPr>
            <a:xfrm>
              <a:off x="5603314" y="4299840"/>
              <a:ext cx="2519082" cy="1999690"/>
              <a:chOff x="5603314" y="4299840"/>
              <a:chExt cx="2519082" cy="1999690"/>
            </a:xfrm>
          </p:grpSpPr>
          <p:grpSp>
            <p:nvGrpSpPr>
              <p:cNvPr id="14" name="그룹 13">
                <a:extLst>
                  <a:ext uri="{FF2B5EF4-FFF2-40B4-BE49-F238E27FC236}">
                    <a16:creationId xmlns:a16="http://schemas.microsoft.com/office/drawing/2014/main" id="{BBD612B9-2978-4133-9EC1-A449B36705BE}"/>
                  </a:ext>
                </a:extLst>
              </p:cNvPr>
              <p:cNvGrpSpPr/>
              <p:nvPr/>
            </p:nvGrpSpPr>
            <p:grpSpPr>
              <a:xfrm>
                <a:off x="5762498" y="4550464"/>
                <a:ext cx="2200714" cy="1185535"/>
                <a:chOff x="5764158" y="4550464"/>
                <a:chExt cx="2200714" cy="1185535"/>
              </a:xfrm>
            </p:grpSpPr>
            <p:grpSp>
              <p:nvGrpSpPr>
                <p:cNvPr id="17" name="그룹 16">
                  <a:extLst>
                    <a:ext uri="{FF2B5EF4-FFF2-40B4-BE49-F238E27FC236}">
                      <a16:creationId xmlns:a16="http://schemas.microsoft.com/office/drawing/2014/main" id="{BEEA1A52-6CE2-4228-8DA3-10CA98CE6D86}"/>
                    </a:ext>
                  </a:extLst>
                </p:cNvPr>
                <p:cNvGrpSpPr/>
                <p:nvPr/>
              </p:nvGrpSpPr>
              <p:grpSpPr>
                <a:xfrm>
                  <a:off x="5764158" y="4550464"/>
                  <a:ext cx="1176210" cy="1093234"/>
                  <a:chOff x="5764158" y="4550464"/>
                  <a:chExt cx="1176210" cy="1093234"/>
                </a:xfrm>
              </p:grpSpPr>
              <p:pic>
                <p:nvPicPr>
                  <p:cNvPr id="21" name="그림 20">
                    <a:extLst>
                      <a:ext uri="{FF2B5EF4-FFF2-40B4-BE49-F238E27FC236}">
                        <a16:creationId xmlns:a16="http://schemas.microsoft.com/office/drawing/2014/main" id="{E5268BBF-0165-426D-BB6E-41446F0CB068}"/>
                      </a:ext>
                    </a:extLst>
                  </p:cNvPr>
                  <p:cNvPicPr>
                    <a:picLocks noChangeAspect="1"/>
                  </p:cNvPicPr>
                  <p:nvPr/>
                </p:nvPicPr>
                <p:blipFill rotWithShape="1">
                  <a:blip r:embed="rId3"/>
                  <a:srcRect l="69349" t="9438" r="19235" b="28345"/>
                  <a:stretch/>
                </p:blipFill>
                <p:spPr>
                  <a:xfrm>
                    <a:off x="5980062" y="4550464"/>
                    <a:ext cx="744402" cy="710565"/>
                  </a:xfrm>
                  <a:prstGeom prst="roundRect">
                    <a:avLst/>
                  </a:prstGeom>
                </p:spPr>
              </p:pic>
              <p:sp>
                <p:nvSpPr>
                  <p:cNvPr id="22" name="Rounded Rectangle 4">
                    <a:extLst>
                      <a:ext uri="{FF2B5EF4-FFF2-40B4-BE49-F238E27FC236}">
                        <a16:creationId xmlns:a16="http://schemas.microsoft.com/office/drawing/2014/main" id="{76425839-4ADB-4818-B50D-6A7DF62DF52D}"/>
                      </a:ext>
                    </a:extLst>
                  </p:cNvPr>
                  <p:cNvSpPr/>
                  <p:nvPr/>
                </p:nvSpPr>
                <p:spPr>
                  <a:xfrm>
                    <a:off x="5764158" y="5380561"/>
                    <a:ext cx="1176210" cy="263137"/>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sz="1200" dirty="0">
                        <a:solidFill>
                          <a:srgbClr val="0043B2"/>
                        </a:solidFill>
                        <a:latin typeface="SamsungOne-700" panose="020B0803030303020204" pitchFamily="34" charset="0"/>
                        <a:ea typeface="SamsungOne-700" panose="020B0803030303020204" pitchFamily="34" charset="0"/>
                        <a:cs typeface="Apple SD Gothic Neo" charset="-127"/>
                      </a:rPr>
                      <a:t>Amazon S3</a:t>
                    </a:r>
                  </a:p>
                </p:txBody>
              </p:sp>
            </p:grpSp>
            <p:grpSp>
              <p:nvGrpSpPr>
                <p:cNvPr id="18" name="그룹 17">
                  <a:extLst>
                    <a:ext uri="{FF2B5EF4-FFF2-40B4-BE49-F238E27FC236}">
                      <a16:creationId xmlns:a16="http://schemas.microsoft.com/office/drawing/2014/main" id="{B883FF7C-9A72-4549-9D18-A0868E00B0EA}"/>
                    </a:ext>
                  </a:extLst>
                </p:cNvPr>
                <p:cNvGrpSpPr/>
                <p:nvPr/>
              </p:nvGrpSpPr>
              <p:grpSpPr>
                <a:xfrm>
                  <a:off x="6788662" y="4550464"/>
                  <a:ext cx="1176210" cy="1185535"/>
                  <a:chOff x="6765802" y="4550464"/>
                  <a:chExt cx="1176210" cy="1185535"/>
                </a:xfrm>
              </p:grpSpPr>
              <p:pic>
                <p:nvPicPr>
                  <p:cNvPr id="19" name="그림 18">
                    <a:extLst>
                      <a:ext uri="{FF2B5EF4-FFF2-40B4-BE49-F238E27FC236}">
                        <a16:creationId xmlns:a16="http://schemas.microsoft.com/office/drawing/2014/main" id="{C756ED47-F261-4A99-B605-7C930BF41752}"/>
                      </a:ext>
                    </a:extLst>
                  </p:cNvPr>
                  <p:cNvPicPr>
                    <a:picLocks noChangeAspect="1"/>
                  </p:cNvPicPr>
                  <p:nvPr/>
                </p:nvPicPr>
                <p:blipFill rotWithShape="1">
                  <a:blip r:embed="rId3"/>
                  <a:srcRect l="84709" t="14441" r="3876" b="32230"/>
                  <a:stretch/>
                </p:blipFill>
                <p:spPr>
                  <a:xfrm>
                    <a:off x="6919023" y="4550464"/>
                    <a:ext cx="869769" cy="711629"/>
                  </a:xfrm>
                  <a:prstGeom prst="roundRect">
                    <a:avLst/>
                  </a:prstGeom>
                </p:spPr>
              </p:pic>
              <p:sp>
                <p:nvSpPr>
                  <p:cNvPr id="20" name="Rounded Rectangle 4">
                    <a:extLst>
                      <a:ext uri="{FF2B5EF4-FFF2-40B4-BE49-F238E27FC236}">
                        <a16:creationId xmlns:a16="http://schemas.microsoft.com/office/drawing/2014/main" id="{91FE521D-8A71-4B7D-AF8D-CD93614EE24C}"/>
                      </a:ext>
                    </a:extLst>
                  </p:cNvPr>
                  <p:cNvSpPr/>
                  <p:nvPr/>
                </p:nvSpPr>
                <p:spPr>
                  <a:xfrm>
                    <a:off x="6765802" y="5389762"/>
                    <a:ext cx="1176210" cy="346237"/>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50000"/>
                      </a:lnSpc>
                      <a:spcBef>
                        <a:spcPts val="0"/>
                      </a:spcBef>
                      <a:spcAft>
                        <a:spcPct val="35000"/>
                      </a:spcAft>
                      <a:buClrTx/>
                      <a:buSzTx/>
                      <a:buFontTx/>
                      <a:buNone/>
                      <a:tabLst/>
                      <a:defRPr/>
                    </a:pPr>
                    <a:r>
                      <a:rPr kumimoji="0" lang="en-US" sz="1200" dirty="0">
                        <a:solidFill>
                          <a:srgbClr val="0043B2"/>
                        </a:solidFill>
                        <a:latin typeface="SamsungOne-700" panose="020B0803030303020204" pitchFamily="34" charset="0"/>
                        <a:ea typeface="SamsungOne-700" panose="020B0803030303020204" pitchFamily="34" charset="0"/>
                        <a:cs typeface="Apple SD Gothic Neo" charset="-127"/>
                      </a:rPr>
                      <a:t>Amazon</a:t>
                    </a:r>
                  </a:p>
                  <a:p>
                    <a:pPr marL="0" marR="0" lvl="0" indent="0" algn="ctr" defTabSz="1066720" rtl="0" eaLnBrk="1" fontAlgn="auto" latinLnBrk="0" hangingPunct="1">
                      <a:lnSpc>
                        <a:spcPct val="50000"/>
                      </a:lnSpc>
                      <a:spcBef>
                        <a:spcPts val="0"/>
                      </a:spcBef>
                      <a:spcAft>
                        <a:spcPct val="35000"/>
                      </a:spcAft>
                      <a:buClrTx/>
                      <a:buSzTx/>
                      <a:buFontTx/>
                      <a:buNone/>
                      <a:tabLst/>
                      <a:defRPr/>
                    </a:pPr>
                    <a:r>
                      <a:rPr kumimoji="0" lang="en-US" sz="1200" dirty="0">
                        <a:solidFill>
                          <a:srgbClr val="0043B2"/>
                        </a:solidFill>
                        <a:latin typeface="SamsungOne-700" panose="020B0803030303020204" pitchFamily="34" charset="0"/>
                        <a:ea typeface="SamsungOne-700" panose="020B0803030303020204" pitchFamily="34" charset="0"/>
                        <a:cs typeface="Apple SD Gothic Neo" charset="-127"/>
                      </a:rPr>
                      <a:t>Glacier</a:t>
                    </a:r>
                  </a:p>
                </p:txBody>
              </p:sp>
            </p:grpSp>
          </p:grpSp>
          <p:sp>
            <p:nvSpPr>
              <p:cNvPr id="15" name="모서리가 둥근 직사각형 41">
                <a:extLst>
                  <a:ext uri="{FF2B5EF4-FFF2-40B4-BE49-F238E27FC236}">
                    <a16:creationId xmlns:a16="http://schemas.microsoft.com/office/drawing/2014/main" id="{B48983F5-C391-4155-831C-0EEC1B42EC32}"/>
                  </a:ext>
                </a:extLst>
              </p:cNvPr>
              <p:cNvSpPr/>
              <p:nvPr/>
            </p:nvSpPr>
            <p:spPr>
              <a:xfrm>
                <a:off x="5603314" y="4299840"/>
                <a:ext cx="2519082" cy="1799154"/>
              </a:xfrm>
              <a:prstGeom prst="roundRect">
                <a:avLst>
                  <a:gd name="adj" fmla="val 10688"/>
                </a:avLst>
              </a:prstGeom>
              <a:no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Rounded Rectangle 4">
                <a:extLst>
                  <a:ext uri="{FF2B5EF4-FFF2-40B4-BE49-F238E27FC236}">
                    <a16:creationId xmlns:a16="http://schemas.microsoft.com/office/drawing/2014/main" id="{D4062E94-8AE0-42A9-A7B7-768D42B9211F}"/>
                  </a:ext>
                </a:extLst>
              </p:cNvPr>
              <p:cNvSpPr/>
              <p:nvPr/>
            </p:nvSpPr>
            <p:spPr>
              <a:xfrm>
                <a:off x="6350603" y="5980993"/>
                <a:ext cx="1016000" cy="31853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lang="en-US" sz="1600" dirty="0" err="1">
                    <a:solidFill>
                      <a:srgbClr val="0043B2"/>
                    </a:solidFill>
                    <a:latin typeface="SamsungOne-700" panose="020B0803030303020204" pitchFamily="34" charset="0"/>
                    <a:ea typeface="SamsungOne-700" panose="020B0803030303020204" pitchFamily="34" charset="0"/>
                    <a:cs typeface="Apple SD Gothic Neo" charset="-127"/>
                  </a:rPr>
                  <a:t>Đối</a:t>
                </a:r>
                <a:r>
                  <a:rPr lang="en-US" sz="16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600" dirty="0" err="1">
                    <a:solidFill>
                      <a:srgbClr val="0043B2"/>
                    </a:solidFill>
                    <a:latin typeface="SamsungOne-700" panose="020B0803030303020204" pitchFamily="34" charset="0"/>
                    <a:ea typeface="SamsungOne-700" panose="020B0803030303020204" pitchFamily="34" charset="0"/>
                    <a:cs typeface="Apple SD Gothic Neo" charset="-127"/>
                  </a:rPr>
                  <a:t>tượng</a:t>
                </a:r>
                <a:endParaRPr kumimoji="0" lang="en-US" sz="1600" i="0" u="none" strike="noStrike" kern="1200" cap="none" spc="0" normalizeH="0" baseline="0" noProof="0" dirty="0">
                  <a:ln>
                    <a:noFill/>
                  </a:ln>
                  <a:solidFill>
                    <a:srgbClr val="0043B2"/>
                  </a:solidFill>
                  <a:effectLst/>
                  <a:uLnTx/>
                  <a:uFillTx/>
                  <a:latin typeface="SamsungOne-700" panose="020B0803030303020204" pitchFamily="34" charset="0"/>
                  <a:ea typeface="SamsungOne-700" panose="020B0803030303020204" pitchFamily="34" charset="0"/>
                  <a:cs typeface="Apple SD Gothic Neo" charset="-127"/>
                </a:endParaRPr>
              </a:p>
            </p:txBody>
          </p:sp>
        </p:grpSp>
      </p:grpSp>
    </p:spTree>
    <p:extLst>
      <p:ext uri="{BB962C8B-B14F-4D97-AF65-F5344CB8AC3E}">
        <p14:creationId xmlns:p14="http://schemas.microsoft.com/office/powerpoint/2010/main" val="376320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a:ea typeface="SamsungOneKorean 400" panose="020B0503030303020204" pitchFamily="50" charset="-127"/>
              </a:rPr>
              <a:t>Amazon S3</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7163150" cy="914400"/>
          </a:xfrm>
        </p:spPr>
        <p:txBody>
          <a:bodyPr/>
          <a:lstStyle/>
          <a:p>
            <a:r>
              <a:rPr lang="en-US" altLang="ko-KR" dirty="0"/>
              <a:t>f</a:t>
            </a:r>
            <a:r>
              <a:rPr lang="vi-VN" altLang="ko-KR" dirty="0"/>
              <a:t>Dịch vụ lưu trữ đơn giản</a:t>
            </a:r>
          </a:p>
          <a:p>
            <a:r>
              <a:rPr lang="vi-VN" altLang="ko-KR" dirty="0"/>
              <a:t>Giao diện dịch vụ web đơn giản</a:t>
            </a:r>
          </a:p>
          <a:p>
            <a:r>
              <a:rPr lang="en-US" altLang="ko-KR" dirty="0"/>
              <a:t>Bucket (</a:t>
            </a:r>
            <a:r>
              <a:rPr lang="en-US" altLang="ko-KR" dirty="0" err="1"/>
              <a:t>bộ</a:t>
            </a:r>
            <a:r>
              <a:rPr lang="en-US" altLang="ko-KR" dirty="0"/>
              <a:t> </a:t>
            </a:r>
            <a:r>
              <a:rPr lang="en-US" altLang="ko-KR" dirty="0" err="1"/>
              <a:t>chứa</a:t>
            </a:r>
            <a:r>
              <a:rPr lang="en-US" altLang="ko-KR" dirty="0"/>
              <a:t>)</a:t>
            </a:r>
          </a:p>
          <a:p>
            <a:pPr lvl="1"/>
            <a:r>
              <a:rPr lang="vi-VN" altLang="ko-KR" dirty="0"/>
              <a:t>Để tải dữ liệu (ảnh, video, tài liệu, v.v.) lên S3, trước tiên hãy tạo một </a:t>
            </a:r>
            <a:r>
              <a:rPr lang="en-US" altLang="ko-KR" dirty="0"/>
              <a:t>bucket </a:t>
            </a:r>
            <a:r>
              <a:rPr lang="vi-VN" altLang="ko-KR" dirty="0"/>
              <a:t>S3 trong một Khu vực AWS. Tải đối tượng lên </a:t>
            </a:r>
            <a:r>
              <a:rPr lang="en-US" altLang="ko-KR" dirty="0"/>
              <a:t>bucket</a:t>
            </a:r>
            <a:r>
              <a:rPr lang="vi-VN" altLang="ko-KR" dirty="0"/>
              <a:t> này</a:t>
            </a:r>
          </a:p>
          <a:p>
            <a:pPr lvl="1"/>
            <a:r>
              <a:rPr lang="vi-VN" altLang="ko-KR" dirty="0"/>
              <a:t>Tên bộ chứa là duy nhất trên toàn cầu và không gian tên được chia sẻ bởi tất cả các tài khoản AWS.</a:t>
            </a:r>
            <a:endParaRPr lang="en-US" altLang="ko-KR" dirty="0"/>
          </a:p>
          <a:p>
            <a:r>
              <a:rPr lang="en-US" altLang="ko-KR" dirty="0" err="1"/>
              <a:t>Sự</a:t>
            </a:r>
            <a:r>
              <a:rPr lang="en-US" altLang="ko-KR" dirty="0"/>
              <a:t> </a:t>
            </a:r>
            <a:r>
              <a:rPr lang="en-US" altLang="ko-KR" dirty="0" err="1"/>
              <a:t>cho</a:t>
            </a:r>
            <a:r>
              <a:rPr lang="en-US" altLang="ko-KR" dirty="0"/>
              <a:t> </a:t>
            </a:r>
            <a:r>
              <a:rPr lang="en-US" altLang="ko-KR" dirty="0" err="1"/>
              <a:t>phép</a:t>
            </a:r>
            <a:endParaRPr lang="en-US" altLang="ko-KR" dirty="0"/>
          </a:p>
          <a:p>
            <a:r>
              <a:rPr lang="en-US" altLang="ko-KR" dirty="0"/>
              <a:t>Managing public access to buckets</a:t>
            </a:r>
          </a:p>
          <a:p>
            <a:pPr lvl="1"/>
            <a:r>
              <a:rPr lang="en-US" altLang="ko-KR" dirty="0"/>
              <a:t>ACL</a:t>
            </a:r>
          </a:p>
          <a:p>
            <a:pPr lvl="1"/>
            <a:r>
              <a:rPr lang="en-US" altLang="ko-KR" dirty="0" err="1"/>
              <a:t>Chính</a:t>
            </a:r>
            <a:r>
              <a:rPr lang="en-US" altLang="ko-KR" dirty="0"/>
              <a:t> </a:t>
            </a:r>
            <a:r>
              <a:rPr lang="en-US" altLang="ko-KR" dirty="0" err="1"/>
              <a:t>sách</a:t>
            </a:r>
            <a:r>
              <a:rPr lang="en-US" altLang="ko-KR" dirty="0"/>
              <a:t> bucket</a:t>
            </a:r>
            <a:endParaRPr lang="ko-KR" altLang="en-US" dirty="0"/>
          </a:p>
        </p:txBody>
      </p:sp>
      <p:pic>
        <p:nvPicPr>
          <p:cNvPr id="7" name="Picture 4">
            <a:extLst>
              <a:ext uri="{FF2B5EF4-FFF2-40B4-BE49-F238E27FC236}">
                <a16:creationId xmlns:a16="http://schemas.microsoft.com/office/drawing/2014/main" id="{0D34C2F8-51C6-1A4F-AF51-43B91CCEA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328" y="3579834"/>
            <a:ext cx="2201335" cy="2641600"/>
          </a:xfrm>
          <a:prstGeom prst="rect">
            <a:avLst/>
          </a:prstGeom>
        </p:spPr>
      </p:pic>
    </p:spTree>
    <p:extLst>
      <p:ext uri="{BB962C8B-B14F-4D97-AF65-F5344CB8AC3E}">
        <p14:creationId xmlns:p14="http://schemas.microsoft.com/office/powerpoint/2010/main" val="1723653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Trường</a:t>
            </a:r>
            <a:r>
              <a:rPr lang="en-US" altLang="ko-KR" dirty="0">
                <a:ea typeface="SamsungOneKorean 400" panose="020B0503030303020204" pitchFamily="50" charset="-127"/>
              </a:rPr>
              <a:t> </a:t>
            </a:r>
            <a:r>
              <a:rPr lang="en-US" altLang="ko-KR" dirty="0" err="1">
                <a:ea typeface="SamsungOneKorean 400" panose="020B0503030303020204" pitchFamily="50" charset="-127"/>
              </a:rPr>
              <a:t>hợp</a:t>
            </a:r>
            <a:r>
              <a:rPr lang="en-US" altLang="ko-KR" dirty="0">
                <a:ea typeface="SamsungOneKorean 400" panose="020B0503030303020204" pitchFamily="50" charset="-127"/>
              </a:rPr>
              <a:t> </a:t>
            </a:r>
            <a:r>
              <a:rPr lang="en-US" altLang="ko-KR" dirty="0" err="1">
                <a:ea typeface="SamsungOneKorean 400" panose="020B0503030303020204" pitchFamily="50" charset="-127"/>
              </a:rPr>
              <a:t>sử</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với</a:t>
            </a:r>
            <a:r>
              <a:rPr lang="en-US" altLang="ko-KR" dirty="0">
                <a:ea typeface="SamsungOneKorean 400" panose="020B0503030303020204" pitchFamily="50" charset="-127"/>
              </a:rPr>
              <a:t> Amazon S3</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5632916" cy="2700274"/>
          </a:xfrm>
        </p:spPr>
        <p:txBody>
          <a:bodyPr/>
          <a:lstStyle/>
          <a:p>
            <a:r>
              <a:rPr lang="vi-VN" altLang="ko-KR" dirty="0"/>
              <a:t>Lưu trữ &amp; Phân phối Nội dung</a:t>
            </a:r>
          </a:p>
          <a:p>
            <a:r>
              <a:rPr lang="vi-VN" altLang="ko-KR" dirty="0"/>
              <a:t>Phân tích dữ liệu lớn</a:t>
            </a:r>
          </a:p>
          <a:p>
            <a:r>
              <a:rPr lang="vi-VN" altLang="ko-KR" dirty="0"/>
              <a:t>Sao lưu &amp; Lưu trữ</a:t>
            </a:r>
          </a:p>
          <a:p>
            <a:r>
              <a:rPr lang="vi-VN" altLang="ko-KR" dirty="0"/>
              <a:t>Phục hồi sau thảm họa</a:t>
            </a:r>
          </a:p>
          <a:p>
            <a:r>
              <a:rPr lang="vi-VN" altLang="ko-KR" dirty="0"/>
              <a:t>Lưu trữ trang web tĩnh</a:t>
            </a:r>
          </a:p>
          <a:p>
            <a:r>
              <a:rPr lang="vi-VN" altLang="ko-KR" dirty="0"/>
              <a:t>Dữ liệu ứng dụng gốc trên đám mây</a:t>
            </a:r>
          </a:p>
          <a:p>
            <a:r>
              <a:rPr lang="vi-VN" altLang="ko-KR" dirty="0"/>
              <a:t>Xây dựng kho dữ liệu</a:t>
            </a:r>
            <a:endParaRPr lang="en-US" altLang="ko-KR" dirty="0"/>
          </a:p>
        </p:txBody>
      </p:sp>
      <p:sp>
        <p:nvSpPr>
          <p:cNvPr id="8" name="Shape 198">
            <a:extLst>
              <a:ext uri="{FF2B5EF4-FFF2-40B4-BE49-F238E27FC236}">
                <a16:creationId xmlns:a16="http://schemas.microsoft.com/office/drawing/2014/main" id="{ADC81CDF-5779-B24D-9A8B-6137D2096C9B}"/>
              </a:ext>
            </a:extLst>
          </p:cNvPr>
          <p:cNvSpPr txBox="1">
            <a:spLocks/>
          </p:cNvSpPr>
          <p:nvPr/>
        </p:nvSpPr>
        <p:spPr>
          <a:xfrm>
            <a:off x="6385715" y="5164641"/>
            <a:ext cx="2946685" cy="933449"/>
          </a:xfrm>
          <a:prstGeom prst="rect">
            <a:avLst/>
          </a:prstGeom>
        </p:spPr>
        <p:txBody>
          <a:bodyPr/>
          <a:lstStyle>
            <a:lvl1pPr algn="l" defTabSz="844083" rtl="0" eaLnBrk="1" latinLnBrk="1" hangingPunct="1">
              <a:lnSpc>
                <a:spcPct val="90000"/>
              </a:lnSpc>
              <a:spcBef>
                <a:spcPct val="0"/>
              </a:spcBef>
              <a:buNone/>
              <a:defRPr sz="4000" kern="1200">
                <a:solidFill>
                  <a:schemeClr val="tx1"/>
                </a:solidFill>
                <a:latin typeface="+mj-lt"/>
                <a:ea typeface="+mj-ea"/>
                <a:cs typeface="+mj-cs"/>
              </a:defRPr>
            </a:lvl1pPr>
          </a:lstStyle>
          <a:p>
            <a:pPr>
              <a:defRPr sz="1800">
                <a:solidFill>
                  <a:srgbClr val="000000"/>
                </a:solidFill>
              </a:defRPr>
            </a:pPr>
            <a:r>
              <a:rPr lang="en" sz="4400" dirty="0">
                <a:latin typeface="SamsungOne-400" panose="020B0503030303020204" pitchFamily="34" charset="0"/>
              </a:rPr>
              <a:t>Amazon S3</a:t>
            </a:r>
          </a:p>
        </p:txBody>
      </p:sp>
      <p:pic>
        <p:nvPicPr>
          <p:cNvPr id="9" name="Picture 9">
            <a:extLst>
              <a:ext uri="{FF2B5EF4-FFF2-40B4-BE49-F238E27FC236}">
                <a16:creationId xmlns:a16="http://schemas.microsoft.com/office/drawing/2014/main" id="{FA75C98A-73BE-554C-95EC-FA1301DC9A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1302" y="3458018"/>
            <a:ext cx="1354668" cy="1625600"/>
          </a:xfrm>
          <a:prstGeom prst="rect">
            <a:avLst/>
          </a:prstGeom>
        </p:spPr>
      </p:pic>
    </p:spTree>
    <p:extLst>
      <p:ext uri="{BB962C8B-B14F-4D97-AF65-F5344CB8AC3E}">
        <p14:creationId xmlns:p14="http://schemas.microsoft.com/office/powerpoint/2010/main" val="4003505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Kho lưu trữ dữ liệu với Amazon S3</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8796528" cy="1130781"/>
          </a:xfrm>
        </p:spPr>
        <p:txBody>
          <a:bodyPr/>
          <a:lstStyle/>
          <a:p>
            <a:r>
              <a:rPr lang="vi-VN" altLang="ko-KR" dirty="0"/>
              <a:t>Lưu trữ dữ liệu bằng S3</a:t>
            </a:r>
          </a:p>
          <a:p>
            <a:r>
              <a:rPr lang="vi-VN" altLang="ko-KR" dirty="0"/>
              <a:t>Thực hiện các hoạt động chuyển đổi dữ liệu (ETL) và phân tích qua EMR</a:t>
            </a:r>
          </a:p>
          <a:p>
            <a:r>
              <a:rPr lang="vi-VN" altLang="ko-KR" dirty="0"/>
              <a:t>Tận dụng nền tảng dịch chuyển đỏ cho các ứng dụng kinh doanh thông minh</a:t>
            </a:r>
            <a:endParaRPr lang="en-US" altLang="ko-KR" dirty="0"/>
          </a:p>
        </p:txBody>
      </p:sp>
      <p:grpSp>
        <p:nvGrpSpPr>
          <p:cNvPr id="7" name="그룹 6">
            <a:extLst>
              <a:ext uri="{FF2B5EF4-FFF2-40B4-BE49-F238E27FC236}">
                <a16:creationId xmlns:a16="http://schemas.microsoft.com/office/drawing/2014/main" id="{86193C4F-ADA3-4C4D-9323-01D6AE3E3B7D}"/>
              </a:ext>
            </a:extLst>
          </p:cNvPr>
          <p:cNvGrpSpPr/>
          <p:nvPr/>
        </p:nvGrpSpPr>
        <p:grpSpPr>
          <a:xfrm>
            <a:off x="508716" y="3672712"/>
            <a:ext cx="8823684" cy="2371731"/>
            <a:chOff x="508716" y="3672712"/>
            <a:chExt cx="8823684" cy="2371731"/>
          </a:xfrm>
        </p:grpSpPr>
        <p:pic>
          <p:nvPicPr>
            <p:cNvPr id="8" name="그림 7">
              <a:extLst>
                <a:ext uri="{FF2B5EF4-FFF2-40B4-BE49-F238E27FC236}">
                  <a16:creationId xmlns:a16="http://schemas.microsoft.com/office/drawing/2014/main" id="{9FEC4FE7-EEB9-4B3E-B543-04015E1599B5}"/>
                </a:ext>
              </a:extLst>
            </p:cNvPr>
            <p:cNvPicPr>
              <a:picLocks noChangeAspect="1"/>
            </p:cNvPicPr>
            <p:nvPr/>
          </p:nvPicPr>
          <p:blipFill>
            <a:blip r:embed="rId3"/>
            <a:stretch>
              <a:fillRect/>
            </a:stretch>
          </p:blipFill>
          <p:spPr>
            <a:xfrm>
              <a:off x="508716" y="3672712"/>
              <a:ext cx="8823684" cy="2309676"/>
            </a:xfrm>
            <a:prstGeom prst="rect">
              <a:avLst/>
            </a:prstGeom>
          </p:spPr>
        </p:pic>
        <p:sp>
          <p:nvSpPr>
            <p:cNvPr id="9" name="Rounded Rectangle 4">
              <a:extLst>
                <a:ext uri="{FF2B5EF4-FFF2-40B4-BE49-F238E27FC236}">
                  <a16:creationId xmlns:a16="http://schemas.microsoft.com/office/drawing/2014/main" id="{68C6685A-F304-42E6-8A42-3CE09283C649}"/>
                </a:ext>
              </a:extLst>
            </p:cNvPr>
            <p:cNvSpPr/>
            <p:nvPr/>
          </p:nvSpPr>
          <p:spPr>
            <a:xfrm>
              <a:off x="521378" y="4626464"/>
              <a:ext cx="1273172" cy="29083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lvl="0" algn="ctr" defTabSz="1066720">
                <a:lnSpc>
                  <a:spcPct val="90000"/>
                </a:lnSpc>
                <a:spcAft>
                  <a:spcPct val="35000"/>
                </a:spcAft>
                <a:defRPr/>
              </a:pPr>
              <a:r>
                <a:rPr lang="en-US" sz="1400" dirty="0" err="1">
                  <a:solidFill>
                    <a:srgbClr val="0043B2"/>
                  </a:solidFill>
                  <a:latin typeface="SamsungOne-700" panose="020B0803030303020204" pitchFamily="34" charset="0"/>
                  <a:ea typeface="SamsungOne-700" panose="020B0803030303020204" pitchFamily="34" charset="0"/>
                  <a:cs typeface="Apple SD Gothic Neo" charset="-127"/>
                </a:rPr>
                <a:t>Nguồn</a:t>
              </a:r>
              <a:r>
                <a:rPr lang="en-US" sz="14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400" dirty="0" err="1">
                  <a:solidFill>
                    <a:srgbClr val="0043B2"/>
                  </a:solidFill>
                  <a:latin typeface="SamsungOne-700" panose="020B0803030303020204" pitchFamily="34" charset="0"/>
                  <a:ea typeface="SamsungOne-700" panose="020B0803030303020204" pitchFamily="34" charset="0"/>
                  <a:cs typeface="Apple SD Gothic Neo" charset="-127"/>
                </a:rPr>
                <a:t>dữ</a:t>
              </a:r>
              <a:r>
                <a:rPr lang="en-US" sz="14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400" dirty="0" err="1">
                  <a:solidFill>
                    <a:srgbClr val="0043B2"/>
                  </a:solidFill>
                  <a:latin typeface="SamsungOne-700" panose="020B0803030303020204" pitchFamily="34" charset="0"/>
                  <a:ea typeface="SamsungOne-700" panose="020B0803030303020204" pitchFamily="34" charset="0"/>
                  <a:cs typeface="Apple SD Gothic Neo" charset="-127"/>
                </a:rPr>
                <a:t>liệu</a:t>
              </a:r>
              <a:endParaRPr kumimoji="0" lang="en-US" sz="1400" dirty="0">
                <a:solidFill>
                  <a:srgbClr val="0043B2"/>
                </a:solidFill>
                <a:latin typeface="SamsungOne-700" panose="020B0803030303020204" pitchFamily="34" charset="0"/>
                <a:ea typeface="SamsungOne-700" panose="020B0803030303020204" pitchFamily="34" charset="0"/>
                <a:cs typeface="Apple SD Gothic Neo" charset="-127"/>
              </a:endParaRPr>
            </a:p>
          </p:txBody>
        </p:sp>
        <p:sp>
          <p:nvSpPr>
            <p:cNvPr id="11" name="Rounded Rectangle 4">
              <a:extLst>
                <a:ext uri="{FF2B5EF4-FFF2-40B4-BE49-F238E27FC236}">
                  <a16:creationId xmlns:a16="http://schemas.microsoft.com/office/drawing/2014/main" id="{3B9D4DDE-4174-406D-B098-7AC0DD8EC98E}"/>
                </a:ext>
              </a:extLst>
            </p:cNvPr>
            <p:cNvSpPr/>
            <p:nvPr/>
          </p:nvSpPr>
          <p:spPr>
            <a:xfrm>
              <a:off x="1966310" y="5024176"/>
              <a:ext cx="1176210" cy="650935"/>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lvl="0" algn="ctr" defTabSz="1066720">
                <a:spcAft>
                  <a:spcPct val="35000"/>
                </a:spcAft>
                <a:defRPr/>
              </a:pP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Tải</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dữ</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liệu</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từ</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nhiều</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nguồn</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lên</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S3</a:t>
              </a:r>
              <a:endParaRPr kumimoji="0" lang="en-US" sz="1200" dirty="0">
                <a:solidFill>
                  <a:srgbClr val="0043B2"/>
                </a:solidFill>
                <a:latin typeface="SamsungOne-700" panose="020B0803030303020204" pitchFamily="34" charset="0"/>
                <a:ea typeface="SamsungOne-700" panose="020B0803030303020204" pitchFamily="34" charset="0"/>
                <a:cs typeface="Apple SD Gothic Neo" charset="-127"/>
              </a:endParaRPr>
            </a:p>
          </p:txBody>
        </p:sp>
        <p:sp>
          <p:nvSpPr>
            <p:cNvPr id="12" name="Rounded Rectangle 4">
              <a:extLst>
                <a:ext uri="{FF2B5EF4-FFF2-40B4-BE49-F238E27FC236}">
                  <a16:creationId xmlns:a16="http://schemas.microsoft.com/office/drawing/2014/main" id="{96483BE3-9B9C-4E6C-B455-B4B012199161}"/>
                </a:ext>
              </a:extLst>
            </p:cNvPr>
            <p:cNvSpPr/>
            <p:nvPr/>
          </p:nvSpPr>
          <p:spPr>
            <a:xfrm>
              <a:off x="1989170" y="4621810"/>
              <a:ext cx="1176210" cy="29083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sz="1400" dirty="0">
                  <a:solidFill>
                    <a:srgbClr val="0043B2"/>
                  </a:solidFill>
                  <a:latin typeface="SamsungOne-700" panose="020B0803030303020204" pitchFamily="34" charset="0"/>
                  <a:ea typeface="SamsungOne-700" panose="020B0803030303020204" pitchFamily="34" charset="0"/>
                  <a:cs typeface="Apple SD Gothic Neo" charset="-127"/>
                </a:rPr>
                <a:t>S3</a:t>
              </a:r>
            </a:p>
          </p:txBody>
        </p:sp>
        <p:sp>
          <p:nvSpPr>
            <p:cNvPr id="13" name="Rounded Rectangle 4">
              <a:extLst>
                <a:ext uri="{FF2B5EF4-FFF2-40B4-BE49-F238E27FC236}">
                  <a16:creationId xmlns:a16="http://schemas.microsoft.com/office/drawing/2014/main" id="{945F2BE0-555D-4713-9767-83FCF71DEB47}"/>
                </a:ext>
              </a:extLst>
            </p:cNvPr>
            <p:cNvSpPr/>
            <p:nvPr/>
          </p:nvSpPr>
          <p:spPr>
            <a:xfrm>
              <a:off x="3469624" y="4621810"/>
              <a:ext cx="1176210" cy="29083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sz="1400" dirty="0">
                  <a:solidFill>
                    <a:srgbClr val="0043B2"/>
                  </a:solidFill>
                  <a:latin typeface="SamsungOne-700" panose="020B0803030303020204" pitchFamily="34" charset="0"/>
                  <a:ea typeface="SamsungOne-700" panose="020B0803030303020204" pitchFamily="34" charset="0"/>
                  <a:cs typeface="Apple SD Gothic Neo" charset="-127"/>
                </a:rPr>
                <a:t>EMR</a:t>
              </a:r>
            </a:p>
          </p:txBody>
        </p:sp>
        <p:sp>
          <p:nvSpPr>
            <p:cNvPr id="14" name="Rounded Rectangle 4">
              <a:extLst>
                <a:ext uri="{FF2B5EF4-FFF2-40B4-BE49-F238E27FC236}">
                  <a16:creationId xmlns:a16="http://schemas.microsoft.com/office/drawing/2014/main" id="{7C273169-707D-485C-BC9E-AE0DDAB30681}"/>
                </a:ext>
              </a:extLst>
            </p:cNvPr>
            <p:cNvSpPr/>
            <p:nvPr/>
          </p:nvSpPr>
          <p:spPr>
            <a:xfrm>
              <a:off x="4950078" y="4621810"/>
              <a:ext cx="1176210" cy="29083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sz="1400" dirty="0">
                  <a:solidFill>
                    <a:srgbClr val="0043B2"/>
                  </a:solidFill>
                  <a:latin typeface="SamsungOne-700" panose="020B0803030303020204" pitchFamily="34" charset="0"/>
                  <a:ea typeface="SamsungOne-700" panose="020B0803030303020204" pitchFamily="34" charset="0"/>
                  <a:cs typeface="Apple SD Gothic Neo" charset="-127"/>
                </a:rPr>
                <a:t>S3</a:t>
              </a:r>
            </a:p>
          </p:txBody>
        </p:sp>
        <p:sp>
          <p:nvSpPr>
            <p:cNvPr id="15" name="Rounded Rectangle 4">
              <a:extLst>
                <a:ext uri="{FF2B5EF4-FFF2-40B4-BE49-F238E27FC236}">
                  <a16:creationId xmlns:a16="http://schemas.microsoft.com/office/drawing/2014/main" id="{AE4E9673-D14D-42DE-8A5C-F0561768DD93}"/>
                </a:ext>
              </a:extLst>
            </p:cNvPr>
            <p:cNvSpPr/>
            <p:nvPr/>
          </p:nvSpPr>
          <p:spPr>
            <a:xfrm>
              <a:off x="6327176" y="4621810"/>
              <a:ext cx="1176210" cy="29083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sz="1400" dirty="0">
                  <a:solidFill>
                    <a:srgbClr val="0043B2"/>
                  </a:solidFill>
                  <a:latin typeface="SamsungOne-700" panose="020B0803030303020204" pitchFamily="34" charset="0"/>
                  <a:ea typeface="SamsungOne-700" panose="020B0803030303020204" pitchFamily="34" charset="0"/>
                  <a:cs typeface="Apple SD Gothic Neo" charset="-127"/>
                </a:rPr>
                <a:t>Redshift</a:t>
              </a:r>
            </a:p>
          </p:txBody>
        </p:sp>
        <p:sp>
          <p:nvSpPr>
            <p:cNvPr id="16" name="Rounded Rectangle 4">
              <a:extLst>
                <a:ext uri="{FF2B5EF4-FFF2-40B4-BE49-F238E27FC236}">
                  <a16:creationId xmlns:a16="http://schemas.microsoft.com/office/drawing/2014/main" id="{A5A4625F-A3CB-46E7-B413-5FBD1761A7AF}"/>
                </a:ext>
              </a:extLst>
            </p:cNvPr>
            <p:cNvSpPr/>
            <p:nvPr/>
          </p:nvSpPr>
          <p:spPr>
            <a:xfrm>
              <a:off x="7910986" y="4621810"/>
              <a:ext cx="1176210" cy="29083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marL="0" marR="0" lvl="0" indent="0" algn="ctr" defTabSz="1066720" rtl="0" eaLnBrk="1" fontAlgn="auto" latinLnBrk="0" hangingPunct="1">
                <a:lnSpc>
                  <a:spcPct val="90000"/>
                </a:lnSpc>
                <a:spcBef>
                  <a:spcPts val="0"/>
                </a:spcBef>
                <a:spcAft>
                  <a:spcPct val="35000"/>
                </a:spcAft>
                <a:buClrTx/>
                <a:buSzTx/>
                <a:buFontTx/>
                <a:buNone/>
                <a:tabLst/>
                <a:defRPr/>
              </a:pPr>
              <a:r>
                <a:rPr kumimoji="0" lang="en-US" sz="1400" dirty="0">
                  <a:solidFill>
                    <a:srgbClr val="0043B2"/>
                  </a:solidFill>
                  <a:latin typeface="SamsungOne-700" panose="020B0803030303020204" pitchFamily="34" charset="0"/>
                  <a:ea typeface="SamsungOne-700" panose="020B0803030303020204" pitchFamily="34" charset="0"/>
                  <a:cs typeface="Apple SD Gothic Neo" charset="-127"/>
                </a:rPr>
                <a:t>QuickSight</a:t>
              </a:r>
            </a:p>
          </p:txBody>
        </p:sp>
        <p:sp>
          <p:nvSpPr>
            <p:cNvPr id="17" name="Rounded Rectangle 4">
              <a:extLst>
                <a:ext uri="{FF2B5EF4-FFF2-40B4-BE49-F238E27FC236}">
                  <a16:creationId xmlns:a16="http://schemas.microsoft.com/office/drawing/2014/main" id="{4E3B5C7D-6DF1-42FD-8293-D3F9D97634E5}"/>
                </a:ext>
              </a:extLst>
            </p:cNvPr>
            <p:cNvSpPr/>
            <p:nvPr/>
          </p:nvSpPr>
          <p:spPr>
            <a:xfrm>
              <a:off x="3439144" y="5024176"/>
              <a:ext cx="1221930" cy="1020267"/>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lvl="0" algn="ctr" defTabSz="1066720">
                <a:spcAft>
                  <a:spcPct val="35000"/>
                </a:spcAft>
                <a:defRPr/>
              </a:pP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Sử</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dụng</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Amazon EMR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để</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chuyển</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đổi</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và</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làm</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sạch</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dữ</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liệu</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(ETL)</a:t>
              </a:r>
              <a:endParaRPr kumimoji="0" lang="en-US" sz="1200" dirty="0">
                <a:solidFill>
                  <a:srgbClr val="0043B2"/>
                </a:solidFill>
                <a:latin typeface="SamsungOne-700" panose="020B0803030303020204" pitchFamily="34" charset="0"/>
                <a:ea typeface="SamsungOne-700" panose="020B0803030303020204" pitchFamily="34" charset="0"/>
                <a:cs typeface="Apple SD Gothic Neo" charset="-127"/>
              </a:endParaRPr>
            </a:p>
          </p:txBody>
        </p:sp>
        <p:sp>
          <p:nvSpPr>
            <p:cNvPr id="18" name="Rounded Rectangle 4">
              <a:extLst>
                <a:ext uri="{FF2B5EF4-FFF2-40B4-BE49-F238E27FC236}">
                  <a16:creationId xmlns:a16="http://schemas.microsoft.com/office/drawing/2014/main" id="{D02FC882-FEB9-4954-A64F-3101019B8EAF}"/>
                </a:ext>
              </a:extLst>
            </p:cNvPr>
            <p:cNvSpPr/>
            <p:nvPr/>
          </p:nvSpPr>
          <p:spPr>
            <a:xfrm>
              <a:off x="4957698" y="5024176"/>
              <a:ext cx="1176210" cy="835601"/>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lvl="0" algn="ctr" defTabSz="1066720">
                <a:spcAft>
                  <a:spcPct val="35000"/>
                </a:spcAft>
                <a:defRPr/>
              </a:pPr>
              <a:r>
                <a:rPr lang="vi-VN" sz="1200" dirty="0">
                  <a:solidFill>
                    <a:srgbClr val="0043B2"/>
                  </a:solidFill>
                  <a:latin typeface="SamsungOne-700" panose="020B0803030303020204" pitchFamily="34" charset="0"/>
                  <a:ea typeface="SamsungOne-700" panose="020B0803030303020204" pitchFamily="34" charset="0"/>
                  <a:cs typeface="Apple SD Gothic Neo" charset="-127"/>
                </a:rPr>
                <a:t>Tải </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d</a:t>
              </a:r>
              <a:r>
                <a:rPr lang="vi-VN" sz="1200" dirty="0">
                  <a:solidFill>
                    <a:srgbClr val="0043B2"/>
                  </a:solidFill>
                  <a:latin typeface="SamsungOne-700" panose="020B0803030303020204" pitchFamily="34" charset="0"/>
                  <a:ea typeface="SamsungOne-700" panose="020B0803030303020204" pitchFamily="34" charset="0"/>
                  <a:cs typeface="Apple SD Gothic Neo" charset="-127"/>
                </a:rPr>
                <a:t>ữ liệu đã được định dạng và làm sạch vào S3</a:t>
              </a:r>
              <a:endParaRPr kumimoji="0" lang="en-US" sz="1200" dirty="0">
                <a:solidFill>
                  <a:srgbClr val="0043B2"/>
                </a:solidFill>
                <a:latin typeface="SamsungOne-700" panose="020B0803030303020204" pitchFamily="34" charset="0"/>
                <a:ea typeface="SamsungOne-700" panose="020B0803030303020204" pitchFamily="34" charset="0"/>
                <a:cs typeface="Apple SD Gothic Neo" charset="-127"/>
              </a:endParaRPr>
            </a:p>
          </p:txBody>
        </p:sp>
        <p:sp>
          <p:nvSpPr>
            <p:cNvPr id="19" name="Rounded Rectangle 4">
              <a:extLst>
                <a:ext uri="{FF2B5EF4-FFF2-40B4-BE49-F238E27FC236}">
                  <a16:creationId xmlns:a16="http://schemas.microsoft.com/office/drawing/2014/main" id="{D8DB39D2-2B7E-4494-A422-FDAEFB16B56B}"/>
                </a:ext>
              </a:extLst>
            </p:cNvPr>
            <p:cNvSpPr/>
            <p:nvPr/>
          </p:nvSpPr>
          <p:spPr>
            <a:xfrm>
              <a:off x="6074930" y="5024208"/>
              <a:ext cx="1699048" cy="835601"/>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lvl="0" algn="ctr" defTabSz="1066720">
                <a:spcAft>
                  <a:spcPct val="35000"/>
                </a:spcAft>
                <a:defRPr/>
              </a:pPr>
              <a:r>
                <a:rPr lang="vi-VN" sz="1200" dirty="0">
                  <a:solidFill>
                    <a:srgbClr val="0043B2"/>
                  </a:solidFill>
                  <a:latin typeface="SamsungOne-700" panose="020B0803030303020204" pitchFamily="34" charset="0"/>
                  <a:ea typeface="SamsungOne-700" panose="020B0803030303020204" pitchFamily="34" charset="0"/>
                  <a:cs typeface="Apple SD Gothic Neo" charset="-127"/>
                </a:rPr>
                <a:t>Redshift tải dữ liệu </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s</a:t>
              </a:r>
              <a:r>
                <a:rPr lang="vi-VN" sz="1200" dirty="0">
                  <a:solidFill>
                    <a:srgbClr val="0043B2"/>
                  </a:solidFill>
                  <a:latin typeface="SamsungOne-700" panose="020B0803030303020204" pitchFamily="34" charset="0"/>
                  <a:ea typeface="SamsungOne-700" panose="020B0803030303020204" pitchFamily="34" charset="0"/>
                  <a:cs typeface="Apple SD Gothic Neo" charset="-127"/>
                </a:rPr>
                <a:t>ong song, tối ưu hóa dữ liệu cho truy vấn phân tích nhanh</a:t>
              </a:r>
              <a:endParaRPr kumimoji="0" lang="en-US" sz="1200" dirty="0">
                <a:solidFill>
                  <a:srgbClr val="0043B2"/>
                </a:solidFill>
                <a:latin typeface="SamsungOne-700" panose="020B0803030303020204" pitchFamily="34" charset="0"/>
                <a:ea typeface="SamsungOne-700" panose="020B0803030303020204" pitchFamily="34" charset="0"/>
                <a:cs typeface="Apple SD Gothic Neo" charset="-127"/>
              </a:endParaRPr>
            </a:p>
          </p:txBody>
        </p:sp>
        <p:sp>
          <p:nvSpPr>
            <p:cNvPr id="20" name="Rounded Rectangle 4">
              <a:extLst>
                <a:ext uri="{FF2B5EF4-FFF2-40B4-BE49-F238E27FC236}">
                  <a16:creationId xmlns:a16="http://schemas.microsoft.com/office/drawing/2014/main" id="{37137E77-0C90-4D4B-B427-1EF9FA73A965}"/>
                </a:ext>
              </a:extLst>
            </p:cNvPr>
            <p:cNvSpPr/>
            <p:nvPr/>
          </p:nvSpPr>
          <p:spPr>
            <a:xfrm>
              <a:off x="7834264" y="5024208"/>
              <a:ext cx="1368810" cy="835601"/>
            </a:xfrm>
            <a:prstGeom prst="rect">
              <a:avLst/>
            </a:prstGeom>
            <a:solidFill>
              <a:schemeClr val="bg1"/>
            </a:solidFill>
          </p:spPr>
          <p:style>
            <a:lnRef idx="0">
              <a:scrgbClr r="0" g="0" b="0"/>
            </a:lnRef>
            <a:fillRef idx="0">
              <a:scrgbClr r="0" g="0" b="0"/>
            </a:fillRef>
            <a:effectRef idx="0">
              <a:scrgbClr r="0" g="0" b="0"/>
            </a:effectRef>
            <a:fontRef idx="minor">
              <a:schemeClr val="dk1"/>
            </a:fontRef>
          </p:style>
          <p:txBody>
            <a:bodyPr spcFirstLastPara="0" vert="horz" wrap="square" lIns="48000" tIns="48000" rIns="48000" bIns="48000" numCol="1" spcCol="1270" anchor="ctr" anchorCtr="0">
              <a:spAutoFit/>
            </a:bodyPr>
            <a:lstStyle/>
            <a:p>
              <a:pPr lvl="0" algn="ctr" defTabSz="1066720">
                <a:spcAft>
                  <a:spcPct val="35000"/>
                </a:spcAft>
                <a:defRPr/>
              </a:pP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Phân</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tích</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và</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trực</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quan</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hóa</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dữ</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liệu</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với</a:t>
              </a:r>
              <a:r>
                <a:rPr lang="en-US" sz="1200" dirty="0">
                  <a:solidFill>
                    <a:srgbClr val="0043B2"/>
                  </a:solidFill>
                  <a:latin typeface="SamsungOne-700" panose="020B0803030303020204" pitchFamily="34" charset="0"/>
                  <a:ea typeface="SamsungOne-700" panose="020B0803030303020204" pitchFamily="34" charset="0"/>
                  <a:cs typeface="Apple SD Gothic Neo" charset="-127"/>
                </a:rPr>
                <a:t> Amazon </a:t>
              </a:r>
              <a:r>
                <a:rPr lang="en-US" sz="1200" dirty="0" err="1">
                  <a:solidFill>
                    <a:srgbClr val="0043B2"/>
                  </a:solidFill>
                  <a:latin typeface="SamsungOne-700" panose="020B0803030303020204" pitchFamily="34" charset="0"/>
                  <a:ea typeface="SamsungOne-700" panose="020B0803030303020204" pitchFamily="34" charset="0"/>
                  <a:cs typeface="Apple SD Gothic Neo" charset="-127"/>
                </a:rPr>
                <a:t>Quicksight</a:t>
              </a:r>
              <a:endParaRPr kumimoji="0" lang="en-US" sz="1200" dirty="0">
                <a:solidFill>
                  <a:srgbClr val="0043B2"/>
                </a:solidFill>
                <a:latin typeface="SamsungOne-700" panose="020B0803030303020204" pitchFamily="34" charset="0"/>
                <a:ea typeface="SamsungOne-700" panose="020B0803030303020204" pitchFamily="34" charset="0"/>
                <a:cs typeface="Apple SD Gothic Neo" charset="-127"/>
              </a:endParaRPr>
            </a:p>
          </p:txBody>
        </p:sp>
      </p:grpSp>
    </p:spTree>
    <p:extLst>
      <p:ext uri="{BB962C8B-B14F-4D97-AF65-F5344CB8AC3E}">
        <p14:creationId xmlns:p14="http://schemas.microsoft.com/office/powerpoint/2010/main" val="215790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a:ea typeface="SamsungOneKorean 400" panose="020B0503030303020204" pitchFamily="50" charset="-127"/>
              </a:rPr>
              <a:t>Bucket</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a:t>Bucket</a:t>
            </a:r>
            <a:r>
              <a:rPr lang="vi-VN" altLang="ko-KR" dirty="0"/>
              <a:t> là nơi chứa các đối tượng được lưu trữ trong S3</a:t>
            </a:r>
          </a:p>
          <a:p>
            <a:r>
              <a:rPr lang="vi-VN" altLang="ko-KR" dirty="0"/>
              <a:t>Tất cả các đối tượng trong S3 được chứa trong một </a:t>
            </a:r>
            <a:r>
              <a:rPr lang="en-US" altLang="ko-KR" dirty="0"/>
              <a:t>bucket</a:t>
            </a:r>
            <a:endParaRPr lang="vi-VN" altLang="ko-KR" dirty="0"/>
          </a:p>
          <a:p>
            <a:r>
              <a:rPr lang="en-US" altLang="ko-KR" dirty="0"/>
              <a:t>Bucket</a:t>
            </a:r>
            <a:r>
              <a:rPr lang="vi-VN" altLang="ko-KR" dirty="0"/>
              <a:t> tổ chức không gian tên S3 ở mức cao nhất</a:t>
            </a:r>
          </a:p>
          <a:p>
            <a:r>
              <a:rPr lang="vi-VN" altLang="ko-KR" dirty="0"/>
              <a:t>Xác định tài khoản chịu trách nhiệm</a:t>
            </a:r>
          </a:p>
          <a:p>
            <a:r>
              <a:rPr lang="vi-VN" altLang="ko-KR" dirty="0"/>
              <a:t>Được sử dụng để kiểm soát truy cập</a:t>
            </a:r>
            <a:endParaRPr lang="ko-KR" altLang="en-US" dirty="0"/>
          </a:p>
        </p:txBody>
      </p:sp>
      <p:sp>
        <p:nvSpPr>
          <p:cNvPr id="9" name="Shape 217">
            <a:extLst>
              <a:ext uri="{FF2B5EF4-FFF2-40B4-BE49-F238E27FC236}">
                <a16:creationId xmlns:a16="http://schemas.microsoft.com/office/drawing/2014/main" id="{A58E0398-8A72-A84F-B6F8-9971C18E26B4}"/>
              </a:ext>
            </a:extLst>
          </p:cNvPr>
          <p:cNvSpPr/>
          <p:nvPr/>
        </p:nvSpPr>
        <p:spPr>
          <a:xfrm>
            <a:off x="6395736" y="3750928"/>
            <a:ext cx="2318539" cy="2318539"/>
          </a:xfrm>
          <a:prstGeom prst="roundRect">
            <a:avLst>
              <a:gd name="adj" fmla="val 15000"/>
            </a:avLst>
          </a:prstGeom>
          <a:ln w="25400">
            <a:solidFill>
              <a:srgbClr val="FFA900"/>
            </a:solidFill>
          </a:ln>
          <a:effectLst>
            <a:outerShdw blurRad="38100" dist="23000" dir="5400000" rotWithShape="0">
              <a:srgbClr val="000000">
                <a:alpha val="35000"/>
              </a:srgbClr>
            </a:outerShdw>
          </a:effectLst>
        </p:spPr>
        <p:txBody>
          <a:bodyPr lIns="0" tIns="0" rIns="0" bIns="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1D516C"/>
              </a:solidFill>
              <a:effectLst/>
              <a:uLnTx/>
              <a:uFillTx/>
              <a:latin typeface="SamsungOne-400" panose="020B0503030303020204" pitchFamily="34" charset="0"/>
              <a:ea typeface="+mn-ea"/>
              <a:cs typeface="+mn-cs"/>
            </a:endParaRPr>
          </a:p>
        </p:txBody>
      </p:sp>
      <p:pic>
        <p:nvPicPr>
          <p:cNvPr id="10" name="Picture 5">
            <a:extLst>
              <a:ext uri="{FF2B5EF4-FFF2-40B4-BE49-F238E27FC236}">
                <a16:creationId xmlns:a16="http://schemas.microsoft.com/office/drawing/2014/main" id="{91EC34CE-01AA-174C-8FCE-771F6EDC4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9272" y="4037083"/>
            <a:ext cx="1763488" cy="1828800"/>
          </a:xfrm>
          <a:prstGeom prst="rect">
            <a:avLst/>
          </a:prstGeom>
        </p:spPr>
      </p:pic>
    </p:spTree>
    <p:extLst>
      <p:ext uri="{BB962C8B-B14F-4D97-AF65-F5344CB8AC3E}">
        <p14:creationId xmlns:p14="http://schemas.microsoft.com/office/powerpoint/2010/main" val="2134556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Các đối tượng</a:t>
            </a:r>
            <a:r>
              <a:rPr lang="en-US" altLang="ko-KR" dirty="0">
                <a:ea typeface="SamsungOneKorean 400" panose="020B0503030303020204" pitchFamily="50" charset="-127"/>
              </a:rPr>
              <a:t> (Objects)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Các đối tượng là các thực thể cơ bản được lưu trữ trong S3</a:t>
            </a:r>
          </a:p>
          <a:p>
            <a:r>
              <a:rPr lang="vi-VN" altLang="ko-KR" dirty="0"/>
              <a:t>Các đối tượng bao gồm dữ liệu đối tượng và siêu dữ liệu</a:t>
            </a:r>
            <a:endParaRPr lang="en-US" altLang="ko-KR" dirty="0"/>
          </a:p>
          <a:p>
            <a:pPr lvl="1"/>
            <a:r>
              <a:rPr lang="vi-VN" altLang="ko-KR" dirty="0"/>
              <a:t>Phần dữ liệu mờ đục và có thể nhìn thấy</a:t>
            </a:r>
          </a:p>
          <a:p>
            <a:pPr lvl="1"/>
            <a:r>
              <a:rPr lang="vi-VN" altLang="ko-KR" dirty="0"/>
              <a:t>Siêu dữ liệu bao gồm các thuộc tính của đối tượng và được lưu trữ trong các cặp khóa-giá trị</a:t>
            </a:r>
          </a:p>
          <a:p>
            <a:pPr lvl="1"/>
            <a:r>
              <a:rPr lang="vi-VN" altLang="ko-KR" dirty="0"/>
              <a:t>Một số ví dụ về siêu dữ liệu mặc định</a:t>
            </a:r>
            <a:endParaRPr lang="en-US" altLang="ko-KR" dirty="0"/>
          </a:p>
          <a:p>
            <a:pPr marL="844082" lvl="2" indent="0">
              <a:buNone/>
            </a:pPr>
            <a:r>
              <a:rPr lang="en-US" altLang="ko-KR" sz="1300" dirty="0">
                <a:latin typeface="SamsungOne-400" panose="020B0503030303020204" pitchFamily="34" charset="0"/>
                <a:ea typeface="SamsungOne-400" panose="020B0503030303020204" pitchFamily="34" charset="0"/>
              </a:rPr>
              <a:t>date last modified</a:t>
            </a:r>
          </a:p>
          <a:p>
            <a:pPr marL="844082" lvl="2" indent="0">
              <a:buNone/>
            </a:pPr>
            <a:r>
              <a:rPr lang="en-US" altLang="ko-KR" sz="1300" dirty="0">
                <a:latin typeface="SamsungOne-400" panose="020B0503030303020204" pitchFamily="34" charset="0"/>
                <a:ea typeface="SamsungOne-400" panose="020B0503030303020204" pitchFamily="34" charset="0"/>
              </a:rPr>
              <a:t>HTTP metadata such as Content-Type</a:t>
            </a:r>
          </a:p>
          <a:p>
            <a:pPr lvl="1"/>
            <a:r>
              <a:rPr lang="vi-VN" altLang="ko-KR" dirty="0"/>
              <a:t>Bạn có thể xem meta theo chương trình hoặc từ bảng điều khiển</a:t>
            </a:r>
            <a:endParaRPr lang="en-US" altLang="ko-KR" dirty="0"/>
          </a:p>
          <a:p>
            <a:r>
              <a:rPr lang="vi-VN" altLang="ko-KR" dirty="0"/>
              <a:t>Mỗi đối tượng được xác định duy nhất trong một nhóm bằng một khóa và ID phiên bản</a:t>
            </a:r>
            <a:endParaRPr lang="en-US" altLang="ko-KR" dirty="0"/>
          </a:p>
          <a:p>
            <a:pPr lvl="1"/>
            <a:endParaRPr lang="ko-KR" altLang="en-US" dirty="0"/>
          </a:p>
        </p:txBody>
      </p:sp>
    </p:spTree>
    <p:extLst>
      <p:ext uri="{BB962C8B-B14F-4D97-AF65-F5344CB8AC3E}">
        <p14:creationId xmlns:p14="http://schemas.microsoft.com/office/powerpoint/2010/main" val="1377445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Khóa</a:t>
            </a:r>
            <a:r>
              <a:rPr lang="en-US" altLang="ko-KR" dirty="0">
                <a:ea typeface="SamsungOneKorean 400" panose="020B0503030303020204" pitchFamily="50" charset="-127"/>
              </a:rPr>
              <a:t> (Keys)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Khóa là mã định danh duy nhất cho một đối tượng trong nhóm</a:t>
            </a:r>
          </a:p>
          <a:p>
            <a:r>
              <a:rPr lang="vi-VN" altLang="ko-KR" dirty="0"/>
              <a:t>Sự kết hợp giữa </a:t>
            </a:r>
            <a:r>
              <a:rPr lang="en-US" altLang="ko-KR" dirty="0"/>
              <a:t>bucket</a:t>
            </a:r>
            <a:r>
              <a:rPr lang="vi-VN" altLang="ko-KR" dirty="0"/>
              <a:t>, khóa, ID phiên bản xác định duy nhất mọi đối tượng</a:t>
            </a:r>
          </a:p>
          <a:p>
            <a:r>
              <a:rPr lang="vi-VN" altLang="ko-KR" dirty="0"/>
              <a:t>Sự kết hợp này được sử dụng làm điểm cuối dịch vụ web</a:t>
            </a:r>
            <a:endParaRPr lang="en-KR" altLang="ko-KR" dirty="0"/>
          </a:p>
          <a:p>
            <a:pPr lvl="1"/>
            <a:endParaRPr lang="ko-KR" altLang="en-US" dirty="0"/>
          </a:p>
        </p:txBody>
      </p:sp>
      <p:grpSp>
        <p:nvGrpSpPr>
          <p:cNvPr id="6" name="Group 10">
            <a:extLst>
              <a:ext uri="{FF2B5EF4-FFF2-40B4-BE49-F238E27FC236}">
                <a16:creationId xmlns:a16="http://schemas.microsoft.com/office/drawing/2014/main" id="{9C79CC76-0E31-064E-891D-27BE58635F55}"/>
              </a:ext>
            </a:extLst>
          </p:cNvPr>
          <p:cNvGrpSpPr/>
          <p:nvPr/>
        </p:nvGrpSpPr>
        <p:grpSpPr>
          <a:xfrm>
            <a:off x="587595" y="3791775"/>
            <a:ext cx="8550700" cy="1084183"/>
            <a:chOff x="221270" y="4581128"/>
            <a:chExt cx="8550700" cy="1084183"/>
          </a:xfrm>
        </p:grpSpPr>
        <p:sp>
          <p:nvSpPr>
            <p:cNvPr id="7" name="TextBox 6">
              <a:extLst>
                <a:ext uri="{FF2B5EF4-FFF2-40B4-BE49-F238E27FC236}">
                  <a16:creationId xmlns:a16="http://schemas.microsoft.com/office/drawing/2014/main" id="{49718753-B0A1-BE49-BBF3-D3ABDBEB081E}"/>
                </a:ext>
              </a:extLst>
            </p:cNvPr>
            <p:cNvSpPr txBox="1"/>
            <p:nvPr/>
          </p:nvSpPr>
          <p:spPr>
            <a:xfrm>
              <a:off x="221270" y="4581128"/>
              <a:ext cx="8550700" cy="400110"/>
            </a:xfrm>
            <a:prstGeom prst="rect">
              <a:avLst/>
            </a:prstGeom>
            <a:noFill/>
          </p:spPr>
          <p:txBody>
            <a:bodyPr wrap="square" rtlCol="0">
              <a:spAutoFit/>
            </a:bodyPr>
            <a:lstStyle/>
            <a:p>
              <a:r>
                <a:rPr lang="en-KR" sz="2000" dirty="0">
                  <a:latin typeface="SamsungOne-400" panose="020B0503030303020204" pitchFamily="34" charset="0"/>
                </a:rPr>
                <a:t>https://</a:t>
              </a:r>
              <a:r>
                <a:rPr lang="en-KR" sz="2000" dirty="0">
                  <a:solidFill>
                    <a:schemeClr val="accent4">
                      <a:lumMod val="50000"/>
                    </a:schemeClr>
                  </a:solidFill>
                  <a:latin typeface="SamsungOne-400" panose="020B0503030303020204" pitchFamily="34" charset="0"/>
                </a:rPr>
                <a:t>mybucket</a:t>
              </a:r>
              <a:r>
                <a:rPr lang="en-KR" sz="2000" dirty="0">
                  <a:latin typeface="SamsungOne-400" panose="020B0503030303020204" pitchFamily="34" charset="0"/>
                </a:rPr>
                <a:t>.s3.</a:t>
              </a:r>
              <a:r>
                <a:rPr lang="en-KR" sz="2000" dirty="0">
                  <a:solidFill>
                    <a:srgbClr val="7030A0"/>
                  </a:solidFill>
                  <a:latin typeface="SamsungOne-400" panose="020B0503030303020204" pitchFamily="34" charset="0"/>
                </a:rPr>
                <a:t>us-west-2</a:t>
              </a:r>
              <a:r>
                <a:rPr lang="en-KR" sz="2000" dirty="0">
                  <a:latin typeface="SamsungOne-400" panose="020B0503030303020204" pitchFamily="34" charset="0"/>
                </a:rPr>
                <a:t>.amazonaws.com/</a:t>
              </a:r>
              <a:r>
                <a:rPr lang="en-KR" sz="2000" dirty="0">
                  <a:solidFill>
                    <a:srgbClr val="FF0000"/>
                  </a:solidFill>
                  <a:latin typeface="SamsungOne-400" panose="020B0503030303020204" pitchFamily="34" charset="0"/>
                </a:rPr>
                <a:t>myobjectkey</a:t>
              </a:r>
            </a:p>
          </p:txBody>
        </p:sp>
        <p:sp>
          <p:nvSpPr>
            <p:cNvPr id="8" name="Left Brace 4">
              <a:extLst>
                <a:ext uri="{FF2B5EF4-FFF2-40B4-BE49-F238E27FC236}">
                  <a16:creationId xmlns:a16="http://schemas.microsoft.com/office/drawing/2014/main" id="{D7DBC6F9-BE14-2A45-93A4-F07438565D92}"/>
                </a:ext>
              </a:extLst>
            </p:cNvPr>
            <p:cNvSpPr/>
            <p:nvPr/>
          </p:nvSpPr>
          <p:spPr>
            <a:xfrm rot="16200000">
              <a:off x="1509119" y="4511151"/>
              <a:ext cx="211958" cy="1224136"/>
            </a:xfrm>
            <a:prstGeom prst="leftBrac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dirty="0">
                <a:latin typeface="SamsungOne-400" panose="020B0503030303020204" pitchFamily="34" charset="0"/>
              </a:endParaRPr>
            </a:p>
          </p:txBody>
        </p:sp>
        <p:sp>
          <p:nvSpPr>
            <p:cNvPr id="9" name="Left Brace 5">
              <a:extLst>
                <a:ext uri="{FF2B5EF4-FFF2-40B4-BE49-F238E27FC236}">
                  <a16:creationId xmlns:a16="http://schemas.microsoft.com/office/drawing/2014/main" id="{88AF0A82-A8E8-BB49-B720-12A6DCFF49CD}"/>
                </a:ext>
              </a:extLst>
            </p:cNvPr>
            <p:cNvSpPr/>
            <p:nvPr/>
          </p:nvSpPr>
          <p:spPr>
            <a:xfrm rot="16200000">
              <a:off x="2865827" y="4511152"/>
              <a:ext cx="211958" cy="1224136"/>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dirty="0">
                <a:latin typeface="SamsungOne-400" panose="020B0503030303020204" pitchFamily="34" charset="0"/>
              </a:endParaRPr>
            </a:p>
          </p:txBody>
        </p:sp>
        <p:sp>
          <p:nvSpPr>
            <p:cNvPr id="10" name="Left Brace 6">
              <a:extLst>
                <a:ext uri="{FF2B5EF4-FFF2-40B4-BE49-F238E27FC236}">
                  <a16:creationId xmlns:a16="http://schemas.microsoft.com/office/drawing/2014/main" id="{4563DFE0-8144-0142-859F-C16DF2DE844E}"/>
                </a:ext>
              </a:extLst>
            </p:cNvPr>
            <p:cNvSpPr/>
            <p:nvPr/>
          </p:nvSpPr>
          <p:spPr>
            <a:xfrm rot="16200000">
              <a:off x="5911294" y="4295128"/>
              <a:ext cx="211956" cy="165618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dirty="0">
                <a:latin typeface="SamsungOne-400" panose="020B0503030303020204" pitchFamily="34" charset="0"/>
              </a:endParaRPr>
            </a:p>
          </p:txBody>
        </p:sp>
        <p:sp>
          <p:nvSpPr>
            <p:cNvPr id="11" name="TextBox 10">
              <a:extLst>
                <a:ext uri="{FF2B5EF4-FFF2-40B4-BE49-F238E27FC236}">
                  <a16:creationId xmlns:a16="http://schemas.microsoft.com/office/drawing/2014/main" id="{7AB9DE62-9470-2947-8DC1-5B16AE75432F}"/>
                </a:ext>
              </a:extLst>
            </p:cNvPr>
            <p:cNvSpPr txBox="1"/>
            <p:nvPr/>
          </p:nvSpPr>
          <p:spPr>
            <a:xfrm>
              <a:off x="5481835" y="5265201"/>
              <a:ext cx="1583661" cy="400110"/>
            </a:xfrm>
            <a:prstGeom prst="rect">
              <a:avLst/>
            </a:prstGeom>
            <a:noFill/>
          </p:spPr>
          <p:txBody>
            <a:bodyPr wrap="square" rtlCol="0">
              <a:spAutoFit/>
            </a:bodyPr>
            <a:lstStyle/>
            <a:p>
              <a:r>
                <a:rPr lang="en-US" sz="2000" dirty="0" err="1">
                  <a:solidFill>
                    <a:srgbClr val="FF0000"/>
                  </a:solidFill>
                  <a:latin typeface="SamsungOne-400" panose="020B0503030303020204" pitchFamily="34" charset="0"/>
                </a:rPr>
                <a:t>Tên</a:t>
              </a:r>
              <a:r>
                <a:rPr lang="en-US" sz="2000" dirty="0">
                  <a:solidFill>
                    <a:srgbClr val="FF0000"/>
                  </a:solidFill>
                  <a:latin typeface="SamsungOne-400" panose="020B0503030303020204" pitchFamily="34" charset="0"/>
                </a:rPr>
                <a:t> </a:t>
              </a:r>
              <a:r>
                <a:rPr lang="en-US" sz="2000" dirty="0" err="1">
                  <a:solidFill>
                    <a:srgbClr val="FF0000"/>
                  </a:solidFill>
                  <a:latin typeface="SamsungOne-400" panose="020B0503030303020204" pitchFamily="34" charset="0"/>
                </a:rPr>
                <a:t>khóa</a:t>
              </a:r>
              <a:endParaRPr lang="en-KR" sz="2000" dirty="0">
                <a:solidFill>
                  <a:srgbClr val="FF0000"/>
                </a:solidFill>
                <a:latin typeface="SamsungOne-400" panose="020B0503030303020204" pitchFamily="34" charset="0"/>
              </a:endParaRPr>
            </a:p>
          </p:txBody>
        </p:sp>
        <p:sp>
          <p:nvSpPr>
            <p:cNvPr id="12" name="TextBox 11">
              <a:extLst>
                <a:ext uri="{FF2B5EF4-FFF2-40B4-BE49-F238E27FC236}">
                  <a16:creationId xmlns:a16="http://schemas.microsoft.com/office/drawing/2014/main" id="{CA99A482-E86E-914D-8176-B097E820D1EC}"/>
                </a:ext>
              </a:extLst>
            </p:cNvPr>
            <p:cNvSpPr txBox="1"/>
            <p:nvPr/>
          </p:nvSpPr>
          <p:spPr>
            <a:xfrm>
              <a:off x="2400894" y="5265201"/>
              <a:ext cx="1974466" cy="400110"/>
            </a:xfrm>
            <a:prstGeom prst="rect">
              <a:avLst/>
            </a:prstGeom>
            <a:noFill/>
          </p:spPr>
          <p:txBody>
            <a:bodyPr wrap="square" rtlCol="0">
              <a:spAutoFit/>
            </a:bodyPr>
            <a:lstStyle/>
            <a:p>
              <a:r>
                <a:rPr lang="en-US" sz="2000" dirty="0" err="1">
                  <a:solidFill>
                    <a:srgbClr val="7030A0"/>
                  </a:solidFill>
                  <a:latin typeface="SamsungOne-400" panose="020B0503030303020204" pitchFamily="34" charset="0"/>
                </a:rPr>
                <a:t>Tên</a:t>
              </a:r>
              <a:r>
                <a:rPr lang="en-US" sz="2000" dirty="0">
                  <a:solidFill>
                    <a:srgbClr val="7030A0"/>
                  </a:solidFill>
                  <a:latin typeface="SamsungOne-400" panose="020B0503030303020204" pitchFamily="34" charset="0"/>
                </a:rPr>
                <a:t> </a:t>
              </a:r>
              <a:r>
                <a:rPr lang="en-US" sz="2000" dirty="0" err="1">
                  <a:solidFill>
                    <a:srgbClr val="7030A0"/>
                  </a:solidFill>
                  <a:latin typeface="SamsungOne-400" panose="020B0503030303020204" pitchFamily="34" charset="0"/>
                </a:rPr>
                <a:t>vùng</a:t>
              </a:r>
              <a:endParaRPr lang="en-KR" sz="2000" dirty="0">
                <a:solidFill>
                  <a:srgbClr val="FF0000"/>
                </a:solidFill>
                <a:latin typeface="SamsungOne-400" panose="020B0503030303020204" pitchFamily="34" charset="0"/>
              </a:endParaRPr>
            </a:p>
          </p:txBody>
        </p:sp>
        <p:sp>
          <p:nvSpPr>
            <p:cNvPr id="13" name="TextBox 12">
              <a:extLst>
                <a:ext uri="{FF2B5EF4-FFF2-40B4-BE49-F238E27FC236}">
                  <a16:creationId xmlns:a16="http://schemas.microsoft.com/office/drawing/2014/main" id="{8EFE8D9E-3D86-AB43-94F4-D5D8CE850E92}"/>
                </a:ext>
              </a:extLst>
            </p:cNvPr>
            <p:cNvSpPr txBox="1"/>
            <p:nvPr/>
          </p:nvSpPr>
          <p:spPr>
            <a:xfrm>
              <a:off x="867102" y="5265200"/>
              <a:ext cx="1974466" cy="400110"/>
            </a:xfrm>
            <a:prstGeom prst="rect">
              <a:avLst/>
            </a:prstGeom>
            <a:noFill/>
          </p:spPr>
          <p:txBody>
            <a:bodyPr wrap="square" rtlCol="0">
              <a:spAutoFit/>
            </a:bodyPr>
            <a:lstStyle/>
            <a:p>
              <a:r>
                <a:rPr lang="en-US" sz="2000" dirty="0">
                  <a:solidFill>
                    <a:schemeClr val="accent4">
                      <a:lumMod val="50000"/>
                    </a:schemeClr>
                  </a:solidFill>
                  <a:latin typeface="SamsungOne-400" panose="020B0503030303020204" pitchFamily="34" charset="0"/>
                </a:rPr>
                <a:t> </a:t>
              </a:r>
              <a:r>
                <a:rPr lang="en-US" sz="2000" dirty="0" err="1">
                  <a:solidFill>
                    <a:schemeClr val="accent4">
                      <a:lumMod val="50000"/>
                    </a:schemeClr>
                  </a:solidFill>
                  <a:latin typeface="SamsungOne-400" panose="020B0503030303020204" pitchFamily="34" charset="0"/>
                </a:rPr>
                <a:t>Tên</a:t>
              </a:r>
              <a:r>
                <a:rPr lang="en-US" sz="2000" dirty="0">
                  <a:solidFill>
                    <a:schemeClr val="accent4">
                      <a:lumMod val="50000"/>
                    </a:schemeClr>
                  </a:solidFill>
                  <a:latin typeface="SamsungOne-400" panose="020B0503030303020204" pitchFamily="34" charset="0"/>
                </a:rPr>
                <a:t> </a:t>
              </a:r>
              <a:r>
                <a:rPr lang="en-KR" sz="2000" dirty="0">
                  <a:solidFill>
                    <a:schemeClr val="accent4">
                      <a:lumMod val="50000"/>
                    </a:schemeClr>
                  </a:solidFill>
                  <a:latin typeface="SamsungOne-400" panose="020B0503030303020204" pitchFamily="34" charset="0"/>
                </a:rPr>
                <a:t>Bucket </a:t>
              </a:r>
              <a:endParaRPr lang="en-KR" sz="2000" dirty="0">
                <a:solidFill>
                  <a:srgbClr val="FF0000"/>
                </a:solidFill>
                <a:latin typeface="SamsungOne-400" panose="020B0503030303020204" pitchFamily="34" charset="0"/>
              </a:endParaRPr>
            </a:p>
          </p:txBody>
        </p:sp>
      </p:grpSp>
    </p:spTree>
    <p:extLst>
      <p:ext uri="{BB962C8B-B14F-4D97-AF65-F5344CB8AC3E}">
        <p14:creationId xmlns:p14="http://schemas.microsoft.com/office/powerpoint/2010/main" val="2926840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342428"/>
            <a:ext cx="8796528" cy="493776"/>
          </a:xfrm>
        </p:spPr>
        <p:txBody>
          <a:bodyPr/>
          <a:lstStyle/>
          <a:p>
            <a:r>
              <a:rPr lang="en-US" altLang="ko-KR" dirty="0" err="1">
                <a:ea typeface="SamsungOneKorean 400" panose="020B0503030303020204" pitchFamily="50" charset="-127"/>
              </a:rPr>
              <a:t>Vùng</a:t>
            </a:r>
            <a:r>
              <a:rPr lang="en-US" altLang="ko-KR" dirty="0">
                <a:ea typeface="SamsungOneKorean 400" panose="020B0503030303020204" pitchFamily="50" charset="-127"/>
              </a:rPr>
              <a:t> (Regions)</a:t>
            </a:r>
            <a:endParaRPr lang="en-KR"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045944"/>
            <a:ext cx="8796528" cy="914400"/>
          </a:xfrm>
        </p:spPr>
        <p:txBody>
          <a:bodyPr/>
          <a:lstStyle/>
          <a:p>
            <a:r>
              <a:rPr lang="vi-VN" altLang="ko-KR" dirty="0"/>
              <a:t>Bạn có thể chọn Khu vực AWS địa lý nơi S3 sẽ lưu trữ các bộ chứa bạn đã tạo</a:t>
            </a:r>
          </a:p>
          <a:p>
            <a:r>
              <a:rPr lang="vi-VN" altLang="ko-KR" dirty="0"/>
              <a:t>Đặt vùng cho phép bạn tối ưu hóa độ trễ và chi phí</a:t>
            </a:r>
          </a:p>
          <a:p>
            <a:r>
              <a:rPr lang="vi-VN" altLang="ko-KR" dirty="0"/>
              <a:t>Các đối tượng được lưu trữ trong một vùng không bao giờ rời khỏi vùng trừ khi bạn chuyển chúng sang vùng khác một cách rõ ràng</a:t>
            </a:r>
            <a:endParaRPr lang="en-US" altLang="ko-KR" dirty="0"/>
          </a:p>
          <a:p>
            <a:pPr lvl="1"/>
            <a:endParaRPr lang="ko-KR" altLang="en-US" dirty="0"/>
          </a:p>
        </p:txBody>
      </p:sp>
      <p:pic>
        <p:nvPicPr>
          <p:cNvPr id="11266" name="Picture 2" descr="Multi-Region AWS Architecture Considerations">
            <a:extLst>
              <a:ext uri="{FF2B5EF4-FFF2-40B4-BE49-F238E27FC236}">
                <a16:creationId xmlns:a16="http://schemas.microsoft.com/office/drawing/2014/main" id="{458AF7CD-DEB2-DF4B-A5B9-87982595A6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984" y="3320149"/>
            <a:ext cx="4993093" cy="2994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453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Quy</a:t>
            </a:r>
            <a:r>
              <a:rPr lang="en-US" altLang="ko-KR" dirty="0">
                <a:ea typeface="SamsungOneKorean 400" panose="020B0503030303020204" pitchFamily="50" charset="-127"/>
              </a:rPr>
              <a:t> </a:t>
            </a:r>
            <a:r>
              <a:rPr lang="en-US" altLang="ko-KR" dirty="0" err="1">
                <a:ea typeface="SamsungOneKorean 400" panose="020B0503030303020204" pitchFamily="50" charset="-127"/>
              </a:rPr>
              <a:t>tắc</a:t>
            </a:r>
            <a:r>
              <a:rPr lang="en-US" altLang="ko-KR" dirty="0">
                <a:ea typeface="SamsungOneKorean 400" panose="020B0503030303020204" pitchFamily="50" charset="-127"/>
              </a:rPr>
              <a:t> </a:t>
            </a:r>
            <a:r>
              <a:rPr lang="en-US" altLang="ko-KR" dirty="0" err="1">
                <a:ea typeface="SamsungOneKorean 400" panose="020B0503030303020204" pitchFamily="50" charset="-127"/>
              </a:rPr>
              <a:t>đặt</a:t>
            </a:r>
            <a:r>
              <a:rPr lang="en-US" altLang="ko-KR" dirty="0">
                <a:ea typeface="SamsungOneKorean 400" panose="020B0503030303020204" pitchFamily="50" charset="-127"/>
              </a:rPr>
              <a:t> </a:t>
            </a:r>
            <a:r>
              <a:rPr lang="en-US" altLang="ko-KR" dirty="0" err="1">
                <a:ea typeface="SamsungOneKorean 400" panose="020B0503030303020204" pitchFamily="50" charset="-127"/>
              </a:rPr>
              <a:t>tên</a:t>
            </a:r>
            <a:r>
              <a:rPr lang="en-US" altLang="ko-KR" dirty="0">
                <a:ea typeface="SamsungOneKorean 400" panose="020B0503030303020204" pitchFamily="50" charset="-127"/>
              </a:rPr>
              <a:t> bucket S3</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Tên </a:t>
            </a:r>
            <a:r>
              <a:rPr lang="en-US" altLang="ko-KR" dirty="0"/>
              <a:t>bucket</a:t>
            </a:r>
            <a:r>
              <a:rPr lang="vi-VN" altLang="ko-KR" dirty="0"/>
              <a:t> phải dài từ 3 đến 63 ký tự.</a:t>
            </a:r>
          </a:p>
          <a:p>
            <a:r>
              <a:rPr lang="vi-VN" altLang="ko-KR" dirty="0"/>
              <a:t>Chỉ sử dụng chữ thường, số, dấu chấm và dấu gạch ngang (-)</a:t>
            </a:r>
          </a:p>
          <a:p>
            <a:r>
              <a:rPr lang="vi-VN" altLang="ko-KR" dirty="0"/>
              <a:t>Tên phải bắt đầu và kết thúc bằng một chữ cái hoặc số.</a:t>
            </a:r>
          </a:p>
          <a:p>
            <a:r>
              <a:rPr lang="vi-VN" altLang="ko-KR" dirty="0"/>
              <a:t>Không sử dụng định dạng địa chỉ IP</a:t>
            </a:r>
          </a:p>
          <a:p>
            <a:r>
              <a:rPr lang="vi-VN" altLang="ko-KR" dirty="0"/>
              <a:t>Tên</a:t>
            </a:r>
            <a:r>
              <a:rPr lang="en-US" altLang="ko-KR" dirty="0"/>
              <a:t> </a:t>
            </a:r>
            <a:r>
              <a:rPr lang="en-US" altLang="ko-KR" dirty="0" err="1"/>
              <a:t>phải</a:t>
            </a:r>
            <a:r>
              <a:rPr lang="vi-VN" altLang="ko-KR" dirty="0"/>
              <a:t> là </a:t>
            </a:r>
            <a:r>
              <a:rPr lang="en-US" altLang="ko-KR" dirty="0" err="1"/>
              <a:t>độc</a:t>
            </a:r>
            <a:r>
              <a:rPr lang="vi-VN" altLang="ko-KR" dirty="0"/>
              <a:t> nhất trong phân vùng.</a:t>
            </a:r>
            <a:endParaRPr lang="en-US" altLang="ko-KR" dirty="0"/>
          </a:p>
          <a:p>
            <a:pPr lvl="1"/>
            <a:r>
              <a:rPr lang="en-US" altLang="ko-KR" dirty="0" err="1"/>
              <a:t>Một</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nhóm</a:t>
            </a:r>
            <a:r>
              <a:rPr lang="en-US" altLang="ko-KR" dirty="0"/>
              <a:t> </a:t>
            </a:r>
            <a:r>
              <a:rPr lang="en-US" altLang="ko-KR" dirty="0" err="1"/>
              <a:t>Khu</a:t>
            </a:r>
            <a:r>
              <a:rPr lang="en-US" altLang="ko-KR" dirty="0"/>
              <a:t> </a:t>
            </a:r>
            <a:r>
              <a:rPr lang="en-US" altLang="ko-KR" dirty="0" err="1"/>
              <a:t>vực</a:t>
            </a:r>
            <a:endParaRPr lang="en-US" altLang="ko-KR" dirty="0"/>
          </a:p>
          <a:p>
            <a:pPr lvl="1"/>
            <a:r>
              <a:rPr lang="en-US" altLang="ko-KR" dirty="0"/>
              <a:t>AWS </a:t>
            </a:r>
            <a:r>
              <a:rPr lang="en-US" altLang="ko-KR" dirty="0" err="1"/>
              <a:t>có</a:t>
            </a:r>
            <a:r>
              <a:rPr lang="en-US" altLang="ko-KR" dirty="0"/>
              <a:t> </a:t>
            </a:r>
            <a:r>
              <a:rPr lang="en-US" altLang="ko-KR" dirty="0" err="1"/>
              <a:t>ba</a:t>
            </a:r>
            <a:r>
              <a:rPr lang="en-US" altLang="ko-KR" dirty="0"/>
              <a:t> </a:t>
            </a:r>
            <a:r>
              <a:rPr lang="en-US" altLang="ko-KR" dirty="0" err="1"/>
              <a:t>phân</a:t>
            </a:r>
            <a:r>
              <a:rPr lang="en-US" altLang="ko-KR" dirty="0"/>
              <a:t> </a:t>
            </a:r>
            <a:r>
              <a:rPr lang="en-US" altLang="ko-KR" dirty="0" err="1"/>
              <a:t>vùng</a:t>
            </a:r>
            <a:endParaRPr lang="en-US" altLang="ko-KR" dirty="0"/>
          </a:p>
          <a:p>
            <a:pPr marL="844082" lvl="2" indent="0">
              <a:buNone/>
            </a:pPr>
            <a:r>
              <a:rPr lang="en-US" altLang="ko-KR" sz="1300" dirty="0" err="1">
                <a:latin typeface="SamsungOne-400" panose="020B0503030303020204" pitchFamily="34" charset="0"/>
                <a:ea typeface="SamsungOne-400" panose="020B0503030303020204" pitchFamily="34" charset="0"/>
              </a:rPr>
              <a:t>aws</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Tiêu</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chuẩn</a:t>
            </a:r>
            <a:r>
              <a:rPr lang="en-US" altLang="ko-KR" sz="1300" dirty="0">
                <a:latin typeface="SamsungOne-400" panose="020B0503030303020204" pitchFamily="34" charset="0"/>
                <a:ea typeface="SamsungOne-400" panose="020B0503030303020204" pitchFamily="34" charset="0"/>
              </a:rPr>
              <a:t>)</a:t>
            </a:r>
          </a:p>
          <a:p>
            <a:pPr marL="844082" lvl="2" indent="0">
              <a:buNone/>
            </a:pPr>
            <a:r>
              <a:rPr lang="en-US" altLang="ko-KR" sz="1300" dirty="0" err="1">
                <a:latin typeface="SamsungOne-400" panose="020B0503030303020204" pitchFamily="34" charset="0"/>
                <a:ea typeface="SamsungOne-400" panose="020B0503030303020204" pitchFamily="34" charset="0"/>
              </a:rPr>
              <a:t>aws-cn</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Trung</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Quốc</a:t>
            </a:r>
            <a:r>
              <a:rPr lang="en-US" altLang="ko-KR" sz="1300" dirty="0">
                <a:latin typeface="SamsungOne-400" panose="020B0503030303020204" pitchFamily="34" charset="0"/>
                <a:ea typeface="SamsungOne-400" panose="020B0503030303020204" pitchFamily="34" charset="0"/>
              </a:rPr>
              <a:t>)</a:t>
            </a:r>
          </a:p>
          <a:p>
            <a:pPr marL="844082" lvl="2" indent="0">
              <a:buNone/>
            </a:pPr>
            <a:r>
              <a:rPr lang="en-US" altLang="ko-KR" sz="1300" dirty="0" err="1">
                <a:latin typeface="SamsungOne-400" panose="020B0503030303020204" pitchFamily="34" charset="0"/>
                <a:ea typeface="SamsungOne-400" panose="020B0503030303020204" pitchFamily="34" charset="0"/>
              </a:rPr>
              <a:t>aws</a:t>
            </a:r>
            <a:r>
              <a:rPr lang="en-US" altLang="ko-KR" sz="1300" dirty="0">
                <a:latin typeface="SamsungOne-400" panose="020B0503030303020204" pitchFamily="34" charset="0"/>
                <a:ea typeface="SamsungOne-400" panose="020B0503030303020204" pitchFamily="34" charset="0"/>
              </a:rPr>
              <a:t>-us-</a:t>
            </a:r>
            <a:r>
              <a:rPr lang="en-US" altLang="ko-KR" sz="1300" dirty="0" err="1">
                <a:latin typeface="SamsungOne-400" panose="020B0503030303020204" pitchFamily="34" charset="0"/>
                <a:ea typeface="SamsungOne-400" panose="020B0503030303020204" pitchFamily="34" charset="0"/>
              </a:rPr>
              <a:t>gov</a:t>
            </a:r>
            <a:r>
              <a:rPr lang="en-US" altLang="ko-KR" sz="1300" dirty="0">
                <a:latin typeface="SamsungOne-400" panose="020B0503030303020204" pitchFamily="34" charset="0"/>
                <a:ea typeface="SamsungOne-400" panose="020B0503030303020204" pitchFamily="34" charset="0"/>
              </a:rPr>
              <a:t> (AWS </a:t>
            </a:r>
            <a:r>
              <a:rPr lang="en-US" altLang="ko-KR" sz="1300" dirty="0" err="1">
                <a:latin typeface="SamsungOne-400" panose="020B0503030303020204" pitchFamily="34" charset="0"/>
                <a:ea typeface="SamsungOne-400" panose="020B0503030303020204" pitchFamily="34" charset="0"/>
              </a:rPr>
              <a:t>Govcloud</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tại</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các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khu</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vực</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của</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Hoa</a:t>
            </a:r>
            <a:r>
              <a:rPr lang="en-US" altLang="ko-KR" sz="1300" dirty="0">
                <a:latin typeface="SamsungOne-400" panose="020B0503030303020204" pitchFamily="34" charset="0"/>
                <a:ea typeface="SamsungOne-400" panose="020B0503030303020204" pitchFamily="34" charset="0"/>
              </a:rPr>
              <a:t> </a:t>
            </a:r>
            <a:r>
              <a:rPr lang="en-US" altLang="ko-KR" sz="1300" dirty="0" err="1">
                <a:latin typeface="SamsungOne-400" panose="020B0503030303020204" pitchFamily="34" charset="0"/>
                <a:ea typeface="SamsungOne-400" panose="020B0503030303020204" pitchFamily="34" charset="0"/>
              </a:rPr>
              <a:t>Kỳ</a:t>
            </a:r>
            <a:r>
              <a:rPr lang="en-US" altLang="ko-KR" sz="1300" dirty="0">
                <a:latin typeface="SamsungOne-400" panose="020B0503030303020204" pitchFamily="34" charset="0"/>
                <a:ea typeface="SamsungOne-400" panose="020B0503030303020204" pitchFamily="34" charset="0"/>
              </a:rPr>
              <a:t>)</a:t>
            </a:r>
          </a:p>
          <a:p>
            <a:pPr lvl="1"/>
            <a:endParaRPr lang="ko-KR" altLang="en-US" dirty="0"/>
          </a:p>
        </p:txBody>
      </p:sp>
    </p:spTree>
    <p:extLst>
      <p:ext uri="{BB962C8B-B14F-4D97-AF65-F5344CB8AC3E}">
        <p14:creationId xmlns:p14="http://schemas.microsoft.com/office/powerpoint/2010/main" val="202692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3425FB2-EFBA-4D38-B3E6-B0CCFC41870B}"/>
              </a:ext>
            </a:extLst>
          </p:cNvPr>
          <p:cNvSpPr>
            <a:spLocks noGrp="1"/>
          </p:cNvSpPr>
          <p:nvPr>
            <p:ph type="body" sz="quarter" idx="10"/>
          </p:nvPr>
        </p:nvSpPr>
        <p:spPr/>
        <p:txBody>
          <a:bodyPr/>
          <a:lstStyle/>
          <a:p>
            <a:r>
              <a:rPr lang="vi-VN" altLang="ko-KR" dirty="0">
                <a:ea typeface="SamsungOneKorean 400" panose="020B0503030303020204" pitchFamily="50" charset="-127"/>
              </a:rPr>
              <a:t>Giải pháp thay thế lưu trữ dữ liệu</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6DCF8FF7-24D8-4F72-B6C2-0630BD8BFE9B}"/>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1. </a:t>
            </a:r>
          </a:p>
        </p:txBody>
      </p:sp>
      <p:sp>
        <p:nvSpPr>
          <p:cNvPr id="4" name="직사각형 3">
            <a:extLst>
              <a:ext uri="{FF2B5EF4-FFF2-40B4-BE49-F238E27FC236}">
                <a16:creationId xmlns:a16="http://schemas.microsoft.com/office/drawing/2014/main" id="{81FABA90-1D13-4A8E-ADCE-35F9C27A07EE}"/>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1.1. Lưu trữ tại chỗ</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5" name="직사각형 4">
            <a:extLst>
              <a:ext uri="{FF2B5EF4-FFF2-40B4-BE49-F238E27FC236}">
                <a16:creationId xmlns:a16="http://schemas.microsoft.com/office/drawing/2014/main" id="{75A8A66F-2C83-4613-9870-33D997CFAB7A}"/>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6" name="직사각형 5">
            <a:extLst>
              <a:ext uri="{FF2B5EF4-FFF2-40B4-BE49-F238E27FC236}">
                <a16:creationId xmlns:a16="http://schemas.microsoft.com/office/drawing/2014/main" id="{8A68CE2E-490E-4802-8D2B-D297881BE6E7}"/>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1.2. Lưu trữ đám mây công cộng</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B09F523A-2319-4359-9877-09CA752DE6A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Tree>
    <p:extLst>
      <p:ext uri="{BB962C8B-B14F-4D97-AF65-F5344CB8AC3E}">
        <p14:creationId xmlns:p14="http://schemas.microsoft.com/office/powerpoint/2010/main" val="4060705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kumimoji="1" lang="en-US" altLang="ko-KR" dirty="0" err="1">
                <a:ea typeface="SamsungOneKorean 400" panose="020B0503030303020204" pitchFamily="50" charset="-127"/>
              </a:rPr>
              <a:t>Truy</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cập</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một</a:t>
            </a:r>
            <a:r>
              <a:rPr kumimoji="1" lang="en-US" altLang="ko-KR" dirty="0">
                <a:ea typeface="SamsungOneKorean 400" panose="020B0503030303020204" pitchFamily="50" charset="-127"/>
              </a:rPr>
              <a:t> bucket</a:t>
            </a:r>
            <a:endParaRPr kumimoji="1"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Truy cập kiểu lưu trữ ảo</a:t>
            </a:r>
            <a:r>
              <a:rPr lang="en-US" altLang="ko-KR" dirty="0"/>
              <a:t> (Virtual-hosted-style)</a:t>
            </a:r>
          </a:p>
          <a:p>
            <a:pPr lvl="1"/>
            <a:r>
              <a:rPr lang="en-US" altLang="ko-KR" dirty="0"/>
              <a:t>https://</a:t>
            </a:r>
            <a:r>
              <a:rPr lang="en-US" altLang="ko-KR" dirty="0">
                <a:solidFill>
                  <a:srgbClr val="FF0000"/>
                </a:solidFill>
              </a:rPr>
              <a:t>bucket-name</a:t>
            </a:r>
            <a:r>
              <a:rPr lang="en-US" altLang="ko-KR" dirty="0"/>
              <a:t>.s3.</a:t>
            </a:r>
            <a:r>
              <a:rPr lang="en-US" altLang="ko-KR" dirty="0">
                <a:solidFill>
                  <a:srgbClr val="FF0000"/>
                </a:solidFill>
              </a:rPr>
              <a:t>Region</a:t>
            </a:r>
            <a:r>
              <a:rPr lang="en-US" altLang="ko-KR" dirty="0"/>
              <a:t>.amazonaws.com/</a:t>
            </a:r>
            <a:r>
              <a:rPr lang="en-US" altLang="ko-KR" dirty="0">
                <a:solidFill>
                  <a:srgbClr val="FF0000"/>
                </a:solidFill>
              </a:rPr>
              <a:t>key name</a:t>
            </a:r>
          </a:p>
          <a:p>
            <a:pPr marL="0" indent="0">
              <a:buNone/>
            </a:pPr>
            <a:endParaRPr lang="en" altLang="ko-KR" i="1" dirty="0"/>
          </a:p>
          <a:p>
            <a:r>
              <a:rPr lang="en" altLang="ko-KR" dirty="0"/>
              <a:t>T</a:t>
            </a:r>
            <a:r>
              <a:rPr lang="vi-VN" altLang="ko-KR" dirty="0"/>
              <a:t>ruy cập theo kiểu đường dẫn</a:t>
            </a:r>
            <a:r>
              <a:rPr lang="en-US" altLang="ko-KR" dirty="0"/>
              <a:t> (Path-style)</a:t>
            </a:r>
            <a:endParaRPr lang="en" altLang="ko-KR" dirty="0"/>
          </a:p>
          <a:p>
            <a:pPr lvl="1"/>
            <a:r>
              <a:rPr lang="en" altLang="ko-KR" dirty="0"/>
              <a:t>https://s3.</a:t>
            </a:r>
            <a:r>
              <a:rPr lang="en" altLang="ko-KR" dirty="0">
                <a:solidFill>
                  <a:srgbClr val="FF0000"/>
                </a:solidFill>
              </a:rPr>
              <a:t>Region</a:t>
            </a:r>
            <a:r>
              <a:rPr lang="en" altLang="ko-KR" dirty="0"/>
              <a:t>.amazonaws.com/</a:t>
            </a:r>
            <a:r>
              <a:rPr lang="en" altLang="ko-KR" dirty="0">
                <a:solidFill>
                  <a:srgbClr val="FF0000"/>
                </a:solidFill>
              </a:rPr>
              <a:t>bucket-name</a:t>
            </a:r>
            <a:r>
              <a:rPr lang="en" altLang="ko-KR" dirty="0"/>
              <a:t>/</a:t>
            </a:r>
            <a:r>
              <a:rPr lang="en" altLang="ko-KR" dirty="0">
                <a:solidFill>
                  <a:srgbClr val="FF0000"/>
                </a:solidFill>
              </a:rPr>
              <a:t>key name</a:t>
            </a:r>
          </a:p>
          <a:p>
            <a:endParaRPr lang="en" altLang="ko-KR" dirty="0"/>
          </a:p>
          <a:p>
            <a:r>
              <a:rPr lang="en-US" altLang="ko-KR" dirty="0" err="1"/>
              <a:t>Truy</a:t>
            </a:r>
            <a:r>
              <a:rPr lang="en-US" altLang="ko-KR" dirty="0"/>
              <a:t> </a:t>
            </a:r>
            <a:r>
              <a:rPr lang="en-US" altLang="ko-KR" dirty="0" err="1"/>
              <a:t>cập</a:t>
            </a:r>
            <a:r>
              <a:rPr lang="en-US" altLang="ko-KR" dirty="0"/>
              <a:t> </a:t>
            </a:r>
            <a:r>
              <a:rPr lang="en-US" altLang="ko-KR" dirty="0" err="1"/>
              <a:t>một</a:t>
            </a:r>
            <a:r>
              <a:rPr lang="en-US" altLang="ko-KR" dirty="0"/>
              <a:t> bucket </a:t>
            </a:r>
            <a:r>
              <a:rPr lang="en-US" altLang="ko-KR" dirty="0" err="1"/>
              <a:t>thông</a:t>
            </a:r>
            <a:r>
              <a:rPr lang="en-US" altLang="ko-KR" dirty="0"/>
              <a:t> qua </a:t>
            </a:r>
            <a:r>
              <a:rPr lang="en-US" altLang="ko-KR" dirty="0" err="1"/>
              <a:t>các</a:t>
            </a:r>
            <a:r>
              <a:rPr lang="en-US" altLang="ko-KR" dirty="0"/>
              <a:t> </a:t>
            </a:r>
            <a:r>
              <a:rPr lang="en-US" altLang="ko-KR" dirty="0" err="1"/>
              <a:t>điểm</a:t>
            </a:r>
            <a:r>
              <a:rPr lang="en-US" altLang="ko-KR" dirty="0"/>
              <a:t> </a:t>
            </a:r>
            <a:r>
              <a:rPr lang="en-US" altLang="ko-KR" dirty="0" err="1"/>
              <a:t>truy</a:t>
            </a:r>
            <a:r>
              <a:rPr lang="en-US" altLang="ko-KR" dirty="0"/>
              <a:t> </a:t>
            </a:r>
            <a:r>
              <a:rPr lang="en-US" altLang="ko-KR" dirty="0" err="1"/>
              <a:t>cập</a:t>
            </a:r>
            <a:r>
              <a:rPr lang="en-US" altLang="ko-KR" dirty="0"/>
              <a:t> S3</a:t>
            </a:r>
            <a:endParaRPr lang="en" altLang="ko-KR" dirty="0"/>
          </a:p>
          <a:p>
            <a:pPr lvl="1"/>
            <a:r>
              <a:rPr kumimoji="1" lang="en-US" altLang="ko-KR" dirty="0"/>
              <a:t>https://AccessPointName-AccountId.s3-accesspoint.region.amazonaws.com</a:t>
            </a:r>
          </a:p>
          <a:p>
            <a:pPr marL="177800" lvl="1" indent="0">
              <a:buNone/>
            </a:pPr>
            <a:endParaRPr kumimoji="1" lang="en-US" altLang="ko-KR" dirty="0"/>
          </a:p>
          <a:p>
            <a:r>
              <a:rPr lang="en-US" altLang="ko-KR" dirty="0" err="1"/>
              <a:t>Truy</a:t>
            </a:r>
            <a:r>
              <a:rPr lang="en-US" altLang="ko-KR" dirty="0"/>
              <a:t> </a:t>
            </a:r>
            <a:r>
              <a:rPr lang="en-US" altLang="ko-KR" dirty="0" err="1"/>
              <a:t>cập</a:t>
            </a:r>
            <a:r>
              <a:rPr lang="en-US" altLang="ko-KR" dirty="0"/>
              <a:t> </a:t>
            </a:r>
            <a:r>
              <a:rPr lang="en-US" altLang="ko-KR" dirty="0" err="1"/>
              <a:t>một</a:t>
            </a:r>
            <a:r>
              <a:rPr lang="en-US" altLang="ko-KR" dirty="0"/>
              <a:t> bucket </a:t>
            </a:r>
            <a:r>
              <a:rPr lang="en-US" altLang="ko-KR" dirty="0" err="1"/>
              <a:t>bằng</a:t>
            </a:r>
            <a:r>
              <a:rPr lang="en-US" altLang="ko-KR" dirty="0"/>
              <a:t> S3: //</a:t>
            </a:r>
          </a:p>
          <a:p>
            <a:pPr lvl="1"/>
            <a:r>
              <a:rPr kumimoji="1" lang="en-US" altLang="ko-KR" dirty="0"/>
              <a:t>S3://bucket-name/key-name</a:t>
            </a:r>
          </a:p>
          <a:p>
            <a:pPr lvl="1"/>
            <a:endParaRPr lang="ko-KR" altLang="en-US" dirty="0"/>
          </a:p>
        </p:txBody>
      </p:sp>
    </p:spTree>
    <p:extLst>
      <p:ext uri="{BB962C8B-B14F-4D97-AF65-F5344CB8AC3E}">
        <p14:creationId xmlns:p14="http://schemas.microsoft.com/office/powerpoint/2010/main" val="169425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kumimoji="1" lang="en-US" altLang="ko-KR" dirty="0" err="1">
                <a:ea typeface="SamsungOneKorean 400" panose="020B0503030303020204" pitchFamily="50" charset="-127"/>
              </a:rPr>
              <a:t>Xóa</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một</a:t>
            </a:r>
            <a:r>
              <a:rPr kumimoji="1" lang="en-US" altLang="ko-KR" dirty="0">
                <a:ea typeface="SamsungOneKorean 400" panose="020B0503030303020204" pitchFamily="50" charset="-127"/>
              </a:rPr>
              <a:t> bucket</a:t>
            </a:r>
            <a:endParaRPr kumimoji="1"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Thao tác xóa khi kích hoạt phiên bản </a:t>
            </a:r>
            <a:r>
              <a:rPr lang="en-US" altLang="ko-KR" dirty="0"/>
              <a:t>bucket</a:t>
            </a:r>
            <a:r>
              <a:rPr lang="vi-VN" altLang="ko-KR" dirty="0"/>
              <a:t> S3 sẽ xóa vĩnh viễn tất cả các phiên bản của tất cả các đối tượng trong </a:t>
            </a:r>
            <a:r>
              <a:rPr lang="en-US" altLang="ko-KR" dirty="0"/>
              <a:t>bucket</a:t>
            </a:r>
            <a:r>
              <a:rPr lang="vi-VN" altLang="ko-KR" dirty="0"/>
              <a:t>.</a:t>
            </a:r>
            <a:endParaRPr lang="en-US" altLang="ko-KR" dirty="0"/>
          </a:p>
          <a:p>
            <a:endParaRPr lang="en-US" altLang="ko-KR" dirty="0"/>
          </a:p>
          <a:p>
            <a:r>
              <a:rPr lang="vi-VN" altLang="ko-KR" dirty="0"/>
              <a:t>Cân nhắc trước khi xóa</a:t>
            </a:r>
            <a:endParaRPr lang="en-US" altLang="ko-KR" dirty="0"/>
          </a:p>
          <a:p>
            <a:pPr lvl="1"/>
            <a:r>
              <a:rPr lang="vi-VN" altLang="ko-KR" dirty="0"/>
              <a:t>Tên </a:t>
            </a:r>
            <a:r>
              <a:rPr lang="en-US" altLang="ko-KR" dirty="0"/>
              <a:t>bucket</a:t>
            </a:r>
            <a:r>
              <a:rPr lang="vi-VN" altLang="ko-KR" dirty="0"/>
              <a:t> là duy nhất. Việc xóa một </a:t>
            </a:r>
            <a:r>
              <a:rPr lang="en-US" altLang="ko-KR" dirty="0"/>
              <a:t>bucket</a:t>
            </a:r>
            <a:r>
              <a:rPr lang="vi-VN" altLang="ko-KR" dirty="0"/>
              <a:t> làm cho tên của nó có sẵn cho những người dùng AWS khác.</a:t>
            </a:r>
          </a:p>
          <a:p>
            <a:pPr lvl="1"/>
            <a:r>
              <a:rPr lang="vi-VN" altLang="ko-KR" dirty="0"/>
              <a:t>Việc xóa một </a:t>
            </a:r>
            <a:r>
              <a:rPr lang="en-US" altLang="ko-KR" dirty="0"/>
              <a:t>bucket</a:t>
            </a:r>
            <a:r>
              <a:rPr lang="vi-VN" altLang="ko-KR" dirty="0"/>
              <a:t> chứa các đối tượng sẽ xóa vĩnh viễn tất cả các đối tượng trong b</a:t>
            </a:r>
            <a:r>
              <a:rPr lang="en-US" altLang="ko-KR" dirty="0" err="1"/>
              <a:t>ucket</a:t>
            </a:r>
            <a:r>
              <a:rPr lang="vi-VN" altLang="ko-KR" dirty="0"/>
              <a:t>, kể cả các đối tượng đã được chuyển đổi thành lớp lưu trữ S3 Glacier.</a:t>
            </a:r>
          </a:p>
          <a:p>
            <a:pPr lvl="1"/>
            <a:r>
              <a:rPr lang="vi-VN" altLang="ko-KR" dirty="0"/>
              <a:t>Nếu bộ chứa của bạn đang nhận dữ liệu nhật ký từ Cân bằng tải đàn hồi (ELB), chúng tôi khuyên bạn nên ngừng vận chuyển nhật ký ELB tới bộ chứa trước khi xóa </a:t>
            </a:r>
            <a:r>
              <a:rPr lang="en-US" altLang="ko-KR" dirty="0"/>
              <a:t>bucket</a:t>
            </a:r>
            <a:r>
              <a:rPr lang="vi-VN" altLang="ko-KR" dirty="0"/>
              <a:t>.</a:t>
            </a:r>
            <a:endParaRPr lang="ko-KR" altLang="en-US" dirty="0"/>
          </a:p>
        </p:txBody>
      </p:sp>
    </p:spTree>
    <p:extLst>
      <p:ext uri="{BB962C8B-B14F-4D97-AF65-F5344CB8AC3E}">
        <p14:creationId xmlns:p14="http://schemas.microsoft.com/office/powerpoint/2010/main" val="4086087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Lớp lưu trữ S3</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Các lớp lưu trữ được thiết kế cho trường hợp sử dụng của bạn</a:t>
            </a:r>
            <a:endParaRPr lang="ko-KR" altLang="en-US" dirty="0"/>
          </a:p>
        </p:txBody>
      </p:sp>
      <p:grpSp>
        <p:nvGrpSpPr>
          <p:cNvPr id="13" name="그룹 12">
            <a:extLst>
              <a:ext uri="{FF2B5EF4-FFF2-40B4-BE49-F238E27FC236}">
                <a16:creationId xmlns:a16="http://schemas.microsoft.com/office/drawing/2014/main" id="{3D9DB582-F56A-4A6D-9FEB-43866896504A}"/>
              </a:ext>
            </a:extLst>
          </p:cNvPr>
          <p:cNvGrpSpPr/>
          <p:nvPr/>
        </p:nvGrpSpPr>
        <p:grpSpPr>
          <a:xfrm>
            <a:off x="6308058" y="3003248"/>
            <a:ext cx="2498304" cy="2922477"/>
            <a:chOff x="6728972" y="2959706"/>
            <a:chExt cx="2498304" cy="2922477"/>
          </a:xfrm>
        </p:grpSpPr>
        <p:sp>
          <p:nvSpPr>
            <p:cNvPr id="14" name="Content Placeholder 2">
              <a:extLst>
                <a:ext uri="{FF2B5EF4-FFF2-40B4-BE49-F238E27FC236}">
                  <a16:creationId xmlns:a16="http://schemas.microsoft.com/office/drawing/2014/main" id="{25BCEED3-AE6F-4202-ACF5-3119ABB6EF08}"/>
                </a:ext>
              </a:extLst>
            </p:cNvPr>
            <p:cNvSpPr txBox="1">
              <a:spLocks/>
            </p:cNvSpPr>
            <p:nvPr/>
          </p:nvSpPr>
          <p:spPr>
            <a:xfrm>
              <a:off x="6728972" y="4101333"/>
              <a:ext cx="2498304" cy="1780850"/>
            </a:xfrm>
            <a:prstGeom prst="roundRect">
              <a:avLst/>
            </a:prstGeom>
            <a:solidFill>
              <a:schemeClr val="bg1"/>
            </a:solidFill>
            <a:ln>
              <a:solidFill>
                <a:srgbClr val="0043B2"/>
              </a:solidFill>
            </a:ln>
          </p:spPr>
          <p:style>
            <a:lnRef idx="1">
              <a:schemeClr val="accent1"/>
            </a:lnRef>
            <a:fillRef idx="2">
              <a:schemeClr val="accent1"/>
            </a:fillRef>
            <a:effectRef idx="1">
              <a:schemeClr val="accent1"/>
            </a:effectRef>
            <a:fontRef idx="minor">
              <a:schemeClr val="dk1"/>
            </a:fontRef>
          </p:style>
          <p:txBody>
            <a:bodyPr/>
            <a:lstStyle>
              <a:lvl1pPr marL="211021" indent="-211021" algn="l" defTabSz="844083" rtl="0" eaLnBrk="1" latinLnBrk="1"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1"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marL="0" indent="0" algn="ctr">
                <a:buNone/>
              </a:pPr>
              <a:r>
                <a:rPr lang="en-US" altLang="ko-KR" sz="1600" dirty="0">
                  <a:solidFill>
                    <a:srgbClr val="0043B2"/>
                  </a:solidFill>
                  <a:latin typeface="SamsungOne-700" panose="020B0803030303020204" pitchFamily="34" charset="0"/>
                  <a:ea typeface="SamsungOne-700" panose="020B0803030303020204" pitchFamily="34" charset="0"/>
                </a:rPr>
                <a:t>Amazon Glacier</a:t>
              </a:r>
            </a:p>
            <a:p>
              <a:pPr>
                <a:buFont typeface="Wingdings" panose="05000000000000000000" pitchFamily="2" charset="2"/>
                <a:buChar char="ü"/>
              </a:pPr>
              <a:r>
                <a:rPr lang="vi-VN" altLang="ko-KR" sz="1400" dirty="0">
                  <a:solidFill>
                    <a:srgbClr val="0043B2"/>
                  </a:solidFill>
                  <a:latin typeface="SamsungOne-700" panose="020B0803030303020204" pitchFamily="34" charset="0"/>
                  <a:ea typeface="SamsungOne-700" panose="020B0803030303020204" pitchFamily="34" charset="0"/>
                </a:rPr>
                <a:t>Lưu trữ dài hạn</a:t>
              </a:r>
            </a:p>
            <a:p>
              <a:pPr>
                <a:buFont typeface="Wingdings" panose="05000000000000000000" pitchFamily="2" charset="2"/>
                <a:buChar char="ü"/>
              </a:pPr>
              <a:r>
                <a:rPr lang="vi-VN" altLang="ko-KR" sz="1400" dirty="0">
                  <a:solidFill>
                    <a:srgbClr val="0043B2"/>
                  </a:solidFill>
                  <a:latin typeface="SamsungOne-700" panose="020B0803030303020204" pitchFamily="34" charset="0"/>
                  <a:ea typeface="SamsungOne-700" panose="020B0803030303020204" pitchFamily="34" charset="0"/>
                </a:rPr>
                <a:t>Bảo quản kỹ thuật số</a:t>
              </a:r>
            </a:p>
            <a:p>
              <a:pPr>
                <a:buFont typeface="Wingdings" panose="05000000000000000000" pitchFamily="2" charset="2"/>
                <a:buChar char="ü"/>
              </a:pPr>
              <a:r>
                <a:rPr lang="vi-VN" altLang="ko-KR" sz="1400" dirty="0">
                  <a:solidFill>
                    <a:srgbClr val="0043B2"/>
                  </a:solidFill>
                  <a:latin typeface="SamsungOne-700" panose="020B0803030303020204" pitchFamily="34" charset="0"/>
                  <a:ea typeface="SamsungOne-700" panose="020B0803030303020204" pitchFamily="34" charset="0"/>
                </a:rPr>
                <a:t>Thay thế băng từ</a:t>
              </a:r>
              <a:endParaRPr lang="en-US" altLang="ko-KR" sz="1400" dirty="0">
                <a:solidFill>
                  <a:srgbClr val="0043B2"/>
                </a:solidFill>
                <a:latin typeface="SamsungOne-700" panose="020B0803030303020204" pitchFamily="34" charset="0"/>
                <a:ea typeface="SamsungOne-700" panose="020B0803030303020204" pitchFamily="34" charset="0"/>
              </a:endParaRPr>
            </a:p>
          </p:txBody>
        </p:sp>
        <p:pic>
          <p:nvPicPr>
            <p:cNvPr id="18" name="Picture 53">
              <a:extLst>
                <a:ext uri="{FF2B5EF4-FFF2-40B4-BE49-F238E27FC236}">
                  <a16:creationId xmlns:a16="http://schemas.microsoft.com/office/drawing/2014/main" id="{15AD741B-40AE-4BAE-909C-C880B2EE3F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4938" y="2959706"/>
              <a:ext cx="726373" cy="871648"/>
            </a:xfrm>
            <a:prstGeom prst="rect">
              <a:avLst/>
            </a:prstGeom>
          </p:spPr>
        </p:pic>
      </p:grpSp>
      <p:grpSp>
        <p:nvGrpSpPr>
          <p:cNvPr id="19" name="그룹 18">
            <a:extLst>
              <a:ext uri="{FF2B5EF4-FFF2-40B4-BE49-F238E27FC236}">
                <a16:creationId xmlns:a16="http://schemas.microsoft.com/office/drawing/2014/main" id="{48AB8532-A07C-472B-999B-ACF2A2784DE2}"/>
              </a:ext>
            </a:extLst>
          </p:cNvPr>
          <p:cNvGrpSpPr/>
          <p:nvPr/>
        </p:nvGrpSpPr>
        <p:grpSpPr>
          <a:xfrm>
            <a:off x="3567289" y="3003248"/>
            <a:ext cx="2652889" cy="2922477"/>
            <a:chOff x="3439886" y="2959706"/>
            <a:chExt cx="2652889" cy="2922477"/>
          </a:xfrm>
        </p:grpSpPr>
        <p:sp>
          <p:nvSpPr>
            <p:cNvPr id="20" name="Content Placeholder 2">
              <a:extLst>
                <a:ext uri="{FF2B5EF4-FFF2-40B4-BE49-F238E27FC236}">
                  <a16:creationId xmlns:a16="http://schemas.microsoft.com/office/drawing/2014/main" id="{057E0D45-E4C2-42C6-B182-C16BC42C6656}"/>
                </a:ext>
              </a:extLst>
            </p:cNvPr>
            <p:cNvSpPr txBox="1">
              <a:spLocks/>
            </p:cNvSpPr>
            <p:nvPr/>
          </p:nvSpPr>
          <p:spPr>
            <a:xfrm>
              <a:off x="3439886" y="4101333"/>
              <a:ext cx="2652889" cy="1780850"/>
            </a:xfrm>
            <a:prstGeom prst="roundRect">
              <a:avLst/>
            </a:prstGeom>
            <a:solidFill>
              <a:schemeClr val="bg1"/>
            </a:solidFill>
            <a:ln>
              <a:solidFill>
                <a:srgbClr val="0043B2"/>
              </a:solidFill>
            </a:ln>
          </p:spPr>
          <p:style>
            <a:lnRef idx="1">
              <a:schemeClr val="accent1"/>
            </a:lnRef>
            <a:fillRef idx="2">
              <a:schemeClr val="accent1"/>
            </a:fillRef>
            <a:effectRef idx="1">
              <a:schemeClr val="accent1"/>
            </a:effectRef>
            <a:fontRef idx="minor">
              <a:schemeClr val="dk1"/>
            </a:fontRef>
          </p:style>
          <p:txBody>
            <a:bodyPr/>
            <a:lstStyle>
              <a:lvl1pPr marL="211021" indent="-211021" algn="l" defTabSz="844083" rtl="0" eaLnBrk="1" latinLnBrk="1"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1"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marL="0" indent="0" algn="ctr">
                <a:buNone/>
              </a:pPr>
              <a:r>
                <a:rPr lang="en-US" altLang="ko-KR" sz="1600" dirty="0" err="1">
                  <a:solidFill>
                    <a:srgbClr val="0043B2"/>
                  </a:solidFill>
                  <a:latin typeface="SamsungOne-700" panose="020B0803030303020204" pitchFamily="34" charset="0"/>
                  <a:ea typeface="SamsungOne-700" panose="020B0803030303020204" pitchFamily="34" charset="0"/>
                </a:rPr>
                <a:t>Tiêu</a:t>
              </a:r>
              <a:r>
                <a:rPr lang="en-US" altLang="ko-KR" sz="1600" dirty="0">
                  <a:solidFill>
                    <a:srgbClr val="0043B2"/>
                  </a:solidFill>
                  <a:latin typeface="SamsungOne-700" panose="020B0803030303020204" pitchFamily="34" charset="0"/>
                  <a:ea typeface="SamsungOne-700" panose="020B0803030303020204" pitchFamily="34" charset="0"/>
                </a:rPr>
                <a:t> </a:t>
              </a:r>
              <a:r>
                <a:rPr lang="en-US" altLang="ko-KR" sz="1600" dirty="0" err="1">
                  <a:solidFill>
                    <a:srgbClr val="0043B2"/>
                  </a:solidFill>
                  <a:latin typeface="SamsungOne-700" panose="020B0803030303020204" pitchFamily="34" charset="0"/>
                  <a:ea typeface="SamsungOne-700" panose="020B0803030303020204" pitchFamily="34" charset="0"/>
                </a:rPr>
                <a:t>chuẩn</a:t>
              </a:r>
              <a:r>
                <a:rPr lang="en-US" altLang="ko-KR" sz="1600" dirty="0">
                  <a:solidFill>
                    <a:srgbClr val="0043B2"/>
                  </a:solidFill>
                  <a:latin typeface="SamsungOne-700" panose="020B0803030303020204" pitchFamily="34" charset="0"/>
                  <a:ea typeface="SamsungOne-700" panose="020B0803030303020204" pitchFamily="34" charset="0"/>
                </a:rPr>
                <a:t> - IA</a:t>
              </a:r>
            </a:p>
            <a:p>
              <a:pPr>
                <a:buFont typeface="Wingdings" panose="05000000000000000000" pitchFamily="2" charset="2"/>
                <a:buChar char="ü"/>
              </a:pPr>
              <a:r>
                <a:rPr lang="vi-VN" altLang="ko-KR" sz="1400" dirty="0">
                  <a:solidFill>
                    <a:srgbClr val="0043B2"/>
                  </a:solidFill>
                  <a:latin typeface="SamsungOne-700" panose="020B0803030303020204" pitchFamily="34" charset="0"/>
                  <a:ea typeface="SamsungOne-700" panose="020B0803030303020204" pitchFamily="34" charset="0"/>
                </a:rPr>
                <a:t>Sao lưu &amp; lưu trữ</a:t>
              </a:r>
            </a:p>
            <a:p>
              <a:pPr>
                <a:buFont typeface="Wingdings" panose="05000000000000000000" pitchFamily="2" charset="2"/>
                <a:buChar char="ü"/>
              </a:pPr>
              <a:r>
                <a:rPr lang="vi-VN" altLang="ko-KR" sz="1400" dirty="0">
                  <a:solidFill>
                    <a:srgbClr val="0043B2"/>
                  </a:solidFill>
                  <a:latin typeface="SamsungOne-700" panose="020B0803030303020204" pitchFamily="34" charset="0"/>
                  <a:ea typeface="SamsungOne-700" panose="020B0803030303020204" pitchFamily="34" charset="0"/>
                </a:rPr>
                <a:t>Phục hồi sau thảm họa</a:t>
              </a:r>
            </a:p>
            <a:p>
              <a:pPr>
                <a:buFont typeface="Wingdings" panose="05000000000000000000" pitchFamily="2" charset="2"/>
                <a:buChar char="ü"/>
              </a:pPr>
              <a:r>
                <a:rPr lang="vi-VN" altLang="ko-KR" sz="1400" dirty="0">
                  <a:solidFill>
                    <a:srgbClr val="0043B2"/>
                  </a:solidFill>
                  <a:latin typeface="SamsungOne-700" panose="020B0803030303020204" pitchFamily="34" charset="0"/>
                  <a:ea typeface="SamsungOne-700" panose="020B0803030303020204" pitchFamily="34" charset="0"/>
                </a:rPr>
                <a:t>Đồng bộ hóa và chia sẻ tệp</a:t>
              </a:r>
            </a:p>
            <a:p>
              <a:pPr>
                <a:buFont typeface="Wingdings" panose="05000000000000000000" pitchFamily="2" charset="2"/>
                <a:buChar char="ü"/>
              </a:pPr>
              <a:r>
                <a:rPr lang="vi-VN" altLang="ko-KR" sz="1400" dirty="0">
                  <a:solidFill>
                    <a:srgbClr val="0043B2"/>
                  </a:solidFill>
                  <a:latin typeface="SamsungOne-700" panose="020B0803030303020204" pitchFamily="34" charset="0"/>
                  <a:ea typeface="SamsungOne-700" panose="020B0803030303020204" pitchFamily="34" charset="0"/>
                </a:rPr>
                <a:t>Dữ liệu lưu trữ lâu</a:t>
              </a:r>
              <a:endParaRPr lang="en-US" altLang="ko-KR" sz="1400" dirty="0">
                <a:solidFill>
                  <a:srgbClr val="0043B2"/>
                </a:solidFill>
                <a:latin typeface="SamsungOne-700" panose="020B0803030303020204" pitchFamily="34" charset="0"/>
                <a:ea typeface="SamsungOne-700" panose="020B0803030303020204" pitchFamily="34" charset="0"/>
              </a:endParaRPr>
            </a:p>
          </p:txBody>
        </p:sp>
        <p:grpSp>
          <p:nvGrpSpPr>
            <p:cNvPr id="25" name="그룹 24">
              <a:extLst>
                <a:ext uri="{FF2B5EF4-FFF2-40B4-BE49-F238E27FC236}">
                  <a16:creationId xmlns:a16="http://schemas.microsoft.com/office/drawing/2014/main" id="{6A6DFD70-BE98-4AF7-A1A5-8E97E63C32CE}"/>
                </a:ext>
              </a:extLst>
            </p:cNvPr>
            <p:cNvGrpSpPr/>
            <p:nvPr/>
          </p:nvGrpSpPr>
          <p:grpSpPr>
            <a:xfrm>
              <a:off x="4312122" y="2959706"/>
              <a:ext cx="947521" cy="947521"/>
              <a:chOff x="4312122" y="2959706"/>
              <a:chExt cx="947521" cy="947521"/>
            </a:xfrm>
          </p:grpSpPr>
          <p:pic>
            <p:nvPicPr>
              <p:cNvPr id="26" name="Picture 10">
                <a:extLst>
                  <a:ext uri="{FF2B5EF4-FFF2-40B4-BE49-F238E27FC236}">
                    <a16:creationId xmlns:a16="http://schemas.microsoft.com/office/drawing/2014/main" id="{B8B44CA4-706F-4435-8357-19A367AABB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2122" y="2959706"/>
                <a:ext cx="947521" cy="947521"/>
              </a:xfrm>
              <a:prstGeom prst="rect">
                <a:avLst/>
              </a:prstGeom>
            </p:spPr>
          </p:pic>
          <p:pic>
            <p:nvPicPr>
              <p:cNvPr id="27" name="Picture 18">
                <a:extLst>
                  <a:ext uri="{FF2B5EF4-FFF2-40B4-BE49-F238E27FC236}">
                    <a16:creationId xmlns:a16="http://schemas.microsoft.com/office/drawing/2014/main" id="{03FB067F-087C-4FE5-90F8-175E23152C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6630" y="3242279"/>
                <a:ext cx="258505" cy="258505"/>
              </a:xfrm>
              <a:prstGeom prst="rect">
                <a:avLst/>
              </a:prstGeom>
            </p:spPr>
          </p:pic>
        </p:grpSp>
      </p:grpSp>
      <p:grpSp>
        <p:nvGrpSpPr>
          <p:cNvPr id="28" name="그룹 27">
            <a:extLst>
              <a:ext uri="{FF2B5EF4-FFF2-40B4-BE49-F238E27FC236}">
                <a16:creationId xmlns:a16="http://schemas.microsoft.com/office/drawing/2014/main" id="{5496C499-35A6-4158-9D6C-5DAB6359430B}"/>
              </a:ext>
            </a:extLst>
          </p:cNvPr>
          <p:cNvGrpSpPr/>
          <p:nvPr/>
        </p:nvGrpSpPr>
        <p:grpSpPr>
          <a:xfrm>
            <a:off x="978421" y="3003248"/>
            <a:ext cx="2498304" cy="2922477"/>
            <a:chOff x="586535" y="2959706"/>
            <a:chExt cx="2498304" cy="2922477"/>
          </a:xfrm>
        </p:grpSpPr>
        <p:sp>
          <p:nvSpPr>
            <p:cNvPr id="29" name="Content Placeholder 2">
              <a:extLst>
                <a:ext uri="{FF2B5EF4-FFF2-40B4-BE49-F238E27FC236}">
                  <a16:creationId xmlns:a16="http://schemas.microsoft.com/office/drawing/2014/main" id="{004D2BA1-B101-4610-B05F-DB7EE7868A6E}"/>
                </a:ext>
              </a:extLst>
            </p:cNvPr>
            <p:cNvSpPr txBox="1">
              <a:spLocks/>
            </p:cNvSpPr>
            <p:nvPr/>
          </p:nvSpPr>
          <p:spPr>
            <a:xfrm>
              <a:off x="586535" y="4101333"/>
              <a:ext cx="2498304" cy="1780850"/>
            </a:xfrm>
            <a:prstGeom prst="roundRect">
              <a:avLst/>
            </a:prstGeom>
            <a:solidFill>
              <a:schemeClr val="bg1"/>
            </a:solidFill>
            <a:ln>
              <a:solidFill>
                <a:srgbClr val="0043B2"/>
              </a:solidFill>
            </a:ln>
          </p:spPr>
          <p:style>
            <a:lnRef idx="1">
              <a:schemeClr val="accent1"/>
            </a:lnRef>
            <a:fillRef idx="2">
              <a:schemeClr val="accent1"/>
            </a:fillRef>
            <a:effectRef idx="1">
              <a:schemeClr val="accent1"/>
            </a:effectRef>
            <a:fontRef idx="minor">
              <a:schemeClr val="dk1"/>
            </a:fontRef>
          </p:style>
          <p:txBody>
            <a:bodyPr/>
            <a:lstStyle>
              <a:lvl1pPr marL="211021" indent="-211021" algn="l" defTabSz="844083" rtl="0" eaLnBrk="1" latinLnBrk="1"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1"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marL="0" indent="0" algn="ctr">
                <a:buNone/>
              </a:pPr>
              <a:r>
                <a:rPr lang="en-US" sz="1600" dirty="0">
                  <a:solidFill>
                    <a:srgbClr val="0043B2"/>
                  </a:solidFill>
                  <a:latin typeface="SamsungOne-700" panose="020B0803030303020204" pitchFamily="34" charset="0"/>
                  <a:ea typeface="SamsungOne-700" panose="020B0803030303020204" pitchFamily="34" charset="0"/>
                </a:rPr>
                <a:t>S3 </a:t>
              </a:r>
              <a:r>
                <a:rPr lang="en-US" sz="1600" dirty="0" err="1">
                  <a:solidFill>
                    <a:srgbClr val="0043B2"/>
                  </a:solidFill>
                  <a:latin typeface="SamsungOne-700" panose="020B0803030303020204" pitchFamily="34" charset="0"/>
                  <a:ea typeface="SamsungOne-700" panose="020B0803030303020204" pitchFamily="34" charset="0"/>
                </a:rPr>
                <a:t>Tiêu</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chuẩn</a:t>
              </a:r>
              <a:endParaRPr lang="en-US" sz="1600" dirty="0">
                <a:solidFill>
                  <a:srgbClr val="0043B2"/>
                </a:solidFill>
                <a:latin typeface="SamsungOne-700" panose="020B0803030303020204" pitchFamily="34" charset="0"/>
                <a:ea typeface="SamsungOne-700" panose="020B0803030303020204" pitchFamily="34" charset="0"/>
              </a:endParaRPr>
            </a:p>
            <a:p>
              <a:pPr>
                <a:buFont typeface="Wingdings" panose="05000000000000000000" pitchFamily="2" charset="2"/>
                <a:buChar char="ü"/>
              </a:pPr>
              <a:r>
                <a:rPr lang="en-US" sz="1400" dirty="0">
                  <a:solidFill>
                    <a:srgbClr val="0043B2"/>
                  </a:solidFill>
                  <a:latin typeface="SamsungOne-700" panose="020B0803030303020204" pitchFamily="34" charset="0"/>
                  <a:ea typeface="SamsungOne-700" panose="020B0803030303020204" pitchFamily="34" charset="0"/>
                </a:rPr>
                <a:t>P</a:t>
              </a:r>
              <a:r>
                <a:rPr lang="vi-VN" sz="1400" dirty="0">
                  <a:solidFill>
                    <a:srgbClr val="0043B2"/>
                  </a:solidFill>
                  <a:latin typeface="SamsungOne-700" panose="020B0803030303020204" pitchFamily="34" charset="0"/>
                  <a:ea typeface="SamsungOne-700" panose="020B0803030303020204" pitchFamily="34" charset="0"/>
                </a:rPr>
                <a:t>hân tích </a:t>
              </a:r>
              <a:r>
                <a:rPr lang="en-US" sz="1400" dirty="0">
                  <a:solidFill>
                    <a:srgbClr val="0043B2"/>
                  </a:solidFill>
                  <a:latin typeface="SamsungOne-700" panose="020B0803030303020204" pitchFamily="34" charset="0"/>
                  <a:ea typeface="SamsungOne-700" panose="020B0803030303020204" pitchFamily="34" charset="0"/>
                </a:rPr>
                <a:t>Big Data</a:t>
              </a:r>
              <a:endParaRPr lang="vi-VN" sz="1400" dirty="0">
                <a:solidFill>
                  <a:srgbClr val="0043B2"/>
                </a:solidFill>
                <a:latin typeface="SamsungOne-700" panose="020B0803030303020204" pitchFamily="34" charset="0"/>
                <a:ea typeface="SamsungOne-700" panose="020B0803030303020204" pitchFamily="34" charset="0"/>
              </a:endParaRPr>
            </a:p>
            <a:p>
              <a:pPr>
                <a:buFont typeface="Wingdings" panose="05000000000000000000" pitchFamily="2" charset="2"/>
                <a:buChar char="ü"/>
              </a:pPr>
              <a:r>
                <a:rPr lang="en-US" sz="1400" dirty="0">
                  <a:solidFill>
                    <a:srgbClr val="0043B2"/>
                  </a:solidFill>
                  <a:latin typeface="SamsungOne-700" panose="020B0803030303020204" pitchFamily="34" charset="0"/>
                  <a:ea typeface="SamsungOne-700" panose="020B0803030303020204" pitchFamily="34" charset="0"/>
                </a:rPr>
                <a:t>P</a:t>
              </a:r>
              <a:r>
                <a:rPr lang="vi-VN" sz="1400" dirty="0">
                  <a:solidFill>
                    <a:srgbClr val="0043B2"/>
                  </a:solidFill>
                  <a:latin typeface="SamsungOne-700" panose="020B0803030303020204" pitchFamily="34" charset="0"/>
                  <a:ea typeface="SamsungOne-700" panose="020B0803030303020204" pitchFamily="34" charset="0"/>
                </a:rPr>
                <a:t>hân phối nội dung</a:t>
              </a:r>
            </a:p>
            <a:p>
              <a:pPr>
                <a:buFont typeface="Wingdings" panose="05000000000000000000" pitchFamily="2" charset="2"/>
                <a:buChar char="ü"/>
              </a:pPr>
              <a:r>
                <a:rPr lang="vi-VN" sz="1400" dirty="0">
                  <a:solidFill>
                    <a:srgbClr val="0043B2"/>
                  </a:solidFill>
                  <a:latin typeface="SamsungOne-700" panose="020B0803030303020204" pitchFamily="34" charset="0"/>
                  <a:ea typeface="SamsungOne-700" panose="020B0803030303020204" pitchFamily="34" charset="0"/>
                </a:rPr>
                <a:t>Lưu trữ trang web tĩnh</a:t>
              </a:r>
              <a:endParaRPr lang="en-US" sz="1400" dirty="0">
                <a:solidFill>
                  <a:srgbClr val="0043B2"/>
                </a:solidFill>
                <a:latin typeface="SamsungOne-700" panose="020B0803030303020204" pitchFamily="34" charset="0"/>
                <a:ea typeface="SamsungOne-700" panose="020B0803030303020204" pitchFamily="34" charset="0"/>
              </a:endParaRPr>
            </a:p>
          </p:txBody>
        </p:sp>
        <p:pic>
          <p:nvPicPr>
            <p:cNvPr id="30" name="Picture 6">
              <a:extLst>
                <a:ext uri="{FF2B5EF4-FFF2-40B4-BE49-F238E27FC236}">
                  <a16:creationId xmlns:a16="http://schemas.microsoft.com/office/drawing/2014/main" id="{AAEA1C7F-7EAB-48A0-B34E-2F711636C5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6819" y="2959706"/>
              <a:ext cx="957737" cy="957737"/>
            </a:xfrm>
            <a:prstGeom prst="rect">
              <a:avLst/>
            </a:prstGeom>
          </p:spPr>
        </p:pic>
      </p:grpSp>
    </p:spTree>
    <p:extLst>
      <p:ext uri="{BB962C8B-B14F-4D97-AF65-F5344CB8AC3E}">
        <p14:creationId xmlns:p14="http://schemas.microsoft.com/office/powerpoint/2010/main" val="2237853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Dịch vụ lưu trữ Azure</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Microsoft Azure cung cấp các giải pháp lưu trữ, sao lưu và khôi phục trên đám mây có thể mở rộng và bền vững cho tất cả dữ liệu lớn và nhỏ của bạn.</a:t>
            </a:r>
          </a:p>
          <a:p>
            <a:r>
              <a:rPr lang="vi-VN" altLang="ko-KR" dirty="0"/>
              <a:t>Nó cung cấp dung lượng lưu trữ có tính khả dụng cao, an toàn, bền bỉ, có thể mở rộng và dự phòng để lưu trữ đối tượng cho các đối tượng dữ liệu, lưu trữ đĩa cho máy ảo Azure, dịch vụ hệ thống tệp cho đám mây, lưu trữ thư và lưu trữ NoSQL.</a:t>
            </a:r>
          </a:p>
          <a:p>
            <a:r>
              <a:rPr lang="vi-VN" altLang="ko-KR" dirty="0"/>
              <a:t>Cho dù đó là hình ảnh, âm thanh, video, nhật ký, tệp cấu hình hoặc dữ liệu cảm biến đều được lưu trữ theo cách có thể dễ dàng truy cập cho mục đích phân tích.</a:t>
            </a:r>
          </a:p>
          <a:p>
            <a:r>
              <a:rPr lang="vi-VN" altLang="ko-KR" dirty="0"/>
              <a:t>Dịch vụ lưu trữ cốt lõi</a:t>
            </a:r>
            <a:endParaRPr lang="en" altLang="ko-KR" dirty="0"/>
          </a:p>
          <a:p>
            <a:pPr lvl="1"/>
            <a:r>
              <a:rPr lang="en" altLang="ko-KR" dirty="0"/>
              <a:t>Azure Blobs </a:t>
            </a:r>
          </a:p>
          <a:p>
            <a:pPr lvl="1"/>
            <a:r>
              <a:rPr lang="en" altLang="ko-KR" dirty="0"/>
              <a:t>Azure Files</a:t>
            </a:r>
          </a:p>
          <a:p>
            <a:pPr lvl="1"/>
            <a:r>
              <a:rPr lang="en" altLang="ko-KR" dirty="0"/>
              <a:t>Azure Queues</a:t>
            </a:r>
          </a:p>
          <a:p>
            <a:pPr lvl="1"/>
            <a:r>
              <a:rPr lang="en" altLang="ko-KR" dirty="0"/>
              <a:t>Azure Tables</a:t>
            </a:r>
          </a:p>
          <a:p>
            <a:pPr lvl="1"/>
            <a:r>
              <a:rPr lang="en" altLang="ko-KR" dirty="0"/>
              <a:t>Azure Disks</a:t>
            </a:r>
          </a:p>
          <a:p>
            <a:r>
              <a:rPr lang="vi-VN" altLang="ko-KR" dirty="0"/>
              <a:t>Mỗi dịch vụ được truy cập thông qua một tài khoản lưu trữ</a:t>
            </a:r>
            <a:endParaRPr lang="ko-KR" altLang="en-US" dirty="0"/>
          </a:p>
        </p:txBody>
      </p:sp>
      <p:pic>
        <p:nvPicPr>
          <p:cNvPr id="6" name="Picture 2" descr="How To Manage Files Between Local And Azure Storage With AZCopy">
            <a:extLst>
              <a:ext uri="{FF2B5EF4-FFF2-40B4-BE49-F238E27FC236}">
                <a16:creationId xmlns:a16="http://schemas.microsoft.com/office/drawing/2014/main" id="{22EE0E74-009F-A04B-A0EF-3D039EFA42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4140" y="4346765"/>
            <a:ext cx="4572000" cy="195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411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Tổng quan về tài khoản lưu trữ</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Tài khoản lưu trữ Azure chứa tất cả các đối tượng dữ liệu Lưu trữ Azure, chẳng hạn như </a:t>
            </a:r>
            <a:r>
              <a:rPr lang="en-US" altLang="ko-KR" dirty="0"/>
              <a:t>blob</a:t>
            </a:r>
            <a:r>
              <a:rPr lang="vi-VN" altLang="ko-KR" dirty="0"/>
              <a:t>, tệp, hàng đợi, bảng và đĩa.</a:t>
            </a:r>
          </a:p>
          <a:p>
            <a:r>
              <a:rPr lang="vi-VN" altLang="ko-KR" dirty="0"/>
              <a:t>Tài khoản lưu trữ cung cấp một không gian tên duy nhất cho dữ liệu Lưu trữ Azure.</a:t>
            </a:r>
          </a:p>
          <a:p>
            <a:r>
              <a:rPr lang="vi-VN" altLang="ko-KR" dirty="0"/>
              <a:t>Các loại tài khoản lưu trữ</a:t>
            </a:r>
            <a:endParaRPr lang="ko-KR" altLang="en-US" dirty="0"/>
          </a:p>
        </p:txBody>
      </p:sp>
      <p:graphicFrame>
        <p:nvGraphicFramePr>
          <p:cNvPr id="8" name="표 7">
            <a:extLst>
              <a:ext uri="{FF2B5EF4-FFF2-40B4-BE49-F238E27FC236}">
                <a16:creationId xmlns:a16="http://schemas.microsoft.com/office/drawing/2014/main" id="{44244CBB-FF64-4E4A-852F-9D97BC088F97}"/>
              </a:ext>
            </a:extLst>
          </p:cNvPr>
          <p:cNvGraphicFramePr>
            <a:graphicFrameLocks noGrp="1"/>
          </p:cNvGraphicFramePr>
          <p:nvPr>
            <p:extLst>
              <p:ext uri="{D42A27DB-BD31-4B8C-83A1-F6EECF244321}">
                <p14:modId xmlns:p14="http://schemas.microsoft.com/office/powerpoint/2010/main" val="2590802304"/>
              </p:ext>
            </p:extLst>
          </p:nvPr>
        </p:nvGraphicFramePr>
        <p:xfrm>
          <a:off x="535271" y="3488845"/>
          <a:ext cx="8797129" cy="2921275"/>
        </p:xfrm>
        <a:graphic>
          <a:graphicData uri="http://schemas.openxmlformats.org/drawingml/2006/table">
            <a:tbl>
              <a:tblPr firstRow="1" bandRow="1">
                <a:tableStyleId>{5940675A-B579-460E-94D1-54222C63F5DA}</a:tableStyleId>
              </a:tblPr>
              <a:tblGrid>
                <a:gridCol w="1874865">
                  <a:extLst>
                    <a:ext uri="{9D8B030D-6E8A-4147-A177-3AD203B41FA5}">
                      <a16:colId xmlns:a16="http://schemas.microsoft.com/office/drawing/2014/main" val="3750369147"/>
                    </a:ext>
                  </a:extLst>
                </a:gridCol>
                <a:gridCol w="2595229">
                  <a:extLst>
                    <a:ext uri="{9D8B030D-6E8A-4147-A177-3AD203B41FA5}">
                      <a16:colId xmlns:a16="http://schemas.microsoft.com/office/drawing/2014/main" val="278222135"/>
                    </a:ext>
                  </a:extLst>
                </a:gridCol>
                <a:gridCol w="2257831">
                  <a:extLst>
                    <a:ext uri="{9D8B030D-6E8A-4147-A177-3AD203B41FA5}">
                      <a16:colId xmlns:a16="http://schemas.microsoft.com/office/drawing/2014/main" val="3600286282"/>
                    </a:ext>
                  </a:extLst>
                </a:gridCol>
                <a:gridCol w="2069204">
                  <a:extLst>
                    <a:ext uri="{9D8B030D-6E8A-4147-A177-3AD203B41FA5}">
                      <a16:colId xmlns:a16="http://schemas.microsoft.com/office/drawing/2014/main" val="1615797158"/>
                    </a:ext>
                  </a:extLst>
                </a:gridCol>
              </a:tblGrid>
              <a:tr h="360000">
                <a:tc>
                  <a:txBody>
                    <a:bodyPr/>
                    <a:lstStyle/>
                    <a:p>
                      <a:pPr marL="0" algn="l" defTabSz="844083" rtl="0" eaLnBrk="1" latinLnBrk="1" hangingPunct="1"/>
                      <a:r>
                        <a:rPr lang="vi-VN"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Loại tài khoản lưu trữ</a:t>
                      </a:r>
                      <a:endPar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l" defTabSz="844083" rtl="0" eaLnBrk="1" latinLnBrk="1" hangingPunct="1"/>
                      <a:r>
                        <a:rPr lang="vi-VN"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Dịch vụ được hỗ trợ</a:t>
                      </a:r>
                      <a:endPar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l" defTabSz="844083" rtl="0" eaLnBrk="1" latinLnBrk="1" hangingPunct="1"/>
                      <a:r>
                        <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P</a:t>
                      </a:r>
                      <a:r>
                        <a:rPr lang="vi-VN"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hương pháp nhân rộng</a:t>
                      </a:r>
                      <a:endPar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l" defTabSz="844083" rtl="0" eaLnBrk="1" latinLnBrk="1" hangingPunct="1"/>
                      <a:r>
                        <a:rPr lang="en-US" altLang="ko-KR" sz="14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Mô</a:t>
                      </a:r>
                      <a:r>
                        <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hình</a:t>
                      </a:r>
                      <a:r>
                        <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triển</a:t>
                      </a:r>
                      <a:r>
                        <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khai</a:t>
                      </a:r>
                      <a:endParaRPr lang="en-US" altLang="ko-KR"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512255">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General – purpose V2</a:t>
                      </a:r>
                    </a:p>
                  </a:txBody>
                  <a:tcPr marL="108000"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Blob, File, Queue, Table, Disk, and Data Lake Gen2</a:t>
                      </a:r>
                    </a:p>
                  </a:txBody>
                  <a:tcPr marL="10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LRS, GRS, RA-GRS, ZRS, GZRS, RA-GZRS</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Resource Manager</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512255">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General – purpose V1</a:t>
                      </a:r>
                    </a:p>
                  </a:txBody>
                  <a:tcPr marL="108000"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Blob, File, Queue, Table and Disk</a:t>
                      </a:r>
                    </a:p>
                  </a:txBody>
                  <a:tcPr marL="10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LRS, GRS, RA-GRS</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Resource Manager, Classic</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512255">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BlockBlobStorage</a:t>
                      </a:r>
                    </a:p>
                  </a:txBody>
                  <a:tcPr marL="108000"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Blob ( block blobs and append blobs only )</a:t>
                      </a:r>
                    </a:p>
                  </a:txBody>
                  <a:tcPr marL="10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LRS, ZRS</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Resource Manager</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r h="512255">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FileStorage</a:t>
                      </a:r>
                    </a:p>
                  </a:txBody>
                  <a:tcPr marL="108000"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File only</a:t>
                      </a:r>
                    </a:p>
                  </a:txBody>
                  <a:tcPr marL="10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LRS, ZRS</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Resource Manager</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51734471"/>
                  </a:ext>
                </a:extLst>
              </a:tr>
              <a:tr h="512255">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BlobStorage</a:t>
                      </a:r>
                    </a:p>
                  </a:txBody>
                  <a:tcPr marL="108000" marR="9525" marT="9525"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Blob ( block blobs and append blobs only )</a:t>
                      </a:r>
                    </a:p>
                  </a:txBody>
                  <a:tcPr marL="108000" marR="9525" marT="9525"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LRS, GRS, RA-GRS</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lvl="1" algn="l" defTabSz="844083" rtl="0" eaLnBrk="1" fontAlgn="ctr" latinLnBrk="1" hangingPunct="1"/>
                      <a:r>
                        <a:rPr lang="en-US" sz="1300" u="none" strike="noStrike" kern="1200" dirty="0">
                          <a:solidFill>
                            <a:schemeClr val="tx1"/>
                          </a:solidFill>
                          <a:effectLst/>
                          <a:latin typeface="SamsungOne-400" panose="020B0503030303020204" pitchFamily="34" charset="0"/>
                          <a:ea typeface="SamsungOne-400" panose="020B0503030303020204" pitchFamily="34" charset="0"/>
                          <a:cs typeface="+mn-cs"/>
                        </a:rPr>
                        <a:t>Resource Manager</a:t>
                      </a:r>
                    </a:p>
                  </a:txBody>
                  <a:tcPr marL="108000"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65087202"/>
                  </a:ext>
                </a:extLst>
              </a:tr>
            </a:tbl>
          </a:graphicData>
        </a:graphic>
      </p:graphicFrame>
    </p:spTree>
    <p:extLst>
      <p:ext uri="{BB962C8B-B14F-4D97-AF65-F5344CB8AC3E}">
        <p14:creationId xmlns:p14="http://schemas.microsoft.com/office/powerpoint/2010/main" val="207957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Dịch vụ lưu trữ cốt lõi</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Các dịch vụ lưu trữ lõi cung cấp khả năng lưu trữ đối tượng có thể mở rộng quy mô lớn cho các đối tượng dữ liệu, lưu trữ đĩa cho máy ảo Azure (VM), dịch vụ hệ thống tệp cho đám mây, lưu trữ nhắn tin để nhắn tin và lưu trữ NoSQL.</a:t>
            </a:r>
            <a:endParaRPr lang="ko-KR" altLang="en-US" dirty="0"/>
          </a:p>
        </p:txBody>
      </p:sp>
      <p:grpSp>
        <p:nvGrpSpPr>
          <p:cNvPr id="12" name="그룹 11">
            <a:extLst>
              <a:ext uri="{FF2B5EF4-FFF2-40B4-BE49-F238E27FC236}">
                <a16:creationId xmlns:a16="http://schemas.microsoft.com/office/drawing/2014/main" id="{263C8B81-6D44-4908-89F5-4DB71647D153}"/>
              </a:ext>
            </a:extLst>
          </p:cNvPr>
          <p:cNvGrpSpPr/>
          <p:nvPr/>
        </p:nvGrpSpPr>
        <p:grpSpPr>
          <a:xfrm>
            <a:off x="1872977" y="3052357"/>
            <a:ext cx="5975334" cy="2821556"/>
            <a:chOff x="1683874" y="3099190"/>
            <a:chExt cx="5975334" cy="2821556"/>
          </a:xfrm>
        </p:grpSpPr>
        <p:sp>
          <p:nvSpPr>
            <p:cNvPr id="13" name="직사각형 12">
              <a:extLst>
                <a:ext uri="{FF2B5EF4-FFF2-40B4-BE49-F238E27FC236}">
                  <a16:creationId xmlns:a16="http://schemas.microsoft.com/office/drawing/2014/main" id="{2A1D7F27-F0EB-4116-88F0-64983E654A18}"/>
                </a:ext>
              </a:extLst>
            </p:cNvPr>
            <p:cNvSpPr/>
            <p:nvPr/>
          </p:nvSpPr>
          <p:spPr>
            <a:xfrm>
              <a:off x="3692536" y="3099190"/>
              <a:ext cx="2404826" cy="338554"/>
            </a:xfrm>
            <a:prstGeom prst="rect">
              <a:avLst/>
            </a:prstGeom>
          </p:spPr>
          <p:txBody>
            <a:bodyPr wrap="none">
              <a:spAutoFit/>
            </a:bodyPr>
            <a:lstStyle/>
            <a:p>
              <a:pPr algn="ctr" defTabSz="844083" fontAlgn="auto">
                <a:spcBef>
                  <a:spcPts val="0"/>
                </a:spcBef>
                <a:spcAft>
                  <a:spcPts val="0"/>
                </a:spcAft>
                <a:defRPr/>
              </a:pPr>
              <a:r>
                <a:rPr lang="vi-VN" altLang="ko-KR" sz="1600" dirty="0">
                  <a:solidFill>
                    <a:srgbClr val="0043B2"/>
                  </a:solidFill>
                  <a:latin typeface="SamsungOne-700" panose="020B0803030303020204" pitchFamily="34" charset="0"/>
                  <a:ea typeface="SamsungOne-700" panose="020B0803030303020204" pitchFamily="34" charset="0"/>
                </a:rPr>
                <a:t>Lưu trữ Microsoft Azure</a:t>
              </a:r>
              <a:endParaRPr lang="ko-KR" altLang="en-US" sz="1600" dirty="0">
                <a:solidFill>
                  <a:srgbClr val="0043B2"/>
                </a:solidFill>
                <a:latin typeface="SamsungOne-700" panose="020B0803030303020204" pitchFamily="34" charset="0"/>
                <a:ea typeface="SamsungOneKorean 400" panose="020B0503030303020204" pitchFamily="50" charset="-127"/>
              </a:endParaRPr>
            </a:p>
          </p:txBody>
        </p:sp>
        <p:grpSp>
          <p:nvGrpSpPr>
            <p:cNvPr id="14" name="그룹 13">
              <a:extLst>
                <a:ext uri="{FF2B5EF4-FFF2-40B4-BE49-F238E27FC236}">
                  <a16:creationId xmlns:a16="http://schemas.microsoft.com/office/drawing/2014/main" id="{CAA6625D-FA19-41FF-BD8F-12A14A1888D2}"/>
                </a:ext>
              </a:extLst>
            </p:cNvPr>
            <p:cNvGrpSpPr/>
            <p:nvPr/>
          </p:nvGrpSpPr>
          <p:grpSpPr>
            <a:xfrm>
              <a:off x="1683874" y="3556013"/>
              <a:ext cx="5975334" cy="2364733"/>
              <a:chOff x="1683874" y="3556013"/>
              <a:chExt cx="5975334" cy="2364733"/>
            </a:xfrm>
          </p:grpSpPr>
          <p:sp>
            <p:nvSpPr>
              <p:cNvPr id="15" name="모서리가 둥근 직사각형 18">
                <a:extLst>
                  <a:ext uri="{FF2B5EF4-FFF2-40B4-BE49-F238E27FC236}">
                    <a16:creationId xmlns:a16="http://schemas.microsoft.com/office/drawing/2014/main" id="{5D2AFDA6-E400-44C0-8C47-4F759F78938E}"/>
                  </a:ext>
                </a:extLst>
              </p:cNvPr>
              <p:cNvSpPr/>
              <p:nvPr/>
            </p:nvSpPr>
            <p:spPr>
              <a:xfrm>
                <a:off x="2846503" y="3556013"/>
                <a:ext cx="601962" cy="340519"/>
              </a:xfrm>
              <a:prstGeom prst="roundRect">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ko-KR" sz="1400" dirty="0">
                    <a:solidFill>
                      <a:srgbClr val="0043B2"/>
                    </a:solidFill>
                    <a:latin typeface="SamsungOne-700" panose="020B0803030303020204" pitchFamily="34" charset="0"/>
                    <a:ea typeface="SamsungOne-700" panose="020B0803030303020204" pitchFamily="34" charset="0"/>
                  </a:rPr>
                  <a:t>PaaS</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sp>
            <p:nvSpPr>
              <p:cNvPr id="16" name="모서리가 둥근 직사각형 19">
                <a:extLst>
                  <a:ext uri="{FF2B5EF4-FFF2-40B4-BE49-F238E27FC236}">
                    <a16:creationId xmlns:a16="http://schemas.microsoft.com/office/drawing/2014/main" id="{ABCB405E-6BBB-4ABF-8852-04E9C43E87A8}"/>
                  </a:ext>
                </a:extLst>
              </p:cNvPr>
              <p:cNvSpPr/>
              <p:nvPr/>
            </p:nvSpPr>
            <p:spPr>
              <a:xfrm>
                <a:off x="6294188" y="3556013"/>
                <a:ext cx="551546" cy="340519"/>
              </a:xfrm>
              <a:prstGeom prst="roundRect">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ko-KR" sz="1400" dirty="0">
                    <a:solidFill>
                      <a:srgbClr val="0043B2"/>
                    </a:solidFill>
                    <a:latin typeface="SamsungOne-700" panose="020B0803030303020204" pitchFamily="34" charset="0"/>
                    <a:ea typeface="SamsungOne-700" panose="020B0803030303020204" pitchFamily="34" charset="0"/>
                  </a:rPr>
                  <a:t>IaaS</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grpSp>
            <p:nvGrpSpPr>
              <p:cNvPr id="17" name="그룹 16">
                <a:extLst>
                  <a:ext uri="{FF2B5EF4-FFF2-40B4-BE49-F238E27FC236}">
                    <a16:creationId xmlns:a16="http://schemas.microsoft.com/office/drawing/2014/main" id="{AB8323A3-2B84-4321-A547-498D052E54F7}"/>
                  </a:ext>
                </a:extLst>
              </p:cNvPr>
              <p:cNvGrpSpPr/>
              <p:nvPr/>
            </p:nvGrpSpPr>
            <p:grpSpPr>
              <a:xfrm>
                <a:off x="1683874" y="4918562"/>
                <a:ext cx="1298753" cy="1002184"/>
                <a:chOff x="1683874" y="4976618"/>
                <a:chExt cx="1298753" cy="1002184"/>
              </a:xfrm>
            </p:grpSpPr>
            <p:pic>
              <p:nvPicPr>
                <p:cNvPr id="35" name="그림 34">
                  <a:extLst>
                    <a:ext uri="{FF2B5EF4-FFF2-40B4-BE49-F238E27FC236}">
                      <a16:creationId xmlns:a16="http://schemas.microsoft.com/office/drawing/2014/main" id="{87C61496-8B45-4415-AA18-F7F824C8117C}"/>
                    </a:ext>
                  </a:extLst>
                </p:cNvPr>
                <p:cNvPicPr>
                  <a:picLocks noChangeAspect="1"/>
                </p:cNvPicPr>
                <p:nvPr/>
              </p:nvPicPr>
              <p:blipFill rotWithShape="1">
                <a:blip r:embed="rId3"/>
                <a:srcRect l="9349" t="23894" r="79019" b="44457"/>
                <a:stretch/>
              </p:blipFill>
              <p:spPr>
                <a:xfrm>
                  <a:off x="1907801" y="4976618"/>
                  <a:ext cx="850900" cy="762000"/>
                </a:xfrm>
                <a:prstGeom prst="rect">
                  <a:avLst/>
                </a:prstGeom>
                <a:solidFill>
                  <a:schemeClr val="accent1"/>
                </a:solidFill>
              </p:spPr>
            </p:pic>
            <p:sp>
              <p:nvSpPr>
                <p:cNvPr id="36" name="직사각형 35">
                  <a:extLst>
                    <a:ext uri="{FF2B5EF4-FFF2-40B4-BE49-F238E27FC236}">
                      <a16:creationId xmlns:a16="http://schemas.microsoft.com/office/drawing/2014/main" id="{D1B00475-0435-4296-8150-7CD43A55F834}"/>
                    </a:ext>
                  </a:extLst>
                </p:cNvPr>
                <p:cNvSpPr/>
                <p:nvPr/>
              </p:nvSpPr>
              <p:spPr>
                <a:xfrm>
                  <a:off x="1683874" y="5701803"/>
                  <a:ext cx="1298753" cy="276999"/>
                </a:xfrm>
                <a:prstGeom prst="rect">
                  <a:avLst/>
                </a:prstGeom>
              </p:spPr>
              <p:txBody>
                <a:bodyPr wrap="none">
                  <a:spAutoFit/>
                </a:bodyPr>
                <a:lstStyle/>
                <a:p>
                  <a:pPr algn="ctr" defTabSz="844083" fontAlgn="auto">
                    <a:spcBef>
                      <a:spcPts val="0"/>
                    </a:spcBef>
                    <a:spcAft>
                      <a:spcPts val="0"/>
                    </a:spcAft>
                    <a:defRPr/>
                  </a:pPr>
                  <a:r>
                    <a:rPr lang="vi-VN" altLang="ko-KR" sz="1200" dirty="0">
                      <a:solidFill>
                        <a:srgbClr val="0043B2"/>
                      </a:solidFill>
                      <a:latin typeface="SamsungOne-700" panose="020B0803030303020204" pitchFamily="34" charset="0"/>
                      <a:ea typeface="SamsungOne-700" panose="020B0803030303020204" pitchFamily="34" charset="0"/>
                    </a:rPr>
                    <a:t>Lưu trữ hàng đợi</a:t>
                  </a:r>
                  <a:endParaRPr lang="ko-KR" altLang="en-US" sz="1200" dirty="0">
                    <a:solidFill>
                      <a:srgbClr val="0043B2"/>
                    </a:solidFill>
                    <a:latin typeface="SamsungOne-700" panose="020B0803030303020204" pitchFamily="34" charset="0"/>
                    <a:ea typeface="SamsungOneKorean 400" panose="020B0503030303020204" pitchFamily="50" charset="-127"/>
                  </a:endParaRPr>
                </a:p>
              </p:txBody>
            </p:sp>
          </p:grpSp>
          <p:grpSp>
            <p:nvGrpSpPr>
              <p:cNvPr id="18" name="그룹 17">
                <a:extLst>
                  <a:ext uri="{FF2B5EF4-FFF2-40B4-BE49-F238E27FC236}">
                    <a16:creationId xmlns:a16="http://schemas.microsoft.com/office/drawing/2014/main" id="{4647045A-71D6-459D-9282-862BFC293BF3}"/>
                  </a:ext>
                </a:extLst>
              </p:cNvPr>
              <p:cNvGrpSpPr/>
              <p:nvPr/>
            </p:nvGrpSpPr>
            <p:grpSpPr>
              <a:xfrm>
                <a:off x="2630861" y="4335723"/>
                <a:ext cx="1050288" cy="967086"/>
                <a:chOff x="2630861" y="4393779"/>
                <a:chExt cx="1050288" cy="967086"/>
              </a:xfrm>
            </p:grpSpPr>
            <p:pic>
              <p:nvPicPr>
                <p:cNvPr id="33" name="그림 32">
                  <a:extLst>
                    <a:ext uri="{FF2B5EF4-FFF2-40B4-BE49-F238E27FC236}">
                      <a16:creationId xmlns:a16="http://schemas.microsoft.com/office/drawing/2014/main" id="{A339A941-9C47-4F67-BC12-6A3045FB2A52}"/>
                    </a:ext>
                  </a:extLst>
                </p:cNvPr>
                <p:cNvPicPr>
                  <a:picLocks noChangeAspect="1"/>
                </p:cNvPicPr>
                <p:nvPr/>
              </p:nvPicPr>
              <p:blipFill rotWithShape="1">
                <a:blip r:embed="rId3"/>
                <a:srcRect l="23794" t="907" r="65373" b="69343"/>
                <a:stretch/>
              </p:blipFill>
              <p:spPr>
                <a:xfrm>
                  <a:off x="2745201" y="4393779"/>
                  <a:ext cx="792480" cy="716280"/>
                </a:xfrm>
                <a:prstGeom prst="rect">
                  <a:avLst/>
                </a:prstGeom>
              </p:spPr>
            </p:pic>
            <p:sp>
              <p:nvSpPr>
                <p:cNvPr id="34" name="직사각형 33">
                  <a:extLst>
                    <a:ext uri="{FF2B5EF4-FFF2-40B4-BE49-F238E27FC236}">
                      <a16:creationId xmlns:a16="http://schemas.microsoft.com/office/drawing/2014/main" id="{006E15F2-42DE-457E-B6CF-9045142BACD5}"/>
                    </a:ext>
                  </a:extLst>
                </p:cNvPr>
                <p:cNvSpPr/>
                <p:nvPr/>
              </p:nvSpPr>
              <p:spPr>
                <a:xfrm>
                  <a:off x="2630861" y="5083866"/>
                  <a:ext cx="1050288" cy="276999"/>
                </a:xfrm>
                <a:prstGeom prst="rect">
                  <a:avLst/>
                </a:prstGeom>
              </p:spPr>
              <p:txBody>
                <a:bodyPr wrap="none">
                  <a:spAutoFit/>
                </a:bodyPr>
                <a:lstStyle/>
                <a:p>
                  <a:pPr algn="ctr" defTabSz="844083" fontAlgn="auto">
                    <a:spcBef>
                      <a:spcPts val="0"/>
                    </a:spcBef>
                    <a:spcAft>
                      <a:spcPts val="0"/>
                    </a:spcAft>
                    <a:defRPr/>
                  </a:pPr>
                  <a:r>
                    <a:rPr lang="en-US" altLang="ko-KR" sz="1200" dirty="0">
                      <a:solidFill>
                        <a:srgbClr val="0043B2"/>
                      </a:solidFill>
                      <a:latin typeface="SamsungOne-700" panose="020B0803030303020204" pitchFamily="34" charset="0"/>
                      <a:ea typeface="SamsungOne-700" panose="020B0803030303020204" pitchFamily="34" charset="0"/>
                    </a:rPr>
                    <a:t>L</a:t>
                  </a:r>
                  <a:r>
                    <a:rPr lang="vi-VN" altLang="ko-KR" sz="1200" dirty="0">
                      <a:solidFill>
                        <a:srgbClr val="0043B2"/>
                      </a:solidFill>
                      <a:latin typeface="SamsungOne-700" panose="020B0803030303020204" pitchFamily="34" charset="0"/>
                      <a:ea typeface="SamsungOne-700" panose="020B0803030303020204" pitchFamily="34" charset="0"/>
                    </a:rPr>
                    <a:t>ưu trữ bảng</a:t>
                  </a:r>
                  <a:endParaRPr lang="ko-KR" altLang="en-US" sz="1200" dirty="0">
                    <a:solidFill>
                      <a:srgbClr val="0043B2"/>
                    </a:solidFill>
                    <a:latin typeface="SamsungOne-700" panose="020B0803030303020204" pitchFamily="34" charset="0"/>
                    <a:ea typeface="SamsungOneKorean 400" panose="020B0503030303020204" pitchFamily="50" charset="-127"/>
                  </a:endParaRPr>
                </a:p>
              </p:txBody>
            </p:sp>
          </p:grpSp>
          <p:grpSp>
            <p:nvGrpSpPr>
              <p:cNvPr id="19" name="그룹 18">
                <a:extLst>
                  <a:ext uri="{FF2B5EF4-FFF2-40B4-BE49-F238E27FC236}">
                    <a16:creationId xmlns:a16="http://schemas.microsoft.com/office/drawing/2014/main" id="{13B9FA50-849B-46FE-9407-149A061EDFA0}"/>
                  </a:ext>
                </a:extLst>
              </p:cNvPr>
              <p:cNvGrpSpPr/>
              <p:nvPr/>
            </p:nvGrpSpPr>
            <p:grpSpPr>
              <a:xfrm>
                <a:off x="3515148" y="4966820"/>
                <a:ext cx="1015021" cy="953926"/>
                <a:chOff x="3515148" y="5024876"/>
                <a:chExt cx="1015021" cy="953926"/>
              </a:xfrm>
            </p:grpSpPr>
            <p:pic>
              <p:nvPicPr>
                <p:cNvPr id="31" name="그림 30">
                  <a:extLst>
                    <a:ext uri="{FF2B5EF4-FFF2-40B4-BE49-F238E27FC236}">
                      <a16:creationId xmlns:a16="http://schemas.microsoft.com/office/drawing/2014/main" id="{F76D1B7A-8E8C-484B-B9B3-248AA6AEEF1D}"/>
                    </a:ext>
                  </a:extLst>
                </p:cNvPr>
                <p:cNvPicPr>
                  <a:picLocks noChangeAspect="1"/>
                </p:cNvPicPr>
                <p:nvPr/>
              </p:nvPicPr>
              <p:blipFill rotWithShape="1">
                <a:blip r:embed="rId3"/>
                <a:srcRect l="38889" t="25944" r="49826" b="43990"/>
                <a:stretch/>
              </p:blipFill>
              <p:spPr>
                <a:xfrm>
                  <a:off x="3597206" y="5024876"/>
                  <a:ext cx="825500" cy="723900"/>
                </a:xfrm>
                <a:prstGeom prst="rect">
                  <a:avLst/>
                </a:prstGeom>
              </p:spPr>
            </p:pic>
            <p:sp>
              <p:nvSpPr>
                <p:cNvPr id="32" name="직사각형 31">
                  <a:extLst>
                    <a:ext uri="{FF2B5EF4-FFF2-40B4-BE49-F238E27FC236}">
                      <a16:creationId xmlns:a16="http://schemas.microsoft.com/office/drawing/2014/main" id="{94D2BD01-62B1-44A0-9A84-DFC264F176E0}"/>
                    </a:ext>
                  </a:extLst>
                </p:cNvPr>
                <p:cNvSpPr/>
                <p:nvPr/>
              </p:nvSpPr>
              <p:spPr>
                <a:xfrm>
                  <a:off x="3515148" y="5701803"/>
                  <a:ext cx="1015021" cy="276999"/>
                </a:xfrm>
                <a:prstGeom prst="rect">
                  <a:avLst/>
                </a:prstGeom>
              </p:spPr>
              <p:txBody>
                <a:bodyPr wrap="none">
                  <a:spAutoFit/>
                </a:bodyPr>
                <a:lstStyle/>
                <a:p>
                  <a:pPr algn="ctr" defTabSz="844083" fontAlgn="auto">
                    <a:spcBef>
                      <a:spcPts val="0"/>
                    </a:spcBef>
                    <a:spcAft>
                      <a:spcPts val="0"/>
                    </a:spcAft>
                    <a:defRPr/>
                  </a:pPr>
                  <a:r>
                    <a:rPr lang="en-US" altLang="ko-KR" sz="1200" dirty="0" err="1">
                      <a:solidFill>
                        <a:srgbClr val="0043B2"/>
                      </a:solidFill>
                      <a:latin typeface="SamsungOne-700" panose="020B0803030303020204" pitchFamily="34" charset="0"/>
                      <a:ea typeface="SamsungOne-700" panose="020B0803030303020204" pitchFamily="34" charset="0"/>
                    </a:rPr>
                    <a:t>Lưu</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trữ</a:t>
                  </a:r>
                  <a:r>
                    <a:rPr lang="en-US" altLang="ko-KR" sz="1200" dirty="0">
                      <a:solidFill>
                        <a:srgbClr val="0043B2"/>
                      </a:solidFill>
                      <a:latin typeface="SamsungOne-700" panose="020B0803030303020204" pitchFamily="34" charset="0"/>
                      <a:ea typeface="SamsungOne-700" panose="020B0803030303020204" pitchFamily="34" charset="0"/>
                    </a:rPr>
                    <a:t> blob</a:t>
                  </a:r>
                  <a:endParaRPr lang="ko-KR" altLang="en-US" sz="1200" dirty="0">
                    <a:solidFill>
                      <a:srgbClr val="0043B2"/>
                    </a:solidFill>
                    <a:latin typeface="SamsungOne-700" panose="020B0803030303020204" pitchFamily="34" charset="0"/>
                    <a:ea typeface="SamsungOneKorean 400" panose="020B0503030303020204" pitchFamily="50" charset="-127"/>
                  </a:endParaRPr>
                </a:p>
              </p:txBody>
            </p:sp>
          </p:grpSp>
          <p:grpSp>
            <p:nvGrpSpPr>
              <p:cNvPr id="20" name="그룹 19">
                <a:extLst>
                  <a:ext uri="{FF2B5EF4-FFF2-40B4-BE49-F238E27FC236}">
                    <a16:creationId xmlns:a16="http://schemas.microsoft.com/office/drawing/2014/main" id="{6CCD01C0-422F-4BA4-A437-D89B82AE8538}"/>
                  </a:ext>
                </a:extLst>
              </p:cNvPr>
              <p:cNvGrpSpPr/>
              <p:nvPr/>
            </p:nvGrpSpPr>
            <p:grpSpPr>
              <a:xfrm>
                <a:off x="5417849" y="4584303"/>
                <a:ext cx="1156086" cy="989534"/>
                <a:chOff x="5417849" y="4642359"/>
                <a:chExt cx="1156086" cy="989534"/>
              </a:xfrm>
            </p:grpSpPr>
            <p:pic>
              <p:nvPicPr>
                <p:cNvPr id="29" name="그림 28">
                  <a:extLst>
                    <a:ext uri="{FF2B5EF4-FFF2-40B4-BE49-F238E27FC236}">
                      <a16:creationId xmlns:a16="http://schemas.microsoft.com/office/drawing/2014/main" id="{F3A12D4D-8769-4CDE-B9C4-C08A1099D8A0}"/>
                    </a:ext>
                  </a:extLst>
                </p:cNvPr>
                <p:cNvPicPr>
                  <a:picLocks noChangeAspect="1"/>
                </p:cNvPicPr>
                <p:nvPr/>
              </p:nvPicPr>
              <p:blipFill rotWithShape="1">
                <a:blip r:embed="rId3"/>
                <a:srcRect l="61136" t="23602" r="26976" b="45120"/>
                <a:stretch/>
              </p:blipFill>
              <p:spPr>
                <a:xfrm>
                  <a:off x="5561104" y="4642359"/>
                  <a:ext cx="869576" cy="753035"/>
                </a:xfrm>
                <a:prstGeom prst="rect">
                  <a:avLst/>
                </a:prstGeom>
              </p:spPr>
            </p:pic>
            <p:sp>
              <p:nvSpPr>
                <p:cNvPr id="30" name="직사각형 29">
                  <a:extLst>
                    <a:ext uri="{FF2B5EF4-FFF2-40B4-BE49-F238E27FC236}">
                      <a16:creationId xmlns:a16="http://schemas.microsoft.com/office/drawing/2014/main" id="{C503F2FD-8F54-4EA0-80FF-182DBCCF4FB3}"/>
                    </a:ext>
                  </a:extLst>
                </p:cNvPr>
                <p:cNvSpPr/>
                <p:nvPr/>
              </p:nvSpPr>
              <p:spPr>
                <a:xfrm>
                  <a:off x="5417849" y="5354894"/>
                  <a:ext cx="1156086" cy="276999"/>
                </a:xfrm>
                <a:prstGeom prst="rect">
                  <a:avLst/>
                </a:prstGeom>
              </p:spPr>
              <p:txBody>
                <a:bodyPr wrap="none">
                  <a:spAutoFit/>
                </a:bodyPr>
                <a:lstStyle/>
                <a:p>
                  <a:pPr algn="ctr" defTabSz="844083" fontAlgn="auto">
                    <a:spcBef>
                      <a:spcPts val="0"/>
                    </a:spcBef>
                    <a:spcAft>
                      <a:spcPts val="0"/>
                    </a:spcAft>
                    <a:defRPr/>
                  </a:pPr>
                  <a:r>
                    <a:rPr lang="en-US" altLang="ko-KR" sz="1200" dirty="0" err="1">
                      <a:solidFill>
                        <a:srgbClr val="0043B2"/>
                      </a:solidFill>
                      <a:latin typeface="SamsungOne-700" panose="020B0803030303020204" pitchFamily="34" charset="0"/>
                      <a:ea typeface="SamsungOne-700" panose="020B0803030303020204" pitchFamily="34" charset="0"/>
                    </a:rPr>
                    <a:t>Lưu</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trữ</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tập</a:t>
                  </a:r>
                  <a:r>
                    <a:rPr lang="en-US" altLang="ko-KR" sz="1200" dirty="0">
                      <a:solidFill>
                        <a:srgbClr val="0043B2"/>
                      </a:solidFill>
                      <a:latin typeface="SamsungOne-700" panose="020B0803030303020204" pitchFamily="34" charset="0"/>
                      <a:ea typeface="SamsungOne-700" panose="020B0803030303020204" pitchFamily="34" charset="0"/>
                    </a:rPr>
                    <a:t> tin</a:t>
                  </a:r>
                  <a:endParaRPr lang="ko-KR" altLang="en-US" sz="1200" dirty="0">
                    <a:solidFill>
                      <a:srgbClr val="0043B2"/>
                    </a:solidFill>
                    <a:latin typeface="SamsungOne-700" panose="020B0803030303020204" pitchFamily="34" charset="0"/>
                    <a:ea typeface="SamsungOneKorean 400" panose="020B0503030303020204" pitchFamily="50" charset="-127"/>
                  </a:endParaRPr>
                </a:p>
              </p:txBody>
            </p:sp>
          </p:grpSp>
          <p:grpSp>
            <p:nvGrpSpPr>
              <p:cNvPr id="21" name="그룹 20">
                <a:extLst>
                  <a:ext uri="{FF2B5EF4-FFF2-40B4-BE49-F238E27FC236}">
                    <a16:creationId xmlns:a16="http://schemas.microsoft.com/office/drawing/2014/main" id="{1D50A100-F635-4CE8-AD3D-86D1E933E7A2}"/>
                  </a:ext>
                </a:extLst>
              </p:cNvPr>
              <p:cNvGrpSpPr/>
              <p:nvPr/>
            </p:nvGrpSpPr>
            <p:grpSpPr>
              <a:xfrm>
                <a:off x="6741970" y="4614043"/>
                <a:ext cx="917238" cy="982501"/>
                <a:chOff x="6903337" y="4672099"/>
                <a:chExt cx="917238" cy="982501"/>
              </a:xfrm>
            </p:grpSpPr>
            <p:pic>
              <p:nvPicPr>
                <p:cNvPr id="27" name="그림 26">
                  <a:extLst>
                    <a:ext uri="{FF2B5EF4-FFF2-40B4-BE49-F238E27FC236}">
                      <a16:creationId xmlns:a16="http://schemas.microsoft.com/office/drawing/2014/main" id="{A800C6AA-2AAD-4DE1-8F11-6BF1FCEBD11B}"/>
                    </a:ext>
                  </a:extLst>
                </p:cNvPr>
                <p:cNvPicPr>
                  <a:picLocks noChangeAspect="1"/>
                </p:cNvPicPr>
                <p:nvPr/>
              </p:nvPicPr>
              <p:blipFill rotWithShape="1">
                <a:blip r:embed="rId3"/>
                <a:srcRect l="80813" t="23679" r="8893" b="44672"/>
                <a:stretch/>
              </p:blipFill>
              <p:spPr>
                <a:xfrm>
                  <a:off x="6967509" y="4672099"/>
                  <a:ext cx="753036" cy="762000"/>
                </a:xfrm>
                <a:prstGeom prst="rect">
                  <a:avLst/>
                </a:prstGeom>
              </p:spPr>
            </p:pic>
            <p:sp>
              <p:nvSpPr>
                <p:cNvPr id="28" name="직사각형 27">
                  <a:extLst>
                    <a:ext uri="{FF2B5EF4-FFF2-40B4-BE49-F238E27FC236}">
                      <a16:creationId xmlns:a16="http://schemas.microsoft.com/office/drawing/2014/main" id="{E8C24E4A-236F-49E6-9707-E020CDB6FF45}"/>
                    </a:ext>
                  </a:extLst>
                </p:cNvPr>
                <p:cNvSpPr/>
                <p:nvPr/>
              </p:nvSpPr>
              <p:spPr>
                <a:xfrm>
                  <a:off x="6903337" y="5377601"/>
                  <a:ext cx="917238" cy="276999"/>
                </a:xfrm>
                <a:prstGeom prst="rect">
                  <a:avLst/>
                </a:prstGeom>
              </p:spPr>
              <p:txBody>
                <a:bodyPr wrap="none">
                  <a:spAutoFit/>
                </a:bodyPr>
                <a:lstStyle/>
                <a:p>
                  <a:pPr algn="ctr" defTabSz="844083" fontAlgn="auto">
                    <a:spcBef>
                      <a:spcPts val="0"/>
                    </a:spcBef>
                    <a:spcAft>
                      <a:spcPts val="0"/>
                    </a:spcAft>
                    <a:defRPr/>
                  </a:pPr>
                  <a:r>
                    <a:rPr lang="vi-VN" altLang="ko-KR" sz="1200" dirty="0">
                      <a:solidFill>
                        <a:srgbClr val="0043B2"/>
                      </a:solidFill>
                      <a:latin typeface="SamsungOne-700" panose="020B0803030303020204" pitchFamily="34" charset="0"/>
                      <a:ea typeface="SamsungOne-700" panose="020B0803030303020204" pitchFamily="34" charset="0"/>
                    </a:rPr>
                    <a:t>Lưu trữ đĩa</a:t>
                  </a:r>
                  <a:endParaRPr lang="ko-KR" altLang="en-US" sz="1200" dirty="0">
                    <a:solidFill>
                      <a:srgbClr val="0043B2"/>
                    </a:solidFill>
                    <a:latin typeface="SamsungOne-700" panose="020B0803030303020204" pitchFamily="34" charset="0"/>
                    <a:ea typeface="SamsungOneKorean 400" panose="020B0503030303020204" pitchFamily="50" charset="-127"/>
                  </a:endParaRPr>
                </a:p>
              </p:txBody>
            </p:sp>
          </p:grpSp>
          <p:cxnSp>
            <p:nvCxnSpPr>
              <p:cNvPr id="22" name="직선 화살표 연결선 21">
                <a:extLst>
                  <a:ext uri="{FF2B5EF4-FFF2-40B4-BE49-F238E27FC236}">
                    <a16:creationId xmlns:a16="http://schemas.microsoft.com/office/drawing/2014/main" id="{E4A92253-C640-4B34-B777-7A5E58846F5C}"/>
                  </a:ext>
                </a:extLst>
              </p:cNvPr>
              <p:cNvCxnSpPr>
                <a:stCxn id="15" idx="2"/>
                <a:endCxn id="33" idx="0"/>
              </p:cNvCxnSpPr>
              <p:nvPr/>
            </p:nvCxnSpPr>
            <p:spPr>
              <a:xfrm flipH="1">
                <a:off x="3141441" y="3896532"/>
                <a:ext cx="6043" cy="439191"/>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AC02ED9-29D9-467C-96A6-C9640EC7AEC1}"/>
                  </a:ext>
                </a:extLst>
              </p:cNvPr>
              <p:cNvCxnSpPr>
                <a:stCxn id="15" idx="2"/>
                <a:endCxn id="35" idx="0"/>
              </p:cNvCxnSpPr>
              <p:nvPr/>
            </p:nvCxnSpPr>
            <p:spPr>
              <a:xfrm flipH="1">
                <a:off x="2333251" y="3896532"/>
                <a:ext cx="814233" cy="1022030"/>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3D40B063-66F7-4736-A9E7-BBF552AA1C03}"/>
                  </a:ext>
                </a:extLst>
              </p:cNvPr>
              <p:cNvCxnSpPr>
                <a:stCxn id="15" idx="2"/>
                <a:endCxn id="31" idx="0"/>
              </p:cNvCxnSpPr>
              <p:nvPr/>
            </p:nvCxnSpPr>
            <p:spPr>
              <a:xfrm>
                <a:off x="3147484" y="3896532"/>
                <a:ext cx="862472" cy="1070288"/>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82BA0AA2-1E63-4F23-A65C-639369C72D41}"/>
                  </a:ext>
                </a:extLst>
              </p:cNvPr>
              <p:cNvCxnSpPr>
                <a:stCxn id="16" idx="2"/>
                <a:endCxn id="29" idx="0"/>
              </p:cNvCxnSpPr>
              <p:nvPr/>
            </p:nvCxnSpPr>
            <p:spPr>
              <a:xfrm flipH="1">
                <a:off x="5995892" y="3896532"/>
                <a:ext cx="574069" cy="687771"/>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CB74C906-6B61-40CD-8A79-D672A4DB7405}"/>
                  </a:ext>
                </a:extLst>
              </p:cNvPr>
              <p:cNvCxnSpPr>
                <a:stCxn id="16" idx="2"/>
                <a:endCxn id="27" idx="0"/>
              </p:cNvCxnSpPr>
              <p:nvPr/>
            </p:nvCxnSpPr>
            <p:spPr>
              <a:xfrm>
                <a:off x="6569961" y="3896532"/>
                <a:ext cx="612699" cy="717511"/>
              </a:xfrm>
              <a:prstGeom prst="straightConnector1">
                <a:avLst/>
              </a:prstGeom>
              <a:ln w="28575">
                <a:solidFill>
                  <a:srgbClr val="0043B2"/>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802024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Lưu trữ Azure Blob</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Azure Blob Storage là bộ lưu trữ đối tượng của Microsoft dành cho đám mây</a:t>
            </a:r>
          </a:p>
          <a:p>
            <a:r>
              <a:rPr lang="vi-VN" altLang="ko-KR" dirty="0"/>
              <a:t>Được tối ưu hóa để lưu trữ lượng lớn dữ liệu phi cấu trúc</a:t>
            </a:r>
          </a:p>
          <a:p>
            <a:r>
              <a:rPr lang="vi-VN" altLang="ko-KR" dirty="0"/>
              <a:t>Trường hợp sử dụng:</a:t>
            </a:r>
            <a:endParaRPr lang="en-US" altLang="ko-KR" dirty="0"/>
          </a:p>
          <a:p>
            <a:pPr lvl="1"/>
            <a:r>
              <a:rPr lang="vi-VN" altLang="ko-KR" dirty="0"/>
              <a:t>Cung cấp hình ảnh hoặc tài liệu trực tiếp cho trình duyệt của bạn</a:t>
            </a:r>
          </a:p>
          <a:p>
            <a:pPr lvl="1"/>
            <a:r>
              <a:rPr lang="vi-VN" altLang="ko-KR" dirty="0"/>
              <a:t>Lưu trữ tệp để truy cập phân tán</a:t>
            </a:r>
          </a:p>
          <a:p>
            <a:pPr lvl="1"/>
            <a:r>
              <a:rPr lang="vi-VN" altLang="ko-KR" dirty="0"/>
              <a:t>Truyền phát video và âm thanh</a:t>
            </a:r>
          </a:p>
          <a:p>
            <a:pPr lvl="1"/>
            <a:r>
              <a:rPr lang="en-US" altLang="ko-KR" dirty="0"/>
              <a:t>G</a:t>
            </a:r>
            <a:r>
              <a:rPr lang="vi-VN" altLang="ko-KR" dirty="0"/>
              <a:t>hi vào tệp nhật ký</a:t>
            </a:r>
          </a:p>
          <a:p>
            <a:pPr lvl="1"/>
            <a:r>
              <a:rPr lang="vi-VN" altLang="ko-KR" dirty="0"/>
              <a:t>Lưu trữ dữ liệu để sao lưu/khôi phục, khắc phục sự cố và lưu trữ</a:t>
            </a:r>
          </a:p>
          <a:p>
            <a:pPr lvl="1"/>
            <a:r>
              <a:rPr lang="vi-VN" altLang="ko-KR" dirty="0"/>
              <a:t>Lưu trữ dữ liệu để phân tích tại chỗ hoặc bởi các dịch vụ được lưu trữ trên Azure</a:t>
            </a:r>
            <a:endParaRPr lang="en-US" altLang="ko-KR" dirty="0"/>
          </a:p>
          <a:p>
            <a:r>
              <a:rPr lang="en-US" altLang="ko-KR" dirty="0" err="1"/>
              <a:t>Có</a:t>
            </a:r>
            <a:r>
              <a:rPr lang="en-US" altLang="ko-KR" dirty="0"/>
              <a:t> </a:t>
            </a:r>
            <a:r>
              <a:rPr lang="en-US" altLang="ko-KR" dirty="0" err="1"/>
              <a:t>thể</a:t>
            </a:r>
            <a:r>
              <a:rPr lang="en-US" altLang="ko-KR" dirty="0"/>
              <a:t> </a:t>
            </a:r>
            <a:r>
              <a:rPr lang="en-US" altLang="ko-KR" dirty="0" err="1"/>
              <a:t>truy</a:t>
            </a:r>
            <a:r>
              <a:rPr lang="en-US" altLang="ko-KR" dirty="0"/>
              <a:t> </a:t>
            </a:r>
            <a:r>
              <a:rPr lang="en-US" altLang="ko-KR" dirty="0" err="1"/>
              <a:t>cập</a:t>
            </a:r>
            <a:r>
              <a:rPr lang="en-US" altLang="ko-KR" dirty="0"/>
              <a:t> </a:t>
            </a:r>
            <a:r>
              <a:rPr lang="en-US" altLang="ko-KR" dirty="0" err="1"/>
              <a:t>thông</a:t>
            </a:r>
            <a:r>
              <a:rPr lang="en-US" altLang="ko-KR" dirty="0"/>
              <a:t> qua </a:t>
            </a:r>
            <a:r>
              <a:rPr lang="en-US" altLang="ko-KR" dirty="0" err="1"/>
              <a:t>việc</a:t>
            </a:r>
            <a:r>
              <a:rPr lang="en-US" altLang="ko-KR" dirty="0"/>
              <a:t> </a:t>
            </a:r>
            <a:r>
              <a:rPr lang="en-US" altLang="ko-KR" dirty="0" err="1"/>
              <a:t>sử</a:t>
            </a:r>
            <a:r>
              <a:rPr lang="en-US" altLang="ko-KR" dirty="0"/>
              <a:t> </a:t>
            </a:r>
            <a:r>
              <a:rPr lang="en-US" altLang="ko-KR" dirty="0" err="1"/>
              <a:t>dụng</a:t>
            </a:r>
            <a:r>
              <a:rPr lang="en-US" altLang="ko-KR" dirty="0"/>
              <a:t> Azure storage REST API, </a:t>
            </a:r>
            <a:r>
              <a:rPr lang="en-US" altLang="ko-KR" dirty="0" err="1"/>
              <a:t>Powershell</a:t>
            </a:r>
            <a:r>
              <a:rPr lang="en-US" altLang="ko-KR" dirty="0"/>
              <a:t>, CLI, Azure Storage client lib</a:t>
            </a:r>
            <a:endParaRPr lang="ko-KR" altLang="en-US" dirty="0"/>
          </a:p>
        </p:txBody>
      </p:sp>
    </p:spTree>
    <p:extLst>
      <p:ext uri="{BB962C8B-B14F-4D97-AF65-F5344CB8AC3E}">
        <p14:creationId xmlns:p14="http://schemas.microsoft.com/office/powerpoint/2010/main" val="2256609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Tài nguyên lưu trữ Blob</a:t>
            </a:r>
            <a:endParaRPr lang="en-KR"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Lưu trữ blob cung cấp ba loại tài nguyên</a:t>
            </a:r>
            <a:endParaRPr lang="en-KR" altLang="ko-KR" dirty="0"/>
          </a:p>
          <a:p>
            <a:pPr lvl="1"/>
            <a:r>
              <a:rPr lang="en-US" altLang="ko-KR" dirty="0"/>
              <a:t>T</a:t>
            </a:r>
            <a:r>
              <a:rPr lang="vi-VN" altLang="ko-KR" dirty="0"/>
              <a:t>ài khoản lưu trữ</a:t>
            </a:r>
          </a:p>
          <a:p>
            <a:pPr lvl="1"/>
            <a:r>
              <a:rPr lang="vi-VN" altLang="ko-KR" dirty="0"/>
              <a:t>Vùng chứa trong tài khoản lưu trữ</a:t>
            </a:r>
          </a:p>
          <a:p>
            <a:pPr lvl="1"/>
            <a:r>
              <a:rPr lang="vi-VN" altLang="ko-KR" dirty="0"/>
              <a:t>Một </a:t>
            </a:r>
            <a:r>
              <a:rPr lang="en-US" altLang="ko-KR" dirty="0"/>
              <a:t>blob</a:t>
            </a:r>
            <a:r>
              <a:rPr lang="vi-VN" altLang="ko-KR" dirty="0"/>
              <a:t> trong một </a:t>
            </a:r>
            <a:r>
              <a:rPr lang="en-US" altLang="ko-KR" dirty="0" err="1"/>
              <a:t>vùng</a:t>
            </a:r>
            <a:r>
              <a:rPr lang="en-US" altLang="ko-KR" dirty="0"/>
              <a:t> </a:t>
            </a:r>
            <a:r>
              <a:rPr lang="en-US" altLang="ko-KR" dirty="0" err="1"/>
              <a:t>chứa</a:t>
            </a:r>
            <a:r>
              <a:rPr lang="en-US" altLang="ko-KR" dirty="0"/>
              <a:t> (container)</a:t>
            </a:r>
            <a:endParaRPr lang="ko-KR" altLang="en-US" dirty="0"/>
          </a:p>
        </p:txBody>
      </p:sp>
      <p:grpSp>
        <p:nvGrpSpPr>
          <p:cNvPr id="8" name="그룹 7">
            <a:extLst>
              <a:ext uri="{FF2B5EF4-FFF2-40B4-BE49-F238E27FC236}">
                <a16:creationId xmlns:a16="http://schemas.microsoft.com/office/drawing/2014/main" id="{76DC59E9-5466-43A4-BEBF-DA2399AA2203}"/>
              </a:ext>
            </a:extLst>
          </p:cNvPr>
          <p:cNvGrpSpPr/>
          <p:nvPr/>
        </p:nvGrpSpPr>
        <p:grpSpPr>
          <a:xfrm>
            <a:off x="2613232" y="3534177"/>
            <a:ext cx="4679536" cy="2603475"/>
            <a:chOff x="2784227" y="3603625"/>
            <a:chExt cx="4679536" cy="2603475"/>
          </a:xfrm>
        </p:grpSpPr>
        <p:sp>
          <p:nvSpPr>
            <p:cNvPr id="9" name="모서리가 둥근 직사각형 25">
              <a:extLst>
                <a:ext uri="{FF2B5EF4-FFF2-40B4-BE49-F238E27FC236}">
                  <a16:creationId xmlns:a16="http://schemas.microsoft.com/office/drawing/2014/main" id="{A5A44DC6-A355-4EBB-A719-68101AE41D10}"/>
                </a:ext>
              </a:extLst>
            </p:cNvPr>
            <p:cNvSpPr/>
            <p:nvPr/>
          </p:nvSpPr>
          <p:spPr>
            <a:xfrm>
              <a:off x="2784227" y="3619219"/>
              <a:ext cx="1481103" cy="2587881"/>
            </a:xfrm>
            <a:prstGeom prst="roundRect">
              <a:avLst>
                <a:gd name="adj" fmla="val 11284"/>
              </a:avLst>
            </a:prstGeom>
            <a:solidFill>
              <a:srgbClr val="E9F2F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모서리가 둥근 직사각형 5">
              <a:extLst>
                <a:ext uri="{FF2B5EF4-FFF2-40B4-BE49-F238E27FC236}">
                  <a16:creationId xmlns:a16="http://schemas.microsoft.com/office/drawing/2014/main" id="{5EF08FFE-01A7-4B06-AD1B-CEA83F280311}"/>
                </a:ext>
              </a:extLst>
            </p:cNvPr>
            <p:cNvSpPr/>
            <p:nvPr/>
          </p:nvSpPr>
          <p:spPr>
            <a:xfrm>
              <a:off x="3052457" y="5279672"/>
              <a:ext cx="944642" cy="302414"/>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JSJEONG</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11" name="직사각형 10">
              <a:extLst>
                <a:ext uri="{FF2B5EF4-FFF2-40B4-BE49-F238E27FC236}">
                  <a16:creationId xmlns:a16="http://schemas.microsoft.com/office/drawing/2014/main" id="{2901646D-BE43-4856-97E7-25ABC8178BC9}"/>
                </a:ext>
              </a:extLst>
            </p:cNvPr>
            <p:cNvSpPr/>
            <p:nvPr/>
          </p:nvSpPr>
          <p:spPr>
            <a:xfrm>
              <a:off x="3007301" y="3714948"/>
              <a:ext cx="1060326" cy="291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0043B2"/>
                  </a:solidFill>
                  <a:latin typeface="SamsungOne-700" panose="020B0803030303020204" pitchFamily="34" charset="0"/>
                  <a:ea typeface="SamsungOne-700" panose="020B0803030303020204" pitchFamily="34" charset="0"/>
                </a:rPr>
                <a:t>Tài</a:t>
              </a:r>
              <a:r>
                <a:rPr lang="en-US" altLang="ko-KR" sz="1600" dirty="0">
                  <a:solidFill>
                    <a:srgbClr val="0043B2"/>
                  </a:solidFill>
                  <a:latin typeface="SamsungOne-700" panose="020B0803030303020204" pitchFamily="34" charset="0"/>
                  <a:ea typeface="SamsungOne-700" panose="020B0803030303020204" pitchFamily="34" charset="0"/>
                </a:rPr>
                <a:t> </a:t>
              </a:r>
              <a:r>
                <a:rPr lang="en-US" altLang="ko-KR" sz="1600" dirty="0" err="1">
                  <a:solidFill>
                    <a:srgbClr val="0043B2"/>
                  </a:solidFill>
                  <a:latin typeface="SamsungOne-700" panose="020B0803030303020204" pitchFamily="34" charset="0"/>
                  <a:ea typeface="SamsungOne-700" panose="020B0803030303020204" pitchFamily="34" charset="0"/>
                </a:rPr>
                <a:t>khoản</a:t>
              </a:r>
              <a:endParaRPr lang="ko-KR" altLang="en-US" sz="1600" dirty="0">
                <a:solidFill>
                  <a:srgbClr val="0043B2"/>
                </a:solidFill>
                <a:latin typeface="SamsungOne-700" panose="020B0803030303020204" pitchFamily="34" charset="0"/>
                <a:ea typeface="SamsungOneKorean 400" panose="020B0503030303020204" pitchFamily="50" charset="-127"/>
              </a:endParaRPr>
            </a:p>
          </p:txBody>
        </p:sp>
        <p:sp>
          <p:nvSpPr>
            <p:cNvPr id="12" name="모서리가 둥근 직사각형 27">
              <a:extLst>
                <a:ext uri="{FF2B5EF4-FFF2-40B4-BE49-F238E27FC236}">
                  <a16:creationId xmlns:a16="http://schemas.microsoft.com/office/drawing/2014/main" id="{D31D08BC-1AB3-4D53-8254-AA0436B17BE6}"/>
                </a:ext>
              </a:extLst>
            </p:cNvPr>
            <p:cNvSpPr/>
            <p:nvPr/>
          </p:nvSpPr>
          <p:spPr>
            <a:xfrm>
              <a:off x="4384077" y="3603625"/>
              <a:ext cx="1481103" cy="2587881"/>
            </a:xfrm>
            <a:prstGeom prst="roundRect">
              <a:avLst>
                <a:gd name="adj" fmla="val 11284"/>
              </a:avLst>
            </a:prstGeom>
            <a:solidFill>
              <a:srgbClr val="E9F2F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모서리가 둥근 직사각형 20">
              <a:extLst>
                <a:ext uri="{FF2B5EF4-FFF2-40B4-BE49-F238E27FC236}">
                  <a16:creationId xmlns:a16="http://schemas.microsoft.com/office/drawing/2014/main" id="{93ECA0BC-9F34-4757-AE2F-F0727FF75970}"/>
                </a:ext>
              </a:extLst>
            </p:cNvPr>
            <p:cNvSpPr/>
            <p:nvPr/>
          </p:nvSpPr>
          <p:spPr>
            <a:xfrm>
              <a:off x="4516913" y="5644136"/>
              <a:ext cx="1214164" cy="302414"/>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MOVIES</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14" name="모서리가 둥근 직사각형 21">
              <a:extLst>
                <a:ext uri="{FF2B5EF4-FFF2-40B4-BE49-F238E27FC236}">
                  <a16:creationId xmlns:a16="http://schemas.microsoft.com/office/drawing/2014/main" id="{885AFF2D-975A-475D-8FB3-4CFAEC79BF96}"/>
                </a:ext>
              </a:extLst>
            </p:cNvPr>
            <p:cNvSpPr/>
            <p:nvPr/>
          </p:nvSpPr>
          <p:spPr>
            <a:xfrm>
              <a:off x="4521893" y="4912474"/>
              <a:ext cx="1214164" cy="302414"/>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PICTURES</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15" name="직사각형 14">
              <a:extLst>
                <a:ext uri="{FF2B5EF4-FFF2-40B4-BE49-F238E27FC236}">
                  <a16:creationId xmlns:a16="http://schemas.microsoft.com/office/drawing/2014/main" id="{294E2B01-0A1A-4CFE-B22C-334F5A889E75}"/>
                </a:ext>
              </a:extLst>
            </p:cNvPr>
            <p:cNvSpPr/>
            <p:nvPr/>
          </p:nvSpPr>
          <p:spPr>
            <a:xfrm>
              <a:off x="4505486" y="3704408"/>
              <a:ext cx="1199988" cy="302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0043B2"/>
                  </a:solidFill>
                  <a:latin typeface="SamsungOne-700" panose="020B0803030303020204" pitchFamily="34" charset="0"/>
                  <a:ea typeface="SamsungOne-700" panose="020B0803030303020204" pitchFamily="34" charset="0"/>
                </a:rPr>
                <a:t>Vùng</a:t>
              </a:r>
              <a:r>
                <a:rPr lang="en-US" altLang="ko-KR" sz="1600" dirty="0">
                  <a:solidFill>
                    <a:srgbClr val="0043B2"/>
                  </a:solidFill>
                  <a:latin typeface="SamsungOne-700" panose="020B0803030303020204" pitchFamily="34" charset="0"/>
                  <a:ea typeface="SamsungOne-700" panose="020B0803030303020204" pitchFamily="34" charset="0"/>
                </a:rPr>
                <a:t> </a:t>
              </a:r>
              <a:r>
                <a:rPr lang="en-US" altLang="ko-KR" sz="1600" dirty="0" err="1">
                  <a:solidFill>
                    <a:srgbClr val="0043B2"/>
                  </a:solidFill>
                  <a:latin typeface="SamsungOne-700" panose="020B0803030303020204" pitchFamily="34" charset="0"/>
                  <a:ea typeface="SamsungOne-700" panose="020B0803030303020204" pitchFamily="34" charset="0"/>
                </a:rPr>
                <a:t>chứa</a:t>
              </a:r>
              <a:endParaRPr lang="ko-KR" altLang="en-US" sz="1600" dirty="0">
                <a:solidFill>
                  <a:srgbClr val="0043B2"/>
                </a:solidFill>
                <a:latin typeface="SamsungOne-700" panose="020B0803030303020204" pitchFamily="34" charset="0"/>
                <a:ea typeface="SamsungOneKorean 400" panose="020B0503030303020204" pitchFamily="50" charset="-127"/>
              </a:endParaRPr>
            </a:p>
          </p:txBody>
        </p:sp>
        <p:sp>
          <p:nvSpPr>
            <p:cNvPr id="16" name="모서리가 둥근 직사각형 28">
              <a:extLst>
                <a:ext uri="{FF2B5EF4-FFF2-40B4-BE49-F238E27FC236}">
                  <a16:creationId xmlns:a16="http://schemas.microsoft.com/office/drawing/2014/main" id="{A69DA1E5-0245-4B1F-AF6B-CA8F02646D07}"/>
                </a:ext>
              </a:extLst>
            </p:cNvPr>
            <p:cNvSpPr/>
            <p:nvPr/>
          </p:nvSpPr>
          <p:spPr>
            <a:xfrm>
              <a:off x="5982660" y="3603625"/>
              <a:ext cx="1481103" cy="2587881"/>
            </a:xfrm>
            <a:prstGeom prst="roundRect">
              <a:avLst>
                <a:gd name="adj" fmla="val 11284"/>
              </a:avLst>
            </a:prstGeom>
            <a:solidFill>
              <a:srgbClr val="E9F2F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모서리가 둥근 직사각형 9">
              <a:extLst>
                <a:ext uri="{FF2B5EF4-FFF2-40B4-BE49-F238E27FC236}">
                  <a16:creationId xmlns:a16="http://schemas.microsoft.com/office/drawing/2014/main" id="{37A82D81-2906-4C2D-BE4C-537016B8CBAA}"/>
                </a:ext>
              </a:extLst>
            </p:cNvPr>
            <p:cNvSpPr/>
            <p:nvPr/>
          </p:nvSpPr>
          <p:spPr>
            <a:xfrm>
              <a:off x="6116129" y="4642668"/>
              <a:ext cx="1214164" cy="302414"/>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IMAGE1.JPG</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18" name="모서리가 둥근 직사각형 10">
              <a:extLst>
                <a:ext uri="{FF2B5EF4-FFF2-40B4-BE49-F238E27FC236}">
                  <a16:creationId xmlns:a16="http://schemas.microsoft.com/office/drawing/2014/main" id="{536046BE-54AF-492E-84AE-44322569D249}"/>
                </a:ext>
              </a:extLst>
            </p:cNvPr>
            <p:cNvSpPr/>
            <p:nvPr/>
          </p:nvSpPr>
          <p:spPr>
            <a:xfrm>
              <a:off x="6116129" y="5141492"/>
              <a:ext cx="1214164" cy="302414"/>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IMAGE2.JPG</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19" name="모서리가 둥근 직사각형 11">
              <a:extLst>
                <a:ext uri="{FF2B5EF4-FFF2-40B4-BE49-F238E27FC236}">
                  <a16:creationId xmlns:a16="http://schemas.microsoft.com/office/drawing/2014/main" id="{356A4E6D-16F9-4D43-8857-7E6043BE975B}"/>
                </a:ext>
              </a:extLst>
            </p:cNvPr>
            <p:cNvSpPr/>
            <p:nvPr/>
          </p:nvSpPr>
          <p:spPr>
            <a:xfrm>
              <a:off x="6116129" y="5644136"/>
              <a:ext cx="1214164" cy="302414"/>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SamsungOne-700" panose="020B0803030303020204" pitchFamily="34" charset="0"/>
                  <a:ea typeface="SamsungOne-700" panose="020B0803030303020204" pitchFamily="34" charset="0"/>
                </a:rPr>
                <a:t>MOVIE1.AVI</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20" name="직사각형 19">
              <a:extLst>
                <a:ext uri="{FF2B5EF4-FFF2-40B4-BE49-F238E27FC236}">
                  <a16:creationId xmlns:a16="http://schemas.microsoft.com/office/drawing/2014/main" id="{25081CA3-1640-4B5F-AF76-0544E1EB10A9}"/>
                </a:ext>
              </a:extLst>
            </p:cNvPr>
            <p:cNvSpPr/>
            <p:nvPr/>
          </p:nvSpPr>
          <p:spPr>
            <a:xfrm>
              <a:off x="6422890" y="3683859"/>
              <a:ext cx="600642" cy="302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700" panose="020B0803030303020204" pitchFamily="34" charset="0"/>
                  <a:ea typeface="SamsungOne-700" panose="020B0803030303020204" pitchFamily="34" charset="0"/>
                </a:rPr>
                <a:t>Blob</a:t>
              </a:r>
              <a:endParaRPr lang="ko-KR" altLang="en-US" sz="1600" dirty="0">
                <a:solidFill>
                  <a:srgbClr val="0043B2"/>
                </a:solidFill>
                <a:latin typeface="SamsungOne-700" panose="020B0803030303020204" pitchFamily="34" charset="0"/>
                <a:ea typeface="SamsungOneKorean 400" panose="020B0503030303020204" pitchFamily="50" charset="-127"/>
              </a:endParaRPr>
            </a:p>
          </p:txBody>
        </p:sp>
        <p:grpSp>
          <p:nvGrpSpPr>
            <p:cNvPr id="21" name="그룹 20">
              <a:extLst>
                <a:ext uri="{FF2B5EF4-FFF2-40B4-BE49-F238E27FC236}">
                  <a16:creationId xmlns:a16="http://schemas.microsoft.com/office/drawing/2014/main" id="{795F161F-8F97-49CD-909C-DA7EBE3B1BA4}"/>
                </a:ext>
              </a:extLst>
            </p:cNvPr>
            <p:cNvGrpSpPr/>
            <p:nvPr/>
          </p:nvGrpSpPr>
          <p:grpSpPr>
            <a:xfrm>
              <a:off x="3997099" y="5071301"/>
              <a:ext cx="524794" cy="731662"/>
              <a:chOff x="3997099" y="4903661"/>
              <a:chExt cx="524794" cy="731662"/>
            </a:xfrm>
          </p:grpSpPr>
          <p:cxnSp>
            <p:nvCxnSpPr>
              <p:cNvPr id="34" name="꺾인 연결선 36">
                <a:extLst>
                  <a:ext uri="{FF2B5EF4-FFF2-40B4-BE49-F238E27FC236}">
                    <a16:creationId xmlns:a16="http://schemas.microsoft.com/office/drawing/2014/main" id="{3B437698-2656-4EC0-AFE8-C20B3FF1ADE8}"/>
                  </a:ext>
                </a:extLst>
              </p:cNvPr>
              <p:cNvCxnSpPr>
                <a:stCxn id="14" idx="1"/>
                <a:endCxn id="13" idx="1"/>
              </p:cNvCxnSpPr>
              <p:nvPr/>
            </p:nvCxnSpPr>
            <p:spPr>
              <a:xfrm rot="10800000" flipV="1">
                <a:off x="4516913" y="4903661"/>
                <a:ext cx="4980" cy="731662"/>
              </a:xfrm>
              <a:prstGeom prst="bentConnector3">
                <a:avLst>
                  <a:gd name="adj1" fmla="val 4690361"/>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34FA79C1-3E2C-48E3-9121-6B375827C084}"/>
                  </a:ext>
                </a:extLst>
              </p:cNvPr>
              <p:cNvCxnSpPr/>
              <p:nvPr/>
            </p:nvCxnSpPr>
            <p:spPr>
              <a:xfrm flipV="1">
                <a:off x="3997099" y="5261872"/>
                <a:ext cx="293914" cy="1367"/>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551D8089-704A-4AAD-8413-471DD4154E77}"/>
                </a:ext>
              </a:extLst>
            </p:cNvPr>
            <p:cNvGrpSpPr/>
            <p:nvPr/>
          </p:nvGrpSpPr>
          <p:grpSpPr>
            <a:xfrm>
              <a:off x="5731077" y="4801495"/>
              <a:ext cx="397752" cy="1001468"/>
              <a:chOff x="5731077" y="4633855"/>
              <a:chExt cx="397752" cy="1001468"/>
            </a:xfrm>
          </p:grpSpPr>
          <p:cxnSp>
            <p:nvCxnSpPr>
              <p:cNvPr id="31" name="꺾인 연결선 39">
                <a:extLst>
                  <a:ext uri="{FF2B5EF4-FFF2-40B4-BE49-F238E27FC236}">
                    <a16:creationId xmlns:a16="http://schemas.microsoft.com/office/drawing/2014/main" id="{501E50AA-6A47-4ADC-A15C-55006EE3CCD8}"/>
                  </a:ext>
                </a:extLst>
              </p:cNvPr>
              <p:cNvCxnSpPr>
                <a:stCxn id="17" idx="1"/>
                <a:endCxn id="18" idx="1"/>
              </p:cNvCxnSpPr>
              <p:nvPr/>
            </p:nvCxnSpPr>
            <p:spPr>
              <a:xfrm rot="10800000" flipV="1">
                <a:off x="6116129" y="4633855"/>
                <a:ext cx="12700" cy="498824"/>
              </a:xfrm>
              <a:prstGeom prst="bentConnector3">
                <a:avLst>
                  <a:gd name="adj1" fmla="val 1800000"/>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1853D99-7718-4B64-B0B9-8647AAED7360}"/>
                  </a:ext>
                </a:extLst>
              </p:cNvPr>
              <p:cNvCxnSpPr>
                <a:stCxn id="13" idx="3"/>
                <a:endCxn id="19" idx="1"/>
              </p:cNvCxnSpPr>
              <p:nvPr/>
            </p:nvCxnSpPr>
            <p:spPr>
              <a:xfrm>
                <a:off x="5731077" y="5635323"/>
                <a:ext cx="385052" cy="0"/>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5DCA2C26-0707-4999-9FBE-764315BD7369}"/>
                  </a:ext>
                </a:extLst>
              </p:cNvPr>
              <p:cNvCxnSpPr/>
              <p:nvPr/>
            </p:nvCxnSpPr>
            <p:spPr>
              <a:xfrm>
                <a:off x="5736057" y="4896041"/>
                <a:ext cx="164681" cy="1524"/>
              </a:xfrm>
              <a:prstGeom prst="line">
                <a:avLst/>
              </a:prstGeom>
              <a:ln w="19050">
                <a:solidFill>
                  <a:srgbClr val="0043B2"/>
                </a:solidFill>
              </a:ln>
            </p:spPr>
            <p:style>
              <a:lnRef idx="1">
                <a:schemeClr val="accent1"/>
              </a:lnRef>
              <a:fillRef idx="0">
                <a:schemeClr val="accent1"/>
              </a:fillRef>
              <a:effectRef idx="0">
                <a:schemeClr val="accent1"/>
              </a:effectRef>
              <a:fontRef idx="minor">
                <a:schemeClr val="tx1"/>
              </a:fontRef>
            </p:style>
          </p:cxnSp>
        </p:grpSp>
        <p:pic>
          <p:nvPicPr>
            <p:cNvPr id="23" name="그림 22">
              <a:extLst>
                <a:ext uri="{FF2B5EF4-FFF2-40B4-BE49-F238E27FC236}">
                  <a16:creationId xmlns:a16="http://schemas.microsoft.com/office/drawing/2014/main" id="{D624AF72-D83B-40AF-AD85-0F1D7B8892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4473" y="4051516"/>
              <a:ext cx="351898" cy="351898"/>
            </a:xfrm>
            <a:prstGeom prst="rect">
              <a:avLst/>
            </a:prstGeom>
          </p:spPr>
        </p:pic>
        <p:pic>
          <p:nvPicPr>
            <p:cNvPr id="24" name="그림 23">
              <a:extLst>
                <a:ext uri="{FF2B5EF4-FFF2-40B4-BE49-F238E27FC236}">
                  <a16:creationId xmlns:a16="http://schemas.microsoft.com/office/drawing/2014/main" id="{EB9606E1-312A-40B9-BCA7-E15C441DC2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9701" y="4051516"/>
              <a:ext cx="468112" cy="371949"/>
            </a:xfrm>
            <a:prstGeom prst="rect">
              <a:avLst/>
            </a:prstGeom>
          </p:spPr>
        </p:pic>
        <p:pic>
          <p:nvPicPr>
            <p:cNvPr id="25" name="그림 24">
              <a:extLst>
                <a:ext uri="{FF2B5EF4-FFF2-40B4-BE49-F238E27FC236}">
                  <a16:creationId xmlns:a16="http://schemas.microsoft.com/office/drawing/2014/main" id="{4347B8E6-DCB2-43E0-BF30-55C683DF01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6334" y="4799153"/>
              <a:ext cx="251581" cy="204304"/>
            </a:xfrm>
            <a:prstGeom prst="rect">
              <a:avLst/>
            </a:prstGeom>
          </p:spPr>
        </p:pic>
        <p:pic>
          <p:nvPicPr>
            <p:cNvPr id="26" name="그림 25">
              <a:extLst>
                <a:ext uri="{FF2B5EF4-FFF2-40B4-BE49-F238E27FC236}">
                  <a16:creationId xmlns:a16="http://schemas.microsoft.com/office/drawing/2014/main" id="{0EDBB91D-41E1-467F-96B2-9BFB137395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2958" y="5541238"/>
              <a:ext cx="254958" cy="207681"/>
            </a:xfrm>
            <a:prstGeom prst="rect">
              <a:avLst/>
            </a:prstGeom>
          </p:spPr>
        </p:pic>
        <p:pic>
          <p:nvPicPr>
            <p:cNvPr id="27" name="그림 26">
              <a:extLst>
                <a:ext uri="{FF2B5EF4-FFF2-40B4-BE49-F238E27FC236}">
                  <a16:creationId xmlns:a16="http://schemas.microsoft.com/office/drawing/2014/main" id="{F18E3544-466A-413C-9F5D-2C82E9AB14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6000" y="4498726"/>
              <a:ext cx="251581" cy="204304"/>
            </a:xfrm>
            <a:prstGeom prst="rect">
              <a:avLst/>
            </a:prstGeom>
          </p:spPr>
        </p:pic>
        <p:pic>
          <p:nvPicPr>
            <p:cNvPr id="28" name="그림 27">
              <a:extLst>
                <a:ext uri="{FF2B5EF4-FFF2-40B4-BE49-F238E27FC236}">
                  <a16:creationId xmlns:a16="http://schemas.microsoft.com/office/drawing/2014/main" id="{73797F50-CDBB-496F-8E8C-0586936D1F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6000" y="5018149"/>
              <a:ext cx="251581" cy="204304"/>
            </a:xfrm>
            <a:prstGeom prst="rect">
              <a:avLst/>
            </a:prstGeom>
          </p:spPr>
        </p:pic>
        <p:pic>
          <p:nvPicPr>
            <p:cNvPr id="29" name="그림 28">
              <a:extLst>
                <a:ext uri="{FF2B5EF4-FFF2-40B4-BE49-F238E27FC236}">
                  <a16:creationId xmlns:a16="http://schemas.microsoft.com/office/drawing/2014/main" id="{02062EB9-5178-486C-8EB1-6FE2A2CA0F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8015" y="5541238"/>
              <a:ext cx="254958" cy="207681"/>
            </a:xfrm>
            <a:prstGeom prst="rect">
              <a:avLst/>
            </a:prstGeom>
          </p:spPr>
        </p:pic>
        <p:pic>
          <p:nvPicPr>
            <p:cNvPr id="30" name="그림 29">
              <a:extLst>
                <a:ext uri="{FF2B5EF4-FFF2-40B4-BE49-F238E27FC236}">
                  <a16:creationId xmlns:a16="http://schemas.microsoft.com/office/drawing/2014/main" id="{1399CC7D-0130-456A-A876-30103685B5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8004" y="4051516"/>
              <a:ext cx="411208" cy="357993"/>
            </a:xfrm>
            <a:prstGeom prst="rect">
              <a:avLst/>
            </a:prstGeom>
          </p:spPr>
        </p:pic>
      </p:grpSp>
    </p:spTree>
    <p:extLst>
      <p:ext uri="{BB962C8B-B14F-4D97-AF65-F5344CB8AC3E}">
        <p14:creationId xmlns:p14="http://schemas.microsoft.com/office/powerpoint/2010/main" val="2909677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Tài nguyên lưu trữ – Tài khoản lưu trữ</a:t>
            </a:r>
            <a:endParaRPr lang="en-KR"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Tài khoản lưu trữ cung cấp một không gian tên duy nhất</a:t>
            </a:r>
            <a:endParaRPr lang="en-KR" altLang="ko-KR" dirty="0"/>
          </a:p>
          <a:p>
            <a:pPr lvl="1"/>
            <a:r>
              <a:rPr lang="vi-VN" altLang="ko-KR" dirty="0"/>
              <a:t>Mỗi đối tượng được lưu trữ có một địa chỉ bao gồm tên tài khoản lưu trữ duy nhất</a:t>
            </a:r>
          </a:p>
          <a:p>
            <a:pPr lvl="1"/>
            <a:r>
              <a:rPr lang="vi-VN" altLang="ko-KR" dirty="0"/>
              <a:t>Địa chỉ là sự kết hợp giữa tên tài khoản và điểm cuối blob</a:t>
            </a:r>
            <a:endParaRPr lang="ko-KR" altLang="en-US" dirty="0"/>
          </a:p>
        </p:txBody>
      </p:sp>
      <p:grpSp>
        <p:nvGrpSpPr>
          <p:cNvPr id="7" name="그룹 6">
            <a:extLst>
              <a:ext uri="{FF2B5EF4-FFF2-40B4-BE49-F238E27FC236}">
                <a16:creationId xmlns:a16="http://schemas.microsoft.com/office/drawing/2014/main" id="{58226B6C-9550-49EE-A56A-6FEDBD652CE8}"/>
              </a:ext>
            </a:extLst>
          </p:cNvPr>
          <p:cNvGrpSpPr/>
          <p:nvPr/>
        </p:nvGrpSpPr>
        <p:grpSpPr>
          <a:xfrm>
            <a:off x="3901647" y="3980626"/>
            <a:ext cx="2064989" cy="1108101"/>
            <a:chOff x="3826382" y="3675300"/>
            <a:chExt cx="2064989" cy="1108101"/>
          </a:xfrm>
        </p:grpSpPr>
        <p:pic>
          <p:nvPicPr>
            <p:cNvPr id="8" name="그림 7">
              <a:extLst>
                <a:ext uri="{FF2B5EF4-FFF2-40B4-BE49-F238E27FC236}">
                  <a16:creationId xmlns:a16="http://schemas.microsoft.com/office/drawing/2014/main" id="{7AE861DC-610F-4AAD-A4B5-135C064719A7}"/>
                </a:ext>
              </a:extLst>
            </p:cNvPr>
            <p:cNvPicPr>
              <a:picLocks noChangeAspect="1"/>
            </p:cNvPicPr>
            <p:nvPr/>
          </p:nvPicPr>
          <p:blipFill rotWithShape="1">
            <a:blip r:embed="rId3"/>
            <a:srcRect l="84470" r="3381" b="49970"/>
            <a:stretch/>
          </p:blipFill>
          <p:spPr>
            <a:xfrm>
              <a:off x="4464424" y="3675300"/>
              <a:ext cx="788894" cy="762229"/>
            </a:xfrm>
            <a:prstGeom prst="rect">
              <a:avLst/>
            </a:prstGeom>
          </p:spPr>
        </p:pic>
        <p:sp>
          <p:nvSpPr>
            <p:cNvPr id="9" name="직사각형 8">
              <a:extLst>
                <a:ext uri="{FF2B5EF4-FFF2-40B4-BE49-F238E27FC236}">
                  <a16:creationId xmlns:a16="http://schemas.microsoft.com/office/drawing/2014/main" id="{E5D27D3E-DC96-4E8B-B9F4-3493C9E8E0D6}"/>
                </a:ext>
              </a:extLst>
            </p:cNvPr>
            <p:cNvSpPr/>
            <p:nvPr/>
          </p:nvSpPr>
          <p:spPr>
            <a:xfrm>
              <a:off x="3826382" y="4444847"/>
              <a:ext cx="2064989" cy="338554"/>
            </a:xfrm>
            <a:prstGeom prst="rect">
              <a:avLst/>
            </a:prstGeom>
          </p:spPr>
          <p:txBody>
            <a:bodyPr wrap="none">
              <a:spAutoFit/>
            </a:bodyPr>
            <a:lstStyle/>
            <a:p>
              <a:pPr algn="ctr" defTabSz="844083" fontAlgn="auto">
                <a:spcBef>
                  <a:spcPts val="0"/>
                </a:spcBef>
                <a:spcAft>
                  <a:spcPts val="0"/>
                </a:spcAft>
                <a:defRPr/>
              </a:pPr>
              <a:r>
                <a:rPr lang="en-US" altLang="ko-KR" sz="1600" dirty="0" err="1">
                  <a:solidFill>
                    <a:srgbClr val="0043B2"/>
                  </a:solidFill>
                  <a:latin typeface="SamsungOne-700" panose="020B0803030303020204" pitchFamily="34" charset="0"/>
                  <a:ea typeface="SamsungOne-700" panose="020B0803030303020204" pitchFamily="34" charset="0"/>
                </a:rPr>
                <a:t>Các</a:t>
              </a:r>
              <a:r>
                <a:rPr lang="en-US" altLang="ko-KR" sz="1600" dirty="0">
                  <a:solidFill>
                    <a:srgbClr val="0043B2"/>
                  </a:solidFill>
                  <a:latin typeface="SamsungOne-700" panose="020B0803030303020204" pitchFamily="34" charset="0"/>
                  <a:ea typeface="SamsungOne-700" panose="020B0803030303020204" pitchFamily="34" charset="0"/>
                </a:rPr>
                <a:t> </a:t>
              </a:r>
              <a:r>
                <a:rPr lang="en-US" altLang="ko-KR" sz="1600" dirty="0" err="1">
                  <a:solidFill>
                    <a:srgbClr val="0043B2"/>
                  </a:solidFill>
                  <a:latin typeface="SamsungOne-700" panose="020B0803030303020204" pitchFamily="34" charset="0"/>
                  <a:ea typeface="SamsungOne-700" panose="020B0803030303020204" pitchFamily="34" charset="0"/>
                </a:rPr>
                <a:t>tài</a:t>
              </a:r>
              <a:r>
                <a:rPr lang="en-US" altLang="ko-KR" sz="1600" dirty="0">
                  <a:solidFill>
                    <a:srgbClr val="0043B2"/>
                  </a:solidFill>
                  <a:latin typeface="SamsungOne-700" panose="020B0803030303020204" pitchFamily="34" charset="0"/>
                  <a:ea typeface="SamsungOne-700" panose="020B0803030303020204" pitchFamily="34" charset="0"/>
                </a:rPr>
                <a:t> </a:t>
              </a:r>
              <a:r>
                <a:rPr lang="en-US" altLang="ko-KR" sz="1600" dirty="0" err="1">
                  <a:solidFill>
                    <a:srgbClr val="0043B2"/>
                  </a:solidFill>
                  <a:latin typeface="SamsungOne-700" panose="020B0803030303020204" pitchFamily="34" charset="0"/>
                  <a:ea typeface="SamsungOne-700" panose="020B0803030303020204" pitchFamily="34" charset="0"/>
                </a:rPr>
                <a:t>khoản</a:t>
              </a:r>
              <a:r>
                <a:rPr lang="en-US" altLang="ko-KR" sz="1600" dirty="0">
                  <a:solidFill>
                    <a:srgbClr val="0043B2"/>
                  </a:solidFill>
                  <a:latin typeface="SamsungOne-700" panose="020B0803030303020204" pitchFamily="34" charset="0"/>
                  <a:ea typeface="SamsungOne-700" panose="020B0803030303020204" pitchFamily="34" charset="0"/>
                </a:rPr>
                <a:t> </a:t>
              </a:r>
              <a:r>
                <a:rPr lang="en-US" altLang="ko-KR" sz="1600" dirty="0" err="1">
                  <a:solidFill>
                    <a:srgbClr val="0043B2"/>
                  </a:solidFill>
                  <a:latin typeface="SamsungOne-700" panose="020B0803030303020204" pitchFamily="34" charset="0"/>
                  <a:ea typeface="SamsungOne-700" panose="020B0803030303020204" pitchFamily="34" charset="0"/>
                </a:rPr>
                <a:t>lưu</a:t>
              </a:r>
              <a:r>
                <a:rPr lang="en-US" altLang="ko-KR" sz="1600" dirty="0">
                  <a:solidFill>
                    <a:srgbClr val="0043B2"/>
                  </a:solidFill>
                  <a:latin typeface="SamsungOne-700" panose="020B0803030303020204" pitchFamily="34" charset="0"/>
                  <a:ea typeface="SamsungOne-700" panose="020B0803030303020204" pitchFamily="34" charset="0"/>
                </a:rPr>
                <a:t> </a:t>
              </a:r>
              <a:r>
                <a:rPr lang="en-US" altLang="ko-KR" sz="1600" dirty="0" err="1">
                  <a:solidFill>
                    <a:srgbClr val="0043B2"/>
                  </a:solidFill>
                  <a:latin typeface="SamsungOne-700" panose="020B0803030303020204" pitchFamily="34" charset="0"/>
                  <a:ea typeface="SamsungOne-700" panose="020B0803030303020204" pitchFamily="34" charset="0"/>
                </a:rPr>
                <a:t>trữ</a:t>
              </a:r>
              <a:endParaRPr lang="ko-KR" altLang="en-US" sz="1600" dirty="0">
                <a:solidFill>
                  <a:srgbClr val="0043B2"/>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96866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523052"/>
            <a:ext cx="9195150" cy="493776"/>
          </a:xfrm>
        </p:spPr>
        <p:txBody>
          <a:bodyPr/>
          <a:lstStyle/>
          <a:p>
            <a:r>
              <a:rPr lang="vi-VN" altLang="ko-KR" sz="3000" dirty="0">
                <a:ea typeface="SamsungOneKorean 400" panose="020B0503030303020204" pitchFamily="50" charset="-127"/>
              </a:rPr>
              <a:t>Tài nguyên lưu trữ – </a:t>
            </a:r>
            <a:r>
              <a:rPr lang="en-US" altLang="ko-KR" sz="3000" dirty="0" err="1">
                <a:ea typeface="SamsungOneKorean 400" panose="020B0503030303020204" pitchFamily="50" charset="-127"/>
              </a:rPr>
              <a:t>Vùng</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chứa</a:t>
            </a:r>
            <a:r>
              <a:rPr lang="en-US" altLang="ko-KR" sz="3000" dirty="0">
                <a:ea typeface="SamsungOneKorean 400" panose="020B0503030303020204" pitchFamily="50" charset="-127"/>
              </a:rPr>
              <a:t> (container)</a:t>
            </a:r>
            <a:endParaRPr lang="en-KR" altLang="ko-KR" sz="30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8932128" cy="914400"/>
          </a:xfrm>
        </p:spPr>
        <p:txBody>
          <a:bodyPr/>
          <a:lstStyle/>
          <a:p>
            <a:r>
              <a:rPr lang="vi-VN" altLang="ko-KR" dirty="0"/>
              <a:t>Các </a:t>
            </a:r>
            <a:r>
              <a:rPr lang="en-US" altLang="ko-KR" dirty="0" err="1"/>
              <a:t>vùng</a:t>
            </a:r>
            <a:r>
              <a:rPr lang="vi-VN" altLang="ko-KR" dirty="0"/>
              <a:t> chứa tổ chức một tập hợp các </a:t>
            </a:r>
            <a:r>
              <a:rPr lang="en-US" altLang="ko-KR" dirty="0"/>
              <a:t>blob</a:t>
            </a:r>
            <a:r>
              <a:rPr lang="vi-VN" altLang="ko-KR" dirty="0"/>
              <a:t> – tương tự như thư mục</a:t>
            </a:r>
            <a:endParaRPr lang="en-KR" altLang="ko-KR" dirty="0"/>
          </a:p>
          <a:p>
            <a:pPr lvl="1"/>
            <a:r>
              <a:rPr lang="vi-VN" altLang="ko-KR" dirty="0"/>
              <a:t>Có thể bao gồm số lượng </a:t>
            </a:r>
            <a:r>
              <a:rPr lang="en-US" altLang="ko-KR" dirty="0" err="1"/>
              <a:t>vùng</a:t>
            </a:r>
            <a:r>
              <a:rPr lang="en-US" altLang="ko-KR" dirty="0"/>
              <a:t> </a:t>
            </a:r>
            <a:r>
              <a:rPr lang="en-US" altLang="ko-KR" dirty="0" err="1"/>
              <a:t>chứa</a:t>
            </a:r>
            <a:r>
              <a:rPr lang="vi-VN" altLang="ko-KR" dirty="0"/>
              <a:t> không giới hạn</a:t>
            </a:r>
          </a:p>
          <a:p>
            <a:pPr lvl="1"/>
            <a:r>
              <a:rPr lang="vi-VN" altLang="ko-KR" dirty="0"/>
              <a:t>Đặt tên – chữ thường và số</a:t>
            </a:r>
          </a:p>
          <a:p>
            <a:pPr lvl="1"/>
            <a:r>
              <a:rPr lang="vi-VN" altLang="ko-KR" dirty="0"/>
              <a:t>Bạn không thể tạo các vùng chứa phụ nhưng bạn có thể tạo các đốm màu có "/" trong đó để mô phỏng các thư mục con</a:t>
            </a:r>
            <a:endParaRPr lang="ko-KR" altLang="en-US" dirty="0"/>
          </a:p>
        </p:txBody>
      </p:sp>
    </p:spTree>
    <p:extLst>
      <p:ext uri="{BB962C8B-B14F-4D97-AF65-F5344CB8AC3E}">
        <p14:creationId xmlns:p14="http://schemas.microsoft.com/office/powerpoint/2010/main" val="217487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err="1">
                <a:ea typeface="SamsungOneKorean 400" panose="020B0503030303020204" pitchFamily="50" charset="-127"/>
              </a:rPr>
              <a:t>Khi</a:t>
            </a:r>
            <a:r>
              <a:rPr lang="en-US" altLang="ko-KR" dirty="0">
                <a:ea typeface="SamsungOneKorean 400" panose="020B0503030303020204" pitchFamily="50" charset="-127"/>
              </a:rPr>
              <a:t> Hadoop </a:t>
            </a:r>
            <a:r>
              <a:rPr lang="en-US" altLang="ko-KR" dirty="0" err="1">
                <a:ea typeface="SamsungOneKorean 400" panose="020B0503030303020204" pitchFamily="50" charset="-127"/>
              </a:rPr>
              <a:t>còn</a:t>
            </a:r>
            <a:r>
              <a:rPr lang="en-US" altLang="ko-KR" dirty="0">
                <a:ea typeface="SamsungOneKorean 400" panose="020B0503030303020204" pitchFamily="50" charset="-127"/>
              </a:rPr>
              <a:t> </a:t>
            </a:r>
            <a:r>
              <a:rPr lang="en-US" altLang="ko-KR" dirty="0" err="1">
                <a:ea typeface="SamsungOneKorean 400" panose="020B0503030303020204" pitchFamily="50" charset="-127"/>
              </a:rPr>
              <a:t>trẻ</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en-US" altLang="ko-KR" b="1" dirty="0">
              <a:latin typeface="iCiel Samsung Sharp Sans Bold" pitchFamily="2" charset="77"/>
              <a:ea typeface="iCiel Samsung Sharp Sans Bold" pitchFamily="2" charset="77"/>
              <a:cs typeface="iCiel Samsung Sharp Sans Bold" pitchFamily="2" charset="7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Khi Hadoop được giới thiệu như một nền tảng và phương pháp để làm việc và xử lý lượng dữ liệu khổng lồ, nó đã làm như vậy bằng cách giới thiệu hai chức năng cốt lõi</a:t>
            </a:r>
            <a:endParaRPr lang="en-US" altLang="ko-KR" dirty="0"/>
          </a:p>
          <a:p>
            <a:pPr lvl="1">
              <a:spcBef>
                <a:spcPts val="300"/>
              </a:spcBef>
            </a:pPr>
            <a:r>
              <a:rPr lang="vi-VN" altLang="ko-KR" dirty="0"/>
              <a:t>Hệ thống tệp phân tán Hadoop để lưu trữ</a:t>
            </a:r>
          </a:p>
          <a:p>
            <a:pPr lvl="1">
              <a:spcBef>
                <a:spcPts val="300"/>
              </a:spcBef>
            </a:pPr>
            <a:r>
              <a:rPr lang="vi-VN" altLang="ko-KR" dirty="0"/>
              <a:t>MapReduce do YARN quản lý để tính toán</a:t>
            </a:r>
            <a:endParaRPr lang="en-US" altLang="ko-KR" dirty="0"/>
          </a:p>
          <a:p>
            <a:r>
              <a:rPr lang="vi-VN" altLang="ko-KR" dirty="0"/>
              <a:t>Đồng thời, Web 2.0 đang được triển khai tốt và cần một mô hình cơ sở dữ liệu mới để xử lý các yêu cầu thay đổi</a:t>
            </a:r>
            <a:endParaRPr lang="en-US" altLang="ko-KR" dirty="0"/>
          </a:p>
          <a:p>
            <a:pPr lvl="1">
              <a:spcBef>
                <a:spcPts val="300"/>
              </a:spcBef>
            </a:pPr>
            <a:r>
              <a:rPr lang="vi-VN" altLang="ko-KR" dirty="0"/>
              <a:t>Các trang web thế hệ thứ hai nhấn mạnh nội dung do người dùng tạo</a:t>
            </a:r>
          </a:p>
          <a:p>
            <a:pPr lvl="1">
              <a:spcBef>
                <a:spcPts val="300"/>
              </a:spcBef>
            </a:pPr>
            <a:r>
              <a:rPr lang="vi-VN" altLang="ko-KR" dirty="0"/>
              <a:t>Nội dung được chia sẻ giữa những người tham gia và công chúng</a:t>
            </a:r>
          </a:p>
          <a:p>
            <a:pPr lvl="1">
              <a:spcBef>
                <a:spcPts val="300"/>
              </a:spcBef>
            </a:pPr>
            <a:r>
              <a:rPr lang="vi-VN" altLang="ko-KR" dirty="0"/>
              <a:t>Tính năng dễ sử dụng</a:t>
            </a:r>
          </a:p>
          <a:p>
            <a:pPr lvl="1">
              <a:spcBef>
                <a:spcPts val="300"/>
              </a:spcBef>
            </a:pPr>
            <a:r>
              <a:rPr lang="vi-VN" altLang="ko-KR" dirty="0"/>
              <a:t>NoSQL, một thuật ngữ được đặt ra lần đầu tiên vào năm 1998, được đề xuất thay thế cho RDBMS để xử lý Web 2.0</a:t>
            </a:r>
          </a:p>
          <a:p>
            <a:pPr lvl="1">
              <a:spcBef>
                <a:spcPts val="300"/>
              </a:spcBef>
            </a:pPr>
            <a:r>
              <a:rPr lang="vi-VN" altLang="ko-KR" dirty="0"/>
              <a:t>Thông số kỹ thuật NoQuery hiện tại đã hoàn thiện vào khoảng năm 2009</a:t>
            </a:r>
            <a:endParaRPr lang="en-US" altLang="ko-KR" dirty="0"/>
          </a:p>
          <a:p>
            <a:pPr lvl="1"/>
            <a:endParaRPr lang="en-US" altLang="ko-KR" dirty="0"/>
          </a:p>
          <a:p>
            <a:pPr lvl="1"/>
            <a:endParaRPr lang="ko-KR" altLang="en-US" dirty="0"/>
          </a:p>
        </p:txBody>
      </p:sp>
    </p:spTree>
    <p:extLst>
      <p:ext uri="{BB962C8B-B14F-4D97-AF65-F5344CB8AC3E}">
        <p14:creationId xmlns:p14="http://schemas.microsoft.com/office/powerpoint/2010/main" val="1318309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Tài nguyên lưu trữ – Blob</a:t>
            </a:r>
            <a:endParaRPr lang="en-KR" altLang="ko-KR"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a:xfrm>
            <a:off x="535872" y="2226568"/>
            <a:ext cx="4892985" cy="914400"/>
          </a:xfrm>
        </p:spPr>
        <p:txBody>
          <a:bodyPr/>
          <a:lstStyle/>
          <a:p>
            <a:r>
              <a:rPr lang="en-US" altLang="ko-KR" dirty="0" err="1"/>
              <a:t>Các</a:t>
            </a:r>
            <a:r>
              <a:rPr lang="en-US" altLang="ko-KR" dirty="0"/>
              <a:t> </a:t>
            </a:r>
            <a:r>
              <a:rPr lang="en-US" altLang="ko-KR" dirty="0" err="1"/>
              <a:t>khối</a:t>
            </a:r>
            <a:r>
              <a:rPr lang="en-US" altLang="ko-KR" dirty="0"/>
              <a:t> blob</a:t>
            </a:r>
            <a:endParaRPr lang="en-KR" altLang="ko-KR" dirty="0"/>
          </a:p>
          <a:p>
            <a:pPr lvl="1"/>
            <a:r>
              <a:rPr lang="vi-VN" altLang="ko-KR" dirty="0"/>
              <a:t>Lưu trữ văn bản và dữ liệu nhị phân</a:t>
            </a:r>
          </a:p>
          <a:p>
            <a:pPr lvl="1"/>
            <a:r>
              <a:rPr lang="vi-VN" altLang="ko-KR" dirty="0"/>
              <a:t>Được tạo thành từ các khối có thể được quản lý riêng</a:t>
            </a:r>
          </a:p>
          <a:p>
            <a:pPr lvl="1"/>
            <a:r>
              <a:rPr lang="vi-VN" altLang="ko-KR" dirty="0"/>
              <a:t>Mỗi khối có thể lưu trữ 4,75 TiB dữ liệu</a:t>
            </a:r>
            <a:endParaRPr lang="en-KR" altLang="ko-KR" dirty="0"/>
          </a:p>
          <a:p>
            <a:r>
              <a:rPr lang="en-US" altLang="ko-KR" dirty="0" err="1"/>
              <a:t>Các</a:t>
            </a:r>
            <a:r>
              <a:rPr lang="en-US" altLang="ko-KR" dirty="0"/>
              <a:t> blob </a:t>
            </a:r>
            <a:r>
              <a:rPr lang="en-US" altLang="ko-KR" dirty="0" err="1"/>
              <a:t>nối</a:t>
            </a:r>
            <a:r>
              <a:rPr lang="en-US" altLang="ko-KR" dirty="0"/>
              <a:t> </a:t>
            </a:r>
            <a:r>
              <a:rPr lang="en-US" altLang="ko-KR" dirty="0" err="1"/>
              <a:t>thêm</a:t>
            </a:r>
            <a:r>
              <a:rPr lang="en-US" altLang="ko-KR" dirty="0"/>
              <a:t> (Append blobs)</a:t>
            </a:r>
            <a:endParaRPr lang="en-KR" altLang="ko-KR" dirty="0"/>
          </a:p>
          <a:p>
            <a:pPr lvl="1"/>
            <a:r>
              <a:rPr lang="vi-VN" altLang="ko-KR" dirty="0"/>
              <a:t>Tương tự như block blobs nhưng được tối ưu hóa cho append ops</a:t>
            </a:r>
          </a:p>
          <a:p>
            <a:pPr lvl="1"/>
            <a:r>
              <a:rPr lang="vi-VN" altLang="ko-KR" dirty="0"/>
              <a:t>Lý tưởng để lưu trữ dữ liệu ghi nhật ký</a:t>
            </a:r>
            <a:endParaRPr lang="en-KR" altLang="ko-KR" dirty="0"/>
          </a:p>
          <a:p>
            <a:r>
              <a:rPr lang="en-US" altLang="ko-KR" dirty="0" err="1"/>
              <a:t>Các</a:t>
            </a:r>
            <a:r>
              <a:rPr lang="en-US" altLang="ko-KR" dirty="0"/>
              <a:t> </a:t>
            </a:r>
            <a:r>
              <a:rPr lang="en-US" altLang="ko-KR" dirty="0" err="1"/>
              <a:t>trang</a:t>
            </a:r>
            <a:r>
              <a:rPr lang="en-US" altLang="ko-KR" dirty="0"/>
              <a:t> blob</a:t>
            </a:r>
            <a:endParaRPr lang="en-KR" altLang="ko-KR" dirty="0"/>
          </a:p>
          <a:p>
            <a:pPr lvl="1"/>
            <a:r>
              <a:rPr lang="vi-VN" altLang="ko-KR" dirty="0"/>
              <a:t>Lưu trữ các tệp truy cập ngẫu nhiên từ 512 byte đến 8 trang TiB</a:t>
            </a:r>
          </a:p>
          <a:p>
            <a:pPr lvl="1"/>
            <a:r>
              <a:rPr lang="vi-VN" altLang="ko-KR" dirty="0"/>
              <a:t>Lý tưởng cho các hoạt động đọc/ghi ngẫu nhiên thường xuyên</a:t>
            </a:r>
          </a:p>
          <a:p>
            <a:pPr lvl="1"/>
            <a:r>
              <a:rPr lang="vi-VN" altLang="ko-KR" dirty="0"/>
              <a:t>Cơ sở cho đĩa Azure IaaS</a:t>
            </a:r>
            <a:endParaRPr lang="ko-KR" altLang="en-US" dirty="0"/>
          </a:p>
        </p:txBody>
      </p:sp>
      <p:grpSp>
        <p:nvGrpSpPr>
          <p:cNvPr id="7" name="그룹 6">
            <a:extLst>
              <a:ext uri="{FF2B5EF4-FFF2-40B4-BE49-F238E27FC236}">
                <a16:creationId xmlns:a16="http://schemas.microsoft.com/office/drawing/2014/main" id="{4493243C-C814-4A81-994D-24027086241B}"/>
              </a:ext>
            </a:extLst>
          </p:cNvPr>
          <p:cNvGrpSpPr/>
          <p:nvPr/>
        </p:nvGrpSpPr>
        <p:grpSpPr>
          <a:xfrm>
            <a:off x="5034613" y="2683768"/>
            <a:ext cx="3796263" cy="2843693"/>
            <a:chOff x="5300831" y="3427809"/>
            <a:chExt cx="3796263" cy="2843693"/>
          </a:xfrm>
        </p:grpSpPr>
        <p:grpSp>
          <p:nvGrpSpPr>
            <p:cNvPr id="8" name="그룹 7">
              <a:extLst>
                <a:ext uri="{FF2B5EF4-FFF2-40B4-BE49-F238E27FC236}">
                  <a16:creationId xmlns:a16="http://schemas.microsoft.com/office/drawing/2014/main" id="{6A714798-6A13-4AEA-A537-2BB48FFAC27D}"/>
                </a:ext>
              </a:extLst>
            </p:cNvPr>
            <p:cNvGrpSpPr/>
            <p:nvPr/>
          </p:nvGrpSpPr>
          <p:grpSpPr>
            <a:xfrm>
              <a:off x="6890249" y="3427809"/>
              <a:ext cx="626995" cy="883779"/>
              <a:chOff x="6890251" y="3312921"/>
              <a:chExt cx="626995" cy="883779"/>
            </a:xfrm>
          </p:grpSpPr>
          <p:sp>
            <p:nvSpPr>
              <p:cNvPr id="28" name="직사각형 27">
                <a:extLst>
                  <a:ext uri="{FF2B5EF4-FFF2-40B4-BE49-F238E27FC236}">
                    <a16:creationId xmlns:a16="http://schemas.microsoft.com/office/drawing/2014/main" id="{4A355D4A-72D0-4269-ABAD-2966152007F8}"/>
                  </a:ext>
                </a:extLst>
              </p:cNvPr>
              <p:cNvSpPr/>
              <p:nvPr/>
            </p:nvSpPr>
            <p:spPr>
              <a:xfrm>
                <a:off x="6890251" y="3894286"/>
                <a:ext cx="626995" cy="302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700" panose="020B0803030303020204" pitchFamily="34" charset="0"/>
                    <a:ea typeface="SamsungOne-700" panose="020B0803030303020204" pitchFamily="34" charset="0"/>
                  </a:rPr>
                  <a:t>Blob</a:t>
                </a:r>
                <a:endParaRPr lang="ko-KR" altLang="en-US" sz="1600" dirty="0">
                  <a:solidFill>
                    <a:srgbClr val="0043B2"/>
                  </a:solidFill>
                  <a:latin typeface="SamsungOne-700" panose="020B0803030303020204" pitchFamily="34" charset="0"/>
                  <a:ea typeface="SamsungOneKorean 400" panose="020B0503030303020204" pitchFamily="50" charset="-127"/>
                </a:endParaRPr>
              </a:p>
            </p:txBody>
          </p:sp>
          <p:pic>
            <p:nvPicPr>
              <p:cNvPr id="29" name="그림 28">
                <a:extLst>
                  <a:ext uri="{FF2B5EF4-FFF2-40B4-BE49-F238E27FC236}">
                    <a16:creationId xmlns:a16="http://schemas.microsoft.com/office/drawing/2014/main" id="{B5C5A4E0-2DF5-4447-8EEB-3EF84A5F6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2160" y="3312921"/>
                <a:ext cx="603176" cy="525118"/>
              </a:xfrm>
              <a:prstGeom prst="rect">
                <a:avLst/>
              </a:prstGeom>
            </p:spPr>
          </p:pic>
        </p:grpSp>
        <p:sp>
          <p:nvSpPr>
            <p:cNvPr id="9" name="모서리가 둥근 직사각형 15">
              <a:extLst>
                <a:ext uri="{FF2B5EF4-FFF2-40B4-BE49-F238E27FC236}">
                  <a16:creationId xmlns:a16="http://schemas.microsoft.com/office/drawing/2014/main" id="{FD222AA5-9783-4C8C-9659-71BC4D8B1C0A}"/>
                </a:ext>
              </a:extLst>
            </p:cNvPr>
            <p:cNvSpPr/>
            <p:nvPr/>
          </p:nvSpPr>
          <p:spPr>
            <a:xfrm>
              <a:off x="7920925" y="4668106"/>
              <a:ext cx="1176169" cy="1603395"/>
            </a:xfrm>
            <a:prstGeom prst="roundRect">
              <a:avLst>
                <a:gd name="adj" fmla="val 1121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직사각형 9">
              <a:extLst>
                <a:ext uri="{FF2B5EF4-FFF2-40B4-BE49-F238E27FC236}">
                  <a16:creationId xmlns:a16="http://schemas.microsoft.com/office/drawing/2014/main" id="{BED95DB0-3495-47BE-991C-0B0A16EE9F1C}"/>
                </a:ext>
              </a:extLst>
            </p:cNvPr>
            <p:cNvSpPr/>
            <p:nvPr/>
          </p:nvSpPr>
          <p:spPr>
            <a:xfrm>
              <a:off x="8047113" y="4437061"/>
              <a:ext cx="906394" cy="53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Blob</a:t>
              </a:r>
            </a:p>
            <a:p>
              <a:pPr algn="ctr"/>
              <a:r>
                <a:rPr lang="en-US" altLang="ko-KR" sz="1400" dirty="0" err="1">
                  <a:solidFill>
                    <a:srgbClr val="0043B2"/>
                  </a:solidFill>
                  <a:latin typeface="SamsungOne-700" panose="020B0803030303020204" pitchFamily="34" charset="0"/>
                  <a:ea typeface="SamsungOne-700" panose="020B0803030303020204" pitchFamily="34" charset="0"/>
                </a:rPr>
                <a:t>nối</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thêm</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grpSp>
          <p:nvGrpSpPr>
            <p:cNvPr id="11" name="그룹 10">
              <a:extLst>
                <a:ext uri="{FF2B5EF4-FFF2-40B4-BE49-F238E27FC236}">
                  <a16:creationId xmlns:a16="http://schemas.microsoft.com/office/drawing/2014/main" id="{DC1684A3-3FD0-442E-A08E-F5BE5AAB2050}"/>
                </a:ext>
              </a:extLst>
            </p:cNvPr>
            <p:cNvGrpSpPr/>
            <p:nvPr/>
          </p:nvGrpSpPr>
          <p:grpSpPr>
            <a:xfrm>
              <a:off x="5300831" y="4437061"/>
              <a:ext cx="1176169" cy="1834441"/>
              <a:chOff x="5300831" y="4437061"/>
              <a:chExt cx="1176169" cy="1834441"/>
            </a:xfrm>
          </p:grpSpPr>
          <p:sp>
            <p:nvSpPr>
              <p:cNvPr id="25" name="모서리가 둥근 직사각형 13">
                <a:extLst>
                  <a:ext uri="{FF2B5EF4-FFF2-40B4-BE49-F238E27FC236}">
                    <a16:creationId xmlns:a16="http://schemas.microsoft.com/office/drawing/2014/main" id="{86FD6D42-D090-44ED-A056-A306F08CE142}"/>
                  </a:ext>
                </a:extLst>
              </p:cNvPr>
              <p:cNvSpPr/>
              <p:nvPr/>
            </p:nvSpPr>
            <p:spPr>
              <a:xfrm>
                <a:off x="5300831" y="4668107"/>
                <a:ext cx="1176169" cy="1603395"/>
              </a:xfrm>
              <a:prstGeom prst="roundRect">
                <a:avLst>
                  <a:gd name="adj" fmla="val 1121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6" name="직사각형 25">
                <a:extLst>
                  <a:ext uri="{FF2B5EF4-FFF2-40B4-BE49-F238E27FC236}">
                    <a16:creationId xmlns:a16="http://schemas.microsoft.com/office/drawing/2014/main" id="{3EBC5D85-5D82-43FF-8273-F4E9523092AB}"/>
                  </a:ext>
                </a:extLst>
              </p:cNvPr>
              <p:cNvSpPr/>
              <p:nvPr/>
            </p:nvSpPr>
            <p:spPr>
              <a:xfrm>
                <a:off x="5544821" y="4437061"/>
                <a:ext cx="688188" cy="53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700" panose="020B0803030303020204" pitchFamily="34" charset="0"/>
                    <a:ea typeface="SamsungOne-700" panose="020B0803030303020204" pitchFamily="34" charset="0"/>
                  </a:rPr>
                  <a:t>Trang</a:t>
                </a:r>
                <a:endParaRPr lang="en-US" altLang="ko-KR" sz="1400" dirty="0">
                  <a:solidFill>
                    <a:srgbClr val="0043B2"/>
                  </a:solidFill>
                  <a:latin typeface="SamsungOne-700" panose="020B0803030303020204" pitchFamily="34" charset="0"/>
                  <a:ea typeface="SamsungOne-700" panose="020B0803030303020204" pitchFamily="34" charset="0"/>
                </a:endParaRPr>
              </a:p>
              <a:p>
                <a:pPr algn="ctr"/>
                <a:r>
                  <a:rPr lang="en-US" altLang="ko-KR" sz="1400" dirty="0">
                    <a:solidFill>
                      <a:srgbClr val="0043B2"/>
                    </a:solidFill>
                    <a:latin typeface="SamsungOne-700" panose="020B0803030303020204" pitchFamily="34" charset="0"/>
                    <a:ea typeface="SamsungOne-700" panose="020B0803030303020204" pitchFamily="34" charset="0"/>
                  </a:rPr>
                  <a:t>Blob</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pic>
            <p:nvPicPr>
              <p:cNvPr id="27" name="그림 26">
                <a:extLst>
                  <a:ext uri="{FF2B5EF4-FFF2-40B4-BE49-F238E27FC236}">
                    <a16:creationId xmlns:a16="http://schemas.microsoft.com/office/drawing/2014/main" id="{29262170-4658-4981-B8A7-E364481D35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075" y="5281896"/>
                <a:ext cx="387679" cy="482899"/>
              </a:xfrm>
              <a:prstGeom prst="rect">
                <a:avLst/>
              </a:prstGeom>
            </p:spPr>
          </p:pic>
        </p:grpSp>
        <p:pic>
          <p:nvPicPr>
            <p:cNvPr id="12" name="그림 11">
              <a:extLst>
                <a:ext uri="{FF2B5EF4-FFF2-40B4-BE49-F238E27FC236}">
                  <a16:creationId xmlns:a16="http://schemas.microsoft.com/office/drawing/2014/main" id="{E007904C-1F79-4D9C-B110-67BBFAF552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1366" y="5243218"/>
              <a:ext cx="445009" cy="548641"/>
            </a:xfrm>
            <a:prstGeom prst="rect">
              <a:avLst/>
            </a:prstGeom>
          </p:spPr>
        </p:pic>
        <p:grpSp>
          <p:nvGrpSpPr>
            <p:cNvPr id="13" name="그룹 12">
              <a:extLst>
                <a:ext uri="{FF2B5EF4-FFF2-40B4-BE49-F238E27FC236}">
                  <a16:creationId xmlns:a16="http://schemas.microsoft.com/office/drawing/2014/main" id="{324B937D-F99F-4829-9DB9-0B702C78FFD4}"/>
                </a:ext>
              </a:extLst>
            </p:cNvPr>
            <p:cNvGrpSpPr/>
            <p:nvPr/>
          </p:nvGrpSpPr>
          <p:grpSpPr>
            <a:xfrm>
              <a:off x="6615663" y="4437061"/>
              <a:ext cx="1176169" cy="1834441"/>
              <a:chOff x="6615663" y="4437061"/>
              <a:chExt cx="1176169" cy="1834441"/>
            </a:xfrm>
          </p:grpSpPr>
          <p:sp>
            <p:nvSpPr>
              <p:cNvPr id="14" name="모서리가 둥근 직사각형 14">
                <a:extLst>
                  <a:ext uri="{FF2B5EF4-FFF2-40B4-BE49-F238E27FC236}">
                    <a16:creationId xmlns:a16="http://schemas.microsoft.com/office/drawing/2014/main" id="{66211BDD-5BFB-4CB4-9D00-D4350EEA5B05}"/>
                  </a:ext>
                </a:extLst>
              </p:cNvPr>
              <p:cNvSpPr/>
              <p:nvPr/>
            </p:nvSpPr>
            <p:spPr>
              <a:xfrm>
                <a:off x="6615663" y="4668107"/>
                <a:ext cx="1176169" cy="1603395"/>
              </a:xfrm>
              <a:prstGeom prst="roundRect">
                <a:avLst>
                  <a:gd name="adj" fmla="val 11217"/>
                </a:avLst>
              </a:prstGeom>
              <a:solidFill>
                <a:schemeClr val="bg1"/>
              </a:solidFill>
              <a:ln w="1905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 name="직사각형 14">
                <a:extLst>
                  <a:ext uri="{FF2B5EF4-FFF2-40B4-BE49-F238E27FC236}">
                    <a16:creationId xmlns:a16="http://schemas.microsoft.com/office/drawing/2014/main" id="{A2FD5ADC-E574-45EF-BD1C-D5109069CC9A}"/>
                  </a:ext>
                </a:extLst>
              </p:cNvPr>
              <p:cNvSpPr/>
              <p:nvPr/>
            </p:nvSpPr>
            <p:spPr>
              <a:xfrm>
                <a:off x="6859655" y="4437061"/>
                <a:ext cx="688188" cy="538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0043B2"/>
                    </a:solidFill>
                    <a:latin typeface="SamsungOne-700" panose="020B0803030303020204" pitchFamily="34" charset="0"/>
                    <a:ea typeface="SamsungOne-700" panose="020B0803030303020204" pitchFamily="34" charset="0"/>
                  </a:rPr>
                  <a:t>Khối</a:t>
                </a:r>
                <a:endParaRPr lang="en-US" altLang="ko-KR" sz="1400" dirty="0">
                  <a:solidFill>
                    <a:srgbClr val="0043B2"/>
                  </a:solidFill>
                  <a:latin typeface="SamsungOne-700" panose="020B0803030303020204" pitchFamily="34" charset="0"/>
                  <a:ea typeface="SamsungOne-700" panose="020B0803030303020204" pitchFamily="34" charset="0"/>
                </a:endParaRPr>
              </a:p>
              <a:p>
                <a:pPr algn="ctr"/>
                <a:r>
                  <a:rPr lang="en-US" altLang="ko-KR" sz="1400" dirty="0">
                    <a:solidFill>
                      <a:srgbClr val="0043B2"/>
                    </a:solidFill>
                    <a:latin typeface="SamsungOne-700" panose="020B0803030303020204" pitchFamily="34" charset="0"/>
                    <a:ea typeface="SamsungOne-700" panose="020B0803030303020204" pitchFamily="34" charset="0"/>
                  </a:rPr>
                  <a:t>Blob</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grpSp>
            <p:nvGrpSpPr>
              <p:cNvPr id="16" name="그룹 15">
                <a:extLst>
                  <a:ext uri="{FF2B5EF4-FFF2-40B4-BE49-F238E27FC236}">
                    <a16:creationId xmlns:a16="http://schemas.microsoft.com/office/drawing/2014/main" id="{0DC76D73-0370-475C-A404-438530602470}"/>
                  </a:ext>
                </a:extLst>
              </p:cNvPr>
              <p:cNvGrpSpPr/>
              <p:nvPr/>
            </p:nvGrpSpPr>
            <p:grpSpPr>
              <a:xfrm>
                <a:off x="6995895" y="5030701"/>
                <a:ext cx="402337" cy="595678"/>
                <a:chOff x="6732022" y="5741307"/>
                <a:chExt cx="402337" cy="595678"/>
              </a:xfrm>
            </p:grpSpPr>
            <p:pic>
              <p:nvPicPr>
                <p:cNvPr id="23" name="그림 22">
                  <a:extLst>
                    <a:ext uri="{FF2B5EF4-FFF2-40B4-BE49-F238E27FC236}">
                      <a16:creationId xmlns:a16="http://schemas.microsoft.com/office/drawing/2014/main" id="{2481D231-6BC9-4794-8A2A-062B9A46B7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2022" y="5741307"/>
                  <a:ext cx="402337" cy="384049"/>
                </a:xfrm>
                <a:prstGeom prst="rect">
                  <a:avLst/>
                </a:prstGeom>
              </p:spPr>
            </p:pic>
            <p:sp>
              <p:nvSpPr>
                <p:cNvPr id="24" name="직사각형 23">
                  <a:extLst>
                    <a:ext uri="{FF2B5EF4-FFF2-40B4-BE49-F238E27FC236}">
                      <a16:creationId xmlns:a16="http://schemas.microsoft.com/office/drawing/2014/main" id="{6CEE80AA-6B3C-43EE-97A3-5CC0A9D5AD1C}"/>
                    </a:ext>
                  </a:extLst>
                </p:cNvPr>
                <p:cNvSpPr/>
                <p:nvPr/>
              </p:nvSpPr>
              <p:spPr>
                <a:xfrm>
                  <a:off x="6740394" y="6090764"/>
                  <a:ext cx="383438" cy="246221"/>
                </a:xfrm>
                <a:prstGeom prst="rect">
                  <a:avLst/>
                </a:prstGeom>
              </p:spPr>
              <p:txBody>
                <a:bodyPr wrap="none">
                  <a:spAutoFit/>
                </a:bodyPr>
                <a:lstStyle/>
                <a:p>
                  <a:pPr algn="ctr"/>
                  <a:r>
                    <a:rPr lang="en-US" altLang="ko-KR" sz="1000" dirty="0">
                      <a:solidFill>
                        <a:srgbClr val="0043B2"/>
                      </a:solidFill>
                      <a:latin typeface="SamsungOne-700" panose="020B0803030303020204" pitchFamily="34" charset="0"/>
                      <a:ea typeface="SamsungOne-700" panose="020B0803030303020204" pitchFamily="34" charset="0"/>
                    </a:rPr>
                    <a:t>AVI</a:t>
                  </a:r>
                  <a:endParaRPr lang="ko-KR" altLang="en-US" sz="1100" dirty="0">
                    <a:solidFill>
                      <a:srgbClr val="0043B2"/>
                    </a:solidFill>
                    <a:latin typeface="SamsungOne-700" panose="020B0803030303020204" pitchFamily="34" charset="0"/>
                    <a:ea typeface="SamsungOneKorean 400" panose="020B0503030303020204" pitchFamily="50" charset="-127"/>
                  </a:endParaRPr>
                </a:p>
              </p:txBody>
            </p:sp>
          </p:grpSp>
          <p:grpSp>
            <p:nvGrpSpPr>
              <p:cNvPr id="17" name="그룹 16">
                <a:extLst>
                  <a:ext uri="{FF2B5EF4-FFF2-40B4-BE49-F238E27FC236}">
                    <a16:creationId xmlns:a16="http://schemas.microsoft.com/office/drawing/2014/main" id="{6DD72FD7-8141-42DD-A347-F0DCB03883A8}"/>
                  </a:ext>
                </a:extLst>
              </p:cNvPr>
              <p:cNvGrpSpPr/>
              <p:nvPr/>
            </p:nvGrpSpPr>
            <p:grpSpPr>
              <a:xfrm>
                <a:off x="6719171" y="5631262"/>
                <a:ext cx="441146" cy="584557"/>
                <a:chOff x="7214166" y="5737258"/>
                <a:chExt cx="441146" cy="584557"/>
              </a:xfrm>
            </p:grpSpPr>
            <p:pic>
              <p:nvPicPr>
                <p:cNvPr id="21" name="그림 20">
                  <a:extLst>
                    <a:ext uri="{FF2B5EF4-FFF2-40B4-BE49-F238E27FC236}">
                      <a16:creationId xmlns:a16="http://schemas.microsoft.com/office/drawing/2014/main" id="{4422B57A-B8DF-45EA-AAB5-51C0C1C706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143" y="5737258"/>
                  <a:ext cx="393193" cy="368809"/>
                </a:xfrm>
                <a:prstGeom prst="rect">
                  <a:avLst/>
                </a:prstGeom>
              </p:spPr>
            </p:pic>
            <p:sp>
              <p:nvSpPr>
                <p:cNvPr id="22" name="직사각형 21">
                  <a:extLst>
                    <a:ext uri="{FF2B5EF4-FFF2-40B4-BE49-F238E27FC236}">
                      <a16:creationId xmlns:a16="http://schemas.microsoft.com/office/drawing/2014/main" id="{6B625AE7-9EDA-4BDC-8E14-2528F03B1049}"/>
                    </a:ext>
                  </a:extLst>
                </p:cNvPr>
                <p:cNvSpPr/>
                <p:nvPr/>
              </p:nvSpPr>
              <p:spPr>
                <a:xfrm>
                  <a:off x="7214166" y="6075594"/>
                  <a:ext cx="441146" cy="246221"/>
                </a:xfrm>
                <a:prstGeom prst="rect">
                  <a:avLst/>
                </a:prstGeom>
              </p:spPr>
              <p:txBody>
                <a:bodyPr wrap="none">
                  <a:spAutoFit/>
                </a:bodyPr>
                <a:lstStyle/>
                <a:p>
                  <a:pPr algn="ctr"/>
                  <a:r>
                    <a:rPr lang="en-US" altLang="ko-KR" sz="1000" dirty="0">
                      <a:solidFill>
                        <a:srgbClr val="0043B2"/>
                      </a:solidFill>
                      <a:latin typeface="SamsungOne-700" panose="020B0803030303020204" pitchFamily="34" charset="0"/>
                      <a:ea typeface="SamsungOne-700" panose="020B0803030303020204" pitchFamily="34" charset="0"/>
                    </a:rPr>
                    <a:t>MP4</a:t>
                  </a:r>
                  <a:endParaRPr lang="ko-KR" altLang="en-US" sz="1100" dirty="0">
                    <a:solidFill>
                      <a:srgbClr val="0043B2"/>
                    </a:solidFill>
                    <a:latin typeface="SamsungOne-700" panose="020B0803030303020204" pitchFamily="34" charset="0"/>
                    <a:ea typeface="SamsungOneKorean 400" panose="020B0503030303020204" pitchFamily="50" charset="-127"/>
                  </a:endParaRPr>
                </a:p>
              </p:txBody>
            </p:sp>
          </p:grpSp>
          <p:grpSp>
            <p:nvGrpSpPr>
              <p:cNvPr id="18" name="그룹 17">
                <a:extLst>
                  <a:ext uri="{FF2B5EF4-FFF2-40B4-BE49-F238E27FC236}">
                    <a16:creationId xmlns:a16="http://schemas.microsoft.com/office/drawing/2014/main" id="{107DF32D-7671-4CF0-B84E-E0625019444C}"/>
                  </a:ext>
                </a:extLst>
              </p:cNvPr>
              <p:cNvGrpSpPr/>
              <p:nvPr/>
            </p:nvGrpSpPr>
            <p:grpSpPr>
              <a:xfrm>
                <a:off x="7245117" y="5661927"/>
                <a:ext cx="437940" cy="543862"/>
                <a:chOff x="7878272" y="5793123"/>
                <a:chExt cx="437940" cy="543862"/>
              </a:xfrm>
            </p:grpSpPr>
            <p:pic>
              <p:nvPicPr>
                <p:cNvPr id="19" name="그림 18">
                  <a:extLst>
                    <a:ext uri="{FF2B5EF4-FFF2-40B4-BE49-F238E27FC236}">
                      <a16:creationId xmlns:a16="http://schemas.microsoft.com/office/drawing/2014/main" id="{68A19BCA-358F-47A3-A096-5000C75478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21503" y="5793123"/>
                  <a:ext cx="332233" cy="332233"/>
                </a:xfrm>
                <a:prstGeom prst="rect">
                  <a:avLst/>
                </a:prstGeom>
              </p:spPr>
            </p:pic>
            <p:sp>
              <p:nvSpPr>
                <p:cNvPr id="20" name="직사각형 19">
                  <a:extLst>
                    <a:ext uri="{FF2B5EF4-FFF2-40B4-BE49-F238E27FC236}">
                      <a16:creationId xmlns:a16="http://schemas.microsoft.com/office/drawing/2014/main" id="{3D3529E3-04CA-42AA-B022-FE8E85B8EF10}"/>
                    </a:ext>
                  </a:extLst>
                </p:cNvPr>
                <p:cNvSpPr/>
                <p:nvPr/>
              </p:nvSpPr>
              <p:spPr>
                <a:xfrm>
                  <a:off x="7878272" y="6090764"/>
                  <a:ext cx="437940" cy="246221"/>
                </a:xfrm>
                <a:prstGeom prst="rect">
                  <a:avLst/>
                </a:prstGeom>
              </p:spPr>
              <p:txBody>
                <a:bodyPr wrap="none">
                  <a:spAutoFit/>
                </a:bodyPr>
                <a:lstStyle/>
                <a:p>
                  <a:pPr algn="ctr"/>
                  <a:r>
                    <a:rPr lang="en-US" altLang="ko-KR" sz="1000" dirty="0">
                      <a:solidFill>
                        <a:srgbClr val="0043B2"/>
                      </a:solidFill>
                      <a:latin typeface="SamsungOne-700" panose="020B0803030303020204" pitchFamily="34" charset="0"/>
                      <a:ea typeface="SamsungOne-700" panose="020B0803030303020204" pitchFamily="34" charset="0"/>
                    </a:rPr>
                    <a:t>MP3</a:t>
                  </a:r>
                  <a:endParaRPr lang="ko-KR" altLang="en-US" sz="1100" dirty="0">
                    <a:solidFill>
                      <a:srgbClr val="0043B2"/>
                    </a:solidFill>
                    <a:latin typeface="SamsungOne-700" panose="020B0803030303020204" pitchFamily="34" charset="0"/>
                    <a:ea typeface="SamsungOneKorean 400" panose="020B0503030303020204" pitchFamily="50" charset="-127"/>
                  </a:endParaRPr>
                </a:p>
              </p:txBody>
            </p:sp>
          </p:grpSp>
        </p:grpSp>
      </p:grpSp>
    </p:spTree>
    <p:extLst>
      <p:ext uri="{BB962C8B-B14F-4D97-AF65-F5344CB8AC3E}">
        <p14:creationId xmlns:p14="http://schemas.microsoft.com/office/powerpoint/2010/main" val="4139709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kumimoji="1" lang="en-US" altLang="ko-KR" dirty="0">
                <a:ea typeface="SamsungOneKorean 400" panose="020B0503030303020204" pitchFamily="50" charset="-127"/>
              </a:rPr>
              <a:t>Azure Data Lake Storage Gen2</a:t>
            </a:r>
            <a:endParaRPr kumimoji="1"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Azure Data Lake Storage là một giải pháp kho dữ liệu toàn diện, có thể mở rộng và tiết kiệm chi phí để phân tích </a:t>
            </a:r>
            <a:r>
              <a:rPr lang="en-US" altLang="ko-KR" dirty="0"/>
              <a:t>big data</a:t>
            </a:r>
            <a:r>
              <a:rPr lang="vi-VN" altLang="ko-KR" dirty="0"/>
              <a:t> được tích hợp trong Azure.</a:t>
            </a:r>
            <a:endParaRPr lang="en-US" altLang="ko-KR" dirty="0"/>
          </a:p>
          <a:p>
            <a:r>
              <a:rPr lang="vi-VN" altLang="ko-KR" dirty="0"/>
              <a:t>Được xây dựng trên Azure Blob Storage</a:t>
            </a:r>
            <a:endParaRPr lang="en-US" altLang="ko-KR" dirty="0"/>
          </a:p>
          <a:p>
            <a:pPr lvl="1"/>
            <a:r>
              <a:rPr lang="vi-VN" altLang="ko-KR" dirty="0"/>
              <a:t>Sự tích hợp này cho phép khả năng phân tích hiệu suất, phân tầng và quản lý vòng đời dữ liệu của Blob Storage cũng như các tính năng về tính sẵn sàng, bảo mật và độ bền cao của Azure Storage</a:t>
            </a:r>
            <a:endParaRPr lang="ko-KR" altLang="en-US" dirty="0"/>
          </a:p>
        </p:txBody>
      </p:sp>
      <p:pic>
        <p:nvPicPr>
          <p:cNvPr id="7" name="그림 6">
            <a:extLst>
              <a:ext uri="{FF2B5EF4-FFF2-40B4-BE49-F238E27FC236}">
                <a16:creationId xmlns:a16="http://schemas.microsoft.com/office/drawing/2014/main" id="{99D9430C-BCCA-44E9-A884-88D39D7DA3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633" y="3959862"/>
            <a:ext cx="2554734" cy="2016507"/>
          </a:xfrm>
          <a:prstGeom prst="rect">
            <a:avLst/>
          </a:prstGeom>
        </p:spPr>
      </p:pic>
      <p:sp>
        <p:nvSpPr>
          <p:cNvPr id="8" name="직사각형 7">
            <a:extLst>
              <a:ext uri="{FF2B5EF4-FFF2-40B4-BE49-F238E27FC236}">
                <a16:creationId xmlns:a16="http://schemas.microsoft.com/office/drawing/2014/main" id="{D60D3EEB-BD70-453D-8ED8-B6411F0CE415}"/>
              </a:ext>
            </a:extLst>
          </p:cNvPr>
          <p:cNvSpPr/>
          <p:nvPr/>
        </p:nvSpPr>
        <p:spPr>
          <a:xfrm>
            <a:off x="3357350" y="5987944"/>
            <a:ext cx="3191300" cy="24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43B2"/>
                </a:solidFill>
                <a:latin typeface="SamsungOne-700" panose="020B0803030303020204" pitchFamily="34" charset="0"/>
                <a:ea typeface="SamsungOneKorean 400" panose="020B0503030303020204" pitchFamily="50" charset="-127"/>
              </a:rPr>
              <a:t>Azure Data Lake Storage Gen2</a:t>
            </a:r>
            <a:endParaRPr lang="ko-KR" altLang="en-US" sz="1600" dirty="0">
              <a:solidFill>
                <a:srgbClr val="0043B2"/>
              </a:solidFill>
              <a:latin typeface="SamsungOne-700" panose="020B08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4242139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523052"/>
            <a:ext cx="9070972" cy="493776"/>
          </a:xfrm>
        </p:spPr>
        <p:txBody>
          <a:bodyPr/>
          <a:lstStyle/>
          <a:p>
            <a:r>
              <a:rPr kumimoji="1" lang="en-US" altLang="ko-KR" sz="2900" dirty="0">
                <a:ea typeface="SamsungOneKorean 400" panose="020B0503030303020204" pitchFamily="50" charset="-127"/>
              </a:rPr>
              <a:t>ADLS Gen2 </a:t>
            </a:r>
            <a:r>
              <a:rPr kumimoji="1" lang="en-US" altLang="ko-KR" sz="2900" dirty="0" err="1">
                <a:ea typeface="SamsungOneKorean 400" panose="020B0503030303020204" pitchFamily="50" charset="-127"/>
              </a:rPr>
              <a:t>dành</a:t>
            </a:r>
            <a:r>
              <a:rPr kumimoji="1" lang="en-US" altLang="ko-KR" sz="2900" dirty="0">
                <a:ea typeface="SamsungOneKorean 400" panose="020B0503030303020204" pitchFamily="50" charset="-127"/>
              </a:rPr>
              <a:t> </a:t>
            </a:r>
            <a:r>
              <a:rPr kumimoji="1" lang="en-US" altLang="ko-KR" sz="2900" dirty="0" err="1">
                <a:ea typeface="SamsungOneKorean 400" panose="020B0503030303020204" pitchFamily="50" charset="-127"/>
              </a:rPr>
              <a:t>cho</a:t>
            </a:r>
            <a:r>
              <a:rPr kumimoji="1" lang="en-US" altLang="ko-KR" sz="2900" dirty="0">
                <a:ea typeface="SamsungOneKorean 400" panose="020B0503030303020204" pitchFamily="50" charset="-127"/>
              </a:rPr>
              <a:t> </a:t>
            </a:r>
            <a:r>
              <a:rPr kumimoji="1" lang="en-US" altLang="ko-KR" sz="2900" dirty="0" err="1">
                <a:ea typeface="SamsungOneKorean 400" panose="020B0503030303020204" pitchFamily="50" charset="-127"/>
              </a:rPr>
              <a:t>các</a:t>
            </a:r>
            <a:r>
              <a:rPr kumimoji="1" lang="en-US" altLang="ko-KR" sz="2900" dirty="0">
                <a:ea typeface="SamsungOneKorean 400" panose="020B0503030303020204" pitchFamily="50" charset="-127"/>
              </a:rPr>
              <a:t> </a:t>
            </a:r>
            <a:r>
              <a:rPr kumimoji="1" lang="en-US" altLang="ko-KR" sz="2900" dirty="0" err="1">
                <a:ea typeface="SamsungOneKorean 400" panose="020B0503030303020204" pitchFamily="50" charset="-127"/>
              </a:rPr>
              <a:t>yêu</a:t>
            </a:r>
            <a:r>
              <a:rPr kumimoji="1" lang="en-US" altLang="ko-KR" sz="2900" dirty="0">
                <a:ea typeface="SamsungOneKorean 400" panose="020B0503030303020204" pitchFamily="50" charset="-127"/>
              </a:rPr>
              <a:t> </a:t>
            </a:r>
            <a:r>
              <a:rPr kumimoji="1" lang="en-US" altLang="ko-KR" sz="2900" dirty="0" err="1">
                <a:ea typeface="SamsungOneKorean 400" panose="020B0503030303020204" pitchFamily="50" charset="-127"/>
              </a:rPr>
              <a:t>cầu</a:t>
            </a:r>
            <a:r>
              <a:rPr kumimoji="1" lang="en-US" altLang="ko-KR" sz="2900" dirty="0">
                <a:ea typeface="SamsungOneKorean 400" panose="020B0503030303020204" pitchFamily="50" charset="-127"/>
              </a:rPr>
              <a:t> </a:t>
            </a:r>
            <a:r>
              <a:rPr kumimoji="1" lang="en-US" altLang="ko-KR" sz="2900" dirty="0" err="1">
                <a:ea typeface="SamsungOneKorean 400" panose="020B0503030303020204" pitchFamily="50" charset="-127"/>
              </a:rPr>
              <a:t>về</a:t>
            </a:r>
            <a:r>
              <a:rPr kumimoji="1" lang="en-US" altLang="ko-KR" sz="2900" dirty="0">
                <a:ea typeface="SamsungOneKorean 400" panose="020B0503030303020204" pitchFamily="50" charset="-127"/>
              </a:rPr>
              <a:t> Big Data</a:t>
            </a:r>
            <a:endParaRPr kumimoji="1" lang="ko-KR" altLang="en-US" sz="29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Thu thập lượng lớn dữ liệu theo thời gian thực hoặc theo đợt vào kho lưu trữ dữ liệu</a:t>
            </a:r>
          </a:p>
          <a:p>
            <a:r>
              <a:rPr lang="vi-VN" altLang="ko-KR" dirty="0"/>
              <a:t>Xử lí dữ liệu</a:t>
            </a:r>
          </a:p>
          <a:p>
            <a:r>
              <a:rPr lang="vi-VN" altLang="ko-KR" dirty="0"/>
              <a:t>Tải xuống dữ liệu</a:t>
            </a:r>
            <a:endParaRPr lang="ko-KR" altLang="en-US" dirty="0"/>
          </a:p>
        </p:txBody>
      </p:sp>
      <p:grpSp>
        <p:nvGrpSpPr>
          <p:cNvPr id="7" name="그룹 6">
            <a:extLst>
              <a:ext uri="{FF2B5EF4-FFF2-40B4-BE49-F238E27FC236}">
                <a16:creationId xmlns:a16="http://schemas.microsoft.com/office/drawing/2014/main" id="{7BB922C7-B81E-470C-ADFA-B13F262CBB10}"/>
              </a:ext>
            </a:extLst>
          </p:cNvPr>
          <p:cNvGrpSpPr/>
          <p:nvPr/>
        </p:nvGrpSpPr>
        <p:grpSpPr>
          <a:xfrm>
            <a:off x="1118859" y="2683768"/>
            <a:ext cx="7668281" cy="3516885"/>
            <a:chOff x="1272453" y="2756915"/>
            <a:chExt cx="7668281" cy="3516885"/>
          </a:xfrm>
        </p:grpSpPr>
        <p:grpSp>
          <p:nvGrpSpPr>
            <p:cNvPr id="8" name="그룹 7">
              <a:extLst>
                <a:ext uri="{FF2B5EF4-FFF2-40B4-BE49-F238E27FC236}">
                  <a16:creationId xmlns:a16="http://schemas.microsoft.com/office/drawing/2014/main" id="{9F60776D-0E6A-4EAA-9C50-623867ECEC59}"/>
                </a:ext>
              </a:extLst>
            </p:cNvPr>
            <p:cNvGrpSpPr/>
            <p:nvPr/>
          </p:nvGrpSpPr>
          <p:grpSpPr>
            <a:xfrm>
              <a:off x="2865296" y="2756915"/>
              <a:ext cx="1962646" cy="3516885"/>
              <a:chOff x="3089414" y="2756915"/>
              <a:chExt cx="1962646" cy="3516885"/>
            </a:xfrm>
          </p:grpSpPr>
          <p:sp>
            <p:nvSpPr>
              <p:cNvPr id="48" name="모서리가 둥근 직사각형 16">
                <a:extLst>
                  <a:ext uri="{FF2B5EF4-FFF2-40B4-BE49-F238E27FC236}">
                    <a16:creationId xmlns:a16="http://schemas.microsoft.com/office/drawing/2014/main" id="{DB39E062-0D01-4957-978B-82C3B19175B0}"/>
                  </a:ext>
                </a:extLst>
              </p:cNvPr>
              <p:cNvSpPr/>
              <p:nvPr/>
            </p:nvSpPr>
            <p:spPr>
              <a:xfrm>
                <a:off x="3089414" y="2756915"/>
                <a:ext cx="1962646" cy="3516885"/>
              </a:xfrm>
              <a:prstGeom prst="roundRect">
                <a:avLst>
                  <a:gd name="adj" fmla="val 8773"/>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9" name="모서리가 둥근 직사각형 15">
                <a:extLst>
                  <a:ext uri="{FF2B5EF4-FFF2-40B4-BE49-F238E27FC236}">
                    <a16:creationId xmlns:a16="http://schemas.microsoft.com/office/drawing/2014/main" id="{CA7B7C13-44AF-4C38-AFFD-B7698998BAAA}"/>
                  </a:ext>
                </a:extLst>
              </p:cNvPr>
              <p:cNvSpPr/>
              <p:nvPr/>
            </p:nvSpPr>
            <p:spPr>
              <a:xfrm>
                <a:off x="3201920" y="3078480"/>
                <a:ext cx="1737634" cy="2026920"/>
              </a:xfrm>
              <a:prstGeom prst="roundRect">
                <a:avLst>
                  <a:gd name="adj" fmla="val 8773"/>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0" name="직사각형 49">
                <a:extLst>
                  <a:ext uri="{FF2B5EF4-FFF2-40B4-BE49-F238E27FC236}">
                    <a16:creationId xmlns:a16="http://schemas.microsoft.com/office/drawing/2014/main" id="{B9BAE2DF-CACE-490F-B398-B92C53BF534D}"/>
                  </a:ext>
                </a:extLst>
              </p:cNvPr>
              <p:cNvSpPr/>
              <p:nvPr/>
            </p:nvSpPr>
            <p:spPr>
              <a:xfrm>
                <a:off x="3649789" y="2834590"/>
                <a:ext cx="976549" cy="231987"/>
              </a:xfrm>
              <a:prstGeom prst="rect">
                <a:avLst/>
              </a:prstGeom>
            </p:spPr>
            <p:txBody>
              <a:bodyPr wrap="none">
                <a:spAutoFit/>
              </a:bodyPr>
              <a:lstStyle/>
              <a:p>
                <a:pPr>
                  <a:lnSpc>
                    <a:spcPct val="80000"/>
                  </a:lnSpc>
                </a:pPr>
                <a:r>
                  <a:rPr lang="en-US" altLang="ko-KR" sz="1100" dirty="0" err="1">
                    <a:solidFill>
                      <a:srgbClr val="0043B2"/>
                    </a:solidFill>
                    <a:latin typeface="SamsungOne-700" panose="020B0803030303020204" pitchFamily="34" charset="0"/>
                    <a:ea typeface="SamsungOne-700" panose="020B0803030303020204" pitchFamily="34" charset="0"/>
                  </a:rPr>
                  <a:t>Nhập</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dữ</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liệu</a:t>
                </a:r>
                <a:endParaRPr lang="ko-KR" altLang="en-US" sz="1100" dirty="0">
                  <a:ea typeface="SamsungOneKorean 400" panose="020B0503030303020204" pitchFamily="50" charset="-127"/>
                </a:endParaRPr>
              </a:p>
            </p:txBody>
          </p:sp>
          <p:sp>
            <p:nvSpPr>
              <p:cNvPr id="51" name="직사각형 50">
                <a:extLst>
                  <a:ext uri="{FF2B5EF4-FFF2-40B4-BE49-F238E27FC236}">
                    <a16:creationId xmlns:a16="http://schemas.microsoft.com/office/drawing/2014/main" id="{7FBB23D5-B60D-4552-809B-5747BB4F9981}"/>
                  </a:ext>
                </a:extLst>
              </p:cNvPr>
              <p:cNvSpPr/>
              <p:nvPr/>
            </p:nvSpPr>
            <p:spPr>
              <a:xfrm>
                <a:off x="3553609" y="3115619"/>
                <a:ext cx="1143262" cy="231987"/>
              </a:xfrm>
              <a:prstGeom prst="rect">
                <a:avLst/>
              </a:prstGeom>
            </p:spPr>
            <p:txBody>
              <a:bodyPr wrap="none">
                <a:spAutoFit/>
              </a:bodyPr>
              <a:lstStyle/>
              <a:p>
                <a:pPr>
                  <a:lnSpc>
                    <a:spcPct val="80000"/>
                  </a:lnSpc>
                </a:pPr>
                <a:r>
                  <a:rPr lang="en-US" altLang="ko-KR" sz="1100" dirty="0" err="1">
                    <a:solidFill>
                      <a:srgbClr val="0043B2"/>
                    </a:solidFill>
                    <a:latin typeface="SamsungOne-700" panose="020B0803030303020204" pitchFamily="34" charset="0"/>
                    <a:ea typeface="SamsungOne-700" panose="020B0803030303020204" pitchFamily="34" charset="0"/>
                  </a:rPr>
                  <a:t>Nhập</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hàng</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loạt</a:t>
                </a:r>
                <a:endParaRPr lang="ko-KR" altLang="en-US" sz="1100" dirty="0">
                  <a:ea typeface="SamsungOneKorean 400" panose="020B0503030303020204" pitchFamily="50" charset="-127"/>
                </a:endParaRPr>
              </a:p>
            </p:txBody>
          </p:sp>
          <p:grpSp>
            <p:nvGrpSpPr>
              <p:cNvPr id="52" name="그룹 51">
                <a:extLst>
                  <a:ext uri="{FF2B5EF4-FFF2-40B4-BE49-F238E27FC236}">
                    <a16:creationId xmlns:a16="http://schemas.microsoft.com/office/drawing/2014/main" id="{9E0ACE72-064B-4848-9B9D-B3C6CA20B162}"/>
                  </a:ext>
                </a:extLst>
              </p:cNvPr>
              <p:cNvGrpSpPr/>
              <p:nvPr/>
            </p:nvGrpSpPr>
            <p:grpSpPr>
              <a:xfrm>
                <a:off x="3201464" y="3394970"/>
                <a:ext cx="1735342" cy="317395"/>
                <a:chOff x="3167649" y="3471170"/>
                <a:chExt cx="1735342" cy="317395"/>
              </a:xfrm>
            </p:grpSpPr>
            <p:sp>
              <p:nvSpPr>
                <p:cNvPr id="57" name="직사각형 56">
                  <a:extLst>
                    <a:ext uri="{FF2B5EF4-FFF2-40B4-BE49-F238E27FC236}">
                      <a16:creationId xmlns:a16="http://schemas.microsoft.com/office/drawing/2014/main" id="{53281BC0-1246-4FEF-BB4C-137F18EB8BD3}"/>
                    </a:ext>
                  </a:extLst>
                </p:cNvPr>
                <p:cNvSpPr/>
                <p:nvPr/>
              </p:nvSpPr>
              <p:spPr>
                <a:xfrm>
                  <a:off x="3167649" y="3471170"/>
                  <a:ext cx="859531" cy="317395"/>
                </a:xfrm>
                <a:prstGeom prst="rect">
                  <a:avLst/>
                </a:prstGeom>
              </p:spPr>
              <p:txBody>
                <a:bodyPr wrap="none">
                  <a:spAutoFit/>
                </a:bodyPr>
                <a:lstStyle/>
                <a:p>
                  <a:pPr algn="ctr">
                    <a:lnSpc>
                      <a:spcPct val="80000"/>
                    </a:lnSpc>
                  </a:pPr>
                  <a:r>
                    <a:rPr lang="en-US" altLang="ko-KR" sz="900" dirty="0" err="1">
                      <a:solidFill>
                        <a:srgbClr val="0043B2"/>
                      </a:solidFill>
                      <a:latin typeface="SamsungOne-700" panose="020B0803030303020204" pitchFamily="34" charset="0"/>
                      <a:ea typeface="SamsungOne-700" panose="020B0803030303020204" pitchFamily="34" charset="0"/>
                    </a:rPr>
                    <a:t>Nhà</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p>
                <a:p>
                  <a:pPr algn="ctr">
                    <a:lnSpc>
                      <a:spcPct val="80000"/>
                    </a:lnSpc>
                  </a:pPr>
                  <a:r>
                    <a:rPr lang="en-US" altLang="ko-KR" sz="900" dirty="0" err="1">
                      <a:solidFill>
                        <a:srgbClr val="0043B2"/>
                      </a:solidFill>
                      <a:latin typeface="SamsungOne-700" panose="020B0803030303020204" pitchFamily="34" charset="0"/>
                      <a:ea typeface="SamsungOne-700" panose="020B0803030303020204" pitchFamily="34" charset="0"/>
                    </a:rPr>
                    <a:t>dữ</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liệu</a:t>
                  </a:r>
                  <a:r>
                    <a:rPr lang="en-US" altLang="ko-KR" sz="900" dirty="0">
                      <a:solidFill>
                        <a:srgbClr val="0043B2"/>
                      </a:solidFill>
                      <a:latin typeface="SamsungOne-700" panose="020B0803030303020204" pitchFamily="34" charset="0"/>
                      <a:ea typeface="SamsungOne-700" panose="020B0803030303020204" pitchFamily="34" charset="0"/>
                    </a:rPr>
                    <a:t> Azure</a:t>
                  </a:r>
                  <a:endParaRPr lang="ko-KR" altLang="en-US" sz="900" dirty="0">
                    <a:latin typeface="SamsungOne-700" panose="020B0803030303020204" pitchFamily="34" charset="0"/>
                    <a:ea typeface="SamsungOneKorean 400" panose="020B0503030303020204" pitchFamily="50" charset="-127"/>
                  </a:endParaRPr>
                </a:p>
              </p:txBody>
            </p:sp>
            <p:sp>
              <p:nvSpPr>
                <p:cNvPr id="58" name="직사각형 57">
                  <a:extLst>
                    <a:ext uri="{FF2B5EF4-FFF2-40B4-BE49-F238E27FC236}">
                      <a16:creationId xmlns:a16="http://schemas.microsoft.com/office/drawing/2014/main" id="{26811FC3-BD43-49FF-942E-42563F829897}"/>
                    </a:ext>
                  </a:extLst>
                </p:cNvPr>
                <p:cNvSpPr/>
                <p:nvPr/>
              </p:nvSpPr>
              <p:spPr>
                <a:xfrm>
                  <a:off x="3947280" y="3471170"/>
                  <a:ext cx="955711" cy="313932"/>
                </a:xfrm>
                <a:prstGeom prst="rect">
                  <a:avLst/>
                </a:prstGeom>
              </p:spPr>
              <p:txBody>
                <a:bodyPr wrap="none">
                  <a:spAutoFit/>
                </a:bodyPr>
                <a:lstStyle/>
                <a:p>
                  <a:pPr algn="ctr">
                    <a:lnSpc>
                      <a:spcPct val="80000"/>
                    </a:lnSpc>
                  </a:pPr>
                  <a:r>
                    <a:rPr lang="en-US" altLang="ko-KR" sz="900" dirty="0">
                      <a:solidFill>
                        <a:srgbClr val="0043B2"/>
                      </a:solidFill>
                      <a:latin typeface="SamsungOne-700" panose="020B0803030303020204" pitchFamily="34" charset="0"/>
                      <a:ea typeface="SamsungOne-700" panose="020B0803030303020204" pitchFamily="34" charset="0"/>
                    </a:rPr>
                    <a:t>Apache DistCp,</a:t>
                  </a:r>
                </a:p>
                <a:p>
                  <a:pPr algn="ctr">
                    <a:lnSpc>
                      <a:spcPct val="80000"/>
                    </a:lnSpc>
                  </a:pPr>
                  <a:r>
                    <a:rPr lang="en-US" altLang="ko-KR" sz="900" dirty="0">
                      <a:solidFill>
                        <a:srgbClr val="0043B2"/>
                      </a:solidFill>
                      <a:latin typeface="SamsungOne-700" panose="020B0803030303020204" pitchFamily="34" charset="0"/>
                      <a:ea typeface="SamsungOne-700" panose="020B0803030303020204" pitchFamily="34" charset="0"/>
                    </a:rPr>
                    <a:t>Sqoop</a:t>
                  </a:r>
                  <a:endParaRPr lang="ko-KR" altLang="en-US" sz="900" dirty="0">
                    <a:latin typeface="SamsungOne-700" panose="020B0803030303020204" pitchFamily="34" charset="0"/>
                    <a:ea typeface="SamsungOneKorean 400" panose="020B0503030303020204" pitchFamily="50" charset="-127"/>
                  </a:endParaRPr>
                </a:p>
              </p:txBody>
            </p:sp>
          </p:grpSp>
          <p:sp>
            <p:nvSpPr>
              <p:cNvPr id="53" name="직사각형 52">
                <a:extLst>
                  <a:ext uri="{FF2B5EF4-FFF2-40B4-BE49-F238E27FC236}">
                    <a16:creationId xmlns:a16="http://schemas.microsoft.com/office/drawing/2014/main" id="{ACB9D29B-91AE-458D-9F10-C576D7474DE3}"/>
                  </a:ext>
                </a:extLst>
              </p:cNvPr>
              <p:cNvSpPr/>
              <p:nvPr/>
            </p:nvSpPr>
            <p:spPr>
              <a:xfrm>
                <a:off x="3232206" y="4051283"/>
                <a:ext cx="1677062" cy="206595"/>
              </a:xfrm>
              <a:prstGeom prst="rect">
                <a:avLst/>
              </a:prstGeom>
            </p:spPr>
            <p:txBody>
              <a:bodyPr wrap="none">
                <a:spAutoFit/>
              </a:bodyPr>
              <a:lstStyle/>
              <a:p>
                <a:pPr algn="ctr">
                  <a:lnSpc>
                    <a:spcPct val="80000"/>
                  </a:lnSpc>
                </a:pPr>
                <a:r>
                  <a:rPr lang="vi-VN" altLang="ko-KR" sz="900" dirty="0">
                    <a:solidFill>
                      <a:srgbClr val="0043B2"/>
                    </a:solidFill>
                    <a:latin typeface="SamsungOne-700" panose="020B0803030303020204" pitchFamily="34" charset="0"/>
                    <a:ea typeface="SamsungOne-700" panose="020B0803030303020204" pitchFamily="34" charset="0"/>
                  </a:rPr>
                  <a:t>Trình khám phá lưu trữ Azure</a:t>
                </a:r>
                <a:endParaRPr lang="en-US" altLang="ko-KR" sz="900" dirty="0">
                  <a:solidFill>
                    <a:srgbClr val="0043B2"/>
                  </a:solidFill>
                  <a:latin typeface="SamsungOne-700" panose="020B0803030303020204" pitchFamily="34" charset="0"/>
                  <a:ea typeface="SamsungOne-700" panose="020B0803030303020204" pitchFamily="34" charset="0"/>
                </a:endParaRPr>
              </a:p>
            </p:txBody>
          </p:sp>
          <p:sp>
            <p:nvSpPr>
              <p:cNvPr id="54" name="직사각형 53">
                <a:extLst>
                  <a:ext uri="{FF2B5EF4-FFF2-40B4-BE49-F238E27FC236}">
                    <a16:creationId xmlns:a16="http://schemas.microsoft.com/office/drawing/2014/main" id="{B1DD8B2F-6FD2-4A20-834A-77CAAAB7AD63}"/>
                  </a:ext>
                </a:extLst>
              </p:cNvPr>
              <p:cNvSpPr/>
              <p:nvPr/>
            </p:nvSpPr>
            <p:spPr>
              <a:xfrm>
                <a:off x="3572043" y="4545958"/>
                <a:ext cx="997389" cy="206595"/>
              </a:xfrm>
              <a:prstGeom prst="rect">
                <a:avLst/>
              </a:prstGeom>
            </p:spPr>
            <p:txBody>
              <a:bodyPr wrap="none">
                <a:spAutoFit/>
              </a:bodyPr>
              <a:lstStyle/>
              <a:p>
                <a:pPr algn="ctr">
                  <a:lnSpc>
                    <a:spcPct val="80000"/>
                  </a:lnSpc>
                </a:pPr>
                <a:r>
                  <a:rPr lang="en-US" altLang="ko-KR" sz="900" dirty="0" err="1">
                    <a:solidFill>
                      <a:srgbClr val="0043B2"/>
                    </a:solidFill>
                    <a:latin typeface="SamsungOne-700" panose="020B0803030303020204" pitchFamily="34" charset="0"/>
                    <a:ea typeface="SamsungOne-700" panose="020B0803030303020204" pitchFamily="34" charset="0"/>
                  </a:rPr>
                  <a:t>Công</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cụ</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AzCopy</a:t>
                </a:r>
                <a:endParaRPr lang="en-US" altLang="ko-KR" sz="900" dirty="0">
                  <a:solidFill>
                    <a:srgbClr val="0043B2"/>
                  </a:solidFill>
                  <a:latin typeface="SamsungOne-700" panose="020B0803030303020204" pitchFamily="34" charset="0"/>
                  <a:ea typeface="SamsungOne-700" panose="020B0803030303020204" pitchFamily="34" charset="0"/>
                </a:endParaRPr>
              </a:p>
            </p:txBody>
          </p:sp>
          <p:sp>
            <p:nvSpPr>
              <p:cNvPr id="55" name="모서리가 둥근 직사각형 18">
                <a:extLst>
                  <a:ext uri="{FF2B5EF4-FFF2-40B4-BE49-F238E27FC236}">
                    <a16:creationId xmlns:a16="http://schemas.microsoft.com/office/drawing/2014/main" id="{94B519B5-79A6-4E33-BC02-1867F38FFB41}"/>
                  </a:ext>
                </a:extLst>
              </p:cNvPr>
              <p:cNvSpPr/>
              <p:nvPr/>
            </p:nvSpPr>
            <p:spPr>
              <a:xfrm>
                <a:off x="3201920" y="5173644"/>
                <a:ext cx="1737634" cy="970165"/>
              </a:xfrm>
              <a:prstGeom prst="roundRect">
                <a:avLst>
                  <a:gd name="adj" fmla="val 18014"/>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6" name="직사각형 55">
                <a:extLst>
                  <a:ext uri="{FF2B5EF4-FFF2-40B4-BE49-F238E27FC236}">
                    <a16:creationId xmlns:a16="http://schemas.microsoft.com/office/drawing/2014/main" id="{0829B4E1-DB68-436B-BF62-3207D67E108E}"/>
                  </a:ext>
                </a:extLst>
              </p:cNvPr>
              <p:cNvSpPr/>
              <p:nvPr/>
            </p:nvSpPr>
            <p:spPr>
              <a:xfrm>
                <a:off x="3519144" y="5244883"/>
                <a:ext cx="992579" cy="231987"/>
              </a:xfrm>
              <a:prstGeom prst="rect">
                <a:avLst/>
              </a:prstGeom>
            </p:spPr>
            <p:txBody>
              <a:bodyPr wrap="none">
                <a:spAutoFit/>
              </a:bodyPr>
              <a:lstStyle/>
              <a:p>
                <a:pPr>
                  <a:lnSpc>
                    <a:spcPct val="80000"/>
                  </a:lnSpc>
                </a:pPr>
                <a:r>
                  <a:rPr lang="en-US" altLang="ko-KR" sz="1100" dirty="0" err="1">
                    <a:solidFill>
                      <a:srgbClr val="0043B2"/>
                    </a:solidFill>
                    <a:latin typeface="SamsungOne-700" panose="020B0803030303020204" pitchFamily="34" charset="0"/>
                    <a:ea typeface="SamsungOne-700" panose="020B0803030303020204" pitchFamily="34" charset="0"/>
                  </a:rPr>
                  <a:t>Nhập</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sự</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kiện</a:t>
                </a:r>
                <a:endParaRPr lang="ko-KR" altLang="en-US" sz="1100" dirty="0">
                  <a:ea typeface="SamsungOneKorean 400" panose="020B0503030303020204" pitchFamily="50" charset="-127"/>
                </a:endParaRPr>
              </a:p>
            </p:txBody>
          </p:sp>
        </p:grpSp>
        <p:sp>
          <p:nvSpPr>
            <p:cNvPr id="9" name="모서리가 둥근 직사각형 22">
              <a:extLst>
                <a:ext uri="{FF2B5EF4-FFF2-40B4-BE49-F238E27FC236}">
                  <a16:creationId xmlns:a16="http://schemas.microsoft.com/office/drawing/2014/main" id="{8EE4AEF9-A699-4E95-B3A0-61A7513DC68E}"/>
                </a:ext>
              </a:extLst>
            </p:cNvPr>
            <p:cNvSpPr/>
            <p:nvPr/>
          </p:nvSpPr>
          <p:spPr>
            <a:xfrm>
              <a:off x="4915086" y="2756916"/>
              <a:ext cx="1962646" cy="1497500"/>
            </a:xfrm>
            <a:prstGeom prst="roundRect">
              <a:avLst>
                <a:gd name="adj" fmla="val 8773"/>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직사각형 9">
              <a:extLst>
                <a:ext uri="{FF2B5EF4-FFF2-40B4-BE49-F238E27FC236}">
                  <a16:creationId xmlns:a16="http://schemas.microsoft.com/office/drawing/2014/main" id="{CDD5D2D9-4934-42E0-85E0-B3B254CBC5FC}"/>
                </a:ext>
              </a:extLst>
            </p:cNvPr>
            <p:cNvSpPr/>
            <p:nvPr/>
          </p:nvSpPr>
          <p:spPr>
            <a:xfrm>
              <a:off x="5475461" y="2829268"/>
              <a:ext cx="917239" cy="227755"/>
            </a:xfrm>
            <a:prstGeom prst="rect">
              <a:avLst/>
            </a:prstGeom>
          </p:spPr>
          <p:txBody>
            <a:bodyPr wrap="none">
              <a:spAutoFit/>
            </a:bodyPr>
            <a:lstStyle/>
            <a:p>
              <a:pPr>
                <a:lnSpc>
                  <a:spcPct val="80000"/>
                </a:lnSpc>
              </a:pPr>
              <a:r>
                <a:rPr lang="en-US" altLang="ko-KR" sz="1100" dirty="0" err="1">
                  <a:solidFill>
                    <a:srgbClr val="0043B2"/>
                  </a:solidFill>
                  <a:latin typeface="SamsungOne-700" panose="020B0803030303020204" pitchFamily="34" charset="0"/>
                  <a:ea typeface="SamsungOne-700" panose="020B0803030303020204" pitchFamily="34" charset="0"/>
                </a:rPr>
                <a:t>Xử</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lí</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dũ</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liệu</a:t>
              </a:r>
              <a:endParaRPr lang="ko-KR" altLang="en-US" sz="1100" dirty="0">
                <a:ea typeface="SamsungOneKorean 400" panose="020B0503030303020204" pitchFamily="50" charset="-127"/>
              </a:endParaRPr>
            </a:p>
          </p:txBody>
        </p:sp>
        <p:grpSp>
          <p:nvGrpSpPr>
            <p:cNvPr id="11" name="그룹 10">
              <a:extLst>
                <a:ext uri="{FF2B5EF4-FFF2-40B4-BE49-F238E27FC236}">
                  <a16:creationId xmlns:a16="http://schemas.microsoft.com/office/drawing/2014/main" id="{8C45C27B-B497-455C-A0DF-6F43807CCD93}"/>
                </a:ext>
              </a:extLst>
            </p:cNvPr>
            <p:cNvGrpSpPr/>
            <p:nvPr/>
          </p:nvGrpSpPr>
          <p:grpSpPr>
            <a:xfrm>
              <a:off x="5036756" y="3109924"/>
              <a:ext cx="1596680" cy="317395"/>
              <a:chOff x="3177269" y="3471170"/>
              <a:chExt cx="1596680" cy="340743"/>
            </a:xfrm>
          </p:grpSpPr>
          <p:sp>
            <p:nvSpPr>
              <p:cNvPr id="46" name="직사각형 45">
                <a:extLst>
                  <a:ext uri="{FF2B5EF4-FFF2-40B4-BE49-F238E27FC236}">
                    <a16:creationId xmlns:a16="http://schemas.microsoft.com/office/drawing/2014/main" id="{F87FA700-8B48-40F1-992A-22D439980BA1}"/>
                  </a:ext>
                </a:extLst>
              </p:cNvPr>
              <p:cNvSpPr/>
              <p:nvPr/>
            </p:nvSpPr>
            <p:spPr>
              <a:xfrm>
                <a:off x="3177269" y="3471170"/>
                <a:ext cx="840295" cy="340743"/>
              </a:xfrm>
              <a:prstGeom prst="rect">
                <a:avLst/>
              </a:prstGeom>
            </p:spPr>
            <p:txBody>
              <a:bodyPr wrap="none">
                <a:spAutoFit/>
              </a:bodyPr>
              <a:lstStyle/>
              <a:p>
                <a:pPr algn="ctr">
                  <a:lnSpc>
                    <a:spcPct val="80000"/>
                  </a:lnSpc>
                </a:pPr>
                <a:r>
                  <a:rPr lang="en-US" altLang="ko-KR" sz="900" dirty="0" err="1">
                    <a:solidFill>
                      <a:srgbClr val="0043B2"/>
                    </a:solidFill>
                    <a:latin typeface="SamsungOne-700" panose="020B0803030303020204" pitchFamily="34" charset="0"/>
                    <a:ea typeface="SamsungOne-700" panose="020B0803030303020204" pitchFamily="34" charset="0"/>
                  </a:rPr>
                  <a:t>Gạch</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dữ</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liệu</a:t>
                </a:r>
                <a:r>
                  <a:rPr lang="en-US" altLang="ko-KR" sz="900" dirty="0">
                    <a:solidFill>
                      <a:srgbClr val="0043B2"/>
                    </a:solidFill>
                    <a:latin typeface="SamsungOne-700" panose="020B0803030303020204" pitchFamily="34" charset="0"/>
                    <a:ea typeface="SamsungOne-700" panose="020B0803030303020204" pitchFamily="34" charset="0"/>
                  </a:rPr>
                  <a:t> </a:t>
                </a:r>
              </a:p>
              <a:p>
                <a:pPr algn="ctr">
                  <a:lnSpc>
                    <a:spcPct val="80000"/>
                  </a:lnSpc>
                </a:pPr>
                <a:r>
                  <a:rPr lang="en-US" altLang="ko-KR" sz="900" dirty="0">
                    <a:solidFill>
                      <a:srgbClr val="0043B2"/>
                    </a:solidFill>
                    <a:latin typeface="SamsungOne-700" panose="020B0803030303020204" pitchFamily="34" charset="0"/>
                    <a:ea typeface="SamsungOne-700" panose="020B0803030303020204" pitchFamily="34" charset="0"/>
                  </a:rPr>
                  <a:t>Azure</a:t>
                </a:r>
                <a:endParaRPr lang="ko-KR" altLang="en-US" sz="900" dirty="0">
                  <a:latin typeface="SamsungOne-700" panose="020B0803030303020204" pitchFamily="34" charset="0"/>
                  <a:ea typeface="SamsungOneKorean 400" panose="020B0503030303020204" pitchFamily="50" charset="-127"/>
                </a:endParaRPr>
              </a:p>
            </p:txBody>
          </p:sp>
          <p:sp>
            <p:nvSpPr>
              <p:cNvPr id="47" name="직사각형 46">
                <a:extLst>
                  <a:ext uri="{FF2B5EF4-FFF2-40B4-BE49-F238E27FC236}">
                    <a16:creationId xmlns:a16="http://schemas.microsoft.com/office/drawing/2014/main" id="{E7867F30-A69B-4BB9-ADD0-C581444B2C18}"/>
                  </a:ext>
                </a:extLst>
              </p:cNvPr>
              <p:cNvSpPr/>
              <p:nvPr/>
            </p:nvSpPr>
            <p:spPr>
              <a:xfrm>
                <a:off x="4076321" y="3471170"/>
                <a:ext cx="697628" cy="337025"/>
              </a:xfrm>
              <a:prstGeom prst="rect">
                <a:avLst/>
              </a:prstGeom>
            </p:spPr>
            <p:txBody>
              <a:bodyPr wrap="none">
                <a:spAutoFit/>
              </a:bodyPr>
              <a:lstStyle/>
              <a:p>
                <a:pPr algn="ctr">
                  <a:lnSpc>
                    <a:spcPct val="80000"/>
                  </a:lnSpc>
                </a:pPr>
                <a:r>
                  <a:rPr lang="en-US" altLang="ko-KR" sz="900" dirty="0">
                    <a:solidFill>
                      <a:srgbClr val="0043B2"/>
                    </a:solidFill>
                    <a:latin typeface="SamsungOne-700" panose="020B0803030303020204" pitchFamily="34" charset="0"/>
                    <a:ea typeface="SamsungOne-700" panose="020B0803030303020204" pitchFamily="34" charset="0"/>
                  </a:rPr>
                  <a:t>Azure</a:t>
                </a:r>
              </a:p>
              <a:p>
                <a:pPr algn="ctr">
                  <a:lnSpc>
                    <a:spcPct val="80000"/>
                  </a:lnSpc>
                </a:pPr>
                <a:r>
                  <a:rPr lang="en-US" altLang="ko-KR" sz="900" dirty="0">
                    <a:solidFill>
                      <a:srgbClr val="0043B2"/>
                    </a:solidFill>
                    <a:latin typeface="SamsungOne-700" panose="020B0803030303020204" pitchFamily="34" charset="0"/>
                    <a:ea typeface="SamsungOneKorean 400" panose="020B0503030303020204" pitchFamily="50" charset="-127"/>
                  </a:rPr>
                  <a:t>HDInsight</a:t>
                </a:r>
                <a:endParaRPr lang="ko-KR" altLang="en-US" sz="900" dirty="0">
                  <a:solidFill>
                    <a:srgbClr val="0043B2"/>
                  </a:solidFill>
                  <a:latin typeface="SamsungOne-700" panose="020B0803030303020204" pitchFamily="34" charset="0"/>
                  <a:ea typeface="SamsungOneKorean 400" panose="020B0503030303020204" pitchFamily="50" charset="-127"/>
                </a:endParaRPr>
              </a:p>
            </p:txBody>
          </p:sp>
        </p:grpSp>
        <p:sp>
          <p:nvSpPr>
            <p:cNvPr id="12" name="직사각형 11">
              <a:extLst>
                <a:ext uri="{FF2B5EF4-FFF2-40B4-BE49-F238E27FC236}">
                  <a16:creationId xmlns:a16="http://schemas.microsoft.com/office/drawing/2014/main" id="{2594E314-ABAA-4999-95FE-964D4D263014}"/>
                </a:ext>
              </a:extLst>
            </p:cNvPr>
            <p:cNvSpPr/>
            <p:nvPr/>
          </p:nvSpPr>
          <p:spPr>
            <a:xfrm>
              <a:off x="5976670" y="3879844"/>
              <a:ext cx="540534" cy="206531"/>
            </a:xfrm>
            <a:prstGeom prst="rect">
              <a:avLst/>
            </a:prstGeom>
          </p:spPr>
          <p:txBody>
            <a:bodyPr wrap="none">
              <a:spAutoFit/>
            </a:bodyPr>
            <a:lstStyle/>
            <a:p>
              <a:pPr algn="ctr">
                <a:lnSpc>
                  <a:spcPct val="80000"/>
                </a:lnSpc>
              </a:pPr>
              <a:r>
                <a:rPr lang="en-US" altLang="ko-KR" sz="900" dirty="0">
                  <a:solidFill>
                    <a:srgbClr val="0043B2"/>
                  </a:solidFill>
                  <a:latin typeface="SamsungOne-700" panose="020B0803030303020204" pitchFamily="34" charset="0"/>
                  <a:ea typeface="SamsungOne-700" panose="020B0803030303020204" pitchFamily="34" charset="0"/>
                </a:rPr>
                <a:t>HBASE</a:t>
              </a:r>
            </a:p>
          </p:txBody>
        </p:sp>
        <p:sp>
          <p:nvSpPr>
            <p:cNvPr id="13" name="모서리가 둥근 직사각형 35">
              <a:extLst>
                <a:ext uri="{FF2B5EF4-FFF2-40B4-BE49-F238E27FC236}">
                  <a16:creationId xmlns:a16="http://schemas.microsoft.com/office/drawing/2014/main" id="{16F66B67-5F82-43B1-B2F1-486AC38296D0}"/>
                </a:ext>
              </a:extLst>
            </p:cNvPr>
            <p:cNvSpPr/>
            <p:nvPr/>
          </p:nvSpPr>
          <p:spPr>
            <a:xfrm>
              <a:off x="4915086" y="4321727"/>
              <a:ext cx="1962646" cy="783673"/>
            </a:xfrm>
            <a:prstGeom prst="roundRect">
              <a:avLst>
                <a:gd name="adj" fmla="val 1966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 name="직사각형 13">
              <a:extLst>
                <a:ext uri="{FF2B5EF4-FFF2-40B4-BE49-F238E27FC236}">
                  <a16:creationId xmlns:a16="http://schemas.microsoft.com/office/drawing/2014/main" id="{AE5939E7-62ED-4E2D-9897-13719E0FB11B}"/>
                </a:ext>
              </a:extLst>
            </p:cNvPr>
            <p:cNvSpPr/>
            <p:nvPr/>
          </p:nvSpPr>
          <p:spPr>
            <a:xfrm>
              <a:off x="5272555" y="4425400"/>
              <a:ext cx="1205779" cy="363176"/>
            </a:xfrm>
            <a:prstGeom prst="rect">
              <a:avLst/>
            </a:prstGeom>
          </p:spPr>
          <p:txBody>
            <a:bodyPr wrap="none">
              <a:spAutoFit/>
            </a:bodyPr>
            <a:lstStyle/>
            <a:p>
              <a:pPr algn="ctr">
                <a:lnSpc>
                  <a:spcPct val="80000"/>
                </a:lnSpc>
              </a:pPr>
              <a:r>
                <a:rPr lang="en-US" altLang="ko-KR" sz="1100" dirty="0">
                  <a:solidFill>
                    <a:schemeClr val="bg1"/>
                  </a:solidFill>
                  <a:latin typeface="SamsungOne-700" panose="020B0803030303020204" pitchFamily="34" charset="0"/>
                  <a:ea typeface="SamsungOne-700" panose="020B0803030303020204" pitchFamily="34" charset="0"/>
                </a:rPr>
                <a:t>Azure Data Lake</a:t>
              </a:r>
            </a:p>
            <a:p>
              <a:pPr algn="ctr">
                <a:lnSpc>
                  <a:spcPct val="80000"/>
                </a:lnSpc>
              </a:pPr>
              <a:r>
                <a:rPr lang="en-US" altLang="ko-KR" sz="1100" dirty="0">
                  <a:solidFill>
                    <a:schemeClr val="bg1"/>
                  </a:solidFill>
                  <a:latin typeface="SamsungOne-700" panose="020B0803030303020204" pitchFamily="34" charset="0"/>
                  <a:ea typeface="SamsungOne-700" panose="020B0803030303020204" pitchFamily="34" charset="0"/>
                </a:rPr>
                <a:t>Storage Gen 2</a:t>
              </a:r>
              <a:endParaRPr lang="ko-KR" altLang="en-US" sz="1100" dirty="0">
                <a:solidFill>
                  <a:schemeClr val="bg1"/>
                </a:solidFill>
                <a:ea typeface="SamsungOneKorean 400" panose="020B0503030303020204" pitchFamily="50" charset="-127"/>
              </a:endParaRPr>
            </a:p>
          </p:txBody>
        </p:sp>
        <p:grpSp>
          <p:nvGrpSpPr>
            <p:cNvPr id="15" name="그룹 14">
              <a:extLst>
                <a:ext uri="{FF2B5EF4-FFF2-40B4-BE49-F238E27FC236}">
                  <a16:creationId xmlns:a16="http://schemas.microsoft.com/office/drawing/2014/main" id="{C66AEDC3-E3A5-4EE0-96F3-E922602E050B}"/>
                </a:ext>
              </a:extLst>
            </p:cNvPr>
            <p:cNvGrpSpPr/>
            <p:nvPr/>
          </p:nvGrpSpPr>
          <p:grpSpPr>
            <a:xfrm>
              <a:off x="6978088" y="2760840"/>
              <a:ext cx="1962646" cy="2519109"/>
              <a:chOff x="3089414" y="2756915"/>
              <a:chExt cx="1962646" cy="2519109"/>
            </a:xfrm>
          </p:grpSpPr>
          <p:sp>
            <p:nvSpPr>
              <p:cNvPr id="37" name="모서리가 둥근 직사각형 42">
                <a:extLst>
                  <a:ext uri="{FF2B5EF4-FFF2-40B4-BE49-F238E27FC236}">
                    <a16:creationId xmlns:a16="http://schemas.microsoft.com/office/drawing/2014/main" id="{CF59E719-0910-478B-A3B0-3C28A2DE8EED}"/>
                  </a:ext>
                </a:extLst>
              </p:cNvPr>
              <p:cNvSpPr/>
              <p:nvPr/>
            </p:nvSpPr>
            <p:spPr>
              <a:xfrm>
                <a:off x="3089414" y="2756915"/>
                <a:ext cx="1962646" cy="2519109"/>
              </a:xfrm>
              <a:prstGeom prst="roundRect">
                <a:avLst>
                  <a:gd name="adj" fmla="val 8773"/>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8" name="모서리가 둥근 직사각형 43">
                <a:extLst>
                  <a:ext uri="{FF2B5EF4-FFF2-40B4-BE49-F238E27FC236}">
                    <a16:creationId xmlns:a16="http://schemas.microsoft.com/office/drawing/2014/main" id="{DF980FD1-F0FD-41B6-911B-CF49E3CADEA0}"/>
                  </a:ext>
                </a:extLst>
              </p:cNvPr>
              <p:cNvSpPr/>
              <p:nvPr/>
            </p:nvSpPr>
            <p:spPr>
              <a:xfrm>
                <a:off x="3201920" y="3078480"/>
                <a:ext cx="1737634" cy="2026920"/>
              </a:xfrm>
              <a:prstGeom prst="roundRect">
                <a:avLst>
                  <a:gd name="adj" fmla="val 8773"/>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9" name="직사각형 38">
                <a:extLst>
                  <a:ext uri="{FF2B5EF4-FFF2-40B4-BE49-F238E27FC236}">
                    <a16:creationId xmlns:a16="http://schemas.microsoft.com/office/drawing/2014/main" id="{374997E9-C884-4E0F-B691-A27110BC39C3}"/>
                  </a:ext>
                </a:extLst>
              </p:cNvPr>
              <p:cNvSpPr/>
              <p:nvPr/>
            </p:nvSpPr>
            <p:spPr>
              <a:xfrm>
                <a:off x="3468193" y="2834624"/>
                <a:ext cx="1242648" cy="227755"/>
              </a:xfrm>
              <a:prstGeom prst="rect">
                <a:avLst/>
              </a:prstGeom>
            </p:spPr>
            <p:txBody>
              <a:bodyPr wrap="none">
                <a:spAutoFit/>
              </a:bodyPr>
              <a:lstStyle/>
              <a:p>
                <a:pPr>
                  <a:lnSpc>
                    <a:spcPct val="80000"/>
                  </a:lnSpc>
                </a:pPr>
                <a:r>
                  <a:rPr lang="en-US" altLang="ko-KR" sz="1100" dirty="0" err="1">
                    <a:solidFill>
                      <a:srgbClr val="0043B2"/>
                    </a:solidFill>
                    <a:latin typeface="SamsungOne-700" panose="020B0803030303020204" pitchFamily="34" charset="0"/>
                    <a:ea typeface="SamsungOne-700" panose="020B0803030303020204" pitchFamily="34" charset="0"/>
                  </a:rPr>
                  <a:t>Tải</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xuống</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dữ</a:t>
                </a:r>
                <a:r>
                  <a:rPr lang="en-US" altLang="ko-KR" sz="1100" dirty="0">
                    <a:solidFill>
                      <a:srgbClr val="0043B2"/>
                    </a:solidFill>
                    <a:latin typeface="SamsungOne-700" panose="020B0803030303020204" pitchFamily="34" charset="0"/>
                    <a:ea typeface="SamsungOne-700" panose="020B0803030303020204" pitchFamily="34" charset="0"/>
                  </a:rPr>
                  <a:t> </a:t>
                </a:r>
                <a:r>
                  <a:rPr lang="en-US" altLang="ko-KR" sz="1100" dirty="0" err="1">
                    <a:solidFill>
                      <a:srgbClr val="0043B2"/>
                    </a:solidFill>
                    <a:latin typeface="SamsungOne-700" panose="020B0803030303020204" pitchFamily="34" charset="0"/>
                    <a:ea typeface="SamsungOne-700" panose="020B0803030303020204" pitchFamily="34" charset="0"/>
                  </a:rPr>
                  <a:t>liệu</a:t>
                </a:r>
                <a:endParaRPr lang="ko-KR" altLang="en-US" sz="1100" dirty="0">
                  <a:ea typeface="SamsungOneKorean 400" panose="020B0503030303020204" pitchFamily="50" charset="-127"/>
                </a:endParaRPr>
              </a:p>
            </p:txBody>
          </p:sp>
          <p:sp>
            <p:nvSpPr>
              <p:cNvPr id="40" name="직사각형 39">
                <a:extLst>
                  <a:ext uri="{FF2B5EF4-FFF2-40B4-BE49-F238E27FC236}">
                    <a16:creationId xmlns:a16="http://schemas.microsoft.com/office/drawing/2014/main" id="{F33285EC-FA10-4D7D-8D8B-A19F0556FEB9}"/>
                  </a:ext>
                </a:extLst>
              </p:cNvPr>
              <p:cNvSpPr/>
              <p:nvPr/>
            </p:nvSpPr>
            <p:spPr>
              <a:xfrm>
                <a:off x="3629809" y="3115619"/>
                <a:ext cx="925253" cy="231987"/>
              </a:xfrm>
              <a:prstGeom prst="rect">
                <a:avLst/>
              </a:prstGeom>
            </p:spPr>
            <p:txBody>
              <a:bodyPr wrap="none">
                <a:spAutoFit/>
              </a:bodyPr>
              <a:lstStyle/>
              <a:p>
                <a:pPr>
                  <a:lnSpc>
                    <a:spcPct val="80000"/>
                  </a:lnSpc>
                </a:pPr>
                <a:r>
                  <a:rPr lang="en-US" altLang="ko-KR" sz="1100" dirty="0">
                    <a:solidFill>
                      <a:srgbClr val="0043B2"/>
                    </a:solidFill>
                    <a:latin typeface="SamsungOne-700" panose="020B0803030303020204" pitchFamily="34" charset="0"/>
                    <a:ea typeface="SamsungOne-700" panose="020B0803030303020204" pitchFamily="34" charset="0"/>
                  </a:rPr>
                  <a:t>Bulk Egress</a:t>
                </a:r>
                <a:endParaRPr lang="ko-KR" altLang="en-US" sz="1100" dirty="0">
                  <a:ea typeface="SamsungOneKorean 400" panose="020B0503030303020204" pitchFamily="50" charset="-127"/>
                </a:endParaRPr>
              </a:p>
            </p:txBody>
          </p:sp>
          <p:grpSp>
            <p:nvGrpSpPr>
              <p:cNvPr id="41" name="그룹 40">
                <a:extLst>
                  <a:ext uri="{FF2B5EF4-FFF2-40B4-BE49-F238E27FC236}">
                    <a16:creationId xmlns:a16="http://schemas.microsoft.com/office/drawing/2014/main" id="{7B698BAD-3BAF-4097-9FFE-8DD7E2EE3A4A}"/>
                  </a:ext>
                </a:extLst>
              </p:cNvPr>
              <p:cNvGrpSpPr/>
              <p:nvPr/>
            </p:nvGrpSpPr>
            <p:grpSpPr>
              <a:xfrm>
                <a:off x="3201464" y="3394970"/>
                <a:ext cx="1735342" cy="317395"/>
                <a:chOff x="3167649" y="3471170"/>
                <a:chExt cx="1735342" cy="317395"/>
              </a:xfrm>
            </p:grpSpPr>
            <p:sp>
              <p:nvSpPr>
                <p:cNvPr id="44" name="직사각형 43">
                  <a:extLst>
                    <a:ext uri="{FF2B5EF4-FFF2-40B4-BE49-F238E27FC236}">
                      <a16:creationId xmlns:a16="http://schemas.microsoft.com/office/drawing/2014/main" id="{6AFC6862-96D6-4748-9FA9-0F2EC96224A3}"/>
                    </a:ext>
                  </a:extLst>
                </p:cNvPr>
                <p:cNvSpPr/>
                <p:nvPr/>
              </p:nvSpPr>
              <p:spPr>
                <a:xfrm>
                  <a:off x="3167649" y="3471170"/>
                  <a:ext cx="859531" cy="317395"/>
                </a:xfrm>
                <a:prstGeom prst="rect">
                  <a:avLst/>
                </a:prstGeom>
              </p:spPr>
              <p:txBody>
                <a:bodyPr wrap="none">
                  <a:spAutoFit/>
                </a:bodyPr>
                <a:lstStyle/>
                <a:p>
                  <a:pPr algn="ctr">
                    <a:lnSpc>
                      <a:spcPct val="80000"/>
                    </a:lnSpc>
                  </a:pPr>
                  <a:r>
                    <a:rPr lang="en-US" altLang="ko-KR" sz="900" dirty="0" err="1">
                      <a:solidFill>
                        <a:srgbClr val="0043B2"/>
                      </a:solidFill>
                      <a:latin typeface="SamsungOne-700" panose="020B0803030303020204" pitchFamily="34" charset="0"/>
                      <a:ea typeface="SamsungOne-700" panose="020B0803030303020204" pitchFamily="34" charset="0"/>
                    </a:rPr>
                    <a:t>Nhà</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máy</a:t>
                  </a:r>
                  <a:r>
                    <a:rPr lang="en-US" altLang="ko-KR" sz="900" dirty="0">
                      <a:solidFill>
                        <a:srgbClr val="0043B2"/>
                      </a:solidFill>
                      <a:latin typeface="SamsungOne-700" panose="020B0803030303020204" pitchFamily="34" charset="0"/>
                      <a:ea typeface="SamsungOne-700" panose="020B0803030303020204" pitchFamily="34" charset="0"/>
                    </a:rPr>
                    <a:t> </a:t>
                  </a:r>
                </a:p>
                <a:p>
                  <a:pPr algn="ctr">
                    <a:lnSpc>
                      <a:spcPct val="80000"/>
                    </a:lnSpc>
                  </a:pPr>
                  <a:r>
                    <a:rPr lang="en-US" altLang="ko-KR" sz="900" dirty="0" err="1">
                      <a:solidFill>
                        <a:srgbClr val="0043B2"/>
                      </a:solidFill>
                      <a:latin typeface="SamsungOne-700" panose="020B0803030303020204" pitchFamily="34" charset="0"/>
                      <a:ea typeface="SamsungOne-700" panose="020B0803030303020204" pitchFamily="34" charset="0"/>
                    </a:rPr>
                    <a:t>dữ</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liệu</a:t>
                  </a:r>
                  <a:r>
                    <a:rPr lang="en-US" altLang="ko-KR" sz="900" dirty="0">
                      <a:solidFill>
                        <a:srgbClr val="0043B2"/>
                      </a:solidFill>
                      <a:latin typeface="SamsungOne-700" panose="020B0803030303020204" pitchFamily="34" charset="0"/>
                      <a:ea typeface="SamsungOne-700" panose="020B0803030303020204" pitchFamily="34" charset="0"/>
                    </a:rPr>
                    <a:t> Azure</a:t>
                  </a:r>
                  <a:endParaRPr lang="ko-KR" altLang="en-US" sz="900" dirty="0">
                    <a:latin typeface="SamsungOne-700" panose="020B0803030303020204" pitchFamily="34" charset="0"/>
                    <a:ea typeface="SamsungOneKorean 400" panose="020B0503030303020204" pitchFamily="50" charset="-127"/>
                  </a:endParaRPr>
                </a:p>
              </p:txBody>
            </p:sp>
            <p:sp>
              <p:nvSpPr>
                <p:cNvPr id="45" name="직사각형 44">
                  <a:extLst>
                    <a:ext uri="{FF2B5EF4-FFF2-40B4-BE49-F238E27FC236}">
                      <a16:creationId xmlns:a16="http://schemas.microsoft.com/office/drawing/2014/main" id="{055B6AE7-BE92-4348-8336-A7D982386F49}"/>
                    </a:ext>
                  </a:extLst>
                </p:cNvPr>
                <p:cNvSpPr/>
                <p:nvPr/>
              </p:nvSpPr>
              <p:spPr>
                <a:xfrm>
                  <a:off x="3947280" y="3471170"/>
                  <a:ext cx="955711" cy="313932"/>
                </a:xfrm>
                <a:prstGeom prst="rect">
                  <a:avLst/>
                </a:prstGeom>
              </p:spPr>
              <p:txBody>
                <a:bodyPr wrap="none">
                  <a:spAutoFit/>
                </a:bodyPr>
                <a:lstStyle/>
                <a:p>
                  <a:pPr algn="ctr">
                    <a:lnSpc>
                      <a:spcPct val="80000"/>
                    </a:lnSpc>
                  </a:pPr>
                  <a:r>
                    <a:rPr lang="en-US" altLang="ko-KR" sz="900" dirty="0">
                      <a:solidFill>
                        <a:srgbClr val="0043B2"/>
                      </a:solidFill>
                      <a:latin typeface="SamsungOne-700" panose="020B0803030303020204" pitchFamily="34" charset="0"/>
                      <a:ea typeface="SamsungOne-700" panose="020B0803030303020204" pitchFamily="34" charset="0"/>
                    </a:rPr>
                    <a:t>Apache DistCp,</a:t>
                  </a:r>
                </a:p>
                <a:p>
                  <a:pPr algn="ctr">
                    <a:lnSpc>
                      <a:spcPct val="80000"/>
                    </a:lnSpc>
                  </a:pPr>
                  <a:r>
                    <a:rPr lang="en-US" altLang="ko-KR" sz="900" dirty="0">
                      <a:solidFill>
                        <a:srgbClr val="0043B2"/>
                      </a:solidFill>
                      <a:latin typeface="SamsungOne-700" panose="020B0803030303020204" pitchFamily="34" charset="0"/>
                      <a:ea typeface="SamsungOne-700" panose="020B0803030303020204" pitchFamily="34" charset="0"/>
                    </a:rPr>
                    <a:t>Sqoop</a:t>
                  </a:r>
                  <a:endParaRPr lang="ko-KR" altLang="en-US" sz="900" dirty="0">
                    <a:latin typeface="SamsungOne-700" panose="020B0803030303020204" pitchFamily="34" charset="0"/>
                    <a:ea typeface="SamsungOneKorean 400" panose="020B0503030303020204" pitchFamily="50" charset="-127"/>
                  </a:endParaRPr>
                </a:p>
              </p:txBody>
            </p:sp>
          </p:grpSp>
          <p:sp>
            <p:nvSpPr>
              <p:cNvPr id="42" name="직사각형 41">
                <a:extLst>
                  <a:ext uri="{FF2B5EF4-FFF2-40B4-BE49-F238E27FC236}">
                    <a16:creationId xmlns:a16="http://schemas.microsoft.com/office/drawing/2014/main" id="{2F5FBDEC-7759-4FE5-A9E2-55B46745DE7D}"/>
                  </a:ext>
                </a:extLst>
              </p:cNvPr>
              <p:cNvSpPr/>
              <p:nvPr/>
            </p:nvSpPr>
            <p:spPr>
              <a:xfrm>
                <a:off x="3232206" y="4051283"/>
                <a:ext cx="1677062" cy="206595"/>
              </a:xfrm>
              <a:prstGeom prst="rect">
                <a:avLst/>
              </a:prstGeom>
            </p:spPr>
            <p:txBody>
              <a:bodyPr wrap="none">
                <a:spAutoFit/>
              </a:bodyPr>
              <a:lstStyle/>
              <a:p>
                <a:pPr algn="ctr">
                  <a:lnSpc>
                    <a:spcPct val="80000"/>
                  </a:lnSpc>
                </a:pPr>
                <a:r>
                  <a:rPr lang="vi-VN" altLang="ko-KR" sz="900" dirty="0">
                    <a:solidFill>
                      <a:srgbClr val="0043B2"/>
                    </a:solidFill>
                    <a:latin typeface="SamsungOne-700" panose="020B0803030303020204" pitchFamily="34" charset="0"/>
                    <a:ea typeface="SamsungOne-700" panose="020B0803030303020204" pitchFamily="34" charset="0"/>
                  </a:rPr>
                  <a:t>Trình khám phá lưu trữ Azure</a:t>
                </a:r>
                <a:endParaRPr lang="en-US" altLang="ko-KR" sz="900" dirty="0">
                  <a:solidFill>
                    <a:srgbClr val="0043B2"/>
                  </a:solidFill>
                  <a:latin typeface="SamsungOne-700" panose="020B0803030303020204" pitchFamily="34" charset="0"/>
                  <a:ea typeface="SamsungOne-700" panose="020B0803030303020204" pitchFamily="34" charset="0"/>
                </a:endParaRPr>
              </a:p>
            </p:txBody>
          </p:sp>
          <p:sp>
            <p:nvSpPr>
              <p:cNvPr id="43" name="직사각형 42">
                <a:extLst>
                  <a:ext uri="{FF2B5EF4-FFF2-40B4-BE49-F238E27FC236}">
                    <a16:creationId xmlns:a16="http://schemas.microsoft.com/office/drawing/2014/main" id="{403ECA68-3107-4F34-8A0B-38168E1C1859}"/>
                  </a:ext>
                </a:extLst>
              </p:cNvPr>
              <p:cNvSpPr/>
              <p:nvPr/>
            </p:nvSpPr>
            <p:spPr>
              <a:xfrm>
                <a:off x="3572043" y="4566278"/>
                <a:ext cx="997389" cy="206595"/>
              </a:xfrm>
              <a:prstGeom prst="rect">
                <a:avLst/>
              </a:prstGeom>
            </p:spPr>
            <p:txBody>
              <a:bodyPr wrap="none">
                <a:spAutoFit/>
              </a:bodyPr>
              <a:lstStyle/>
              <a:p>
                <a:pPr algn="ctr">
                  <a:lnSpc>
                    <a:spcPct val="80000"/>
                  </a:lnSpc>
                </a:pPr>
                <a:r>
                  <a:rPr lang="en-US" altLang="ko-KR" sz="900" dirty="0" err="1">
                    <a:solidFill>
                      <a:srgbClr val="0043B2"/>
                    </a:solidFill>
                    <a:latin typeface="SamsungOne-700" panose="020B0803030303020204" pitchFamily="34" charset="0"/>
                    <a:ea typeface="SamsungOne-700" panose="020B0803030303020204" pitchFamily="34" charset="0"/>
                  </a:rPr>
                  <a:t>Công</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cụ</a:t>
                </a:r>
                <a:r>
                  <a:rPr lang="en-US" altLang="ko-KR" sz="900" dirty="0">
                    <a:solidFill>
                      <a:srgbClr val="0043B2"/>
                    </a:solidFill>
                    <a:latin typeface="SamsungOne-700" panose="020B0803030303020204" pitchFamily="34" charset="0"/>
                    <a:ea typeface="SamsungOne-700" panose="020B0803030303020204" pitchFamily="34" charset="0"/>
                  </a:rPr>
                  <a:t> </a:t>
                </a:r>
                <a:r>
                  <a:rPr lang="en-US" altLang="ko-KR" sz="900" dirty="0" err="1">
                    <a:solidFill>
                      <a:srgbClr val="0043B2"/>
                    </a:solidFill>
                    <a:latin typeface="SamsungOne-700" panose="020B0803030303020204" pitchFamily="34" charset="0"/>
                    <a:ea typeface="SamsungOne-700" panose="020B0803030303020204" pitchFamily="34" charset="0"/>
                  </a:rPr>
                  <a:t>AzCopy</a:t>
                </a:r>
                <a:endParaRPr lang="en-US" altLang="ko-KR" sz="900" dirty="0">
                  <a:solidFill>
                    <a:srgbClr val="0043B2"/>
                  </a:solidFill>
                  <a:latin typeface="SamsungOne-700" panose="020B0803030303020204" pitchFamily="34" charset="0"/>
                  <a:ea typeface="SamsungOne-700" panose="020B0803030303020204" pitchFamily="34" charset="0"/>
                </a:endParaRPr>
              </a:p>
            </p:txBody>
          </p:sp>
        </p:grpSp>
        <p:sp>
          <p:nvSpPr>
            <p:cNvPr id="16" name="직사각형 15">
              <a:extLst>
                <a:ext uri="{FF2B5EF4-FFF2-40B4-BE49-F238E27FC236}">
                  <a16:creationId xmlns:a16="http://schemas.microsoft.com/office/drawing/2014/main" id="{187F5548-5058-4CC0-A8F5-17EBED68AB0E}"/>
                </a:ext>
              </a:extLst>
            </p:cNvPr>
            <p:cNvSpPr/>
            <p:nvPr/>
          </p:nvSpPr>
          <p:spPr>
            <a:xfrm>
              <a:off x="1810915" y="4051283"/>
              <a:ext cx="941284" cy="363176"/>
            </a:xfrm>
            <a:prstGeom prst="rect">
              <a:avLst/>
            </a:prstGeom>
          </p:spPr>
          <p:txBody>
            <a:bodyPr wrap="none">
              <a:spAutoFit/>
            </a:bodyPr>
            <a:lstStyle/>
            <a:p>
              <a:pPr algn="ctr">
                <a:lnSpc>
                  <a:spcPct val="80000"/>
                </a:lnSpc>
              </a:pPr>
              <a:r>
                <a:rPr lang="en-US" altLang="ko-KR" sz="1100" dirty="0">
                  <a:solidFill>
                    <a:srgbClr val="0043B2"/>
                  </a:solidFill>
                  <a:latin typeface="SamsungOne-700" panose="020B0803030303020204" pitchFamily="34" charset="0"/>
                  <a:ea typeface="SamsungOne-700" panose="020B0803030303020204" pitchFamily="34" charset="0"/>
                </a:rPr>
                <a:t>Sensors and</a:t>
              </a:r>
            </a:p>
            <a:p>
              <a:pPr algn="ctr">
                <a:lnSpc>
                  <a:spcPct val="80000"/>
                </a:lnSpc>
              </a:pPr>
              <a:r>
                <a:rPr lang="en-US" altLang="ko-KR" sz="1100" dirty="0">
                  <a:solidFill>
                    <a:srgbClr val="0043B2"/>
                  </a:solidFill>
                  <a:latin typeface="SamsungOne-700" panose="020B0803030303020204" pitchFamily="34" charset="0"/>
                  <a:ea typeface="SamsungOne-700" panose="020B0803030303020204" pitchFamily="34" charset="0"/>
                </a:rPr>
                <a:t>devices</a:t>
              </a:r>
              <a:endParaRPr lang="ko-KR" altLang="en-US" sz="1100" dirty="0">
                <a:ea typeface="SamsungOneKorean 400" panose="020B0503030303020204" pitchFamily="50" charset="-127"/>
              </a:endParaRPr>
            </a:p>
          </p:txBody>
        </p:sp>
        <p:sp>
          <p:nvSpPr>
            <p:cNvPr id="17" name="오른쪽 화살표 54">
              <a:extLst>
                <a:ext uri="{FF2B5EF4-FFF2-40B4-BE49-F238E27FC236}">
                  <a16:creationId xmlns:a16="http://schemas.microsoft.com/office/drawing/2014/main" id="{F25DB945-FFC7-4CDE-90D8-4B7B802C2244}"/>
                </a:ext>
              </a:extLst>
            </p:cNvPr>
            <p:cNvSpPr/>
            <p:nvPr/>
          </p:nvSpPr>
          <p:spPr>
            <a:xfrm>
              <a:off x="2672912" y="4159004"/>
              <a:ext cx="261848" cy="190823"/>
            </a:xfrm>
            <a:prstGeom prst="rightArrow">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8" name="오른쪽 화살표 55">
              <a:extLst>
                <a:ext uri="{FF2B5EF4-FFF2-40B4-BE49-F238E27FC236}">
                  <a16:creationId xmlns:a16="http://schemas.microsoft.com/office/drawing/2014/main" id="{9542B399-71DA-4037-A412-28A73DD35AA3}"/>
                </a:ext>
              </a:extLst>
            </p:cNvPr>
            <p:cNvSpPr/>
            <p:nvPr/>
          </p:nvSpPr>
          <p:spPr>
            <a:xfrm>
              <a:off x="4693763" y="4611972"/>
              <a:ext cx="261848" cy="190823"/>
            </a:xfrm>
            <a:prstGeom prst="rightArrow">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9" name="오른쪽 화살표 56">
              <a:extLst>
                <a:ext uri="{FF2B5EF4-FFF2-40B4-BE49-F238E27FC236}">
                  <a16:creationId xmlns:a16="http://schemas.microsoft.com/office/drawing/2014/main" id="{2F9B404F-AB61-4FFF-9BE2-4FCA728B2C45}"/>
                </a:ext>
              </a:extLst>
            </p:cNvPr>
            <p:cNvSpPr/>
            <p:nvPr/>
          </p:nvSpPr>
          <p:spPr>
            <a:xfrm>
              <a:off x="6861419" y="4611972"/>
              <a:ext cx="261848" cy="190823"/>
            </a:xfrm>
            <a:prstGeom prst="rightArrow">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0" name="오른쪽 화살표 57">
              <a:extLst>
                <a:ext uri="{FF2B5EF4-FFF2-40B4-BE49-F238E27FC236}">
                  <a16:creationId xmlns:a16="http://schemas.microsoft.com/office/drawing/2014/main" id="{326076AD-17FE-48A1-88C0-8E0D36E70F73}"/>
                </a:ext>
              </a:extLst>
            </p:cNvPr>
            <p:cNvSpPr/>
            <p:nvPr/>
          </p:nvSpPr>
          <p:spPr>
            <a:xfrm rot="5400000">
              <a:off x="5769402" y="4170042"/>
              <a:ext cx="261848" cy="190823"/>
            </a:xfrm>
            <a:prstGeom prst="rightArrow">
              <a:avLst/>
            </a:prstGeom>
            <a:solidFill>
              <a:srgbClr val="0043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21" name="그림 20">
              <a:extLst>
                <a:ext uri="{FF2B5EF4-FFF2-40B4-BE49-F238E27FC236}">
                  <a16:creationId xmlns:a16="http://schemas.microsoft.com/office/drawing/2014/main" id="{28D7B602-41A0-4D40-9EFE-3FDD84D503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0702" y="3727128"/>
              <a:ext cx="249937" cy="231648"/>
            </a:xfrm>
            <a:prstGeom prst="rect">
              <a:avLst/>
            </a:prstGeom>
          </p:spPr>
        </p:pic>
        <p:pic>
          <p:nvPicPr>
            <p:cNvPr id="22" name="그림 21">
              <a:extLst>
                <a:ext uri="{FF2B5EF4-FFF2-40B4-BE49-F238E27FC236}">
                  <a16:creationId xmlns:a16="http://schemas.microsoft.com/office/drawing/2014/main" id="{9932B65E-8F21-4EA3-9503-6942959C9A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0" t="640" r="-1240" b="23685"/>
            <a:stretch/>
          </p:blipFill>
          <p:spPr>
            <a:xfrm>
              <a:off x="4088495" y="3738911"/>
              <a:ext cx="300066" cy="219865"/>
            </a:xfrm>
            <a:prstGeom prst="rect">
              <a:avLst/>
            </a:prstGeom>
          </p:spPr>
        </p:pic>
        <p:pic>
          <p:nvPicPr>
            <p:cNvPr id="23" name="그림 22">
              <a:extLst>
                <a:ext uri="{FF2B5EF4-FFF2-40B4-BE49-F238E27FC236}">
                  <a16:creationId xmlns:a16="http://schemas.microsoft.com/office/drawing/2014/main" id="{197525B3-B770-4BF7-BCF3-FAB8F0F608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6452" y="3727128"/>
              <a:ext cx="249937" cy="231648"/>
            </a:xfrm>
            <a:prstGeom prst="rect">
              <a:avLst/>
            </a:prstGeom>
          </p:spPr>
        </p:pic>
        <p:pic>
          <p:nvPicPr>
            <p:cNvPr id="24" name="그림 23">
              <a:extLst>
                <a:ext uri="{FF2B5EF4-FFF2-40B4-BE49-F238E27FC236}">
                  <a16:creationId xmlns:a16="http://schemas.microsoft.com/office/drawing/2014/main" id="{314C771D-4FAE-4B6E-96EB-CFD28C6AEF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0" t="640" r="-1240" b="23685"/>
            <a:stretch/>
          </p:blipFill>
          <p:spPr>
            <a:xfrm>
              <a:off x="8214245" y="3738911"/>
              <a:ext cx="300066" cy="219865"/>
            </a:xfrm>
            <a:prstGeom prst="rect">
              <a:avLst/>
            </a:prstGeom>
          </p:spPr>
        </p:pic>
        <p:pic>
          <p:nvPicPr>
            <p:cNvPr id="25" name="그림 24">
              <a:extLst>
                <a:ext uri="{FF2B5EF4-FFF2-40B4-BE49-F238E27FC236}">
                  <a16:creationId xmlns:a16="http://schemas.microsoft.com/office/drawing/2014/main" id="{1685BDB2-5065-4DF9-A3B9-3F72611DB3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7918" y="4245980"/>
              <a:ext cx="317401" cy="253921"/>
            </a:xfrm>
            <a:prstGeom prst="rect">
              <a:avLst/>
            </a:prstGeom>
          </p:spPr>
        </p:pic>
        <p:pic>
          <p:nvPicPr>
            <p:cNvPr id="26" name="그림 25">
              <a:extLst>
                <a:ext uri="{FF2B5EF4-FFF2-40B4-BE49-F238E27FC236}">
                  <a16:creationId xmlns:a16="http://schemas.microsoft.com/office/drawing/2014/main" id="{79B333C7-0421-4DDC-B62B-5EBFC941D0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5959" y="4245980"/>
              <a:ext cx="317401" cy="253921"/>
            </a:xfrm>
            <a:prstGeom prst="rect">
              <a:avLst/>
            </a:prstGeom>
          </p:spPr>
        </p:pic>
        <p:pic>
          <p:nvPicPr>
            <p:cNvPr id="27" name="그림 26">
              <a:extLst>
                <a:ext uri="{FF2B5EF4-FFF2-40B4-BE49-F238E27FC236}">
                  <a16:creationId xmlns:a16="http://schemas.microsoft.com/office/drawing/2014/main" id="{804C1BB6-81B8-461B-B168-8719CA65BB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8977" y="4732576"/>
              <a:ext cx="335281" cy="335281"/>
            </a:xfrm>
            <a:prstGeom prst="rect">
              <a:avLst/>
            </a:prstGeom>
          </p:spPr>
        </p:pic>
        <p:pic>
          <p:nvPicPr>
            <p:cNvPr id="28" name="그림 27">
              <a:extLst>
                <a:ext uri="{FF2B5EF4-FFF2-40B4-BE49-F238E27FC236}">
                  <a16:creationId xmlns:a16="http://schemas.microsoft.com/office/drawing/2014/main" id="{58F565B5-6539-457D-AC13-0CC550FDA9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7018" y="4744380"/>
              <a:ext cx="335281" cy="335281"/>
            </a:xfrm>
            <a:prstGeom prst="rect">
              <a:avLst/>
            </a:prstGeom>
          </p:spPr>
        </p:pic>
        <p:pic>
          <p:nvPicPr>
            <p:cNvPr id="29" name="그림 28">
              <a:extLst>
                <a:ext uri="{FF2B5EF4-FFF2-40B4-BE49-F238E27FC236}">
                  <a16:creationId xmlns:a16="http://schemas.microsoft.com/office/drawing/2014/main" id="{F424E6AB-5084-4330-82C5-6A2A8BF611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1229" y="3431365"/>
              <a:ext cx="288463" cy="247234"/>
            </a:xfrm>
            <a:prstGeom prst="rect">
              <a:avLst/>
            </a:prstGeom>
          </p:spPr>
        </p:pic>
        <p:pic>
          <p:nvPicPr>
            <p:cNvPr id="30" name="그림 29">
              <a:extLst>
                <a:ext uri="{FF2B5EF4-FFF2-40B4-BE49-F238E27FC236}">
                  <a16:creationId xmlns:a16="http://schemas.microsoft.com/office/drawing/2014/main" id="{5036025B-F157-474D-A9ED-2E9FA5A375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0" t="640" r="-1240" b="23685"/>
            <a:stretch/>
          </p:blipFill>
          <p:spPr>
            <a:xfrm>
              <a:off x="6098676" y="3435638"/>
              <a:ext cx="300066" cy="219865"/>
            </a:xfrm>
            <a:prstGeom prst="rect">
              <a:avLst/>
            </a:prstGeom>
          </p:spPr>
        </p:pic>
        <p:pic>
          <p:nvPicPr>
            <p:cNvPr id="31" name="그림 30">
              <a:extLst>
                <a:ext uri="{FF2B5EF4-FFF2-40B4-BE49-F238E27FC236}">
                  <a16:creationId xmlns:a16="http://schemas.microsoft.com/office/drawing/2014/main" id="{3A6E6AE9-E73B-45BC-9678-E0B1E5E2A0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2672" y="4777907"/>
              <a:ext cx="347473" cy="268225"/>
            </a:xfrm>
            <a:prstGeom prst="rect">
              <a:avLst/>
            </a:prstGeom>
          </p:spPr>
        </p:pic>
        <p:sp>
          <p:nvSpPr>
            <p:cNvPr id="32" name="직사각형 31">
              <a:extLst>
                <a:ext uri="{FF2B5EF4-FFF2-40B4-BE49-F238E27FC236}">
                  <a16:creationId xmlns:a16="http://schemas.microsoft.com/office/drawing/2014/main" id="{948CF635-9F4E-460E-89D5-1C324EDB4589}"/>
                </a:ext>
              </a:extLst>
            </p:cNvPr>
            <p:cNvSpPr/>
            <p:nvPr/>
          </p:nvSpPr>
          <p:spPr>
            <a:xfrm>
              <a:off x="5502577" y="3871621"/>
              <a:ext cx="579005" cy="206531"/>
            </a:xfrm>
            <a:prstGeom prst="rect">
              <a:avLst/>
            </a:prstGeom>
          </p:spPr>
          <p:txBody>
            <a:bodyPr wrap="none">
              <a:spAutoFit/>
            </a:bodyPr>
            <a:lstStyle/>
            <a:p>
              <a:pPr algn="ctr">
                <a:lnSpc>
                  <a:spcPct val="80000"/>
                </a:lnSpc>
              </a:pPr>
              <a:r>
                <a:rPr lang="en-US" altLang="ko-KR" sz="900" dirty="0">
                  <a:solidFill>
                    <a:srgbClr val="0043B2"/>
                  </a:solidFill>
                  <a:latin typeface="SamsungOne-700" panose="020B0803030303020204" pitchFamily="34" charset="0"/>
                  <a:ea typeface="SamsungOne-700" panose="020B0803030303020204" pitchFamily="34" charset="0"/>
                </a:rPr>
                <a:t>Hadoop</a:t>
              </a:r>
            </a:p>
          </p:txBody>
        </p:sp>
        <p:sp>
          <p:nvSpPr>
            <p:cNvPr id="33" name="직사각형 32">
              <a:extLst>
                <a:ext uri="{FF2B5EF4-FFF2-40B4-BE49-F238E27FC236}">
                  <a16:creationId xmlns:a16="http://schemas.microsoft.com/office/drawing/2014/main" id="{A5FA6BA5-691A-419A-875C-9834B919D62C}"/>
                </a:ext>
              </a:extLst>
            </p:cNvPr>
            <p:cNvSpPr/>
            <p:nvPr/>
          </p:nvSpPr>
          <p:spPr>
            <a:xfrm>
              <a:off x="6424667" y="3872338"/>
              <a:ext cx="498856" cy="206531"/>
            </a:xfrm>
            <a:prstGeom prst="rect">
              <a:avLst/>
            </a:prstGeom>
          </p:spPr>
          <p:txBody>
            <a:bodyPr wrap="none">
              <a:spAutoFit/>
            </a:bodyPr>
            <a:lstStyle/>
            <a:p>
              <a:pPr algn="ctr">
                <a:lnSpc>
                  <a:spcPct val="80000"/>
                </a:lnSpc>
              </a:pPr>
              <a:r>
                <a:rPr lang="en-US" altLang="ko-KR" sz="900" dirty="0">
                  <a:solidFill>
                    <a:srgbClr val="0043B2"/>
                  </a:solidFill>
                  <a:latin typeface="SamsungOne-700" panose="020B0803030303020204" pitchFamily="34" charset="0"/>
                  <a:ea typeface="SamsungOne-700" panose="020B0803030303020204" pitchFamily="34" charset="0"/>
                </a:rPr>
                <a:t>Storm</a:t>
              </a:r>
            </a:p>
          </p:txBody>
        </p:sp>
        <p:cxnSp>
          <p:nvCxnSpPr>
            <p:cNvPr id="34" name="꺾인 연결선 76">
              <a:extLst>
                <a:ext uri="{FF2B5EF4-FFF2-40B4-BE49-F238E27FC236}">
                  <a16:creationId xmlns:a16="http://schemas.microsoft.com/office/drawing/2014/main" id="{EABDAB1D-D233-47D4-AAFD-3997C396AF99}"/>
                </a:ext>
              </a:extLst>
            </p:cNvPr>
            <p:cNvCxnSpPr>
              <a:stCxn id="32" idx="0"/>
              <a:endCxn id="33" idx="0"/>
            </p:cNvCxnSpPr>
            <p:nvPr/>
          </p:nvCxnSpPr>
          <p:spPr>
            <a:xfrm rot="16200000" flipH="1">
              <a:off x="6232728" y="3430972"/>
              <a:ext cx="717" cy="882015"/>
            </a:xfrm>
            <a:prstGeom prst="bentConnector3">
              <a:avLst>
                <a:gd name="adj1" fmla="val -31882845"/>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1A25EC6F-5AFF-40DE-BA5D-30B16CA3E9A5}"/>
                </a:ext>
              </a:extLst>
            </p:cNvPr>
            <p:cNvCxnSpPr>
              <a:stCxn id="12" idx="0"/>
              <a:endCxn id="30" idx="2"/>
            </p:cNvCxnSpPr>
            <p:nvPr/>
          </p:nvCxnSpPr>
          <p:spPr>
            <a:xfrm flipV="1">
              <a:off x="6246937" y="3655503"/>
              <a:ext cx="1772" cy="224341"/>
            </a:xfrm>
            <a:prstGeom prst="line">
              <a:avLst/>
            </a:prstGeom>
            <a:ln w="12700">
              <a:solidFill>
                <a:srgbClr val="0043B2"/>
              </a:solidFill>
            </a:ln>
          </p:spPr>
          <p:style>
            <a:lnRef idx="1">
              <a:schemeClr val="accent1"/>
            </a:lnRef>
            <a:fillRef idx="0">
              <a:schemeClr val="accent1"/>
            </a:fillRef>
            <a:effectRef idx="0">
              <a:schemeClr val="accent1"/>
            </a:effectRef>
            <a:fontRef idx="minor">
              <a:schemeClr val="tx1"/>
            </a:fontRef>
          </p:style>
        </p:cxnSp>
        <p:pic>
          <p:nvPicPr>
            <p:cNvPr id="36" name="그림 35">
              <a:extLst>
                <a:ext uri="{FF2B5EF4-FFF2-40B4-BE49-F238E27FC236}">
                  <a16:creationId xmlns:a16="http://schemas.microsoft.com/office/drawing/2014/main" id="{D5C4F7C8-3DBA-407A-9EB6-BEFA5B0EE3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72453" y="4038305"/>
              <a:ext cx="545155" cy="454296"/>
            </a:xfrm>
            <a:prstGeom prst="rect">
              <a:avLst/>
            </a:prstGeom>
          </p:spPr>
        </p:pic>
      </p:grpSp>
      <p:pic>
        <p:nvPicPr>
          <p:cNvPr id="59" name="Picture 2" descr="Distributed and fault-tolerant realtime computation">
            <a:extLst>
              <a:ext uri="{FF2B5EF4-FFF2-40B4-BE49-F238E27FC236}">
                <a16:creationId xmlns:a16="http://schemas.microsoft.com/office/drawing/2014/main" id="{51418C2F-CB65-4007-BE4D-7432040B1F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32093" y="5576417"/>
            <a:ext cx="844669" cy="28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067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365006"/>
            <a:ext cx="8796528" cy="493776"/>
          </a:xfrm>
        </p:spPr>
        <p:txBody>
          <a:bodyPr/>
          <a:lstStyle/>
          <a:p>
            <a:r>
              <a:rPr kumimoji="1" lang="en-US" altLang="ko-KR" dirty="0" err="1">
                <a:ea typeface="SamsungOneKorean 400" panose="020B0503030303020204" pitchFamily="50" charset="-127"/>
              </a:rPr>
              <a:t>Các</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tính</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năng</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chính</a:t>
            </a:r>
            <a:r>
              <a:rPr kumimoji="1" lang="en-US" altLang="ko-KR" dirty="0">
                <a:ea typeface="SamsungOneKorean 400" panose="020B0503030303020204" pitchFamily="50" charset="-127"/>
              </a:rPr>
              <a:t> </a:t>
            </a:r>
            <a:r>
              <a:rPr kumimoji="1" lang="en-US" altLang="ko-KR" dirty="0" err="1">
                <a:ea typeface="SamsungOneKorean 400" panose="020B0503030303020204" pitchFamily="50" charset="-127"/>
              </a:rPr>
              <a:t>của</a:t>
            </a:r>
            <a:r>
              <a:rPr kumimoji="1" lang="en-US" altLang="ko-KR" dirty="0">
                <a:ea typeface="SamsungOneKorean 400" panose="020B0503030303020204" pitchFamily="50" charset="-127"/>
              </a:rPr>
              <a:t> Data Lake Storage Gen2</a:t>
            </a:r>
            <a:endParaRPr kumimoji="1"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a:t>T</a:t>
            </a:r>
            <a:r>
              <a:rPr lang="vi-VN" altLang="ko-KR" dirty="0"/>
              <a:t>ruy cập tương thích Hadoop</a:t>
            </a:r>
            <a:endParaRPr lang="en-US" altLang="ko-KR" dirty="0"/>
          </a:p>
          <a:p>
            <a:pPr lvl="1"/>
            <a:r>
              <a:rPr kumimoji="1" lang="en-US" altLang="ko-KR" dirty="0"/>
              <a:t>HDFS</a:t>
            </a:r>
          </a:p>
          <a:p>
            <a:pPr lvl="1"/>
            <a:r>
              <a:rPr kumimoji="1" lang="en-US" altLang="ko-KR" dirty="0"/>
              <a:t>Azure HDInsight, </a:t>
            </a:r>
            <a:r>
              <a:rPr kumimoji="1" lang="en-US" altLang="ko-KR" dirty="0" err="1"/>
              <a:t>Gạch</a:t>
            </a:r>
            <a:r>
              <a:rPr kumimoji="1" lang="en-US" altLang="ko-KR" dirty="0"/>
              <a:t> </a:t>
            </a:r>
            <a:r>
              <a:rPr kumimoji="1" lang="en-US" altLang="ko-KR" dirty="0" err="1"/>
              <a:t>dữ</a:t>
            </a:r>
            <a:r>
              <a:rPr kumimoji="1" lang="en-US" altLang="ko-KR" dirty="0"/>
              <a:t> </a:t>
            </a:r>
            <a:r>
              <a:rPr kumimoji="1" lang="en-US" altLang="ko-KR" dirty="0" err="1"/>
              <a:t>liệu</a:t>
            </a:r>
            <a:r>
              <a:rPr kumimoji="1" lang="en-US" altLang="ko-KR" dirty="0"/>
              <a:t> Azure , </a:t>
            </a:r>
            <a:r>
              <a:rPr kumimoji="1" lang="en-US" altLang="ko-KR" dirty="0" err="1"/>
              <a:t>và</a:t>
            </a:r>
            <a:r>
              <a:rPr kumimoji="1" lang="en-US" altLang="ko-KR" dirty="0"/>
              <a:t> </a:t>
            </a:r>
            <a:r>
              <a:rPr kumimoji="1" lang="en-US" altLang="ko-KR" dirty="0" err="1"/>
              <a:t>Phân</a:t>
            </a:r>
            <a:r>
              <a:rPr kumimoji="1" lang="en-US" altLang="ko-KR" dirty="0"/>
              <a:t> </a:t>
            </a:r>
            <a:r>
              <a:rPr kumimoji="1" lang="en-US" altLang="ko-KR" dirty="0" err="1"/>
              <a:t>tích</a:t>
            </a:r>
            <a:r>
              <a:rPr kumimoji="1" lang="en-US" altLang="ko-KR" dirty="0"/>
              <a:t> Synapse Azure</a:t>
            </a:r>
          </a:p>
          <a:p>
            <a:r>
              <a:rPr lang="vi-VN" altLang="ko-KR" dirty="0"/>
              <a:t>Một siêu quyền POSIX</a:t>
            </a:r>
          </a:p>
          <a:p>
            <a:r>
              <a:rPr lang="en-US" altLang="ko-KR" dirty="0"/>
              <a:t>C</a:t>
            </a:r>
            <a:r>
              <a:rPr lang="vi-VN" altLang="ko-KR" dirty="0"/>
              <a:t>hi phí hiệu quả</a:t>
            </a:r>
          </a:p>
          <a:p>
            <a:r>
              <a:rPr lang="vi-VN" altLang="ko-KR" dirty="0"/>
              <a:t>Trình điều khiển được tối ưu hóa</a:t>
            </a:r>
          </a:p>
          <a:p>
            <a:r>
              <a:rPr lang="en-US" altLang="ko-KR" dirty="0"/>
              <a:t>K</a:t>
            </a:r>
            <a:r>
              <a:rPr lang="vi-VN" altLang="ko-KR" dirty="0"/>
              <a:t>hả năng mở rộng</a:t>
            </a:r>
          </a:p>
          <a:p>
            <a:r>
              <a:rPr lang="vi-VN" altLang="ko-KR" dirty="0"/>
              <a:t>Tích hợp dịch vụ Azure được hỗ trợ và nền tảng nguồn mở</a:t>
            </a:r>
            <a:endParaRPr lang="ko-KR" altLang="en-US" dirty="0"/>
          </a:p>
        </p:txBody>
      </p:sp>
    </p:spTree>
    <p:extLst>
      <p:ext uri="{BB962C8B-B14F-4D97-AF65-F5344CB8AC3E}">
        <p14:creationId xmlns:p14="http://schemas.microsoft.com/office/powerpoint/2010/main" val="2688381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Dịch vụ lưu trữ Blob</a:t>
            </a:r>
            <a:endParaRPr kumimoji="1"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Cung cấp bộ nhớ đối tượng có thể được sử dụng để lưu trữ và cung cấp dữ liệu phi cấu trúc</a:t>
            </a:r>
          </a:p>
          <a:p>
            <a:r>
              <a:rPr lang="vi-VN" altLang="ko-KR" dirty="0"/>
              <a:t>Dữ liệu này có thể bao gồm từ dữ liệu Ứng dụng và Web đến hình ảnh, tệp, Dữ liệu lớn từ IoT và tất nhiên là các bản sao lưu và lưu trữ</a:t>
            </a:r>
          </a:p>
          <a:p>
            <a:r>
              <a:rPr lang="vi-VN" altLang="ko-KR" dirty="0"/>
              <a:t>Lưu trữ dữ liệu hàng petabyte</a:t>
            </a:r>
          </a:p>
          <a:p>
            <a:r>
              <a:rPr lang="vi-VN" altLang="ko-KR" dirty="0"/>
              <a:t>Các loại độ bền lưu trữ Blob</a:t>
            </a:r>
            <a:endParaRPr lang="en-US" altLang="ko-KR" dirty="0"/>
          </a:p>
          <a:p>
            <a:pPr lvl="1"/>
            <a:r>
              <a:rPr lang="en-US" altLang="ko-KR" dirty="0"/>
              <a:t>Local Redundant Storage (LRS): </a:t>
            </a:r>
            <a:r>
              <a:rPr lang="vi-VN" altLang="ko-KR" dirty="0"/>
              <a:t>Lưu trữ dự phòng cục bộ</a:t>
            </a:r>
            <a:endParaRPr lang="en-US" altLang="ko-KR" dirty="0"/>
          </a:p>
          <a:p>
            <a:pPr lvl="1"/>
            <a:r>
              <a:rPr lang="en-US" altLang="ko-KR" dirty="0"/>
              <a:t>Zone Redundant Storage (ZRS): </a:t>
            </a:r>
            <a:r>
              <a:rPr lang="vi-VN" altLang="ko-KR" dirty="0"/>
              <a:t>Vùng lưu trữ dự phòng</a:t>
            </a:r>
            <a:endParaRPr lang="en-US" altLang="ko-KR" dirty="0"/>
          </a:p>
          <a:p>
            <a:pPr lvl="1"/>
            <a:r>
              <a:rPr lang="en-US" altLang="ko-KR" dirty="0"/>
              <a:t>Geo Replicated Storage (GRS): </a:t>
            </a:r>
            <a:r>
              <a:rPr lang="vi-VN" altLang="ko-KR" dirty="0"/>
              <a:t>Lưu trữ sao chép địa lý</a:t>
            </a:r>
            <a:endParaRPr lang="en-US" altLang="ko-KR" dirty="0"/>
          </a:p>
          <a:p>
            <a:pPr lvl="1"/>
            <a:r>
              <a:rPr lang="en-US" altLang="ko-KR" dirty="0"/>
              <a:t>Read Access Geo Replicated Storage (RA-GRS): </a:t>
            </a:r>
            <a:r>
              <a:rPr lang="en-US" altLang="ko-KR" dirty="0" err="1"/>
              <a:t>Đọc</a:t>
            </a:r>
            <a:r>
              <a:rPr lang="en-US" altLang="ko-KR" dirty="0"/>
              <a:t> t</a:t>
            </a:r>
            <a:r>
              <a:rPr lang="vi-VN" altLang="ko-KR" dirty="0"/>
              <a:t>ruy cập </a:t>
            </a:r>
            <a:r>
              <a:rPr lang="en-US" altLang="ko-KR" dirty="0"/>
              <a:t>b</a:t>
            </a:r>
            <a:r>
              <a:rPr lang="vi-VN" altLang="ko-KR" dirty="0"/>
              <a:t>ộ lưu trữ được sao chép theo địa lý</a:t>
            </a:r>
            <a:r>
              <a:rPr lang="en-US" altLang="ko-KR" dirty="0"/>
              <a:t> </a:t>
            </a:r>
            <a:endParaRPr lang="ko-KR" altLang="en-US" dirty="0"/>
          </a:p>
        </p:txBody>
      </p:sp>
    </p:spTree>
    <p:extLst>
      <p:ext uri="{BB962C8B-B14F-4D97-AF65-F5344CB8AC3E}">
        <p14:creationId xmlns:p14="http://schemas.microsoft.com/office/powerpoint/2010/main" val="41120235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337658"/>
            <a:ext cx="8796528" cy="493776"/>
          </a:xfrm>
        </p:spPr>
        <p:txBody>
          <a:bodyPr/>
          <a:lstStyle/>
          <a:p>
            <a:r>
              <a:rPr kumimoji="1" lang="en-US" altLang="ko-KR" dirty="0">
                <a:ea typeface="SamsungOneKorean 400" panose="020B0503030303020204" pitchFamily="50" charset="-127"/>
              </a:rPr>
              <a:t>LRS(</a:t>
            </a:r>
            <a:r>
              <a:rPr lang="en-US" altLang="ko-KR" dirty="0">
                <a:ea typeface="SamsungOneKorean 400" panose="020B0503030303020204" pitchFamily="50" charset="-127"/>
              </a:rPr>
              <a:t>Local Redundant Storage):</a:t>
            </a:r>
          </a:p>
          <a:p>
            <a:r>
              <a:rPr kumimoji="1" lang="vi-VN" altLang="ko-KR" dirty="0">
                <a:ea typeface="SamsungOneKorean 400" panose="020B0503030303020204" pitchFamily="50" charset="-127"/>
              </a:rPr>
              <a:t>Lưu trữ dự phòng cục bộ</a:t>
            </a: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Bộ lưu trữ LRS lưu trữ ba bản sao dữ liệu trong một vùng duy nhất để bảo vệ chống lại lỗi đĩa, nút và giá đỡ.</a:t>
            </a:r>
            <a:endParaRPr lang="ko-KR" altLang="en-US" dirty="0"/>
          </a:p>
        </p:txBody>
      </p:sp>
      <p:grpSp>
        <p:nvGrpSpPr>
          <p:cNvPr id="7" name="그룹 6">
            <a:extLst>
              <a:ext uri="{FF2B5EF4-FFF2-40B4-BE49-F238E27FC236}">
                <a16:creationId xmlns:a16="http://schemas.microsoft.com/office/drawing/2014/main" id="{BA0F91BF-4C68-4D2C-8E2F-86FB7D250137}"/>
              </a:ext>
            </a:extLst>
          </p:cNvPr>
          <p:cNvGrpSpPr/>
          <p:nvPr/>
        </p:nvGrpSpPr>
        <p:grpSpPr>
          <a:xfrm>
            <a:off x="3200586" y="2683768"/>
            <a:ext cx="3467100" cy="3545500"/>
            <a:chOff x="3387506" y="2674803"/>
            <a:chExt cx="3467100" cy="3545500"/>
          </a:xfrm>
        </p:grpSpPr>
        <p:sp>
          <p:nvSpPr>
            <p:cNvPr id="8" name="모서리가 둥근 직사각형 9">
              <a:extLst>
                <a:ext uri="{FF2B5EF4-FFF2-40B4-BE49-F238E27FC236}">
                  <a16:creationId xmlns:a16="http://schemas.microsoft.com/office/drawing/2014/main" id="{E498486C-7727-4385-83D6-3993BA91C436}"/>
                </a:ext>
              </a:extLst>
            </p:cNvPr>
            <p:cNvSpPr/>
            <p:nvPr/>
          </p:nvSpPr>
          <p:spPr>
            <a:xfrm>
              <a:off x="3387506" y="2905603"/>
              <a:ext cx="3467100" cy="3314700"/>
            </a:xfrm>
            <a:prstGeom prst="roundRect">
              <a:avLst>
                <a:gd name="adj" fmla="val 5173"/>
              </a:avLst>
            </a:prstGeom>
            <a:solidFill>
              <a:schemeClr val="bg1">
                <a:lumMod val="95000"/>
              </a:schemeClr>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 name="모서리가 둥근 직사각형 10">
              <a:extLst>
                <a:ext uri="{FF2B5EF4-FFF2-40B4-BE49-F238E27FC236}">
                  <a16:creationId xmlns:a16="http://schemas.microsoft.com/office/drawing/2014/main" id="{12CF0E9A-8504-4F4E-A384-8A7F3F8A1829}"/>
                </a:ext>
              </a:extLst>
            </p:cNvPr>
            <p:cNvSpPr/>
            <p:nvPr/>
          </p:nvSpPr>
          <p:spPr>
            <a:xfrm>
              <a:off x="3534553" y="3053311"/>
              <a:ext cx="3173006" cy="2979935"/>
            </a:xfrm>
            <a:prstGeom prst="roundRect">
              <a:avLst>
                <a:gd name="adj" fmla="val 517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모서리가 둥근 직사각형 11">
              <a:extLst>
                <a:ext uri="{FF2B5EF4-FFF2-40B4-BE49-F238E27FC236}">
                  <a16:creationId xmlns:a16="http://schemas.microsoft.com/office/drawing/2014/main" id="{16E77C45-FB44-491E-816F-A1E255D76FF6}"/>
                </a:ext>
              </a:extLst>
            </p:cNvPr>
            <p:cNvSpPr/>
            <p:nvPr/>
          </p:nvSpPr>
          <p:spPr>
            <a:xfrm>
              <a:off x="3721473" y="3537496"/>
              <a:ext cx="2799167" cy="2321850"/>
            </a:xfrm>
            <a:prstGeom prst="roundRect">
              <a:avLst>
                <a:gd name="adj" fmla="val 5173"/>
              </a:avLst>
            </a:prstGeom>
            <a:solidFill>
              <a:schemeClr val="bg2"/>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1" name="모서리가 둥근 직사각형 12">
              <a:extLst>
                <a:ext uri="{FF2B5EF4-FFF2-40B4-BE49-F238E27FC236}">
                  <a16:creationId xmlns:a16="http://schemas.microsoft.com/office/drawing/2014/main" id="{C00EE46A-8004-4C84-8401-5D6199396900}"/>
                </a:ext>
              </a:extLst>
            </p:cNvPr>
            <p:cNvSpPr/>
            <p:nvPr/>
          </p:nvSpPr>
          <p:spPr>
            <a:xfrm>
              <a:off x="3868472" y="3892048"/>
              <a:ext cx="2505167" cy="1818382"/>
            </a:xfrm>
            <a:prstGeom prst="roundRect">
              <a:avLst>
                <a:gd name="adj" fmla="val 5173"/>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2" name="직사각형 11">
              <a:extLst>
                <a:ext uri="{FF2B5EF4-FFF2-40B4-BE49-F238E27FC236}">
                  <a16:creationId xmlns:a16="http://schemas.microsoft.com/office/drawing/2014/main" id="{7FAEE48D-EF81-40A7-A113-77EA5E6EA3EF}"/>
                </a:ext>
              </a:extLst>
            </p:cNvPr>
            <p:cNvSpPr/>
            <p:nvPr/>
          </p:nvSpPr>
          <p:spPr>
            <a:xfrm>
              <a:off x="3492255" y="2674803"/>
              <a:ext cx="1135247" cy="264688"/>
            </a:xfrm>
            <a:prstGeom prst="rect">
              <a:avLst/>
            </a:prstGeom>
          </p:spPr>
          <p:txBody>
            <a:bodyPr wrap="none">
              <a:spAutoFit/>
            </a:bodyPr>
            <a:lstStyle/>
            <a:p>
              <a:pPr>
                <a:lnSpc>
                  <a:spcPct val="80000"/>
                </a:lnSpc>
              </a:pPr>
              <a:r>
                <a:rPr lang="en-US" altLang="ko-KR" sz="1400" dirty="0" err="1">
                  <a:solidFill>
                    <a:srgbClr val="0043B2"/>
                  </a:solidFill>
                  <a:latin typeface="SamsungOne-700" panose="020B0803030303020204" pitchFamily="34" charset="0"/>
                  <a:ea typeface="SamsungOne-700" panose="020B0803030303020204" pitchFamily="34" charset="0"/>
                </a:rPr>
                <a:t>Vùng</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sơ</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cấp</a:t>
              </a:r>
              <a:endParaRPr lang="ko-KR" altLang="en-US" sz="1400" dirty="0">
                <a:ea typeface="SamsungOneKorean 400" panose="020B0503030303020204" pitchFamily="50" charset="-127"/>
              </a:endParaRPr>
            </a:p>
          </p:txBody>
        </p:sp>
        <p:sp>
          <p:nvSpPr>
            <p:cNvPr id="13" name="직사각형 12">
              <a:extLst>
                <a:ext uri="{FF2B5EF4-FFF2-40B4-BE49-F238E27FC236}">
                  <a16:creationId xmlns:a16="http://schemas.microsoft.com/office/drawing/2014/main" id="{92C9B1A2-E9BB-4C17-A08C-E59DBDB61FAC}"/>
                </a:ext>
              </a:extLst>
            </p:cNvPr>
            <p:cNvSpPr/>
            <p:nvPr/>
          </p:nvSpPr>
          <p:spPr>
            <a:xfrm>
              <a:off x="3868472" y="3649735"/>
              <a:ext cx="487634" cy="270074"/>
            </a:xfrm>
            <a:prstGeom prst="rect">
              <a:avLst/>
            </a:prstGeom>
          </p:spPr>
          <p:txBody>
            <a:bodyPr wrap="none">
              <a:spAutoFit/>
            </a:bodyPr>
            <a:lstStyle/>
            <a:p>
              <a:pPr>
                <a:lnSpc>
                  <a:spcPct val="80000"/>
                </a:lnSpc>
              </a:pPr>
              <a:r>
                <a:rPr lang="en-US" altLang="ko-KR" sz="1400" dirty="0">
                  <a:solidFill>
                    <a:srgbClr val="0043B2"/>
                  </a:solidFill>
                  <a:latin typeface="SamsungOne-700" panose="020B0803030303020204" pitchFamily="34" charset="0"/>
                  <a:ea typeface="SamsungOne-700" panose="020B0803030303020204" pitchFamily="34" charset="0"/>
                </a:rPr>
                <a:t>LRS</a:t>
              </a:r>
              <a:endParaRPr lang="ko-KR" altLang="en-US" sz="1400" dirty="0">
                <a:ea typeface="SamsungOneKorean 400" panose="020B0503030303020204" pitchFamily="50" charset="-127"/>
              </a:endParaRPr>
            </a:p>
          </p:txBody>
        </p:sp>
        <p:sp>
          <p:nvSpPr>
            <p:cNvPr id="14" name="직사각형 13">
              <a:extLst>
                <a:ext uri="{FF2B5EF4-FFF2-40B4-BE49-F238E27FC236}">
                  <a16:creationId xmlns:a16="http://schemas.microsoft.com/office/drawing/2014/main" id="{D9282D78-5F51-4106-AEFB-C555E4D0CB6D}"/>
                </a:ext>
              </a:extLst>
            </p:cNvPr>
            <p:cNvSpPr/>
            <p:nvPr/>
          </p:nvSpPr>
          <p:spPr>
            <a:xfrm>
              <a:off x="4928648" y="4148461"/>
              <a:ext cx="986167" cy="442429"/>
            </a:xfrm>
            <a:prstGeom prst="rect">
              <a:avLst/>
            </a:prstGeom>
          </p:spPr>
          <p:txBody>
            <a:bodyPr wrap="none">
              <a:spAutoFit/>
            </a:bodyPr>
            <a:lstStyle/>
            <a:p>
              <a:pPr algn="ctr">
                <a:lnSpc>
                  <a:spcPct val="80000"/>
                </a:lnSpc>
              </a:pPr>
              <a:r>
                <a:rPr lang="vi-VN" altLang="ko-KR" sz="1400" dirty="0">
                  <a:solidFill>
                    <a:srgbClr val="0043B2"/>
                  </a:solidFill>
                  <a:latin typeface="SamsungOne-700" panose="020B0803030303020204" pitchFamily="34" charset="0"/>
                  <a:ea typeface="SamsungOne-700" panose="020B0803030303020204" pitchFamily="34" charset="0"/>
                </a:rPr>
                <a:t>Tài khoản </a:t>
              </a:r>
              <a:endParaRPr lang="en-US" altLang="ko-KR" sz="1400" dirty="0">
                <a:solidFill>
                  <a:srgbClr val="0043B2"/>
                </a:solidFill>
                <a:latin typeface="SamsungOne-700" panose="020B0803030303020204" pitchFamily="34" charset="0"/>
                <a:ea typeface="SamsungOne-700" panose="020B0803030303020204" pitchFamily="34" charset="0"/>
              </a:endParaRPr>
            </a:p>
            <a:p>
              <a:pPr algn="ctr">
                <a:lnSpc>
                  <a:spcPct val="80000"/>
                </a:lnSpc>
              </a:pPr>
              <a:r>
                <a:rPr lang="vi-VN" altLang="ko-KR" sz="1400" dirty="0">
                  <a:solidFill>
                    <a:srgbClr val="0043B2"/>
                  </a:solidFill>
                  <a:latin typeface="SamsungOne-700" panose="020B0803030303020204" pitchFamily="34" charset="0"/>
                  <a:ea typeface="SamsungOne-700" panose="020B0803030303020204" pitchFamily="34" charset="0"/>
                </a:rPr>
                <a:t>lưu trữ</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grpSp>
          <p:nvGrpSpPr>
            <p:cNvPr id="15" name="그룹 14">
              <a:extLst>
                <a:ext uri="{FF2B5EF4-FFF2-40B4-BE49-F238E27FC236}">
                  <a16:creationId xmlns:a16="http://schemas.microsoft.com/office/drawing/2014/main" id="{D179D366-2364-4537-9C9F-9259DBED9118}"/>
                </a:ext>
              </a:extLst>
            </p:cNvPr>
            <p:cNvGrpSpPr/>
            <p:nvPr/>
          </p:nvGrpSpPr>
          <p:grpSpPr>
            <a:xfrm>
              <a:off x="4533885" y="4163898"/>
              <a:ext cx="454430" cy="372171"/>
              <a:chOff x="4504899" y="4119563"/>
              <a:chExt cx="429237" cy="306531"/>
            </a:xfrm>
          </p:grpSpPr>
          <p:sp>
            <p:nvSpPr>
              <p:cNvPr id="49" name="모서리가 둥근 직사각형 19">
                <a:extLst>
                  <a:ext uri="{FF2B5EF4-FFF2-40B4-BE49-F238E27FC236}">
                    <a16:creationId xmlns:a16="http://schemas.microsoft.com/office/drawing/2014/main" id="{A4782FF7-F003-41E2-982C-00A8517FFA8B}"/>
                  </a:ext>
                </a:extLst>
              </p:cNvPr>
              <p:cNvSpPr/>
              <p:nvPr/>
            </p:nvSpPr>
            <p:spPr>
              <a:xfrm>
                <a:off x="4504899" y="4174812"/>
                <a:ext cx="429237" cy="251282"/>
              </a:xfrm>
              <a:prstGeom prst="roundRect">
                <a:avLst>
                  <a:gd name="adj" fmla="val 11613"/>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0" name="모서리가 둥근 직사각형 18">
                <a:extLst>
                  <a:ext uri="{FF2B5EF4-FFF2-40B4-BE49-F238E27FC236}">
                    <a16:creationId xmlns:a16="http://schemas.microsoft.com/office/drawing/2014/main" id="{7E7D6B2E-7F6E-491C-8C61-93E66EA6C783}"/>
                  </a:ext>
                </a:extLst>
              </p:cNvPr>
              <p:cNvSpPr/>
              <p:nvPr/>
            </p:nvSpPr>
            <p:spPr>
              <a:xfrm>
                <a:off x="4504899" y="4119563"/>
                <a:ext cx="429237" cy="60220"/>
              </a:xfrm>
              <a:prstGeom prst="roundRect">
                <a:avLst>
                  <a:gd name="adj" fmla="val 20623"/>
                </a:avLst>
              </a:prstGeom>
              <a:solidFill>
                <a:srgbClr val="007EA4"/>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1" name="모서리가 둥근 직사각형 20">
                <a:extLst>
                  <a:ext uri="{FF2B5EF4-FFF2-40B4-BE49-F238E27FC236}">
                    <a16:creationId xmlns:a16="http://schemas.microsoft.com/office/drawing/2014/main" id="{39803E7B-470E-41F4-8B05-BA86BDBF7FC0}"/>
                  </a:ext>
                </a:extLst>
              </p:cNvPr>
              <p:cNvSpPr/>
              <p:nvPr/>
            </p:nvSpPr>
            <p:spPr>
              <a:xfrm>
                <a:off x="4546764" y="4215500"/>
                <a:ext cx="345507" cy="45719"/>
              </a:xfrm>
              <a:prstGeom prst="roundRect">
                <a:avLst>
                  <a:gd name="adj" fmla="val 206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2" name="모서리가 둥근 직사각형 21">
                <a:extLst>
                  <a:ext uri="{FF2B5EF4-FFF2-40B4-BE49-F238E27FC236}">
                    <a16:creationId xmlns:a16="http://schemas.microsoft.com/office/drawing/2014/main" id="{DB19A8BE-AABA-48A4-B7B5-F1B4088F9595}"/>
                  </a:ext>
                </a:extLst>
              </p:cNvPr>
              <p:cNvSpPr/>
              <p:nvPr/>
            </p:nvSpPr>
            <p:spPr>
              <a:xfrm>
                <a:off x="4546764" y="4277408"/>
                <a:ext cx="345507" cy="45719"/>
              </a:xfrm>
              <a:prstGeom prst="roundRect">
                <a:avLst>
                  <a:gd name="adj" fmla="val 20623"/>
                </a:avLst>
              </a:prstGeom>
              <a:solidFill>
                <a:srgbClr val="11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3" name="모서리가 둥근 직사각형 22">
                <a:extLst>
                  <a:ext uri="{FF2B5EF4-FFF2-40B4-BE49-F238E27FC236}">
                    <a16:creationId xmlns:a16="http://schemas.microsoft.com/office/drawing/2014/main" id="{EA8B228E-41FD-4202-9173-9D97CBA52820}"/>
                  </a:ext>
                </a:extLst>
              </p:cNvPr>
              <p:cNvSpPr/>
              <p:nvPr/>
            </p:nvSpPr>
            <p:spPr>
              <a:xfrm>
                <a:off x="4546764" y="4339795"/>
                <a:ext cx="345507" cy="45719"/>
              </a:xfrm>
              <a:prstGeom prst="roundRect">
                <a:avLst>
                  <a:gd name="adj" fmla="val 20623"/>
                </a:avLst>
              </a:prstGeom>
              <a:solidFill>
                <a:srgbClr val="00A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16" name="그룹 15">
              <a:extLst>
                <a:ext uri="{FF2B5EF4-FFF2-40B4-BE49-F238E27FC236}">
                  <a16:creationId xmlns:a16="http://schemas.microsoft.com/office/drawing/2014/main" id="{D8F4DF86-1710-40EA-B728-6740B362647A}"/>
                </a:ext>
              </a:extLst>
            </p:cNvPr>
            <p:cNvGrpSpPr/>
            <p:nvPr/>
          </p:nvGrpSpPr>
          <p:grpSpPr>
            <a:xfrm>
              <a:off x="4050514" y="4832562"/>
              <a:ext cx="659155" cy="666543"/>
              <a:chOff x="4175322" y="4722139"/>
              <a:chExt cx="659155" cy="666543"/>
            </a:xfrm>
          </p:grpSpPr>
          <p:sp>
            <p:nvSpPr>
              <p:cNvPr id="40" name="직사각형 39">
                <a:extLst>
                  <a:ext uri="{FF2B5EF4-FFF2-40B4-BE49-F238E27FC236}">
                    <a16:creationId xmlns:a16="http://schemas.microsoft.com/office/drawing/2014/main" id="{23CEC1E6-5489-40C2-8155-38383C7E5876}"/>
                  </a:ext>
                </a:extLst>
              </p:cNvPr>
              <p:cNvSpPr/>
              <p:nvPr/>
            </p:nvSpPr>
            <p:spPr>
              <a:xfrm>
                <a:off x="4175322" y="4722139"/>
                <a:ext cx="659155" cy="270010"/>
              </a:xfrm>
              <a:prstGeom prst="rect">
                <a:avLst/>
              </a:prstGeom>
            </p:spPr>
            <p:txBody>
              <a:bodyPr wrap="none">
                <a:spAutoFit/>
              </a:bodyPr>
              <a:lstStyle/>
              <a:p>
                <a:pPr algn="ctr">
                  <a:lnSpc>
                    <a:spcPct val="80000"/>
                  </a:lnSpc>
                </a:pPr>
                <a:r>
                  <a:rPr lang="en-US" altLang="ko-KR" sz="1400" dirty="0">
                    <a:solidFill>
                      <a:srgbClr val="0043B2"/>
                    </a:solidFill>
                    <a:latin typeface="SamsungOne-700" panose="020B0803030303020204" pitchFamily="34" charset="0"/>
                    <a:ea typeface="SamsungOne-700" panose="020B0803030303020204" pitchFamily="34" charset="0"/>
                  </a:rPr>
                  <a:t>Copy1</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grpSp>
            <p:nvGrpSpPr>
              <p:cNvPr id="41" name="그룹 40">
                <a:extLst>
                  <a:ext uri="{FF2B5EF4-FFF2-40B4-BE49-F238E27FC236}">
                    <a16:creationId xmlns:a16="http://schemas.microsoft.com/office/drawing/2014/main" id="{6E04998E-9F70-43B1-BFE7-6220D1BA9420}"/>
                  </a:ext>
                </a:extLst>
              </p:cNvPr>
              <p:cNvGrpSpPr/>
              <p:nvPr/>
            </p:nvGrpSpPr>
            <p:grpSpPr>
              <a:xfrm>
                <a:off x="4277685" y="5016513"/>
                <a:ext cx="454431" cy="372169"/>
                <a:chOff x="4277685" y="5016513"/>
                <a:chExt cx="454431" cy="372169"/>
              </a:xfrm>
            </p:grpSpPr>
            <p:grpSp>
              <p:nvGrpSpPr>
                <p:cNvPr id="42" name="그룹 41">
                  <a:extLst>
                    <a:ext uri="{FF2B5EF4-FFF2-40B4-BE49-F238E27FC236}">
                      <a16:creationId xmlns:a16="http://schemas.microsoft.com/office/drawing/2014/main" id="{9F0565A2-0703-450D-86B9-EBBD09DB48E8}"/>
                    </a:ext>
                  </a:extLst>
                </p:cNvPr>
                <p:cNvGrpSpPr/>
                <p:nvPr/>
              </p:nvGrpSpPr>
              <p:grpSpPr>
                <a:xfrm>
                  <a:off x="4277685" y="5016513"/>
                  <a:ext cx="454431" cy="372169"/>
                  <a:chOff x="4504901" y="4119564"/>
                  <a:chExt cx="429238" cy="306529"/>
                </a:xfrm>
              </p:grpSpPr>
              <p:sp>
                <p:nvSpPr>
                  <p:cNvPr id="47" name="모서리가 둥근 직사각형 25">
                    <a:extLst>
                      <a:ext uri="{FF2B5EF4-FFF2-40B4-BE49-F238E27FC236}">
                        <a16:creationId xmlns:a16="http://schemas.microsoft.com/office/drawing/2014/main" id="{6D066179-346F-4165-AFE0-B6DB5DD9487A}"/>
                      </a:ext>
                    </a:extLst>
                  </p:cNvPr>
                  <p:cNvSpPr/>
                  <p:nvPr/>
                </p:nvSpPr>
                <p:spPr>
                  <a:xfrm>
                    <a:off x="4504902" y="4174811"/>
                    <a:ext cx="429237" cy="251282"/>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8" name="모서리가 둥근 직사각형 26">
                    <a:extLst>
                      <a:ext uri="{FF2B5EF4-FFF2-40B4-BE49-F238E27FC236}">
                        <a16:creationId xmlns:a16="http://schemas.microsoft.com/office/drawing/2014/main" id="{456DF2CA-36D9-4EA3-991E-8F2D8FD4A3E1}"/>
                      </a:ext>
                    </a:extLst>
                  </p:cNvPr>
                  <p:cNvSpPr/>
                  <p:nvPr/>
                </p:nvSpPr>
                <p:spPr>
                  <a:xfrm>
                    <a:off x="4504901" y="4119564"/>
                    <a:ext cx="429237" cy="60220"/>
                  </a:xfrm>
                  <a:prstGeom prst="roundRect">
                    <a:avLst>
                      <a:gd name="adj" fmla="val 20623"/>
                    </a:avLst>
                  </a:prstGeom>
                  <a:solidFill>
                    <a:srgbClr val="193EB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43" name="그룹 42">
                  <a:extLst>
                    <a:ext uri="{FF2B5EF4-FFF2-40B4-BE49-F238E27FC236}">
                      <a16:creationId xmlns:a16="http://schemas.microsoft.com/office/drawing/2014/main" id="{CF5A48ED-939A-46BA-A5CE-637E41EB8703}"/>
                    </a:ext>
                  </a:extLst>
                </p:cNvPr>
                <p:cNvGrpSpPr/>
                <p:nvPr/>
              </p:nvGrpSpPr>
              <p:grpSpPr>
                <a:xfrm>
                  <a:off x="4337540" y="5125445"/>
                  <a:ext cx="329955" cy="222796"/>
                  <a:chOff x="4335266" y="5123906"/>
                  <a:chExt cx="329955" cy="222796"/>
                </a:xfrm>
              </p:grpSpPr>
              <p:sp>
                <p:nvSpPr>
                  <p:cNvPr id="44" name="모서리가 둥근 직사각형 30">
                    <a:extLst>
                      <a:ext uri="{FF2B5EF4-FFF2-40B4-BE49-F238E27FC236}">
                        <a16:creationId xmlns:a16="http://schemas.microsoft.com/office/drawing/2014/main" id="{43E2F82A-159A-4703-A423-7AECBB86541A}"/>
                      </a:ext>
                    </a:extLst>
                  </p:cNvPr>
                  <p:cNvSpPr/>
                  <p:nvPr/>
                </p:nvSpPr>
                <p:spPr>
                  <a:xfrm>
                    <a:off x="4335266" y="5123906"/>
                    <a:ext cx="91478" cy="222796"/>
                  </a:xfrm>
                  <a:prstGeom prst="roundRect">
                    <a:avLst>
                      <a:gd name="adj" fmla="val 116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5" name="모서리가 둥근 직사각형 31">
                    <a:extLst>
                      <a:ext uri="{FF2B5EF4-FFF2-40B4-BE49-F238E27FC236}">
                        <a16:creationId xmlns:a16="http://schemas.microsoft.com/office/drawing/2014/main" id="{47B8D4CA-D3B4-4998-8625-F14FE2455A9D}"/>
                      </a:ext>
                    </a:extLst>
                  </p:cNvPr>
                  <p:cNvSpPr/>
                  <p:nvPr/>
                </p:nvSpPr>
                <p:spPr>
                  <a:xfrm>
                    <a:off x="4454505" y="5123906"/>
                    <a:ext cx="91478" cy="222796"/>
                  </a:xfrm>
                  <a:prstGeom prst="roundRect">
                    <a:avLst>
                      <a:gd name="adj" fmla="val 1161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6" name="모서리가 둥근 직사각형 32">
                    <a:extLst>
                      <a:ext uri="{FF2B5EF4-FFF2-40B4-BE49-F238E27FC236}">
                        <a16:creationId xmlns:a16="http://schemas.microsoft.com/office/drawing/2014/main" id="{AE4E9FCC-57F9-48BF-8DCF-5B0E38398663}"/>
                      </a:ext>
                    </a:extLst>
                  </p:cNvPr>
                  <p:cNvSpPr/>
                  <p:nvPr/>
                </p:nvSpPr>
                <p:spPr>
                  <a:xfrm>
                    <a:off x="4573743" y="5123906"/>
                    <a:ext cx="91478" cy="222796"/>
                  </a:xfrm>
                  <a:prstGeom prst="roundRect">
                    <a:avLst>
                      <a:gd name="adj" fmla="val 1161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grpSp>
        <p:grpSp>
          <p:nvGrpSpPr>
            <p:cNvPr id="17" name="그룹 16">
              <a:extLst>
                <a:ext uri="{FF2B5EF4-FFF2-40B4-BE49-F238E27FC236}">
                  <a16:creationId xmlns:a16="http://schemas.microsoft.com/office/drawing/2014/main" id="{EF47DDCE-222C-4544-BD27-4D055D3E7871}"/>
                </a:ext>
              </a:extLst>
            </p:cNvPr>
            <p:cNvGrpSpPr/>
            <p:nvPr/>
          </p:nvGrpSpPr>
          <p:grpSpPr>
            <a:xfrm>
              <a:off x="4784264" y="4832562"/>
              <a:ext cx="673582" cy="666543"/>
              <a:chOff x="4168108" y="4722139"/>
              <a:chExt cx="673582" cy="666543"/>
            </a:xfrm>
          </p:grpSpPr>
          <p:sp>
            <p:nvSpPr>
              <p:cNvPr id="31" name="직사각형 30">
                <a:extLst>
                  <a:ext uri="{FF2B5EF4-FFF2-40B4-BE49-F238E27FC236}">
                    <a16:creationId xmlns:a16="http://schemas.microsoft.com/office/drawing/2014/main" id="{95C644C3-625E-40CF-9094-9056177F0B2E}"/>
                  </a:ext>
                </a:extLst>
              </p:cNvPr>
              <p:cNvSpPr/>
              <p:nvPr/>
            </p:nvSpPr>
            <p:spPr>
              <a:xfrm>
                <a:off x="4168108" y="4722139"/>
                <a:ext cx="673582" cy="270010"/>
              </a:xfrm>
              <a:prstGeom prst="rect">
                <a:avLst/>
              </a:prstGeom>
            </p:spPr>
            <p:txBody>
              <a:bodyPr wrap="none">
                <a:spAutoFit/>
              </a:bodyPr>
              <a:lstStyle/>
              <a:p>
                <a:pPr algn="ctr">
                  <a:lnSpc>
                    <a:spcPct val="80000"/>
                  </a:lnSpc>
                </a:pPr>
                <a:r>
                  <a:rPr lang="en-US" altLang="ko-KR" sz="1400" dirty="0">
                    <a:solidFill>
                      <a:srgbClr val="0043B2"/>
                    </a:solidFill>
                    <a:latin typeface="SamsungOne-700" panose="020B0803030303020204" pitchFamily="34" charset="0"/>
                    <a:ea typeface="SamsungOne-700" panose="020B0803030303020204" pitchFamily="34" charset="0"/>
                  </a:rPr>
                  <a:t>Copy2</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grpSp>
            <p:nvGrpSpPr>
              <p:cNvPr id="32" name="그룹 31">
                <a:extLst>
                  <a:ext uri="{FF2B5EF4-FFF2-40B4-BE49-F238E27FC236}">
                    <a16:creationId xmlns:a16="http://schemas.microsoft.com/office/drawing/2014/main" id="{F4C69446-F413-4FA7-B236-949E3D13731A}"/>
                  </a:ext>
                </a:extLst>
              </p:cNvPr>
              <p:cNvGrpSpPr/>
              <p:nvPr/>
            </p:nvGrpSpPr>
            <p:grpSpPr>
              <a:xfrm>
                <a:off x="4277685" y="5016513"/>
                <a:ext cx="454431" cy="372169"/>
                <a:chOff x="4277685" y="5016513"/>
                <a:chExt cx="454431" cy="372169"/>
              </a:xfrm>
            </p:grpSpPr>
            <p:grpSp>
              <p:nvGrpSpPr>
                <p:cNvPr id="33" name="그룹 32">
                  <a:extLst>
                    <a:ext uri="{FF2B5EF4-FFF2-40B4-BE49-F238E27FC236}">
                      <a16:creationId xmlns:a16="http://schemas.microsoft.com/office/drawing/2014/main" id="{A445A710-B62C-4523-91E5-DD12329653F1}"/>
                    </a:ext>
                  </a:extLst>
                </p:cNvPr>
                <p:cNvGrpSpPr/>
                <p:nvPr/>
              </p:nvGrpSpPr>
              <p:grpSpPr>
                <a:xfrm>
                  <a:off x="4277685" y="5016513"/>
                  <a:ext cx="454431" cy="372169"/>
                  <a:chOff x="4504901" y="4119564"/>
                  <a:chExt cx="429238" cy="306529"/>
                </a:xfrm>
              </p:grpSpPr>
              <p:sp>
                <p:nvSpPr>
                  <p:cNvPr id="38" name="모서리가 둥근 직사각형 44">
                    <a:extLst>
                      <a:ext uri="{FF2B5EF4-FFF2-40B4-BE49-F238E27FC236}">
                        <a16:creationId xmlns:a16="http://schemas.microsoft.com/office/drawing/2014/main" id="{E5506D8F-A9A4-422F-B4E9-E5DE3F87F669}"/>
                      </a:ext>
                    </a:extLst>
                  </p:cNvPr>
                  <p:cNvSpPr/>
                  <p:nvPr/>
                </p:nvSpPr>
                <p:spPr>
                  <a:xfrm>
                    <a:off x="4504902" y="4174811"/>
                    <a:ext cx="429237" cy="251282"/>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9" name="모서리가 둥근 직사각형 45">
                    <a:extLst>
                      <a:ext uri="{FF2B5EF4-FFF2-40B4-BE49-F238E27FC236}">
                        <a16:creationId xmlns:a16="http://schemas.microsoft.com/office/drawing/2014/main" id="{4090377A-A49A-47AD-88ED-FF0612981D50}"/>
                      </a:ext>
                    </a:extLst>
                  </p:cNvPr>
                  <p:cNvSpPr/>
                  <p:nvPr/>
                </p:nvSpPr>
                <p:spPr>
                  <a:xfrm>
                    <a:off x="4504901" y="4119564"/>
                    <a:ext cx="429237" cy="60220"/>
                  </a:xfrm>
                  <a:prstGeom prst="roundRect">
                    <a:avLst>
                      <a:gd name="adj" fmla="val 20623"/>
                    </a:avLst>
                  </a:prstGeom>
                  <a:solidFill>
                    <a:srgbClr val="193EB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34" name="그룹 33">
                  <a:extLst>
                    <a:ext uri="{FF2B5EF4-FFF2-40B4-BE49-F238E27FC236}">
                      <a16:creationId xmlns:a16="http://schemas.microsoft.com/office/drawing/2014/main" id="{7FC661E2-A86B-4790-AB39-F9F783EC739D}"/>
                    </a:ext>
                  </a:extLst>
                </p:cNvPr>
                <p:cNvGrpSpPr/>
                <p:nvPr/>
              </p:nvGrpSpPr>
              <p:grpSpPr>
                <a:xfrm>
                  <a:off x="4337540" y="5125445"/>
                  <a:ext cx="329955" cy="222796"/>
                  <a:chOff x="4335266" y="5123906"/>
                  <a:chExt cx="329955" cy="222796"/>
                </a:xfrm>
              </p:grpSpPr>
              <p:sp>
                <p:nvSpPr>
                  <p:cNvPr id="35" name="모서리가 둥근 직사각형 41">
                    <a:extLst>
                      <a:ext uri="{FF2B5EF4-FFF2-40B4-BE49-F238E27FC236}">
                        <a16:creationId xmlns:a16="http://schemas.microsoft.com/office/drawing/2014/main" id="{AFE5B18D-C531-4403-A1F7-8A95FA956FA5}"/>
                      </a:ext>
                    </a:extLst>
                  </p:cNvPr>
                  <p:cNvSpPr/>
                  <p:nvPr/>
                </p:nvSpPr>
                <p:spPr>
                  <a:xfrm>
                    <a:off x="4335266" y="5123906"/>
                    <a:ext cx="91478" cy="222796"/>
                  </a:xfrm>
                  <a:prstGeom prst="roundRect">
                    <a:avLst>
                      <a:gd name="adj" fmla="val 116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6" name="모서리가 둥근 직사각형 42">
                    <a:extLst>
                      <a:ext uri="{FF2B5EF4-FFF2-40B4-BE49-F238E27FC236}">
                        <a16:creationId xmlns:a16="http://schemas.microsoft.com/office/drawing/2014/main" id="{8C2271E7-CA40-43FB-990E-10D1D5BCCD0B}"/>
                      </a:ext>
                    </a:extLst>
                  </p:cNvPr>
                  <p:cNvSpPr/>
                  <p:nvPr/>
                </p:nvSpPr>
                <p:spPr>
                  <a:xfrm>
                    <a:off x="4454505" y="5123906"/>
                    <a:ext cx="91478" cy="222796"/>
                  </a:xfrm>
                  <a:prstGeom prst="roundRect">
                    <a:avLst>
                      <a:gd name="adj" fmla="val 1161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7" name="모서리가 둥근 직사각형 43">
                    <a:extLst>
                      <a:ext uri="{FF2B5EF4-FFF2-40B4-BE49-F238E27FC236}">
                        <a16:creationId xmlns:a16="http://schemas.microsoft.com/office/drawing/2014/main" id="{214E02BA-9D3C-446B-BFF7-71D17E4AF3CC}"/>
                      </a:ext>
                    </a:extLst>
                  </p:cNvPr>
                  <p:cNvSpPr/>
                  <p:nvPr/>
                </p:nvSpPr>
                <p:spPr>
                  <a:xfrm>
                    <a:off x="4573743" y="5123906"/>
                    <a:ext cx="91478" cy="222796"/>
                  </a:xfrm>
                  <a:prstGeom prst="roundRect">
                    <a:avLst>
                      <a:gd name="adj" fmla="val 1161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grpSp>
        <p:grpSp>
          <p:nvGrpSpPr>
            <p:cNvPr id="18" name="그룹 17">
              <a:extLst>
                <a:ext uri="{FF2B5EF4-FFF2-40B4-BE49-F238E27FC236}">
                  <a16:creationId xmlns:a16="http://schemas.microsoft.com/office/drawing/2014/main" id="{688D18C6-E41E-47A1-A2F8-8C704E2B1841}"/>
                </a:ext>
              </a:extLst>
            </p:cNvPr>
            <p:cNvGrpSpPr/>
            <p:nvPr/>
          </p:nvGrpSpPr>
          <p:grpSpPr>
            <a:xfrm>
              <a:off x="5519286" y="4832562"/>
              <a:ext cx="678391" cy="666543"/>
              <a:chOff x="4165704" y="4722139"/>
              <a:chExt cx="678391" cy="666543"/>
            </a:xfrm>
          </p:grpSpPr>
          <p:sp>
            <p:nvSpPr>
              <p:cNvPr id="22" name="직사각형 21">
                <a:extLst>
                  <a:ext uri="{FF2B5EF4-FFF2-40B4-BE49-F238E27FC236}">
                    <a16:creationId xmlns:a16="http://schemas.microsoft.com/office/drawing/2014/main" id="{C32260E8-9426-4AF0-8DCD-AA39057B19C7}"/>
                  </a:ext>
                </a:extLst>
              </p:cNvPr>
              <p:cNvSpPr/>
              <p:nvPr/>
            </p:nvSpPr>
            <p:spPr>
              <a:xfrm>
                <a:off x="4165704" y="4722139"/>
                <a:ext cx="678391" cy="270010"/>
              </a:xfrm>
              <a:prstGeom prst="rect">
                <a:avLst/>
              </a:prstGeom>
            </p:spPr>
            <p:txBody>
              <a:bodyPr wrap="none">
                <a:spAutoFit/>
              </a:bodyPr>
              <a:lstStyle/>
              <a:p>
                <a:pPr algn="ctr">
                  <a:lnSpc>
                    <a:spcPct val="80000"/>
                  </a:lnSpc>
                </a:pPr>
                <a:r>
                  <a:rPr lang="en-US" altLang="ko-KR" sz="1400" dirty="0">
                    <a:solidFill>
                      <a:srgbClr val="0043B2"/>
                    </a:solidFill>
                    <a:latin typeface="SamsungOne-700" panose="020B0803030303020204" pitchFamily="34" charset="0"/>
                    <a:ea typeface="SamsungOne-700" panose="020B0803030303020204" pitchFamily="34" charset="0"/>
                  </a:rPr>
                  <a:t>Copy3</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grpSp>
            <p:nvGrpSpPr>
              <p:cNvPr id="23" name="그룹 22">
                <a:extLst>
                  <a:ext uri="{FF2B5EF4-FFF2-40B4-BE49-F238E27FC236}">
                    <a16:creationId xmlns:a16="http://schemas.microsoft.com/office/drawing/2014/main" id="{11952744-DD82-4F65-8DDC-466CE85EC300}"/>
                  </a:ext>
                </a:extLst>
              </p:cNvPr>
              <p:cNvGrpSpPr/>
              <p:nvPr/>
            </p:nvGrpSpPr>
            <p:grpSpPr>
              <a:xfrm>
                <a:off x="4277685" y="5016513"/>
                <a:ext cx="454431" cy="372169"/>
                <a:chOff x="4277685" y="5016513"/>
                <a:chExt cx="454431" cy="372169"/>
              </a:xfrm>
            </p:grpSpPr>
            <p:grpSp>
              <p:nvGrpSpPr>
                <p:cNvPr id="24" name="그룹 23">
                  <a:extLst>
                    <a:ext uri="{FF2B5EF4-FFF2-40B4-BE49-F238E27FC236}">
                      <a16:creationId xmlns:a16="http://schemas.microsoft.com/office/drawing/2014/main" id="{BEA6A1A5-2CAF-4B49-8E0C-D43299C9971D}"/>
                    </a:ext>
                  </a:extLst>
                </p:cNvPr>
                <p:cNvGrpSpPr/>
                <p:nvPr/>
              </p:nvGrpSpPr>
              <p:grpSpPr>
                <a:xfrm>
                  <a:off x="4277685" y="5016513"/>
                  <a:ext cx="454431" cy="372169"/>
                  <a:chOff x="4504901" y="4119564"/>
                  <a:chExt cx="429238" cy="306529"/>
                </a:xfrm>
              </p:grpSpPr>
              <p:sp>
                <p:nvSpPr>
                  <p:cNvPr id="29" name="모서리가 둥근 직사각형 54">
                    <a:extLst>
                      <a:ext uri="{FF2B5EF4-FFF2-40B4-BE49-F238E27FC236}">
                        <a16:creationId xmlns:a16="http://schemas.microsoft.com/office/drawing/2014/main" id="{C79FD165-26C0-4F83-994C-0686C9CD9141}"/>
                      </a:ext>
                    </a:extLst>
                  </p:cNvPr>
                  <p:cNvSpPr/>
                  <p:nvPr/>
                </p:nvSpPr>
                <p:spPr>
                  <a:xfrm>
                    <a:off x="4504902" y="4174811"/>
                    <a:ext cx="429237" cy="251282"/>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30" name="모서리가 둥근 직사각형 55">
                    <a:extLst>
                      <a:ext uri="{FF2B5EF4-FFF2-40B4-BE49-F238E27FC236}">
                        <a16:creationId xmlns:a16="http://schemas.microsoft.com/office/drawing/2014/main" id="{2801FC11-6F89-4B1D-AE12-28EB86197850}"/>
                      </a:ext>
                    </a:extLst>
                  </p:cNvPr>
                  <p:cNvSpPr/>
                  <p:nvPr/>
                </p:nvSpPr>
                <p:spPr>
                  <a:xfrm>
                    <a:off x="4504901" y="4119564"/>
                    <a:ext cx="429237" cy="60220"/>
                  </a:xfrm>
                  <a:prstGeom prst="roundRect">
                    <a:avLst>
                      <a:gd name="adj" fmla="val 20623"/>
                    </a:avLst>
                  </a:prstGeom>
                  <a:solidFill>
                    <a:srgbClr val="193EB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25" name="그룹 24">
                  <a:extLst>
                    <a:ext uri="{FF2B5EF4-FFF2-40B4-BE49-F238E27FC236}">
                      <a16:creationId xmlns:a16="http://schemas.microsoft.com/office/drawing/2014/main" id="{313D17DC-6746-4053-B080-22BD218AB244}"/>
                    </a:ext>
                  </a:extLst>
                </p:cNvPr>
                <p:cNvGrpSpPr/>
                <p:nvPr/>
              </p:nvGrpSpPr>
              <p:grpSpPr>
                <a:xfrm>
                  <a:off x="4337540" y="5125445"/>
                  <a:ext cx="329955" cy="222796"/>
                  <a:chOff x="4335266" y="5123906"/>
                  <a:chExt cx="329955" cy="222796"/>
                </a:xfrm>
              </p:grpSpPr>
              <p:sp>
                <p:nvSpPr>
                  <p:cNvPr id="26" name="모서리가 둥근 직사각형 51">
                    <a:extLst>
                      <a:ext uri="{FF2B5EF4-FFF2-40B4-BE49-F238E27FC236}">
                        <a16:creationId xmlns:a16="http://schemas.microsoft.com/office/drawing/2014/main" id="{83FDC6C8-24A5-442D-887A-573023B4EA1C}"/>
                      </a:ext>
                    </a:extLst>
                  </p:cNvPr>
                  <p:cNvSpPr/>
                  <p:nvPr/>
                </p:nvSpPr>
                <p:spPr>
                  <a:xfrm>
                    <a:off x="4335266" y="5123906"/>
                    <a:ext cx="91478" cy="222796"/>
                  </a:xfrm>
                  <a:prstGeom prst="roundRect">
                    <a:avLst>
                      <a:gd name="adj" fmla="val 116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7" name="모서리가 둥근 직사각형 52">
                    <a:extLst>
                      <a:ext uri="{FF2B5EF4-FFF2-40B4-BE49-F238E27FC236}">
                        <a16:creationId xmlns:a16="http://schemas.microsoft.com/office/drawing/2014/main" id="{DB662A72-B0F1-451B-B4A6-A4AE6EB4492B}"/>
                      </a:ext>
                    </a:extLst>
                  </p:cNvPr>
                  <p:cNvSpPr/>
                  <p:nvPr/>
                </p:nvSpPr>
                <p:spPr>
                  <a:xfrm>
                    <a:off x="4454505" y="5123906"/>
                    <a:ext cx="91478" cy="222796"/>
                  </a:xfrm>
                  <a:prstGeom prst="roundRect">
                    <a:avLst>
                      <a:gd name="adj" fmla="val 1161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8" name="모서리가 둥근 직사각형 53">
                    <a:extLst>
                      <a:ext uri="{FF2B5EF4-FFF2-40B4-BE49-F238E27FC236}">
                        <a16:creationId xmlns:a16="http://schemas.microsoft.com/office/drawing/2014/main" id="{D45AF2BC-8C8A-4479-B122-EEABA636FB30}"/>
                      </a:ext>
                    </a:extLst>
                  </p:cNvPr>
                  <p:cNvSpPr/>
                  <p:nvPr/>
                </p:nvSpPr>
                <p:spPr>
                  <a:xfrm>
                    <a:off x="4573743" y="5123906"/>
                    <a:ext cx="91478" cy="222796"/>
                  </a:xfrm>
                  <a:prstGeom prst="roundRect">
                    <a:avLst>
                      <a:gd name="adj" fmla="val 1161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grpSp>
        <p:grpSp>
          <p:nvGrpSpPr>
            <p:cNvPr id="19" name="그룹 18">
              <a:extLst>
                <a:ext uri="{FF2B5EF4-FFF2-40B4-BE49-F238E27FC236}">
                  <a16:creationId xmlns:a16="http://schemas.microsoft.com/office/drawing/2014/main" id="{49D29B59-2299-4E25-BFCA-CB7DAC00AEC7}"/>
                </a:ext>
              </a:extLst>
            </p:cNvPr>
            <p:cNvGrpSpPr/>
            <p:nvPr/>
          </p:nvGrpSpPr>
          <p:grpSpPr>
            <a:xfrm>
              <a:off x="4291041" y="3176059"/>
              <a:ext cx="1762245" cy="312074"/>
              <a:chOff x="4148166" y="3176059"/>
              <a:chExt cx="1762245" cy="312074"/>
            </a:xfrm>
          </p:grpSpPr>
          <p:sp>
            <p:nvSpPr>
              <p:cNvPr id="20" name="직사각형 19">
                <a:extLst>
                  <a:ext uri="{FF2B5EF4-FFF2-40B4-BE49-F238E27FC236}">
                    <a16:creationId xmlns:a16="http://schemas.microsoft.com/office/drawing/2014/main" id="{7C8CB1FB-9D6A-4FC3-B3AC-DDB1BF01884C}"/>
                  </a:ext>
                </a:extLst>
              </p:cNvPr>
              <p:cNvSpPr/>
              <p:nvPr/>
            </p:nvSpPr>
            <p:spPr>
              <a:xfrm>
                <a:off x="4323117" y="3223445"/>
                <a:ext cx="1587294" cy="264688"/>
              </a:xfrm>
              <a:prstGeom prst="rect">
                <a:avLst/>
              </a:prstGeom>
            </p:spPr>
            <p:txBody>
              <a:bodyPr wrap="none">
                <a:spAutoFit/>
              </a:bodyPr>
              <a:lstStyle/>
              <a:p>
                <a:pPr>
                  <a:lnSpc>
                    <a:spcPct val="80000"/>
                  </a:lnSpc>
                </a:pPr>
                <a:r>
                  <a:rPr lang="en-US" altLang="ko-KR" sz="1400" dirty="0" err="1">
                    <a:solidFill>
                      <a:schemeClr val="bg1"/>
                    </a:solidFill>
                    <a:latin typeface="SamsungOne-700" panose="020B0803030303020204" pitchFamily="34" charset="0"/>
                    <a:ea typeface="SamsungOne-700" panose="020B0803030303020204" pitchFamily="34" charset="0"/>
                  </a:rPr>
                  <a:t>Trung</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tâm</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dữ</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liệu</a:t>
                </a:r>
                <a:endParaRPr lang="ko-KR" altLang="en-US" sz="1400" dirty="0">
                  <a:solidFill>
                    <a:schemeClr val="bg1"/>
                  </a:solidFill>
                  <a:ea typeface="SamsungOneKorean 400" panose="020B0503030303020204" pitchFamily="50" charset="-127"/>
                </a:endParaRPr>
              </a:p>
            </p:txBody>
          </p:sp>
          <p:pic>
            <p:nvPicPr>
              <p:cNvPr id="21" name="그림 20">
                <a:extLst>
                  <a:ext uri="{FF2B5EF4-FFF2-40B4-BE49-F238E27FC236}">
                    <a16:creationId xmlns:a16="http://schemas.microsoft.com/office/drawing/2014/main" id="{C7F9437A-3731-43EC-88DB-8617DC9C11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8166" y="3176059"/>
                <a:ext cx="213360" cy="277369"/>
              </a:xfrm>
              <a:prstGeom prst="rect">
                <a:avLst/>
              </a:prstGeom>
            </p:spPr>
          </p:pic>
        </p:grpSp>
      </p:grpSp>
    </p:spTree>
    <p:extLst>
      <p:ext uri="{BB962C8B-B14F-4D97-AF65-F5344CB8AC3E}">
        <p14:creationId xmlns:p14="http://schemas.microsoft.com/office/powerpoint/2010/main" val="6320599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365006"/>
            <a:ext cx="8796528" cy="493776"/>
          </a:xfrm>
        </p:spPr>
        <p:txBody>
          <a:bodyPr/>
          <a:lstStyle/>
          <a:p>
            <a:r>
              <a:rPr lang="en-US" altLang="ko-KR" dirty="0">
                <a:ea typeface="SamsungOneKorean 400" panose="020B0503030303020204" pitchFamily="50" charset="-127"/>
              </a:rPr>
              <a:t>Z</a:t>
            </a:r>
            <a:r>
              <a:rPr kumimoji="1" lang="en-US" altLang="ko-KR" dirty="0">
                <a:ea typeface="SamsungOneKorean 400" panose="020B0503030303020204" pitchFamily="50" charset="-127"/>
              </a:rPr>
              <a:t>RS(</a:t>
            </a:r>
            <a:r>
              <a:rPr lang="en-US" altLang="ko-KR" dirty="0">
                <a:ea typeface="SamsungOneKorean 400" panose="020B0503030303020204" pitchFamily="50" charset="-127"/>
              </a:rPr>
              <a:t>Zone Redundant Storage):</a:t>
            </a:r>
          </a:p>
          <a:p>
            <a:r>
              <a:rPr kumimoji="1" lang="vi-VN" altLang="ko-KR" dirty="0">
                <a:ea typeface="SamsungOneKorean 400" panose="020B0503030303020204" pitchFamily="50" charset="-127"/>
              </a:rPr>
              <a:t>Vùng lưu trữ dự phòng</a:t>
            </a: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ZRS tương tự như LRS, nhưng phân chia dữ liệu trên hai trung tâm dữ liệu trong cùng một khu vực.</a:t>
            </a:r>
          </a:p>
          <a:p>
            <a:r>
              <a:rPr lang="vi-VN" altLang="ko-KR" dirty="0"/>
              <a:t>Làm cho dữ liệu của bạn linh hoạt hơn so với tùy chọn mặc định, LRS đơn giản.</a:t>
            </a:r>
            <a:endParaRPr lang="ko-KR" altLang="en-US" dirty="0"/>
          </a:p>
        </p:txBody>
      </p:sp>
      <p:grpSp>
        <p:nvGrpSpPr>
          <p:cNvPr id="7" name="그룹 6">
            <a:extLst>
              <a:ext uri="{FF2B5EF4-FFF2-40B4-BE49-F238E27FC236}">
                <a16:creationId xmlns:a16="http://schemas.microsoft.com/office/drawing/2014/main" id="{240EA15F-13D6-45BA-A3A8-3AB82B9B1FBD}"/>
              </a:ext>
            </a:extLst>
          </p:cNvPr>
          <p:cNvGrpSpPr/>
          <p:nvPr/>
        </p:nvGrpSpPr>
        <p:grpSpPr>
          <a:xfrm>
            <a:off x="2770898" y="2828121"/>
            <a:ext cx="4326475" cy="3422320"/>
            <a:chOff x="2676305" y="2912149"/>
            <a:chExt cx="4326475" cy="3422320"/>
          </a:xfrm>
        </p:grpSpPr>
        <p:sp>
          <p:nvSpPr>
            <p:cNvPr id="8" name="모서리가 둥근 직사각형 9">
              <a:extLst>
                <a:ext uri="{FF2B5EF4-FFF2-40B4-BE49-F238E27FC236}">
                  <a16:creationId xmlns:a16="http://schemas.microsoft.com/office/drawing/2014/main" id="{6C648F2B-E868-45B5-BFE1-DF1FDE2EE50E}"/>
                </a:ext>
              </a:extLst>
            </p:cNvPr>
            <p:cNvSpPr/>
            <p:nvPr/>
          </p:nvSpPr>
          <p:spPr>
            <a:xfrm>
              <a:off x="2676305" y="3140968"/>
              <a:ext cx="4326475" cy="3193501"/>
            </a:xfrm>
            <a:prstGeom prst="roundRect">
              <a:avLst>
                <a:gd name="adj" fmla="val 5173"/>
              </a:avLst>
            </a:prstGeom>
            <a:solidFill>
              <a:schemeClr val="bg1">
                <a:lumMod val="95000"/>
              </a:schemeClr>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9" name="모서리가 둥근 직사각형 10">
              <a:extLst>
                <a:ext uri="{FF2B5EF4-FFF2-40B4-BE49-F238E27FC236}">
                  <a16:creationId xmlns:a16="http://schemas.microsoft.com/office/drawing/2014/main" id="{178ECAA7-465C-4354-9CC7-22D11F265B13}"/>
                </a:ext>
              </a:extLst>
            </p:cNvPr>
            <p:cNvSpPr/>
            <p:nvPr/>
          </p:nvSpPr>
          <p:spPr>
            <a:xfrm>
              <a:off x="2819399" y="3245224"/>
              <a:ext cx="4034877" cy="3000001"/>
            </a:xfrm>
            <a:prstGeom prst="roundRect">
              <a:avLst>
                <a:gd name="adj" fmla="val 517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0" name="직사각형 9">
              <a:extLst>
                <a:ext uri="{FF2B5EF4-FFF2-40B4-BE49-F238E27FC236}">
                  <a16:creationId xmlns:a16="http://schemas.microsoft.com/office/drawing/2014/main" id="{8B630B10-21D1-4CD8-BE9B-D64076954AFC}"/>
                </a:ext>
              </a:extLst>
            </p:cNvPr>
            <p:cNvSpPr/>
            <p:nvPr/>
          </p:nvSpPr>
          <p:spPr>
            <a:xfrm>
              <a:off x="2781055" y="2912149"/>
              <a:ext cx="1135247" cy="264688"/>
            </a:xfrm>
            <a:prstGeom prst="rect">
              <a:avLst/>
            </a:prstGeom>
          </p:spPr>
          <p:txBody>
            <a:bodyPr wrap="none">
              <a:spAutoFit/>
            </a:bodyPr>
            <a:lstStyle/>
            <a:p>
              <a:pPr>
                <a:lnSpc>
                  <a:spcPct val="80000"/>
                </a:lnSpc>
              </a:pPr>
              <a:r>
                <a:rPr lang="en-US" altLang="ko-KR" sz="1400" dirty="0" err="1">
                  <a:solidFill>
                    <a:srgbClr val="0043B2"/>
                  </a:solidFill>
                  <a:latin typeface="SamsungOne-700" panose="020B0803030303020204" pitchFamily="34" charset="0"/>
                  <a:ea typeface="SamsungOne-700" panose="020B0803030303020204" pitchFamily="34" charset="0"/>
                </a:rPr>
                <a:t>Vùng</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sơ</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cấp</a:t>
              </a:r>
              <a:endParaRPr lang="ko-KR" altLang="en-US" sz="1400" dirty="0">
                <a:ea typeface="SamsungOneKorean 400" panose="020B0503030303020204" pitchFamily="50" charset="-127"/>
              </a:endParaRPr>
            </a:p>
          </p:txBody>
        </p:sp>
        <p:sp>
          <p:nvSpPr>
            <p:cNvPr id="11" name="직사각형 10">
              <a:extLst>
                <a:ext uri="{FF2B5EF4-FFF2-40B4-BE49-F238E27FC236}">
                  <a16:creationId xmlns:a16="http://schemas.microsoft.com/office/drawing/2014/main" id="{59945CF2-0C6B-46D2-B7DB-AD0A8F39D6C6}"/>
                </a:ext>
              </a:extLst>
            </p:cNvPr>
            <p:cNvSpPr/>
            <p:nvPr/>
          </p:nvSpPr>
          <p:spPr>
            <a:xfrm>
              <a:off x="2921006" y="3277805"/>
              <a:ext cx="492443" cy="270074"/>
            </a:xfrm>
            <a:prstGeom prst="rect">
              <a:avLst/>
            </a:prstGeom>
          </p:spPr>
          <p:txBody>
            <a:bodyPr wrap="none">
              <a:spAutoFit/>
            </a:bodyPr>
            <a:lstStyle/>
            <a:p>
              <a:pPr>
                <a:lnSpc>
                  <a:spcPct val="80000"/>
                </a:lnSpc>
              </a:pPr>
              <a:r>
                <a:rPr lang="en-US" altLang="ko-KR" sz="1400" dirty="0">
                  <a:solidFill>
                    <a:schemeClr val="bg1"/>
                  </a:solidFill>
                  <a:latin typeface="SamsungOne-700" panose="020B0803030303020204" pitchFamily="34" charset="0"/>
                  <a:ea typeface="SamsungOne-700" panose="020B0803030303020204" pitchFamily="34" charset="0"/>
                </a:rPr>
                <a:t>ZRS</a:t>
              </a:r>
              <a:endParaRPr lang="ko-KR" altLang="en-US" sz="1400" dirty="0">
                <a:solidFill>
                  <a:schemeClr val="bg1"/>
                </a:solidFill>
                <a:ea typeface="SamsungOneKorean 400" panose="020B0503030303020204" pitchFamily="50" charset="-127"/>
              </a:endParaRPr>
            </a:p>
          </p:txBody>
        </p:sp>
        <p:grpSp>
          <p:nvGrpSpPr>
            <p:cNvPr id="12" name="그룹 11">
              <a:extLst>
                <a:ext uri="{FF2B5EF4-FFF2-40B4-BE49-F238E27FC236}">
                  <a16:creationId xmlns:a16="http://schemas.microsoft.com/office/drawing/2014/main" id="{CA839CF7-FA5E-47B9-9519-BC53830BC6B3}"/>
                </a:ext>
              </a:extLst>
            </p:cNvPr>
            <p:cNvGrpSpPr/>
            <p:nvPr/>
          </p:nvGrpSpPr>
          <p:grpSpPr>
            <a:xfrm>
              <a:off x="2976893" y="3545881"/>
              <a:ext cx="1813026" cy="1243565"/>
              <a:chOff x="3010272" y="3632063"/>
              <a:chExt cx="2799167" cy="2121037"/>
            </a:xfrm>
          </p:grpSpPr>
          <p:sp>
            <p:nvSpPr>
              <p:cNvPr id="67" name="모서리가 둥근 직사각형 11">
                <a:extLst>
                  <a:ext uri="{FF2B5EF4-FFF2-40B4-BE49-F238E27FC236}">
                    <a16:creationId xmlns:a16="http://schemas.microsoft.com/office/drawing/2014/main" id="{2053874B-E056-484C-908B-80F34B876ABD}"/>
                  </a:ext>
                </a:extLst>
              </p:cNvPr>
              <p:cNvSpPr/>
              <p:nvPr/>
            </p:nvSpPr>
            <p:spPr>
              <a:xfrm>
                <a:off x="3010272" y="3632063"/>
                <a:ext cx="2799167" cy="2121037"/>
              </a:xfrm>
              <a:prstGeom prst="roundRect">
                <a:avLst>
                  <a:gd name="adj" fmla="val 5173"/>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68" name="모서리가 둥근 직사각형 12">
                <a:extLst>
                  <a:ext uri="{FF2B5EF4-FFF2-40B4-BE49-F238E27FC236}">
                    <a16:creationId xmlns:a16="http://schemas.microsoft.com/office/drawing/2014/main" id="{7A34834F-CA49-4A2D-B859-E2355BF8BD2F}"/>
                  </a:ext>
                </a:extLst>
              </p:cNvPr>
              <p:cNvSpPr/>
              <p:nvPr/>
            </p:nvSpPr>
            <p:spPr>
              <a:xfrm>
                <a:off x="3157272" y="3990589"/>
                <a:ext cx="2505166" cy="1667261"/>
              </a:xfrm>
              <a:prstGeom prst="roundRect">
                <a:avLst>
                  <a:gd name="adj" fmla="val 5173"/>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nvGrpSpPr>
              <p:cNvPr id="69" name="그룹 68">
                <a:extLst>
                  <a:ext uri="{FF2B5EF4-FFF2-40B4-BE49-F238E27FC236}">
                    <a16:creationId xmlns:a16="http://schemas.microsoft.com/office/drawing/2014/main" id="{1FC592E4-5B88-4946-BD6D-CBC7AF5A4467}"/>
                  </a:ext>
                </a:extLst>
              </p:cNvPr>
              <p:cNvGrpSpPr/>
              <p:nvPr/>
            </p:nvGrpSpPr>
            <p:grpSpPr>
              <a:xfrm>
                <a:off x="3490817" y="4049533"/>
                <a:ext cx="2043296" cy="377961"/>
                <a:chOff x="4076662" y="3164096"/>
                <a:chExt cx="2043296" cy="377961"/>
              </a:xfrm>
            </p:grpSpPr>
            <p:sp>
              <p:nvSpPr>
                <p:cNvPr id="91" name="직사각형 90">
                  <a:extLst>
                    <a:ext uri="{FF2B5EF4-FFF2-40B4-BE49-F238E27FC236}">
                      <a16:creationId xmlns:a16="http://schemas.microsoft.com/office/drawing/2014/main" id="{89561D3E-DAF3-404E-98EA-0C56430EF666}"/>
                    </a:ext>
                  </a:extLst>
                </p:cNvPr>
                <p:cNvSpPr/>
                <p:nvPr/>
              </p:nvSpPr>
              <p:spPr>
                <a:xfrm>
                  <a:off x="4213785" y="3164096"/>
                  <a:ext cx="1906173" cy="377961"/>
                </a:xfrm>
                <a:prstGeom prst="rect">
                  <a:avLst/>
                </a:prstGeom>
              </p:spPr>
              <p:txBody>
                <a:bodyPr wrap="none">
                  <a:spAutoFit/>
                </a:bodyPr>
                <a:lstStyle/>
                <a:p>
                  <a:pPr>
                    <a:lnSpc>
                      <a:spcPct val="80000"/>
                    </a:lnSpc>
                  </a:pPr>
                  <a:r>
                    <a:rPr lang="en-US" altLang="ko-KR" sz="1000" dirty="0" err="1">
                      <a:solidFill>
                        <a:srgbClr val="193EB0"/>
                      </a:solidFill>
                      <a:latin typeface="SamsungOne-700" panose="020B0803030303020204" pitchFamily="34" charset="0"/>
                      <a:ea typeface="SamsungOne-700" panose="020B0803030303020204" pitchFamily="34" charset="0"/>
                    </a:rPr>
                    <a:t>Trung</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tâm</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endParaRPr lang="ko-KR" altLang="en-US" sz="1000" dirty="0">
                    <a:solidFill>
                      <a:srgbClr val="193EB0"/>
                    </a:solidFill>
                    <a:ea typeface="SamsungOneKorean 400" panose="020B0503030303020204" pitchFamily="50" charset="-127"/>
                  </a:endParaRPr>
                </a:p>
              </p:txBody>
            </p:sp>
            <p:pic>
              <p:nvPicPr>
                <p:cNvPr id="92" name="그림 91">
                  <a:extLst>
                    <a:ext uri="{FF2B5EF4-FFF2-40B4-BE49-F238E27FC236}">
                      <a16:creationId xmlns:a16="http://schemas.microsoft.com/office/drawing/2014/main" id="{F452E1D9-9DEB-4EAF-B306-247EC75683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6662" y="3176059"/>
                  <a:ext cx="213360" cy="277369"/>
                </a:xfrm>
                <a:prstGeom prst="rect">
                  <a:avLst/>
                </a:prstGeom>
              </p:spPr>
            </p:pic>
          </p:grpSp>
          <p:sp>
            <p:nvSpPr>
              <p:cNvPr id="70" name="직사각형 69">
                <a:extLst>
                  <a:ext uri="{FF2B5EF4-FFF2-40B4-BE49-F238E27FC236}">
                    <a16:creationId xmlns:a16="http://schemas.microsoft.com/office/drawing/2014/main" id="{5D949AD8-9B5B-42A5-9BB5-551C00E269A9}"/>
                  </a:ext>
                </a:extLst>
              </p:cNvPr>
              <p:cNvSpPr/>
              <p:nvPr/>
            </p:nvSpPr>
            <p:spPr>
              <a:xfrm>
                <a:off x="3449066" y="3667872"/>
                <a:ext cx="1909723" cy="384852"/>
              </a:xfrm>
              <a:prstGeom prst="rect">
                <a:avLst/>
              </a:prstGeom>
            </p:spPr>
            <p:txBody>
              <a:bodyPr wrap="square">
                <a:spAutoFit/>
              </a:bodyPr>
              <a:lstStyle/>
              <a:p>
                <a:pPr>
                  <a:lnSpc>
                    <a:spcPct val="80000"/>
                  </a:lnSpc>
                </a:pPr>
                <a:r>
                  <a:rPr lang="en-US" altLang="ko-KR" sz="1050" dirty="0" err="1">
                    <a:solidFill>
                      <a:srgbClr val="0043B2"/>
                    </a:solidFill>
                    <a:latin typeface="SamsungOne-700" panose="020B0803030303020204" pitchFamily="34" charset="0"/>
                    <a:ea typeface="SamsungOne-700" panose="020B0803030303020204" pitchFamily="34" charset="0"/>
                  </a:rPr>
                  <a:t>Vùng</a:t>
                </a:r>
                <a:r>
                  <a:rPr lang="en-US" altLang="ko-KR" sz="1050" dirty="0">
                    <a:solidFill>
                      <a:srgbClr val="0043B2"/>
                    </a:solidFill>
                    <a:latin typeface="SamsungOne-700" panose="020B0803030303020204" pitchFamily="34" charset="0"/>
                    <a:ea typeface="SamsungOne-700" panose="020B0803030303020204" pitchFamily="34" charset="0"/>
                  </a:rPr>
                  <a:t> </a:t>
                </a:r>
                <a:r>
                  <a:rPr lang="en-US" altLang="ko-KR" sz="1050" dirty="0" err="1">
                    <a:solidFill>
                      <a:srgbClr val="0043B2"/>
                    </a:solidFill>
                    <a:latin typeface="SamsungOne-700" panose="020B0803030303020204" pitchFamily="34" charset="0"/>
                    <a:ea typeface="SamsungOne-700" panose="020B0803030303020204" pitchFamily="34" charset="0"/>
                  </a:rPr>
                  <a:t>sẵn</a:t>
                </a:r>
                <a:r>
                  <a:rPr lang="en-US" altLang="ko-KR" sz="1050" dirty="0">
                    <a:solidFill>
                      <a:srgbClr val="0043B2"/>
                    </a:solidFill>
                    <a:latin typeface="SamsungOne-700" panose="020B0803030303020204" pitchFamily="34" charset="0"/>
                    <a:ea typeface="SamsungOne-700" panose="020B0803030303020204" pitchFamily="34" charset="0"/>
                  </a:rPr>
                  <a:t> </a:t>
                </a:r>
                <a:r>
                  <a:rPr lang="en-US" altLang="ko-KR" sz="1050" dirty="0" err="1">
                    <a:solidFill>
                      <a:srgbClr val="0043B2"/>
                    </a:solidFill>
                    <a:latin typeface="SamsungOne-700" panose="020B0803030303020204" pitchFamily="34" charset="0"/>
                    <a:ea typeface="SamsungOne-700" panose="020B0803030303020204" pitchFamily="34" charset="0"/>
                  </a:rPr>
                  <a:t>sàng</a:t>
                </a:r>
                <a:r>
                  <a:rPr lang="en-US" altLang="ko-KR" sz="1050" dirty="0">
                    <a:solidFill>
                      <a:srgbClr val="0043B2"/>
                    </a:solidFill>
                    <a:latin typeface="SamsungOne-700" panose="020B0803030303020204" pitchFamily="34" charset="0"/>
                    <a:ea typeface="SamsungOne-700" panose="020B0803030303020204" pitchFamily="34" charset="0"/>
                  </a:rPr>
                  <a:t> 1</a:t>
                </a:r>
                <a:endParaRPr lang="ko-KR" altLang="en-US" sz="1050" dirty="0">
                  <a:ea typeface="SamsungOneKorean 400" panose="020B0503030303020204" pitchFamily="50" charset="-127"/>
                </a:endParaRPr>
              </a:p>
            </p:txBody>
          </p:sp>
          <p:sp>
            <p:nvSpPr>
              <p:cNvPr id="71" name="모서리가 둥근 직사각형 58">
                <a:extLst>
                  <a:ext uri="{FF2B5EF4-FFF2-40B4-BE49-F238E27FC236}">
                    <a16:creationId xmlns:a16="http://schemas.microsoft.com/office/drawing/2014/main" id="{346C8D5B-2093-45A1-8A7F-CD363EBF3E35}"/>
                  </a:ext>
                </a:extLst>
              </p:cNvPr>
              <p:cNvSpPr/>
              <p:nvPr/>
            </p:nvSpPr>
            <p:spPr>
              <a:xfrm>
                <a:off x="3411115" y="4386081"/>
                <a:ext cx="1960176" cy="1183867"/>
              </a:xfrm>
              <a:prstGeom prst="roundRect">
                <a:avLst>
                  <a:gd name="adj" fmla="val 5173"/>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nvGrpSpPr>
              <p:cNvPr id="72" name="그룹 71">
                <a:extLst>
                  <a:ext uri="{FF2B5EF4-FFF2-40B4-BE49-F238E27FC236}">
                    <a16:creationId xmlns:a16="http://schemas.microsoft.com/office/drawing/2014/main" id="{BC95BBFD-75A5-498E-9358-0AE38D9907FD}"/>
                  </a:ext>
                </a:extLst>
              </p:cNvPr>
              <p:cNvGrpSpPr/>
              <p:nvPr/>
            </p:nvGrpSpPr>
            <p:grpSpPr>
              <a:xfrm>
                <a:off x="3795790" y="4540112"/>
                <a:ext cx="1577682" cy="988741"/>
                <a:chOff x="3795790" y="4765537"/>
                <a:chExt cx="1577682" cy="988741"/>
              </a:xfrm>
            </p:grpSpPr>
            <p:grpSp>
              <p:nvGrpSpPr>
                <p:cNvPr id="73" name="그룹 72">
                  <a:extLst>
                    <a:ext uri="{FF2B5EF4-FFF2-40B4-BE49-F238E27FC236}">
                      <a16:creationId xmlns:a16="http://schemas.microsoft.com/office/drawing/2014/main" id="{72DFD5EB-D430-4B6C-B3F8-EE19827313B5}"/>
                    </a:ext>
                  </a:extLst>
                </p:cNvPr>
                <p:cNvGrpSpPr/>
                <p:nvPr/>
              </p:nvGrpSpPr>
              <p:grpSpPr>
                <a:xfrm>
                  <a:off x="3795791" y="4765537"/>
                  <a:ext cx="1577681" cy="605330"/>
                  <a:chOff x="3822686" y="4442957"/>
                  <a:chExt cx="1577681" cy="605330"/>
                </a:xfrm>
              </p:grpSpPr>
              <p:sp>
                <p:nvSpPr>
                  <p:cNvPr id="84" name="직사각형 83">
                    <a:extLst>
                      <a:ext uri="{FF2B5EF4-FFF2-40B4-BE49-F238E27FC236}">
                        <a16:creationId xmlns:a16="http://schemas.microsoft.com/office/drawing/2014/main" id="{B2CF2D93-08C8-42E3-9898-A9A0D6ECC49B}"/>
                      </a:ext>
                    </a:extLst>
                  </p:cNvPr>
                  <p:cNvSpPr/>
                  <p:nvPr/>
                </p:nvSpPr>
                <p:spPr>
                  <a:xfrm>
                    <a:off x="4184692" y="4442957"/>
                    <a:ext cx="1215675" cy="605330"/>
                  </a:xfrm>
                  <a:prstGeom prst="rect">
                    <a:avLst/>
                  </a:prstGeom>
                </p:spPr>
                <p:txBody>
                  <a:bodyPr wrap="none">
                    <a:spAutoFit/>
                  </a:bodyPr>
                  <a:lstStyle/>
                  <a:p>
                    <a:pPr algn="ctr">
                      <a:lnSpc>
                        <a:spcPct val="80000"/>
                      </a:lnSpc>
                    </a:pPr>
                    <a:r>
                      <a:rPr lang="vi-VN" altLang="ko-KR" sz="1050" dirty="0">
                        <a:solidFill>
                          <a:srgbClr val="0043B2"/>
                        </a:solidFill>
                        <a:latin typeface="SamsungOne-700" panose="020B0803030303020204" pitchFamily="34" charset="0"/>
                        <a:ea typeface="SamsungOne-700" panose="020B0803030303020204" pitchFamily="34" charset="0"/>
                      </a:rPr>
                      <a:t>Tài khoản </a:t>
                    </a:r>
                    <a:endParaRPr lang="en-US" altLang="ko-KR" sz="1050" dirty="0">
                      <a:solidFill>
                        <a:srgbClr val="0043B2"/>
                      </a:solidFill>
                      <a:latin typeface="SamsungOne-700" panose="020B0803030303020204" pitchFamily="34" charset="0"/>
                      <a:ea typeface="SamsungOne-700" panose="020B0803030303020204" pitchFamily="34" charset="0"/>
                    </a:endParaRPr>
                  </a:p>
                  <a:p>
                    <a:pPr algn="ctr">
                      <a:lnSpc>
                        <a:spcPct val="80000"/>
                      </a:lnSpc>
                    </a:pPr>
                    <a:r>
                      <a:rPr lang="vi-VN" altLang="ko-KR" sz="1050" dirty="0">
                        <a:solidFill>
                          <a:srgbClr val="0043B2"/>
                        </a:solidFill>
                        <a:latin typeface="SamsungOne-700" panose="020B0803030303020204" pitchFamily="34" charset="0"/>
                        <a:ea typeface="SamsungOne-700" panose="020B0803030303020204" pitchFamily="34" charset="0"/>
                      </a:rPr>
                      <a:t>lưu trữ</a:t>
                    </a:r>
                    <a:endParaRPr lang="ko-KR" altLang="en-US" sz="1050" dirty="0">
                      <a:solidFill>
                        <a:srgbClr val="0043B2"/>
                      </a:solidFill>
                      <a:latin typeface="SamsungOne-700" panose="020B0803030303020204" pitchFamily="34" charset="0"/>
                      <a:ea typeface="SamsungOneKorean 400" panose="020B0503030303020204" pitchFamily="50" charset="-127"/>
                    </a:endParaRPr>
                  </a:p>
                </p:txBody>
              </p:sp>
              <p:grpSp>
                <p:nvGrpSpPr>
                  <p:cNvPr id="85" name="그룹 84">
                    <a:extLst>
                      <a:ext uri="{FF2B5EF4-FFF2-40B4-BE49-F238E27FC236}">
                        <a16:creationId xmlns:a16="http://schemas.microsoft.com/office/drawing/2014/main" id="{B7978567-0114-4904-853D-E3C44602E0F3}"/>
                      </a:ext>
                    </a:extLst>
                  </p:cNvPr>
                  <p:cNvGrpSpPr/>
                  <p:nvPr/>
                </p:nvGrpSpPr>
                <p:grpSpPr>
                  <a:xfrm>
                    <a:off x="3822686" y="4458394"/>
                    <a:ext cx="454430" cy="372172"/>
                    <a:chOff x="4504899" y="4119563"/>
                    <a:chExt cx="429237" cy="306531"/>
                  </a:xfrm>
                </p:grpSpPr>
                <p:sp>
                  <p:nvSpPr>
                    <p:cNvPr id="86" name="모서리가 둥근 직사각형 50">
                      <a:extLst>
                        <a:ext uri="{FF2B5EF4-FFF2-40B4-BE49-F238E27FC236}">
                          <a16:creationId xmlns:a16="http://schemas.microsoft.com/office/drawing/2014/main" id="{5FBA0C2A-2AC0-449A-A3AD-CCC68BF21729}"/>
                        </a:ext>
                      </a:extLst>
                    </p:cNvPr>
                    <p:cNvSpPr/>
                    <p:nvPr/>
                  </p:nvSpPr>
                  <p:spPr>
                    <a:xfrm>
                      <a:off x="4504899" y="4174812"/>
                      <a:ext cx="429237" cy="251282"/>
                    </a:xfrm>
                    <a:prstGeom prst="roundRect">
                      <a:avLst>
                        <a:gd name="adj" fmla="val 11613"/>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87" name="모서리가 둥근 직사각형 51">
                      <a:extLst>
                        <a:ext uri="{FF2B5EF4-FFF2-40B4-BE49-F238E27FC236}">
                          <a16:creationId xmlns:a16="http://schemas.microsoft.com/office/drawing/2014/main" id="{57D4BC2D-651C-4C09-8505-D83A92D86D17}"/>
                        </a:ext>
                      </a:extLst>
                    </p:cNvPr>
                    <p:cNvSpPr/>
                    <p:nvPr/>
                  </p:nvSpPr>
                  <p:spPr>
                    <a:xfrm>
                      <a:off x="4504899" y="4119563"/>
                      <a:ext cx="429237" cy="60220"/>
                    </a:xfrm>
                    <a:prstGeom prst="roundRect">
                      <a:avLst>
                        <a:gd name="adj" fmla="val 20623"/>
                      </a:avLst>
                    </a:prstGeom>
                    <a:solidFill>
                      <a:srgbClr val="007EA4"/>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88" name="모서리가 둥근 직사각형 52">
                      <a:extLst>
                        <a:ext uri="{FF2B5EF4-FFF2-40B4-BE49-F238E27FC236}">
                          <a16:creationId xmlns:a16="http://schemas.microsoft.com/office/drawing/2014/main" id="{53F18AFF-2D0B-44D4-B615-9B257C1FCFBF}"/>
                        </a:ext>
                      </a:extLst>
                    </p:cNvPr>
                    <p:cNvSpPr/>
                    <p:nvPr/>
                  </p:nvSpPr>
                  <p:spPr>
                    <a:xfrm>
                      <a:off x="4546764" y="4215500"/>
                      <a:ext cx="345507" cy="45719"/>
                    </a:xfrm>
                    <a:prstGeom prst="roundRect">
                      <a:avLst>
                        <a:gd name="adj" fmla="val 206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89" name="모서리가 둥근 직사각형 53">
                      <a:extLst>
                        <a:ext uri="{FF2B5EF4-FFF2-40B4-BE49-F238E27FC236}">
                          <a16:creationId xmlns:a16="http://schemas.microsoft.com/office/drawing/2014/main" id="{01F7BC61-9B76-42CB-9401-79737FC7E698}"/>
                        </a:ext>
                      </a:extLst>
                    </p:cNvPr>
                    <p:cNvSpPr/>
                    <p:nvPr/>
                  </p:nvSpPr>
                  <p:spPr>
                    <a:xfrm>
                      <a:off x="4546764" y="4277408"/>
                      <a:ext cx="345507" cy="45719"/>
                    </a:xfrm>
                    <a:prstGeom prst="roundRect">
                      <a:avLst>
                        <a:gd name="adj" fmla="val 20623"/>
                      </a:avLst>
                    </a:prstGeom>
                    <a:solidFill>
                      <a:srgbClr val="11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90" name="모서리가 둥근 직사각형 54">
                      <a:extLst>
                        <a:ext uri="{FF2B5EF4-FFF2-40B4-BE49-F238E27FC236}">
                          <a16:creationId xmlns:a16="http://schemas.microsoft.com/office/drawing/2014/main" id="{57668568-C9A5-40BE-B1AD-18C442002754}"/>
                        </a:ext>
                      </a:extLst>
                    </p:cNvPr>
                    <p:cNvSpPr/>
                    <p:nvPr/>
                  </p:nvSpPr>
                  <p:spPr>
                    <a:xfrm>
                      <a:off x="4546764" y="4339795"/>
                      <a:ext cx="345507" cy="45719"/>
                    </a:xfrm>
                    <a:prstGeom prst="roundRect">
                      <a:avLst>
                        <a:gd name="adj" fmla="val 20623"/>
                      </a:avLst>
                    </a:prstGeom>
                    <a:solidFill>
                      <a:srgbClr val="00A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grpSp>
            <p:grpSp>
              <p:nvGrpSpPr>
                <p:cNvPr id="74" name="그룹 73">
                  <a:extLst>
                    <a:ext uri="{FF2B5EF4-FFF2-40B4-BE49-F238E27FC236}">
                      <a16:creationId xmlns:a16="http://schemas.microsoft.com/office/drawing/2014/main" id="{8D4A599C-ED20-467A-8D35-4EAF2F5D21D6}"/>
                    </a:ext>
                  </a:extLst>
                </p:cNvPr>
                <p:cNvGrpSpPr/>
                <p:nvPr/>
              </p:nvGrpSpPr>
              <p:grpSpPr>
                <a:xfrm>
                  <a:off x="3795790" y="5308032"/>
                  <a:ext cx="1221699" cy="446246"/>
                  <a:chOff x="4277689" y="5016513"/>
                  <a:chExt cx="1221697" cy="446246"/>
                </a:xfrm>
              </p:grpSpPr>
              <p:sp>
                <p:nvSpPr>
                  <p:cNvPr id="75" name="직사각형 74">
                    <a:extLst>
                      <a:ext uri="{FF2B5EF4-FFF2-40B4-BE49-F238E27FC236}">
                        <a16:creationId xmlns:a16="http://schemas.microsoft.com/office/drawing/2014/main" id="{FFF524B1-630A-48C0-8C13-E38F7AD5E800}"/>
                      </a:ext>
                    </a:extLst>
                  </p:cNvPr>
                  <p:cNvSpPr/>
                  <p:nvPr/>
                </p:nvSpPr>
                <p:spPr>
                  <a:xfrm>
                    <a:off x="4667323" y="5078016"/>
                    <a:ext cx="832063" cy="384743"/>
                  </a:xfrm>
                  <a:prstGeom prst="rect">
                    <a:avLst/>
                  </a:prstGeom>
                </p:spPr>
                <p:txBody>
                  <a:bodyPr wrap="none">
                    <a:spAutoFit/>
                  </a:bodyPr>
                  <a:lstStyle/>
                  <a:p>
                    <a:pPr algn="ctr">
                      <a:lnSpc>
                        <a:spcPct val="80000"/>
                      </a:lnSpc>
                    </a:pPr>
                    <a:r>
                      <a:rPr lang="en-US" altLang="ko-KR" sz="1050" dirty="0">
                        <a:solidFill>
                          <a:srgbClr val="0043B2"/>
                        </a:solidFill>
                        <a:latin typeface="SamsungOne-700" panose="020B0803030303020204" pitchFamily="34" charset="0"/>
                        <a:ea typeface="SamsungOne-700" panose="020B0803030303020204" pitchFamily="34" charset="0"/>
                      </a:rPr>
                      <a:t>Copy1</a:t>
                    </a:r>
                    <a:endParaRPr lang="ko-KR" altLang="en-US" sz="1050" dirty="0">
                      <a:solidFill>
                        <a:srgbClr val="0043B2"/>
                      </a:solidFill>
                      <a:latin typeface="SamsungOne-700" panose="020B0803030303020204" pitchFamily="34" charset="0"/>
                      <a:ea typeface="SamsungOneKorean 400" panose="020B0503030303020204" pitchFamily="50" charset="-127"/>
                    </a:endParaRPr>
                  </a:p>
                </p:txBody>
              </p:sp>
              <p:grpSp>
                <p:nvGrpSpPr>
                  <p:cNvPr id="76" name="그룹 75">
                    <a:extLst>
                      <a:ext uri="{FF2B5EF4-FFF2-40B4-BE49-F238E27FC236}">
                        <a16:creationId xmlns:a16="http://schemas.microsoft.com/office/drawing/2014/main" id="{6F2FC385-27D9-4B80-984A-DA6DB5BC32C9}"/>
                      </a:ext>
                    </a:extLst>
                  </p:cNvPr>
                  <p:cNvGrpSpPr/>
                  <p:nvPr/>
                </p:nvGrpSpPr>
                <p:grpSpPr>
                  <a:xfrm>
                    <a:off x="4277689" y="5016513"/>
                    <a:ext cx="454436" cy="372169"/>
                    <a:chOff x="4277689" y="5016513"/>
                    <a:chExt cx="454436" cy="372169"/>
                  </a:xfrm>
                </p:grpSpPr>
                <p:grpSp>
                  <p:nvGrpSpPr>
                    <p:cNvPr id="77" name="그룹 76">
                      <a:extLst>
                        <a:ext uri="{FF2B5EF4-FFF2-40B4-BE49-F238E27FC236}">
                          <a16:creationId xmlns:a16="http://schemas.microsoft.com/office/drawing/2014/main" id="{85D2C834-E24B-481E-A066-7B5E0695BF0E}"/>
                        </a:ext>
                      </a:extLst>
                    </p:cNvPr>
                    <p:cNvGrpSpPr/>
                    <p:nvPr/>
                  </p:nvGrpSpPr>
                  <p:grpSpPr>
                    <a:xfrm>
                      <a:off x="4277689" y="5016513"/>
                      <a:ext cx="454436" cy="372169"/>
                      <a:chOff x="4504908" y="4119564"/>
                      <a:chExt cx="429243" cy="306529"/>
                    </a:xfrm>
                  </p:grpSpPr>
                  <p:sp>
                    <p:nvSpPr>
                      <p:cNvPr id="82" name="모서리가 둥근 직사각형 48">
                        <a:extLst>
                          <a:ext uri="{FF2B5EF4-FFF2-40B4-BE49-F238E27FC236}">
                            <a16:creationId xmlns:a16="http://schemas.microsoft.com/office/drawing/2014/main" id="{522F6B05-41DA-40FF-AF76-A1BEAF1D2CB3}"/>
                          </a:ext>
                        </a:extLst>
                      </p:cNvPr>
                      <p:cNvSpPr/>
                      <p:nvPr/>
                    </p:nvSpPr>
                    <p:spPr>
                      <a:xfrm>
                        <a:off x="4504908" y="4174811"/>
                        <a:ext cx="429238" cy="251282"/>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83" name="모서리가 둥근 직사각형 49">
                        <a:extLst>
                          <a:ext uri="{FF2B5EF4-FFF2-40B4-BE49-F238E27FC236}">
                            <a16:creationId xmlns:a16="http://schemas.microsoft.com/office/drawing/2014/main" id="{174C6EF0-20A1-45ED-A486-AA0BBE3E6D84}"/>
                          </a:ext>
                        </a:extLst>
                      </p:cNvPr>
                      <p:cNvSpPr/>
                      <p:nvPr/>
                    </p:nvSpPr>
                    <p:spPr>
                      <a:xfrm>
                        <a:off x="4504912" y="4119564"/>
                        <a:ext cx="429239" cy="60220"/>
                      </a:xfrm>
                      <a:prstGeom prst="roundRect">
                        <a:avLst>
                          <a:gd name="adj" fmla="val 20623"/>
                        </a:avLst>
                      </a:prstGeom>
                      <a:solidFill>
                        <a:srgbClr val="193EB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grpSp>
                  <p:nvGrpSpPr>
                    <p:cNvPr id="78" name="그룹 77">
                      <a:extLst>
                        <a:ext uri="{FF2B5EF4-FFF2-40B4-BE49-F238E27FC236}">
                          <a16:creationId xmlns:a16="http://schemas.microsoft.com/office/drawing/2014/main" id="{F0284853-BDAC-46CA-8E8D-91788870F9ED}"/>
                        </a:ext>
                      </a:extLst>
                    </p:cNvPr>
                    <p:cNvGrpSpPr/>
                    <p:nvPr/>
                  </p:nvGrpSpPr>
                  <p:grpSpPr>
                    <a:xfrm>
                      <a:off x="4337540" y="5125445"/>
                      <a:ext cx="329955" cy="222796"/>
                      <a:chOff x="4335266" y="5123906"/>
                      <a:chExt cx="329955" cy="222796"/>
                    </a:xfrm>
                  </p:grpSpPr>
                  <p:sp>
                    <p:nvSpPr>
                      <p:cNvPr id="79" name="모서리가 둥근 직사각형 45">
                        <a:extLst>
                          <a:ext uri="{FF2B5EF4-FFF2-40B4-BE49-F238E27FC236}">
                            <a16:creationId xmlns:a16="http://schemas.microsoft.com/office/drawing/2014/main" id="{B0707BC9-DA9F-4947-9FD4-67B988D5FE5D}"/>
                          </a:ext>
                        </a:extLst>
                      </p:cNvPr>
                      <p:cNvSpPr/>
                      <p:nvPr/>
                    </p:nvSpPr>
                    <p:spPr>
                      <a:xfrm>
                        <a:off x="4335266" y="5123906"/>
                        <a:ext cx="91478" cy="222796"/>
                      </a:xfrm>
                      <a:prstGeom prst="roundRect">
                        <a:avLst>
                          <a:gd name="adj" fmla="val 116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80" name="모서리가 둥근 직사각형 46">
                        <a:extLst>
                          <a:ext uri="{FF2B5EF4-FFF2-40B4-BE49-F238E27FC236}">
                            <a16:creationId xmlns:a16="http://schemas.microsoft.com/office/drawing/2014/main" id="{40752C50-C11C-45F7-AD8E-D119A91D5868}"/>
                          </a:ext>
                        </a:extLst>
                      </p:cNvPr>
                      <p:cNvSpPr/>
                      <p:nvPr/>
                    </p:nvSpPr>
                    <p:spPr>
                      <a:xfrm>
                        <a:off x="4454505" y="5123906"/>
                        <a:ext cx="91478" cy="222796"/>
                      </a:xfrm>
                      <a:prstGeom prst="roundRect">
                        <a:avLst>
                          <a:gd name="adj" fmla="val 1161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81" name="모서리가 둥근 직사각형 47">
                        <a:extLst>
                          <a:ext uri="{FF2B5EF4-FFF2-40B4-BE49-F238E27FC236}">
                            <a16:creationId xmlns:a16="http://schemas.microsoft.com/office/drawing/2014/main" id="{F5C6BF9E-C66A-4239-89D0-3222C15736B1}"/>
                          </a:ext>
                        </a:extLst>
                      </p:cNvPr>
                      <p:cNvSpPr/>
                      <p:nvPr/>
                    </p:nvSpPr>
                    <p:spPr>
                      <a:xfrm>
                        <a:off x="4573743" y="5123906"/>
                        <a:ext cx="91478" cy="222796"/>
                      </a:xfrm>
                      <a:prstGeom prst="roundRect">
                        <a:avLst>
                          <a:gd name="adj" fmla="val 1161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grpSp>
            </p:grpSp>
          </p:grpSp>
        </p:grpSp>
        <p:grpSp>
          <p:nvGrpSpPr>
            <p:cNvPr id="13" name="그룹 12">
              <a:extLst>
                <a:ext uri="{FF2B5EF4-FFF2-40B4-BE49-F238E27FC236}">
                  <a16:creationId xmlns:a16="http://schemas.microsoft.com/office/drawing/2014/main" id="{3593CA3E-2B82-4DAA-AC4E-407431029E0A}"/>
                </a:ext>
              </a:extLst>
            </p:cNvPr>
            <p:cNvGrpSpPr/>
            <p:nvPr/>
          </p:nvGrpSpPr>
          <p:grpSpPr>
            <a:xfrm>
              <a:off x="4898276" y="3545881"/>
              <a:ext cx="1813027" cy="1243565"/>
              <a:chOff x="3010272" y="3632063"/>
              <a:chExt cx="2799167" cy="2121037"/>
            </a:xfrm>
          </p:grpSpPr>
          <p:sp>
            <p:nvSpPr>
              <p:cNvPr id="41" name="모서리가 둥근 직사각형 117">
                <a:extLst>
                  <a:ext uri="{FF2B5EF4-FFF2-40B4-BE49-F238E27FC236}">
                    <a16:creationId xmlns:a16="http://schemas.microsoft.com/office/drawing/2014/main" id="{9C7998C2-5DA1-4ECD-B637-4664EB8530F3}"/>
                  </a:ext>
                </a:extLst>
              </p:cNvPr>
              <p:cNvSpPr/>
              <p:nvPr/>
            </p:nvSpPr>
            <p:spPr>
              <a:xfrm>
                <a:off x="3010272" y="3632063"/>
                <a:ext cx="2799167" cy="2121037"/>
              </a:xfrm>
              <a:prstGeom prst="roundRect">
                <a:avLst>
                  <a:gd name="adj" fmla="val 5173"/>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42" name="모서리가 둥근 직사각형 118">
                <a:extLst>
                  <a:ext uri="{FF2B5EF4-FFF2-40B4-BE49-F238E27FC236}">
                    <a16:creationId xmlns:a16="http://schemas.microsoft.com/office/drawing/2014/main" id="{D2741B7B-AA09-4620-9FF7-93EC57E48EE8}"/>
                  </a:ext>
                </a:extLst>
              </p:cNvPr>
              <p:cNvSpPr/>
              <p:nvPr/>
            </p:nvSpPr>
            <p:spPr>
              <a:xfrm>
                <a:off x="3157272" y="3990589"/>
                <a:ext cx="2505166" cy="1667261"/>
              </a:xfrm>
              <a:prstGeom prst="roundRect">
                <a:avLst>
                  <a:gd name="adj" fmla="val 5173"/>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nvGrpSpPr>
              <p:cNvPr id="43" name="그룹 42">
                <a:extLst>
                  <a:ext uri="{FF2B5EF4-FFF2-40B4-BE49-F238E27FC236}">
                    <a16:creationId xmlns:a16="http://schemas.microsoft.com/office/drawing/2014/main" id="{D17E6098-5417-4351-AA6A-0BBDDB73E18E}"/>
                  </a:ext>
                </a:extLst>
              </p:cNvPr>
              <p:cNvGrpSpPr/>
              <p:nvPr/>
            </p:nvGrpSpPr>
            <p:grpSpPr>
              <a:xfrm>
                <a:off x="3455954" y="4049533"/>
                <a:ext cx="2043294" cy="384852"/>
                <a:chOff x="4041799" y="3164096"/>
                <a:chExt cx="2043294" cy="384852"/>
              </a:xfrm>
            </p:grpSpPr>
            <p:sp>
              <p:nvSpPr>
                <p:cNvPr id="65" name="직사각형 64">
                  <a:extLst>
                    <a:ext uri="{FF2B5EF4-FFF2-40B4-BE49-F238E27FC236}">
                      <a16:creationId xmlns:a16="http://schemas.microsoft.com/office/drawing/2014/main" id="{75F9F7A3-33E9-4A2C-B91D-359BFB73486F}"/>
                    </a:ext>
                  </a:extLst>
                </p:cNvPr>
                <p:cNvSpPr/>
                <p:nvPr/>
              </p:nvSpPr>
              <p:spPr>
                <a:xfrm>
                  <a:off x="4178924" y="3164096"/>
                  <a:ext cx="1906169" cy="384852"/>
                </a:xfrm>
                <a:prstGeom prst="rect">
                  <a:avLst/>
                </a:prstGeom>
              </p:spPr>
              <p:txBody>
                <a:bodyPr wrap="none">
                  <a:spAutoFit/>
                </a:bodyPr>
                <a:lstStyle/>
                <a:p>
                  <a:pPr>
                    <a:lnSpc>
                      <a:spcPct val="80000"/>
                    </a:lnSpc>
                  </a:pPr>
                  <a:r>
                    <a:rPr lang="en-US" altLang="ko-KR" sz="1000" dirty="0" err="1">
                      <a:solidFill>
                        <a:srgbClr val="193EB0"/>
                      </a:solidFill>
                      <a:latin typeface="SamsungOne-700" panose="020B0803030303020204" pitchFamily="34" charset="0"/>
                      <a:ea typeface="SamsungOne-700" panose="020B0803030303020204" pitchFamily="34" charset="0"/>
                    </a:rPr>
                    <a:t>Trung</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tâm</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endParaRPr lang="ko-KR" altLang="en-US" sz="1000" dirty="0">
                    <a:solidFill>
                      <a:srgbClr val="193EB0"/>
                    </a:solidFill>
                    <a:ea typeface="SamsungOneKorean 400" panose="020B0503030303020204" pitchFamily="50" charset="-127"/>
                  </a:endParaRPr>
                </a:p>
              </p:txBody>
            </p:sp>
            <p:pic>
              <p:nvPicPr>
                <p:cNvPr id="66" name="그림 65">
                  <a:extLst>
                    <a:ext uri="{FF2B5EF4-FFF2-40B4-BE49-F238E27FC236}">
                      <a16:creationId xmlns:a16="http://schemas.microsoft.com/office/drawing/2014/main" id="{E364F5D5-548D-4CB5-93EA-5CA7576E5E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1799" y="3176059"/>
                  <a:ext cx="213360" cy="277370"/>
                </a:xfrm>
                <a:prstGeom prst="rect">
                  <a:avLst/>
                </a:prstGeom>
              </p:spPr>
            </p:pic>
          </p:grpSp>
          <p:sp>
            <p:nvSpPr>
              <p:cNvPr id="44" name="직사각형 43">
                <a:extLst>
                  <a:ext uri="{FF2B5EF4-FFF2-40B4-BE49-F238E27FC236}">
                    <a16:creationId xmlns:a16="http://schemas.microsoft.com/office/drawing/2014/main" id="{A2906417-B2B5-47CF-BD8B-FC81E523C72D}"/>
                  </a:ext>
                </a:extLst>
              </p:cNvPr>
              <p:cNvSpPr/>
              <p:nvPr/>
            </p:nvSpPr>
            <p:spPr>
              <a:xfrm>
                <a:off x="3449066" y="3667872"/>
                <a:ext cx="1909723" cy="384852"/>
              </a:xfrm>
              <a:prstGeom prst="rect">
                <a:avLst/>
              </a:prstGeom>
            </p:spPr>
            <p:txBody>
              <a:bodyPr wrap="square">
                <a:spAutoFit/>
              </a:bodyPr>
              <a:lstStyle/>
              <a:p>
                <a:pPr>
                  <a:lnSpc>
                    <a:spcPct val="80000"/>
                  </a:lnSpc>
                </a:pPr>
                <a:r>
                  <a:rPr lang="en-US" altLang="ko-KR" sz="1050" dirty="0" err="1">
                    <a:solidFill>
                      <a:srgbClr val="0043B2"/>
                    </a:solidFill>
                    <a:latin typeface="SamsungOne-700" panose="020B0803030303020204" pitchFamily="34" charset="0"/>
                    <a:ea typeface="SamsungOne-700" panose="020B0803030303020204" pitchFamily="34" charset="0"/>
                  </a:rPr>
                  <a:t>Vùng</a:t>
                </a:r>
                <a:r>
                  <a:rPr lang="en-US" altLang="ko-KR" sz="1050" dirty="0">
                    <a:solidFill>
                      <a:srgbClr val="0043B2"/>
                    </a:solidFill>
                    <a:latin typeface="SamsungOne-700" panose="020B0803030303020204" pitchFamily="34" charset="0"/>
                    <a:ea typeface="SamsungOne-700" panose="020B0803030303020204" pitchFamily="34" charset="0"/>
                  </a:rPr>
                  <a:t> </a:t>
                </a:r>
                <a:r>
                  <a:rPr lang="en-US" altLang="ko-KR" sz="1050" dirty="0" err="1">
                    <a:solidFill>
                      <a:srgbClr val="0043B2"/>
                    </a:solidFill>
                    <a:latin typeface="SamsungOne-700" panose="020B0803030303020204" pitchFamily="34" charset="0"/>
                    <a:ea typeface="SamsungOne-700" panose="020B0803030303020204" pitchFamily="34" charset="0"/>
                  </a:rPr>
                  <a:t>sẵn</a:t>
                </a:r>
                <a:r>
                  <a:rPr lang="en-US" altLang="ko-KR" sz="1050" dirty="0">
                    <a:solidFill>
                      <a:srgbClr val="0043B2"/>
                    </a:solidFill>
                    <a:latin typeface="SamsungOne-700" panose="020B0803030303020204" pitchFamily="34" charset="0"/>
                    <a:ea typeface="SamsungOne-700" panose="020B0803030303020204" pitchFamily="34" charset="0"/>
                  </a:rPr>
                  <a:t> </a:t>
                </a:r>
                <a:r>
                  <a:rPr lang="en-US" altLang="ko-KR" sz="1050" dirty="0" err="1">
                    <a:solidFill>
                      <a:srgbClr val="0043B2"/>
                    </a:solidFill>
                    <a:latin typeface="SamsungOne-700" panose="020B0803030303020204" pitchFamily="34" charset="0"/>
                    <a:ea typeface="SamsungOne-700" panose="020B0803030303020204" pitchFamily="34" charset="0"/>
                  </a:rPr>
                  <a:t>sàng</a:t>
                </a:r>
                <a:r>
                  <a:rPr lang="en-US" altLang="ko-KR" sz="1050" dirty="0">
                    <a:solidFill>
                      <a:srgbClr val="0043B2"/>
                    </a:solidFill>
                    <a:latin typeface="SamsungOne-700" panose="020B0803030303020204" pitchFamily="34" charset="0"/>
                    <a:ea typeface="SamsungOne-700" panose="020B0803030303020204" pitchFamily="34" charset="0"/>
                  </a:rPr>
                  <a:t> 2</a:t>
                </a:r>
                <a:endParaRPr lang="ko-KR" altLang="en-US" sz="1050" dirty="0">
                  <a:ea typeface="SamsungOneKorean 400" panose="020B0503030303020204" pitchFamily="50" charset="-127"/>
                </a:endParaRPr>
              </a:p>
            </p:txBody>
          </p:sp>
          <p:sp>
            <p:nvSpPr>
              <p:cNvPr id="45" name="모서리가 둥근 직사각형 121">
                <a:extLst>
                  <a:ext uri="{FF2B5EF4-FFF2-40B4-BE49-F238E27FC236}">
                    <a16:creationId xmlns:a16="http://schemas.microsoft.com/office/drawing/2014/main" id="{BFEC6FD2-4845-4BDC-BFF0-1040CEF8F56D}"/>
                  </a:ext>
                </a:extLst>
              </p:cNvPr>
              <p:cNvSpPr/>
              <p:nvPr/>
            </p:nvSpPr>
            <p:spPr>
              <a:xfrm>
                <a:off x="3411115" y="4386081"/>
                <a:ext cx="1960176" cy="1183868"/>
              </a:xfrm>
              <a:prstGeom prst="roundRect">
                <a:avLst>
                  <a:gd name="adj" fmla="val 5173"/>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nvGrpSpPr>
              <p:cNvPr id="46" name="그룹 45">
                <a:extLst>
                  <a:ext uri="{FF2B5EF4-FFF2-40B4-BE49-F238E27FC236}">
                    <a16:creationId xmlns:a16="http://schemas.microsoft.com/office/drawing/2014/main" id="{BBC943E6-7E76-4F61-BCF7-47C853D1CF8A}"/>
                  </a:ext>
                </a:extLst>
              </p:cNvPr>
              <p:cNvGrpSpPr/>
              <p:nvPr/>
            </p:nvGrpSpPr>
            <p:grpSpPr>
              <a:xfrm>
                <a:off x="3795791" y="4540112"/>
                <a:ext cx="1560252" cy="988741"/>
                <a:chOff x="3795791" y="4765537"/>
                <a:chExt cx="1560252" cy="988741"/>
              </a:xfrm>
            </p:grpSpPr>
            <p:grpSp>
              <p:nvGrpSpPr>
                <p:cNvPr id="47" name="그룹 46">
                  <a:extLst>
                    <a:ext uri="{FF2B5EF4-FFF2-40B4-BE49-F238E27FC236}">
                      <a16:creationId xmlns:a16="http://schemas.microsoft.com/office/drawing/2014/main" id="{C46A6E1C-F5B5-41C5-B32B-48B521B1C411}"/>
                    </a:ext>
                  </a:extLst>
                </p:cNvPr>
                <p:cNvGrpSpPr/>
                <p:nvPr/>
              </p:nvGrpSpPr>
              <p:grpSpPr>
                <a:xfrm>
                  <a:off x="3795791" y="4765537"/>
                  <a:ext cx="1560252" cy="605330"/>
                  <a:chOff x="3822686" y="4442957"/>
                  <a:chExt cx="1560252" cy="605330"/>
                </a:xfrm>
              </p:grpSpPr>
              <p:sp>
                <p:nvSpPr>
                  <p:cNvPr id="58" name="직사각형 57">
                    <a:extLst>
                      <a:ext uri="{FF2B5EF4-FFF2-40B4-BE49-F238E27FC236}">
                        <a16:creationId xmlns:a16="http://schemas.microsoft.com/office/drawing/2014/main" id="{7BE902B8-C42D-4366-A21A-4EF112C2A9C8}"/>
                      </a:ext>
                    </a:extLst>
                  </p:cNvPr>
                  <p:cNvSpPr/>
                  <p:nvPr/>
                </p:nvSpPr>
                <p:spPr>
                  <a:xfrm>
                    <a:off x="4167264" y="4442957"/>
                    <a:ext cx="1215674" cy="605330"/>
                  </a:xfrm>
                  <a:prstGeom prst="rect">
                    <a:avLst/>
                  </a:prstGeom>
                </p:spPr>
                <p:txBody>
                  <a:bodyPr wrap="none">
                    <a:spAutoFit/>
                  </a:bodyPr>
                  <a:lstStyle/>
                  <a:p>
                    <a:pPr algn="ctr">
                      <a:lnSpc>
                        <a:spcPct val="80000"/>
                      </a:lnSpc>
                    </a:pPr>
                    <a:r>
                      <a:rPr lang="vi-VN" altLang="ko-KR" sz="1050" dirty="0">
                        <a:solidFill>
                          <a:srgbClr val="0043B2"/>
                        </a:solidFill>
                        <a:latin typeface="SamsungOne-700" panose="020B0803030303020204" pitchFamily="34" charset="0"/>
                        <a:ea typeface="SamsungOne-700" panose="020B0803030303020204" pitchFamily="34" charset="0"/>
                      </a:rPr>
                      <a:t>Tài khoản </a:t>
                    </a:r>
                    <a:endParaRPr lang="en-US" altLang="ko-KR" sz="1050" dirty="0">
                      <a:solidFill>
                        <a:srgbClr val="0043B2"/>
                      </a:solidFill>
                      <a:latin typeface="SamsungOne-700" panose="020B0803030303020204" pitchFamily="34" charset="0"/>
                      <a:ea typeface="SamsungOne-700" panose="020B0803030303020204" pitchFamily="34" charset="0"/>
                    </a:endParaRPr>
                  </a:p>
                  <a:p>
                    <a:pPr algn="ctr">
                      <a:lnSpc>
                        <a:spcPct val="80000"/>
                      </a:lnSpc>
                    </a:pPr>
                    <a:r>
                      <a:rPr lang="vi-VN" altLang="ko-KR" sz="1050" dirty="0">
                        <a:solidFill>
                          <a:srgbClr val="0043B2"/>
                        </a:solidFill>
                        <a:latin typeface="SamsungOne-700" panose="020B0803030303020204" pitchFamily="34" charset="0"/>
                        <a:ea typeface="SamsungOne-700" panose="020B0803030303020204" pitchFamily="34" charset="0"/>
                      </a:rPr>
                      <a:t>lưu trữ</a:t>
                    </a:r>
                    <a:endParaRPr lang="ko-KR" altLang="en-US" sz="1050" dirty="0">
                      <a:solidFill>
                        <a:srgbClr val="0043B2"/>
                      </a:solidFill>
                      <a:latin typeface="SamsungOne-700" panose="020B0803030303020204" pitchFamily="34" charset="0"/>
                      <a:ea typeface="SamsungOneKorean 400" panose="020B0503030303020204" pitchFamily="50" charset="-127"/>
                    </a:endParaRPr>
                  </a:p>
                </p:txBody>
              </p:sp>
              <p:grpSp>
                <p:nvGrpSpPr>
                  <p:cNvPr id="59" name="그룹 58">
                    <a:extLst>
                      <a:ext uri="{FF2B5EF4-FFF2-40B4-BE49-F238E27FC236}">
                        <a16:creationId xmlns:a16="http://schemas.microsoft.com/office/drawing/2014/main" id="{14DC9E57-51DC-4927-ACBB-70323D67F24D}"/>
                      </a:ext>
                    </a:extLst>
                  </p:cNvPr>
                  <p:cNvGrpSpPr/>
                  <p:nvPr/>
                </p:nvGrpSpPr>
                <p:grpSpPr>
                  <a:xfrm>
                    <a:off x="3822686" y="4458394"/>
                    <a:ext cx="454430" cy="372172"/>
                    <a:chOff x="4504899" y="4119563"/>
                    <a:chExt cx="429237" cy="306531"/>
                  </a:xfrm>
                </p:grpSpPr>
                <p:sp>
                  <p:nvSpPr>
                    <p:cNvPr id="60" name="모서리가 둥근 직사각형 136">
                      <a:extLst>
                        <a:ext uri="{FF2B5EF4-FFF2-40B4-BE49-F238E27FC236}">
                          <a16:creationId xmlns:a16="http://schemas.microsoft.com/office/drawing/2014/main" id="{38CDFBEA-FA21-42A6-A731-A3921A97545F}"/>
                        </a:ext>
                      </a:extLst>
                    </p:cNvPr>
                    <p:cNvSpPr/>
                    <p:nvPr/>
                  </p:nvSpPr>
                  <p:spPr>
                    <a:xfrm>
                      <a:off x="4504899" y="4174812"/>
                      <a:ext cx="429237" cy="251282"/>
                    </a:xfrm>
                    <a:prstGeom prst="roundRect">
                      <a:avLst>
                        <a:gd name="adj" fmla="val 11613"/>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61" name="모서리가 둥근 직사각형 137">
                      <a:extLst>
                        <a:ext uri="{FF2B5EF4-FFF2-40B4-BE49-F238E27FC236}">
                          <a16:creationId xmlns:a16="http://schemas.microsoft.com/office/drawing/2014/main" id="{9B9DB75D-E9F8-4B0B-B821-8F09C934A004}"/>
                        </a:ext>
                      </a:extLst>
                    </p:cNvPr>
                    <p:cNvSpPr/>
                    <p:nvPr/>
                  </p:nvSpPr>
                  <p:spPr>
                    <a:xfrm>
                      <a:off x="4504899" y="4119563"/>
                      <a:ext cx="429237" cy="60220"/>
                    </a:xfrm>
                    <a:prstGeom prst="roundRect">
                      <a:avLst>
                        <a:gd name="adj" fmla="val 20623"/>
                      </a:avLst>
                    </a:prstGeom>
                    <a:solidFill>
                      <a:srgbClr val="007EA4"/>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62" name="모서리가 둥근 직사각형 138">
                      <a:extLst>
                        <a:ext uri="{FF2B5EF4-FFF2-40B4-BE49-F238E27FC236}">
                          <a16:creationId xmlns:a16="http://schemas.microsoft.com/office/drawing/2014/main" id="{1ED48EA9-5EC5-470C-947E-4F008B085CE7}"/>
                        </a:ext>
                      </a:extLst>
                    </p:cNvPr>
                    <p:cNvSpPr/>
                    <p:nvPr/>
                  </p:nvSpPr>
                  <p:spPr>
                    <a:xfrm>
                      <a:off x="4546764" y="4215500"/>
                      <a:ext cx="345507" cy="45719"/>
                    </a:xfrm>
                    <a:prstGeom prst="roundRect">
                      <a:avLst>
                        <a:gd name="adj" fmla="val 206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63" name="모서리가 둥근 직사각형 139">
                      <a:extLst>
                        <a:ext uri="{FF2B5EF4-FFF2-40B4-BE49-F238E27FC236}">
                          <a16:creationId xmlns:a16="http://schemas.microsoft.com/office/drawing/2014/main" id="{4D7ADFE1-D747-45E8-A597-85F731FD833E}"/>
                        </a:ext>
                      </a:extLst>
                    </p:cNvPr>
                    <p:cNvSpPr/>
                    <p:nvPr/>
                  </p:nvSpPr>
                  <p:spPr>
                    <a:xfrm>
                      <a:off x="4546764" y="4277408"/>
                      <a:ext cx="345507" cy="45719"/>
                    </a:xfrm>
                    <a:prstGeom prst="roundRect">
                      <a:avLst>
                        <a:gd name="adj" fmla="val 20623"/>
                      </a:avLst>
                    </a:prstGeom>
                    <a:solidFill>
                      <a:srgbClr val="11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64" name="모서리가 둥근 직사각형 140">
                      <a:extLst>
                        <a:ext uri="{FF2B5EF4-FFF2-40B4-BE49-F238E27FC236}">
                          <a16:creationId xmlns:a16="http://schemas.microsoft.com/office/drawing/2014/main" id="{2C57E4E5-90BA-4C7E-B085-51746D10AC0F}"/>
                        </a:ext>
                      </a:extLst>
                    </p:cNvPr>
                    <p:cNvSpPr/>
                    <p:nvPr/>
                  </p:nvSpPr>
                  <p:spPr>
                    <a:xfrm>
                      <a:off x="4546764" y="4339795"/>
                      <a:ext cx="345507" cy="45719"/>
                    </a:xfrm>
                    <a:prstGeom prst="roundRect">
                      <a:avLst>
                        <a:gd name="adj" fmla="val 20623"/>
                      </a:avLst>
                    </a:prstGeom>
                    <a:solidFill>
                      <a:srgbClr val="00A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grpSp>
            <p:grpSp>
              <p:nvGrpSpPr>
                <p:cNvPr id="48" name="그룹 47">
                  <a:extLst>
                    <a:ext uri="{FF2B5EF4-FFF2-40B4-BE49-F238E27FC236}">
                      <a16:creationId xmlns:a16="http://schemas.microsoft.com/office/drawing/2014/main" id="{DD7A0CDF-ECA6-4D7A-9975-48F48046A5FE}"/>
                    </a:ext>
                  </a:extLst>
                </p:cNvPr>
                <p:cNvGrpSpPr/>
                <p:nvPr/>
              </p:nvGrpSpPr>
              <p:grpSpPr>
                <a:xfrm>
                  <a:off x="3795791" y="5308032"/>
                  <a:ext cx="1230361" cy="446246"/>
                  <a:chOff x="4277689" y="5016513"/>
                  <a:chExt cx="1230359" cy="446246"/>
                </a:xfrm>
              </p:grpSpPr>
              <p:sp>
                <p:nvSpPr>
                  <p:cNvPr id="49" name="직사각형 48">
                    <a:extLst>
                      <a:ext uri="{FF2B5EF4-FFF2-40B4-BE49-F238E27FC236}">
                        <a16:creationId xmlns:a16="http://schemas.microsoft.com/office/drawing/2014/main" id="{EF853FBA-7319-459B-8965-0A60AEAD0E28}"/>
                      </a:ext>
                    </a:extLst>
                  </p:cNvPr>
                  <p:cNvSpPr/>
                  <p:nvPr/>
                </p:nvSpPr>
                <p:spPr>
                  <a:xfrm>
                    <a:off x="4658661" y="5078016"/>
                    <a:ext cx="849387" cy="384743"/>
                  </a:xfrm>
                  <a:prstGeom prst="rect">
                    <a:avLst/>
                  </a:prstGeom>
                </p:spPr>
                <p:txBody>
                  <a:bodyPr wrap="none">
                    <a:spAutoFit/>
                  </a:bodyPr>
                  <a:lstStyle/>
                  <a:p>
                    <a:pPr algn="ctr">
                      <a:lnSpc>
                        <a:spcPct val="80000"/>
                      </a:lnSpc>
                    </a:pPr>
                    <a:r>
                      <a:rPr lang="en-US" altLang="ko-KR" sz="1050" dirty="0">
                        <a:solidFill>
                          <a:srgbClr val="0043B2"/>
                        </a:solidFill>
                        <a:latin typeface="SamsungOne-700" panose="020B0803030303020204" pitchFamily="34" charset="0"/>
                        <a:ea typeface="SamsungOne-700" panose="020B0803030303020204" pitchFamily="34" charset="0"/>
                      </a:rPr>
                      <a:t>Copy2</a:t>
                    </a:r>
                    <a:endParaRPr lang="ko-KR" altLang="en-US" sz="1050" dirty="0">
                      <a:solidFill>
                        <a:srgbClr val="0043B2"/>
                      </a:solidFill>
                      <a:latin typeface="SamsungOne-700" panose="020B0803030303020204" pitchFamily="34" charset="0"/>
                      <a:ea typeface="SamsungOneKorean 400" panose="020B0503030303020204" pitchFamily="50" charset="-127"/>
                    </a:endParaRPr>
                  </a:p>
                </p:txBody>
              </p:sp>
              <p:grpSp>
                <p:nvGrpSpPr>
                  <p:cNvPr id="50" name="그룹 49">
                    <a:extLst>
                      <a:ext uri="{FF2B5EF4-FFF2-40B4-BE49-F238E27FC236}">
                        <a16:creationId xmlns:a16="http://schemas.microsoft.com/office/drawing/2014/main" id="{5C412BA1-9489-44F1-971B-3CC16511FF53}"/>
                      </a:ext>
                    </a:extLst>
                  </p:cNvPr>
                  <p:cNvGrpSpPr/>
                  <p:nvPr/>
                </p:nvGrpSpPr>
                <p:grpSpPr>
                  <a:xfrm>
                    <a:off x="4277689" y="5016513"/>
                    <a:ext cx="454436" cy="372169"/>
                    <a:chOff x="4277689" y="5016513"/>
                    <a:chExt cx="454436" cy="372169"/>
                  </a:xfrm>
                </p:grpSpPr>
                <p:grpSp>
                  <p:nvGrpSpPr>
                    <p:cNvPr id="51" name="그룹 50">
                      <a:extLst>
                        <a:ext uri="{FF2B5EF4-FFF2-40B4-BE49-F238E27FC236}">
                          <a16:creationId xmlns:a16="http://schemas.microsoft.com/office/drawing/2014/main" id="{6319E48A-81EB-4DCA-9663-C49EAE5E8A73}"/>
                        </a:ext>
                      </a:extLst>
                    </p:cNvPr>
                    <p:cNvGrpSpPr/>
                    <p:nvPr/>
                  </p:nvGrpSpPr>
                  <p:grpSpPr>
                    <a:xfrm>
                      <a:off x="4277689" y="5016513"/>
                      <a:ext cx="454436" cy="372169"/>
                      <a:chOff x="4504908" y="4119564"/>
                      <a:chExt cx="429243" cy="306529"/>
                    </a:xfrm>
                  </p:grpSpPr>
                  <p:sp>
                    <p:nvSpPr>
                      <p:cNvPr id="56" name="모서리가 둥근 직사각형 132">
                        <a:extLst>
                          <a:ext uri="{FF2B5EF4-FFF2-40B4-BE49-F238E27FC236}">
                            <a16:creationId xmlns:a16="http://schemas.microsoft.com/office/drawing/2014/main" id="{847AE01C-D47B-403D-A6DC-DD832EB51B57}"/>
                          </a:ext>
                        </a:extLst>
                      </p:cNvPr>
                      <p:cNvSpPr/>
                      <p:nvPr/>
                    </p:nvSpPr>
                    <p:spPr>
                      <a:xfrm>
                        <a:off x="4504908" y="4174811"/>
                        <a:ext cx="429238" cy="251282"/>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57" name="모서리가 둥근 직사각형 133">
                        <a:extLst>
                          <a:ext uri="{FF2B5EF4-FFF2-40B4-BE49-F238E27FC236}">
                            <a16:creationId xmlns:a16="http://schemas.microsoft.com/office/drawing/2014/main" id="{E9BE5CC5-37E9-42CA-8A27-A7F00CE946D8}"/>
                          </a:ext>
                        </a:extLst>
                      </p:cNvPr>
                      <p:cNvSpPr/>
                      <p:nvPr/>
                    </p:nvSpPr>
                    <p:spPr>
                      <a:xfrm>
                        <a:off x="4504912" y="4119564"/>
                        <a:ext cx="429239" cy="60220"/>
                      </a:xfrm>
                      <a:prstGeom prst="roundRect">
                        <a:avLst>
                          <a:gd name="adj" fmla="val 20623"/>
                        </a:avLst>
                      </a:prstGeom>
                      <a:solidFill>
                        <a:srgbClr val="193EB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grpSp>
                  <p:nvGrpSpPr>
                    <p:cNvPr id="52" name="그룹 51">
                      <a:extLst>
                        <a:ext uri="{FF2B5EF4-FFF2-40B4-BE49-F238E27FC236}">
                          <a16:creationId xmlns:a16="http://schemas.microsoft.com/office/drawing/2014/main" id="{FB37B9B0-EE4C-4007-9F42-161FEF1EDF66}"/>
                        </a:ext>
                      </a:extLst>
                    </p:cNvPr>
                    <p:cNvGrpSpPr/>
                    <p:nvPr/>
                  </p:nvGrpSpPr>
                  <p:grpSpPr>
                    <a:xfrm>
                      <a:off x="4337540" y="5125445"/>
                      <a:ext cx="329955" cy="222796"/>
                      <a:chOff x="4335266" y="5123906"/>
                      <a:chExt cx="329955" cy="222796"/>
                    </a:xfrm>
                  </p:grpSpPr>
                  <p:sp>
                    <p:nvSpPr>
                      <p:cNvPr id="53" name="모서리가 둥근 직사각형 129">
                        <a:extLst>
                          <a:ext uri="{FF2B5EF4-FFF2-40B4-BE49-F238E27FC236}">
                            <a16:creationId xmlns:a16="http://schemas.microsoft.com/office/drawing/2014/main" id="{F8272912-3003-4216-BAB5-3ACA04F00459}"/>
                          </a:ext>
                        </a:extLst>
                      </p:cNvPr>
                      <p:cNvSpPr/>
                      <p:nvPr/>
                    </p:nvSpPr>
                    <p:spPr>
                      <a:xfrm>
                        <a:off x="4335266" y="5123906"/>
                        <a:ext cx="91478" cy="222796"/>
                      </a:xfrm>
                      <a:prstGeom prst="roundRect">
                        <a:avLst>
                          <a:gd name="adj" fmla="val 116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54" name="모서리가 둥근 직사각형 130">
                        <a:extLst>
                          <a:ext uri="{FF2B5EF4-FFF2-40B4-BE49-F238E27FC236}">
                            <a16:creationId xmlns:a16="http://schemas.microsoft.com/office/drawing/2014/main" id="{303629C9-BB68-45A3-B85D-0EB21A43244A}"/>
                          </a:ext>
                        </a:extLst>
                      </p:cNvPr>
                      <p:cNvSpPr/>
                      <p:nvPr/>
                    </p:nvSpPr>
                    <p:spPr>
                      <a:xfrm>
                        <a:off x="4454505" y="5123906"/>
                        <a:ext cx="91478" cy="222796"/>
                      </a:xfrm>
                      <a:prstGeom prst="roundRect">
                        <a:avLst>
                          <a:gd name="adj" fmla="val 1161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55" name="모서리가 둥근 직사각형 131">
                        <a:extLst>
                          <a:ext uri="{FF2B5EF4-FFF2-40B4-BE49-F238E27FC236}">
                            <a16:creationId xmlns:a16="http://schemas.microsoft.com/office/drawing/2014/main" id="{49BF4DE6-D6AC-4403-9D42-75C750BF044D}"/>
                          </a:ext>
                        </a:extLst>
                      </p:cNvPr>
                      <p:cNvSpPr/>
                      <p:nvPr/>
                    </p:nvSpPr>
                    <p:spPr>
                      <a:xfrm>
                        <a:off x="4573743" y="5123906"/>
                        <a:ext cx="91478" cy="222796"/>
                      </a:xfrm>
                      <a:prstGeom prst="roundRect">
                        <a:avLst>
                          <a:gd name="adj" fmla="val 1161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grpSp>
            </p:grpSp>
          </p:grpSp>
        </p:grpSp>
        <p:grpSp>
          <p:nvGrpSpPr>
            <p:cNvPr id="14" name="그룹 13">
              <a:extLst>
                <a:ext uri="{FF2B5EF4-FFF2-40B4-BE49-F238E27FC236}">
                  <a16:creationId xmlns:a16="http://schemas.microsoft.com/office/drawing/2014/main" id="{90A311BB-DE3D-4C4B-BFF0-9E6D407637E7}"/>
                </a:ext>
              </a:extLst>
            </p:cNvPr>
            <p:cNvGrpSpPr/>
            <p:nvPr/>
          </p:nvGrpSpPr>
          <p:grpSpPr>
            <a:xfrm>
              <a:off x="2973053" y="4886314"/>
              <a:ext cx="1813028" cy="1243565"/>
              <a:chOff x="3010272" y="3632063"/>
              <a:chExt cx="2799167" cy="2121037"/>
            </a:xfrm>
          </p:grpSpPr>
          <p:sp>
            <p:nvSpPr>
              <p:cNvPr id="15" name="모서리가 둥근 직사각형 144">
                <a:extLst>
                  <a:ext uri="{FF2B5EF4-FFF2-40B4-BE49-F238E27FC236}">
                    <a16:creationId xmlns:a16="http://schemas.microsoft.com/office/drawing/2014/main" id="{75497BEF-C0E0-433C-AFFB-C1FFAF18585F}"/>
                  </a:ext>
                </a:extLst>
              </p:cNvPr>
              <p:cNvSpPr/>
              <p:nvPr/>
            </p:nvSpPr>
            <p:spPr>
              <a:xfrm>
                <a:off x="3010272" y="3632063"/>
                <a:ext cx="2799167" cy="2121037"/>
              </a:xfrm>
              <a:prstGeom prst="roundRect">
                <a:avLst>
                  <a:gd name="adj" fmla="val 5173"/>
                </a:avLst>
              </a:prstGeom>
              <a:solidFill>
                <a:schemeClr val="bg1"/>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16" name="모서리가 둥근 직사각형 145">
                <a:extLst>
                  <a:ext uri="{FF2B5EF4-FFF2-40B4-BE49-F238E27FC236}">
                    <a16:creationId xmlns:a16="http://schemas.microsoft.com/office/drawing/2014/main" id="{C70E92CC-C205-49F4-ABD4-7B4918D8B472}"/>
                  </a:ext>
                </a:extLst>
              </p:cNvPr>
              <p:cNvSpPr/>
              <p:nvPr/>
            </p:nvSpPr>
            <p:spPr>
              <a:xfrm>
                <a:off x="3157272" y="3990589"/>
                <a:ext cx="2505166" cy="1667261"/>
              </a:xfrm>
              <a:prstGeom prst="roundRect">
                <a:avLst>
                  <a:gd name="adj" fmla="val 5173"/>
                </a:avLst>
              </a:prstGeom>
              <a:solidFill>
                <a:srgbClr val="E9F2FC"/>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nvGrpSpPr>
              <p:cNvPr id="17" name="그룹 16">
                <a:extLst>
                  <a:ext uri="{FF2B5EF4-FFF2-40B4-BE49-F238E27FC236}">
                    <a16:creationId xmlns:a16="http://schemas.microsoft.com/office/drawing/2014/main" id="{0C000271-456F-45C1-8047-C07990BCFCE8}"/>
                  </a:ext>
                </a:extLst>
              </p:cNvPr>
              <p:cNvGrpSpPr/>
              <p:nvPr/>
            </p:nvGrpSpPr>
            <p:grpSpPr>
              <a:xfrm>
                <a:off x="3490817" y="4049533"/>
                <a:ext cx="1973997" cy="367464"/>
                <a:chOff x="4076662" y="3164096"/>
                <a:chExt cx="1973997" cy="367464"/>
              </a:xfrm>
            </p:grpSpPr>
            <p:sp>
              <p:nvSpPr>
                <p:cNvPr id="39" name="직사각형 38">
                  <a:extLst>
                    <a:ext uri="{FF2B5EF4-FFF2-40B4-BE49-F238E27FC236}">
                      <a16:creationId xmlns:a16="http://schemas.microsoft.com/office/drawing/2014/main" id="{1E685A33-C0B6-42B9-9AFB-3C0C5E337C90}"/>
                    </a:ext>
                  </a:extLst>
                </p:cNvPr>
                <p:cNvSpPr/>
                <p:nvPr/>
              </p:nvSpPr>
              <p:spPr>
                <a:xfrm>
                  <a:off x="4213785" y="3164096"/>
                  <a:ext cx="1836874" cy="367464"/>
                </a:xfrm>
                <a:prstGeom prst="rect">
                  <a:avLst/>
                </a:prstGeom>
              </p:spPr>
              <p:txBody>
                <a:bodyPr wrap="none">
                  <a:spAutoFit/>
                </a:bodyPr>
                <a:lstStyle/>
                <a:p>
                  <a:pPr>
                    <a:lnSpc>
                      <a:spcPct val="80000"/>
                    </a:lnSpc>
                  </a:pPr>
                  <a:r>
                    <a:rPr lang="en-US" altLang="ko-KR" sz="1000" dirty="0" err="1">
                      <a:solidFill>
                        <a:srgbClr val="193EB0"/>
                      </a:solidFill>
                      <a:latin typeface="SamsungOne-700" panose="020B0803030303020204" pitchFamily="34" charset="0"/>
                      <a:ea typeface="SamsungOne-700" panose="020B0803030303020204" pitchFamily="34" charset="0"/>
                    </a:rPr>
                    <a:t>Trung</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tâm</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dữ</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liệu</a:t>
                  </a:r>
                  <a:endParaRPr lang="ko-KR" altLang="en-US" sz="1000" dirty="0">
                    <a:solidFill>
                      <a:srgbClr val="193EB0"/>
                    </a:solidFill>
                    <a:ea typeface="SamsungOneKorean 400" panose="020B0503030303020204" pitchFamily="50" charset="-127"/>
                  </a:endParaRPr>
                </a:p>
              </p:txBody>
            </p:sp>
            <p:pic>
              <p:nvPicPr>
                <p:cNvPr id="40" name="그림 39">
                  <a:extLst>
                    <a:ext uri="{FF2B5EF4-FFF2-40B4-BE49-F238E27FC236}">
                      <a16:creationId xmlns:a16="http://schemas.microsoft.com/office/drawing/2014/main" id="{64336475-296A-4F50-BAE5-38CF13694F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6662" y="3176059"/>
                  <a:ext cx="213360" cy="277368"/>
                </a:xfrm>
                <a:prstGeom prst="rect">
                  <a:avLst/>
                </a:prstGeom>
              </p:spPr>
            </p:pic>
          </p:grpSp>
          <p:sp>
            <p:nvSpPr>
              <p:cNvPr id="18" name="직사각형 17">
                <a:extLst>
                  <a:ext uri="{FF2B5EF4-FFF2-40B4-BE49-F238E27FC236}">
                    <a16:creationId xmlns:a16="http://schemas.microsoft.com/office/drawing/2014/main" id="{F4D39DB3-A178-45DB-8BBF-383330C2A3D8}"/>
                  </a:ext>
                </a:extLst>
              </p:cNvPr>
              <p:cNvSpPr/>
              <p:nvPr/>
            </p:nvSpPr>
            <p:spPr>
              <a:xfrm>
                <a:off x="3449066" y="3667872"/>
                <a:ext cx="1909723" cy="384852"/>
              </a:xfrm>
              <a:prstGeom prst="rect">
                <a:avLst/>
              </a:prstGeom>
            </p:spPr>
            <p:txBody>
              <a:bodyPr wrap="square">
                <a:spAutoFit/>
              </a:bodyPr>
              <a:lstStyle/>
              <a:p>
                <a:pPr>
                  <a:lnSpc>
                    <a:spcPct val="80000"/>
                  </a:lnSpc>
                </a:pPr>
                <a:r>
                  <a:rPr lang="en-US" altLang="ko-KR" sz="1050" dirty="0" err="1">
                    <a:solidFill>
                      <a:srgbClr val="0043B2"/>
                    </a:solidFill>
                    <a:latin typeface="SamsungOne-700" panose="020B0803030303020204" pitchFamily="34" charset="0"/>
                    <a:ea typeface="SamsungOne-700" panose="020B0803030303020204" pitchFamily="34" charset="0"/>
                  </a:rPr>
                  <a:t>Vùng</a:t>
                </a:r>
                <a:r>
                  <a:rPr lang="en-US" altLang="ko-KR" sz="1050" dirty="0">
                    <a:solidFill>
                      <a:srgbClr val="0043B2"/>
                    </a:solidFill>
                    <a:latin typeface="SamsungOne-700" panose="020B0803030303020204" pitchFamily="34" charset="0"/>
                    <a:ea typeface="SamsungOne-700" panose="020B0803030303020204" pitchFamily="34" charset="0"/>
                  </a:rPr>
                  <a:t> </a:t>
                </a:r>
                <a:r>
                  <a:rPr lang="en-US" altLang="ko-KR" sz="1050" dirty="0" err="1">
                    <a:solidFill>
                      <a:srgbClr val="0043B2"/>
                    </a:solidFill>
                    <a:latin typeface="SamsungOne-700" panose="020B0803030303020204" pitchFamily="34" charset="0"/>
                    <a:ea typeface="SamsungOne-700" panose="020B0803030303020204" pitchFamily="34" charset="0"/>
                  </a:rPr>
                  <a:t>sẵn</a:t>
                </a:r>
                <a:r>
                  <a:rPr lang="en-US" altLang="ko-KR" sz="1050" dirty="0">
                    <a:solidFill>
                      <a:srgbClr val="0043B2"/>
                    </a:solidFill>
                    <a:latin typeface="SamsungOne-700" panose="020B0803030303020204" pitchFamily="34" charset="0"/>
                    <a:ea typeface="SamsungOne-700" panose="020B0803030303020204" pitchFamily="34" charset="0"/>
                  </a:rPr>
                  <a:t> </a:t>
                </a:r>
                <a:r>
                  <a:rPr lang="en-US" altLang="ko-KR" sz="1050" dirty="0" err="1">
                    <a:solidFill>
                      <a:srgbClr val="0043B2"/>
                    </a:solidFill>
                    <a:latin typeface="SamsungOne-700" panose="020B0803030303020204" pitchFamily="34" charset="0"/>
                    <a:ea typeface="SamsungOne-700" panose="020B0803030303020204" pitchFamily="34" charset="0"/>
                  </a:rPr>
                  <a:t>sàng</a:t>
                </a:r>
                <a:r>
                  <a:rPr lang="en-US" altLang="ko-KR" sz="1050" dirty="0">
                    <a:solidFill>
                      <a:srgbClr val="0043B2"/>
                    </a:solidFill>
                    <a:latin typeface="SamsungOne-700" panose="020B0803030303020204" pitchFamily="34" charset="0"/>
                    <a:ea typeface="SamsungOne-700" panose="020B0803030303020204" pitchFamily="34" charset="0"/>
                  </a:rPr>
                  <a:t> 3</a:t>
                </a:r>
                <a:endParaRPr lang="ko-KR" altLang="en-US" sz="1050" dirty="0">
                  <a:ea typeface="SamsungOneKorean 400" panose="020B0503030303020204" pitchFamily="50" charset="-127"/>
                </a:endParaRPr>
              </a:p>
            </p:txBody>
          </p:sp>
          <p:sp>
            <p:nvSpPr>
              <p:cNvPr id="19" name="모서리가 둥근 직사각형 148">
                <a:extLst>
                  <a:ext uri="{FF2B5EF4-FFF2-40B4-BE49-F238E27FC236}">
                    <a16:creationId xmlns:a16="http://schemas.microsoft.com/office/drawing/2014/main" id="{CCB3C549-B4E0-40D0-8BA1-1E1C26B1B4DB}"/>
                  </a:ext>
                </a:extLst>
              </p:cNvPr>
              <p:cNvSpPr/>
              <p:nvPr/>
            </p:nvSpPr>
            <p:spPr>
              <a:xfrm>
                <a:off x="3411115" y="4386081"/>
                <a:ext cx="1960176" cy="1183868"/>
              </a:xfrm>
              <a:prstGeom prst="roundRect">
                <a:avLst>
                  <a:gd name="adj" fmla="val 5173"/>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nvGrpSpPr>
              <p:cNvPr id="20" name="그룹 19">
                <a:extLst>
                  <a:ext uri="{FF2B5EF4-FFF2-40B4-BE49-F238E27FC236}">
                    <a16:creationId xmlns:a16="http://schemas.microsoft.com/office/drawing/2014/main" id="{DB01293C-B8C0-48E2-A214-BCD111F47290}"/>
                  </a:ext>
                </a:extLst>
              </p:cNvPr>
              <p:cNvGrpSpPr/>
              <p:nvPr/>
            </p:nvGrpSpPr>
            <p:grpSpPr>
              <a:xfrm>
                <a:off x="3795791" y="4540112"/>
                <a:ext cx="1577682" cy="988741"/>
                <a:chOff x="3795791" y="4765537"/>
                <a:chExt cx="1577682" cy="988741"/>
              </a:xfrm>
            </p:grpSpPr>
            <p:grpSp>
              <p:nvGrpSpPr>
                <p:cNvPr id="21" name="그룹 20">
                  <a:extLst>
                    <a:ext uri="{FF2B5EF4-FFF2-40B4-BE49-F238E27FC236}">
                      <a16:creationId xmlns:a16="http://schemas.microsoft.com/office/drawing/2014/main" id="{7D646FA9-AA54-4D95-B224-B7B81102EFD7}"/>
                    </a:ext>
                  </a:extLst>
                </p:cNvPr>
                <p:cNvGrpSpPr/>
                <p:nvPr/>
              </p:nvGrpSpPr>
              <p:grpSpPr>
                <a:xfrm>
                  <a:off x="3795791" y="4765537"/>
                  <a:ext cx="1577682" cy="605330"/>
                  <a:chOff x="3822686" y="4442957"/>
                  <a:chExt cx="1577682" cy="605330"/>
                </a:xfrm>
              </p:grpSpPr>
              <p:sp>
                <p:nvSpPr>
                  <p:cNvPr id="32" name="직사각형 31">
                    <a:extLst>
                      <a:ext uri="{FF2B5EF4-FFF2-40B4-BE49-F238E27FC236}">
                        <a16:creationId xmlns:a16="http://schemas.microsoft.com/office/drawing/2014/main" id="{4904080E-91B4-4A1B-89DB-BF6C0D88CCC0}"/>
                      </a:ext>
                    </a:extLst>
                  </p:cNvPr>
                  <p:cNvSpPr/>
                  <p:nvPr/>
                </p:nvSpPr>
                <p:spPr>
                  <a:xfrm>
                    <a:off x="4184693" y="4442957"/>
                    <a:ext cx="1215675" cy="605330"/>
                  </a:xfrm>
                  <a:prstGeom prst="rect">
                    <a:avLst/>
                  </a:prstGeom>
                </p:spPr>
                <p:txBody>
                  <a:bodyPr wrap="none">
                    <a:spAutoFit/>
                  </a:bodyPr>
                  <a:lstStyle/>
                  <a:p>
                    <a:pPr algn="ctr">
                      <a:lnSpc>
                        <a:spcPct val="80000"/>
                      </a:lnSpc>
                    </a:pPr>
                    <a:r>
                      <a:rPr lang="vi-VN" altLang="ko-KR" sz="1050" dirty="0">
                        <a:solidFill>
                          <a:srgbClr val="0043B2"/>
                        </a:solidFill>
                        <a:latin typeface="SamsungOne-700" panose="020B0803030303020204" pitchFamily="34" charset="0"/>
                        <a:ea typeface="SamsungOne-700" panose="020B0803030303020204" pitchFamily="34" charset="0"/>
                      </a:rPr>
                      <a:t>Tài khoản </a:t>
                    </a:r>
                    <a:endParaRPr lang="en-US" altLang="ko-KR" sz="1050" dirty="0">
                      <a:solidFill>
                        <a:srgbClr val="0043B2"/>
                      </a:solidFill>
                      <a:latin typeface="SamsungOne-700" panose="020B0803030303020204" pitchFamily="34" charset="0"/>
                      <a:ea typeface="SamsungOne-700" panose="020B0803030303020204" pitchFamily="34" charset="0"/>
                    </a:endParaRPr>
                  </a:p>
                  <a:p>
                    <a:pPr algn="ctr">
                      <a:lnSpc>
                        <a:spcPct val="80000"/>
                      </a:lnSpc>
                    </a:pPr>
                    <a:r>
                      <a:rPr lang="vi-VN" altLang="ko-KR" sz="1050" dirty="0">
                        <a:solidFill>
                          <a:srgbClr val="0043B2"/>
                        </a:solidFill>
                        <a:latin typeface="SamsungOne-700" panose="020B0803030303020204" pitchFamily="34" charset="0"/>
                        <a:ea typeface="SamsungOne-700" panose="020B0803030303020204" pitchFamily="34" charset="0"/>
                      </a:rPr>
                      <a:t>lưu trữ</a:t>
                    </a:r>
                    <a:endParaRPr lang="ko-KR" altLang="en-US" sz="1050" dirty="0">
                      <a:solidFill>
                        <a:srgbClr val="0043B2"/>
                      </a:solidFill>
                      <a:latin typeface="SamsungOne-700" panose="020B0803030303020204" pitchFamily="34" charset="0"/>
                      <a:ea typeface="SamsungOneKorean 400" panose="020B0503030303020204" pitchFamily="50" charset="-127"/>
                    </a:endParaRPr>
                  </a:p>
                </p:txBody>
              </p:sp>
              <p:grpSp>
                <p:nvGrpSpPr>
                  <p:cNvPr id="33" name="그룹 32">
                    <a:extLst>
                      <a:ext uri="{FF2B5EF4-FFF2-40B4-BE49-F238E27FC236}">
                        <a16:creationId xmlns:a16="http://schemas.microsoft.com/office/drawing/2014/main" id="{6873C111-AA47-436D-8045-157D71250DF7}"/>
                      </a:ext>
                    </a:extLst>
                  </p:cNvPr>
                  <p:cNvGrpSpPr/>
                  <p:nvPr/>
                </p:nvGrpSpPr>
                <p:grpSpPr>
                  <a:xfrm>
                    <a:off x="3822686" y="4458394"/>
                    <a:ext cx="454430" cy="372172"/>
                    <a:chOff x="4504899" y="4119563"/>
                    <a:chExt cx="429237" cy="306531"/>
                  </a:xfrm>
                </p:grpSpPr>
                <p:sp>
                  <p:nvSpPr>
                    <p:cNvPr id="34" name="모서리가 둥근 직사각형 163">
                      <a:extLst>
                        <a:ext uri="{FF2B5EF4-FFF2-40B4-BE49-F238E27FC236}">
                          <a16:creationId xmlns:a16="http://schemas.microsoft.com/office/drawing/2014/main" id="{071C974B-80F0-4855-A275-28CCFA972A5D}"/>
                        </a:ext>
                      </a:extLst>
                    </p:cNvPr>
                    <p:cNvSpPr/>
                    <p:nvPr/>
                  </p:nvSpPr>
                  <p:spPr>
                    <a:xfrm>
                      <a:off x="4504899" y="4174812"/>
                      <a:ext cx="429237" cy="251282"/>
                    </a:xfrm>
                    <a:prstGeom prst="roundRect">
                      <a:avLst>
                        <a:gd name="adj" fmla="val 11613"/>
                      </a:avLst>
                    </a:prstGeom>
                    <a:solidFill>
                      <a:srgbClr val="E6E6E6"/>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35" name="모서리가 둥근 직사각형 164">
                      <a:extLst>
                        <a:ext uri="{FF2B5EF4-FFF2-40B4-BE49-F238E27FC236}">
                          <a16:creationId xmlns:a16="http://schemas.microsoft.com/office/drawing/2014/main" id="{2BBDEDCC-C0B3-488A-8504-70FC0BCA5B7A}"/>
                        </a:ext>
                      </a:extLst>
                    </p:cNvPr>
                    <p:cNvSpPr/>
                    <p:nvPr/>
                  </p:nvSpPr>
                  <p:spPr>
                    <a:xfrm>
                      <a:off x="4504899" y="4119563"/>
                      <a:ext cx="429237" cy="60220"/>
                    </a:xfrm>
                    <a:prstGeom prst="roundRect">
                      <a:avLst>
                        <a:gd name="adj" fmla="val 20623"/>
                      </a:avLst>
                    </a:prstGeom>
                    <a:solidFill>
                      <a:srgbClr val="007EA4"/>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36" name="모서리가 둥근 직사각형 165">
                      <a:extLst>
                        <a:ext uri="{FF2B5EF4-FFF2-40B4-BE49-F238E27FC236}">
                          <a16:creationId xmlns:a16="http://schemas.microsoft.com/office/drawing/2014/main" id="{E08BAAFB-71F0-4908-A344-FCD818B888D5}"/>
                        </a:ext>
                      </a:extLst>
                    </p:cNvPr>
                    <p:cNvSpPr/>
                    <p:nvPr/>
                  </p:nvSpPr>
                  <p:spPr>
                    <a:xfrm>
                      <a:off x="4546764" y="4215500"/>
                      <a:ext cx="345507" cy="45719"/>
                    </a:xfrm>
                    <a:prstGeom prst="roundRect">
                      <a:avLst>
                        <a:gd name="adj" fmla="val 206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37" name="모서리가 둥근 직사각형 166">
                      <a:extLst>
                        <a:ext uri="{FF2B5EF4-FFF2-40B4-BE49-F238E27FC236}">
                          <a16:creationId xmlns:a16="http://schemas.microsoft.com/office/drawing/2014/main" id="{F713EE99-EF35-4797-87E1-231742D637C3}"/>
                        </a:ext>
                      </a:extLst>
                    </p:cNvPr>
                    <p:cNvSpPr/>
                    <p:nvPr/>
                  </p:nvSpPr>
                  <p:spPr>
                    <a:xfrm>
                      <a:off x="4546764" y="4277408"/>
                      <a:ext cx="345507" cy="45719"/>
                    </a:xfrm>
                    <a:prstGeom prst="roundRect">
                      <a:avLst>
                        <a:gd name="adj" fmla="val 20623"/>
                      </a:avLst>
                    </a:prstGeom>
                    <a:solidFill>
                      <a:srgbClr val="11C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38" name="모서리가 둥근 직사각형 167">
                      <a:extLst>
                        <a:ext uri="{FF2B5EF4-FFF2-40B4-BE49-F238E27FC236}">
                          <a16:creationId xmlns:a16="http://schemas.microsoft.com/office/drawing/2014/main" id="{EDB1451B-3669-4872-AEB9-A91D5A799A50}"/>
                        </a:ext>
                      </a:extLst>
                    </p:cNvPr>
                    <p:cNvSpPr/>
                    <p:nvPr/>
                  </p:nvSpPr>
                  <p:spPr>
                    <a:xfrm>
                      <a:off x="4546764" y="4339795"/>
                      <a:ext cx="345507" cy="45719"/>
                    </a:xfrm>
                    <a:prstGeom prst="roundRect">
                      <a:avLst>
                        <a:gd name="adj" fmla="val 20623"/>
                      </a:avLst>
                    </a:prstGeom>
                    <a:solidFill>
                      <a:srgbClr val="00A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grpSp>
            <p:grpSp>
              <p:nvGrpSpPr>
                <p:cNvPr id="22" name="그룹 21">
                  <a:extLst>
                    <a:ext uri="{FF2B5EF4-FFF2-40B4-BE49-F238E27FC236}">
                      <a16:creationId xmlns:a16="http://schemas.microsoft.com/office/drawing/2014/main" id="{F5FDBB7D-7ECA-4762-903A-00BC5E1DEE4C}"/>
                    </a:ext>
                  </a:extLst>
                </p:cNvPr>
                <p:cNvGrpSpPr/>
                <p:nvPr/>
              </p:nvGrpSpPr>
              <p:grpSpPr>
                <a:xfrm>
                  <a:off x="3795791" y="5308032"/>
                  <a:ext cx="1232836" cy="446246"/>
                  <a:chOff x="4277689" y="5016513"/>
                  <a:chExt cx="1232834" cy="446246"/>
                </a:xfrm>
              </p:grpSpPr>
              <p:sp>
                <p:nvSpPr>
                  <p:cNvPr id="23" name="직사각형 22">
                    <a:extLst>
                      <a:ext uri="{FF2B5EF4-FFF2-40B4-BE49-F238E27FC236}">
                        <a16:creationId xmlns:a16="http://schemas.microsoft.com/office/drawing/2014/main" id="{29214D0B-D3A6-4126-9259-BA169BD598BE}"/>
                      </a:ext>
                    </a:extLst>
                  </p:cNvPr>
                  <p:cNvSpPr/>
                  <p:nvPr/>
                </p:nvSpPr>
                <p:spPr>
                  <a:xfrm>
                    <a:off x="4656185" y="5078016"/>
                    <a:ext cx="854338" cy="384743"/>
                  </a:xfrm>
                  <a:prstGeom prst="rect">
                    <a:avLst/>
                  </a:prstGeom>
                </p:spPr>
                <p:txBody>
                  <a:bodyPr wrap="none">
                    <a:spAutoFit/>
                  </a:bodyPr>
                  <a:lstStyle/>
                  <a:p>
                    <a:pPr algn="ctr">
                      <a:lnSpc>
                        <a:spcPct val="80000"/>
                      </a:lnSpc>
                    </a:pPr>
                    <a:r>
                      <a:rPr lang="en-US" altLang="ko-KR" sz="1050" dirty="0">
                        <a:solidFill>
                          <a:srgbClr val="0043B2"/>
                        </a:solidFill>
                        <a:latin typeface="SamsungOne-700" panose="020B0803030303020204" pitchFamily="34" charset="0"/>
                        <a:ea typeface="SamsungOne-700" panose="020B0803030303020204" pitchFamily="34" charset="0"/>
                      </a:rPr>
                      <a:t>Copy3</a:t>
                    </a:r>
                    <a:endParaRPr lang="ko-KR" altLang="en-US" sz="1050" dirty="0">
                      <a:solidFill>
                        <a:srgbClr val="0043B2"/>
                      </a:solidFill>
                      <a:latin typeface="SamsungOne-700" panose="020B0803030303020204" pitchFamily="34" charset="0"/>
                      <a:ea typeface="SamsungOneKorean 400" panose="020B0503030303020204" pitchFamily="50" charset="-127"/>
                    </a:endParaRPr>
                  </a:p>
                </p:txBody>
              </p:sp>
              <p:grpSp>
                <p:nvGrpSpPr>
                  <p:cNvPr id="24" name="그룹 23">
                    <a:extLst>
                      <a:ext uri="{FF2B5EF4-FFF2-40B4-BE49-F238E27FC236}">
                        <a16:creationId xmlns:a16="http://schemas.microsoft.com/office/drawing/2014/main" id="{7DBBF7C0-EF75-4424-89A1-E0091986A91C}"/>
                      </a:ext>
                    </a:extLst>
                  </p:cNvPr>
                  <p:cNvGrpSpPr/>
                  <p:nvPr/>
                </p:nvGrpSpPr>
                <p:grpSpPr>
                  <a:xfrm>
                    <a:off x="4277689" y="5016513"/>
                    <a:ext cx="454436" cy="372169"/>
                    <a:chOff x="4277689" y="5016513"/>
                    <a:chExt cx="454436" cy="372169"/>
                  </a:xfrm>
                </p:grpSpPr>
                <p:grpSp>
                  <p:nvGrpSpPr>
                    <p:cNvPr id="25" name="그룹 24">
                      <a:extLst>
                        <a:ext uri="{FF2B5EF4-FFF2-40B4-BE49-F238E27FC236}">
                          <a16:creationId xmlns:a16="http://schemas.microsoft.com/office/drawing/2014/main" id="{08FFA75E-D578-4AEB-AB07-EE6AFACC19A1}"/>
                        </a:ext>
                      </a:extLst>
                    </p:cNvPr>
                    <p:cNvGrpSpPr/>
                    <p:nvPr/>
                  </p:nvGrpSpPr>
                  <p:grpSpPr>
                    <a:xfrm>
                      <a:off x="4277689" y="5016513"/>
                      <a:ext cx="454436" cy="372169"/>
                      <a:chOff x="4504908" y="4119564"/>
                      <a:chExt cx="429243" cy="306529"/>
                    </a:xfrm>
                  </p:grpSpPr>
                  <p:sp>
                    <p:nvSpPr>
                      <p:cNvPr id="30" name="모서리가 둥근 직사각형 159">
                        <a:extLst>
                          <a:ext uri="{FF2B5EF4-FFF2-40B4-BE49-F238E27FC236}">
                            <a16:creationId xmlns:a16="http://schemas.microsoft.com/office/drawing/2014/main" id="{98F051B4-F1D3-4D05-99C0-E052DE2D951A}"/>
                          </a:ext>
                        </a:extLst>
                      </p:cNvPr>
                      <p:cNvSpPr/>
                      <p:nvPr/>
                    </p:nvSpPr>
                    <p:spPr>
                      <a:xfrm>
                        <a:off x="4504908" y="4174811"/>
                        <a:ext cx="429238" cy="251282"/>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31" name="모서리가 둥근 직사각형 160">
                        <a:extLst>
                          <a:ext uri="{FF2B5EF4-FFF2-40B4-BE49-F238E27FC236}">
                            <a16:creationId xmlns:a16="http://schemas.microsoft.com/office/drawing/2014/main" id="{155795C3-1DDE-48CD-A826-6C792172347A}"/>
                          </a:ext>
                        </a:extLst>
                      </p:cNvPr>
                      <p:cNvSpPr/>
                      <p:nvPr/>
                    </p:nvSpPr>
                    <p:spPr>
                      <a:xfrm>
                        <a:off x="4504912" y="4119564"/>
                        <a:ext cx="429239" cy="60220"/>
                      </a:xfrm>
                      <a:prstGeom prst="roundRect">
                        <a:avLst>
                          <a:gd name="adj" fmla="val 20623"/>
                        </a:avLst>
                      </a:prstGeom>
                      <a:solidFill>
                        <a:srgbClr val="193EB0"/>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grpSp>
                  <p:nvGrpSpPr>
                    <p:cNvPr id="26" name="그룹 25">
                      <a:extLst>
                        <a:ext uri="{FF2B5EF4-FFF2-40B4-BE49-F238E27FC236}">
                          <a16:creationId xmlns:a16="http://schemas.microsoft.com/office/drawing/2014/main" id="{E966300C-6FEE-45FD-A65A-9DDB932A1141}"/>
                        </a:ext>
                      </a:extLst>
                    </p:cNvPr>
                    <p:cNvGrpSpPr/>
                    <p:nvPr/>
                  </p:nvGrpSpPr>
                  <p:grpSpPr>
                    <a:xfrm>
                      <a:off x="4337540" y="5125445"/>
                      <a:ext cx="329955" cy="222796"/>
                      <a:chOff x="4335266" y="5123906"/>
                      <a:chExt cx="329955" cy="222796"/>
                    </a:xfrm>
                  </p:grpSpPr>
                  <p:sp>
                    <p:nvSpPr>
                      <p:cNvPr id="27" name="모서리가 둥근 직사각형 156">
                        <a:extLst>
                          <a:ext uri="{FF2B5EF4-FFF2-40B4-BE49-F238E27FC236}">
                            <a16:creationId xmlns:a16="http://schemas.microsoft.com/office/drawing/2014/main" id="{D815E199-A5FC-4D4C-B493-A31F724B075C}"/>
                          </a:ext>
                        </a:extLst>
                      </p:cNvPr>
                      <p:cNvSpPr/>
                      <p:nvPr/>
                    </p:nvSpPr>
                    <p:spPr>
                      <a:xfrm>
                        <a:off x="4335266" y="5123906"/>
                        <a:ext cx="91478" cy="222796"/>
                      </a:xfrm>
                      <a:prstGeom prst="roundRect">
                        <a:avLst>
                          <a:gd name="adj" fmla="val 116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28" name="모서리가 둥근 직사각형 157">
                        <a:extLst>
                          <a:ext uri="{FF2B5EF4-FFF2-40B4-BE49-F238E27FC236}">
                            <a16:creationId xmlns:a16="http://schemas.microsoft.com/office/drawing/2014/main" id="{3595E0CF-2FDA-4875-9946-A50982BF766A}"/>
                          </a:ext>
                        </a:extLst>
                      </p:cNvPr>
                      <p:cNvSpPr/>
                      <p:nvPr/>
                    </p:nvSpPr>
                    <p:spPr>
                      <a:xfrm>
                        <a:off x="4454505" y="5123906"/>
                        <a:ext cx="91478" cy="222796"/>
                      </a:xfrm>
                      <a:prstGeom prst="roundRect">
                        <a:avLst>
                          <a:gd name="adj" fmla="val 11613"/>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sp>
                    <p:nvSpPr>
                      <p:cNvPr id="29" name="모서리가 둥근 직사각형 158">
                        <a:extLst>
                          <a:ext uri="{FF2B5EF4-FFF2-40B4-BE49-F238E27FC236}">
                            <a16:creationId xmlns:a16="http://schemas.microsoft.com/office/drawing/2014/main" id="{78B8A725-871E-4DC8-A03C-BED9B8E4B8FD}"/>
                          </a:ext>
                        </a:extLst>
                      </p:cNvPr>
                      <p:cNvSpPr/>
                      <p:nvPr/>
                    </p:nvSpPr>
                    <p:spPr>
                      <a:xfrm>
                        <a:off x="4573743" y="5123906"/>
                        <a:ext cx="91478" cy="222796"/>
                      </a:xfrm>
                      <a:prstGeom prst="roundRect">
                        <a:avLst>
                          <a:gd name="adj" fmla="val 11613"/>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ea typeface="SamsungOneKorean 400" panose="020B0503030303020204" pitchFamily="50" charset="-127"/>
                        </a:endParaRPr>
                      </a:p>
                    </p:txBody>
                  </p:sp>
                </p:grpSp>
              </p:grpSp>
            </p:grpSp>
          </p:grpSp>
        </p:grpSp>
      </p:grpSp>
    </p:spTree>
    <p:extLst>
      <p:ext uri="{BB962C8B-B14F-4D97-AF65-F5344CB8AC3E}">
        <p14:creationId xmlns:p14="http://schemas.microsoft.com/office/powerpoint/2010/main" val="1927512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376295"/>
            <a:ext cx="8796528" cy="493776"/>
          </a:xfrm>
        </p:spPr>
        <p:txBody>
          <a:bodyPr/>
          <a:lstStyle/>
          <a:p>
            <a:r>
              <a:rPr lang="en-US" altLang="ko-KR" dirty="0">
                <a:ea typeface="SamsungOneKorean 400" panose="020B0503030303020204" pitchFamily="50" charset="-127"/>
              </a:rPr>
              <a:t>G</a:t>
            </a:r>
            <a:r>
              <a:rPr kumimoji="1" lang="en-US" altLang="ko-KR" dirty="0">
                <a:ea typeface="SamsungOneKorean 400" panose="020B0503030303020204" pitchFamily="50" charset="-127"/>
              </a:rPr>
              <a:t>RS(</a:t>
            </a:r>
            <a:r>
              <a:rPr lang="en-US" altLang="ko-KR" dirty="0">
                <a:ea typeface="SamsungOneKorean 400" panose="020B0503030303020204" pitchFamily="50" charset="-127"/>
              </a:rPr>
              <a:t>Geo Redundant Storage):</a:t>
            </a:r>
          </a:p>
          <a:p>
            <a:r>
              <a:rPr kumimoji="1" lang="vi-VN" altLang="ko-KR" dirty="0">
                <a:ea typeface="SamsungOneKorean 400" panose="020B0503030303020204" pitchFamily="50" charset="-127"/>
              </a:rPr>
              <a:t>Lưu trữ sao chép địa lý</a:t>
            </a:r>
            <a:endParaRPr kumimoji="1"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vi-VN" altLang="ko-KR" dirty="0"/>
              <a:t>GRS bảo vệ chống lại các thảm họa lớn trong khu vực bằng cách lưu trữ sáu bản sao ở hai khu vực khác nhau</a:t>
            </a:r>
            <a:endParaRPr lang="en-US" altLang="ko-KR" dirty="0"/>
          </a:p>
          <a:p>
            <a:pPr lvl="1"/>
            <a:r>
              <a:rPr lang="en-US" altLang="ko-KR" dirty="0" err="1"/>
              <a:t>Ví</a:t>
            </a:r>
            <a:r>
              <a:rPr lang="en-US" altLang="ko-KR" dirty="0"/>
              <a:t> </a:t>
            </a:r>
            <a:r>
              <a:rPr lang="en-US" altLang="ko-KR" dirty="0" err="1"/>
              <a:t>dụ</a:t>
            </a:r>
            <a:r>
              <a:rPr lang="en-US" altLang="ko-KR" dirty="0"/>
              <a:t>, </a:t>
            </a:r>
            <a:r>
              <a:rPr lang="en-US" altLang="ko-KR" dirty="0" err="1"/>
              <a:t>Bắc</a:t>
            </a:r>
            <a:r>
              <a:rPr lang="en-US" altLang="ko-KR" dirty="0"/>
              <a:t> </a:t>
            </a:r>
            <a:r>
              <a:rPr lang="en-US" altLang="ko-KR" dirty="0" err="1"/>
              <a:t>Âu</a:t>
            </a:r>
            <a:r>
              <a:rPr lang="en-US" altLang="ko-KR" dirty="0"/>
              <a:t> </a:t>
            </a:r>
            <a:r>
              <a:rPr lang="en-US" altLang="ko-KR" dirty="0" err="1"/>
              <a:t>và</a:t>
            </a:r>
            <a:r>
              <a:rPr lang="en-US" altLang="ko-KR" dirty="0"/>
              <a:t> </a:t>
            </a:r>
            <a:r>
              <a:rPr lang="en-US" altLang="ko-KR" dirty="0" err="1"/>
              <a:t>Tây</a:t>
            </a:r>
            <a:r>
              <a:rPr lang="en-US" altLang="ko-KR" dirty="0"/>
              <a:t> </a:t>
            </a:r>
            <a:r>
              <a:rPr lang="en-US" altLang="ko-KR" dirty="0" err="1"/>
              <a:t>Âu</a:t>
            </a:r>
            <a:endParaRPr lang="en-US" altLang="ko-KR" dirty="0"/>
          </a:p>
          <a:p>
            <a:r>
              <a:rPr lang="en-US" altLang="ko-KR" dirty="0"/>
              <a:t>Sao </a:t>
            </a:r>
            <a:r>
              <a:rPr lang="en-US" altLang="ko-KR" dirty="0" err="1"/>
              <a:t>chép</a:t>
            </a:r>
            <a:r>
              <a:rPr lang="en-US" altLang="ko-KR" dirty="0"/>
              <a:t> sang </a:t>
            </a:r>
            <a:r>
              <a:rPr lang="en-US" altLang="ko-KR" dirty="0" err="1"/>
              <a:t>vùng</a:t>
            </a:r>
            <a:r>
              <a:rPr lang="en-US" altLang="ko-KR" dirty="0"/>
              <a:t> </a:t>
            </a:r>
            <a:r>
              <a:rPr lang="en-US" altLang="ko-KR" dirty="0" err="1"/>
              <a:t>thứ</a:t>
            </a:r>
            <a:r>
              <a:rPr lang="en-US" altLang="ko-KR" dirty="0"/>
              <a:t> </a:t>
            </a:r>
            <a:r>
              <a:rPr lang="en-US" altLang="ko-KR" dirty="0" err="1"/>
              <a:t>cấp</a:t>
            </a:r>
            <a:r>
              <a:rPr lang="en-US" altLang="ko-KR" dirty="0"/>
              <a:t> </a:t>
            </a:r>
            <a:r>
              <a:rPr lang="en-US" altLang="ko-KR" dirty="0" err="1"/>
              <a:t>là</a:t>
            </a:r>
            <a:r>
              <a:rPr lang="en-US" altLang="ko-KR" dirty="0"/>
              <a:t> </a:t>
            </a:r>
            <a:r>
              <a:rPr lang="en-US" altLang="ko-KR" dirty="0" err="1"/>
              <a:t>không</a:t>
            </a:r>
            <a:r>
              <a:rPr lang="en-US" altLang="ko-KR" dirty="0"/>
              <a:t> </a:t>
            </a:r>
            <a:r>
              <a:rPr lang="en-US" altLang="ko-KR" dirty="0" err="1"/>
              <a:t>đồng</a:t>
            </a:r>
            <a:r>
              <a:rPr lang="en-US" altLang="ko-KR" dirty="0"/>
              <a:t> </a:t>
            </a:r>
            <a:r>
              <a:rPr lang="en-US" altLang="ko-KR" dirty="0" err="1"/>
              <a:t>bộ</a:t>
            </a:r>
            <a:r>
              <a:rPr lang="en-US" altLang="ko-KR" dirty="0"/>
              <a:t>.</a:t>
            </a:r>
            <a:endParaRPr lang="ko-KR" altLang="en-US" dirty="0"/>
          </a:p>
        </p:txBody>
      </p:sp>
      <p:grpSp>
        <p:nvGrpSpPr>
          <p:cNvPr id="7" name="그룹 6">
            <a:extLst>
              <a:ext uri="{FF2B5EF4-FFF2-40B4-BE49-F238E27FC236}">
                <a16:creationId xmlns:a16="http://schemas.microsoft.com/office/drawing/2014/main" id="{AAA056D0-4513-400B-AEDF-A953567440A3}"/>
              </a:ext>
            </a:extLst>
          </p:cNvPr>
          <p:cNvGrpSpPr/>
          <p:nvPr/>
        </p:nvGrpSpPr>
        <p:grpSpPr>
          <a:xfrm>
            <a:off x="2526704" y="3583389"/>
            <a:ext cx="4814863" cy="2258473"/>
            <a:chOff x="2330636" y="3476248"/>
            <a:chExt cx="4814863" cy="2258473"/>
          </a:xfrm>
        </p:grpSpPr>
        <p:grpSp>
          <p:nvGrpSpPr>
            <p:cNvPr id="8" name="그룹 7">
              <a:extLst>
                <a:ext uri="{FF2B5EF4-FFF2-40B4-BE49-F238E27FC236}">
                  <a16:creationId xmlns:a16="http://schemas.microsoft.com/office/drawing/2014/main" id="{444BCB13-0378-4B49-A6BB-28D207DAD4DF}"/>
                </a:ext>
              </a:extLst>
            </p:cNvPr>
            <p:cNvGrpSpPr/>
            <p:nvPr/>
          </p:nvGrpSpPr>
          <p:grpSpPr>
            <a:xfrm>
              <a:off x="2438400" y="3476248"/>
              <a:ext cx="800436" cy="843487"/>
              <a:chOff x="2409371" y="3615880"/>
              <a:chExt cx="1070243" cy="1127806"/>
            </a:xfrm>
          </p:grpSpPr>
          <p:sp>
            <p:nvSpPr>
              <p:cNvPr id="22" name="아래쪽 화살표 8">
                <a:extLst>
                  <a:ext uri="{FF2B5EF4-FFF2-40B4-BE49-F238E27FC236}">
                    <a16:creationId xmlns:a16="http://schemas.microsoft.com/office/drawing/2014/main" id="{FF9489CF-1F47-4DDC-B24E-BE96975408BC}"/>
                  </a:ext>
                </a:extLst>
              </p:cNvPr>
              <p:cNvSpPr/>
              <p:nvPr/>
            </p:nvSpPr>
            <p:spPr>
              <a:xfrm>
                <a:off x="2409371" y="3615880"/>
                <a:ext cx="537029" cy="1127806"/>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3" name="아래쪽 화살표 9">
                <a:extLst>
                  <a:ext uri="{FF2B5EF4-FFF2-40B4-BE49-F238E27FC236}">
                    <a16:creationId xmlns:a16="http://schemas.microsoft.com/office/drawing/2014/main" id="{679F4958-6B9C-4B6A-BD9D-6BAB0E28C728}"/>
                  </a:ext>
                </a:extLst>
              </p:cNvPr>
              <p:cNvSpPr/>
              <p:nvPr/>
            </p:nvSpPr>
            <p:spPr>
              <a:xfrm rot="10800000">
                <a:off x="2942585" y="3615880"/>
                <a:ext cx="537029" cy="1127806"/>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9" name="아래쪽 화살표 14">
              <a:extLst>
                <a:ext uri="{FF2B5EF4-FFF2-40B4-BE49-F238E27FC236}">
                  <a16:creationId xmlns:a16="http://schemas.microsoft.com/office/drawing/2014/main" id="{7650F35A-82FD-460F-9D74-25108EAD4576}"/>
                </a:ext>
              </a:extLst>
            </p:cNvPr>
            <p:cNvSpPr/>
            <p:nvPr/>
          </p:nvSpPr>
          <p:spPr>
            <a:xfrm rot="16200000">
              <a:off x="4594144" y="4038409"/>
              <a:ext cx="401645" cy="1763866"/>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a typeface="SamsungOneKorean 400" panose="020B0503030303020204" pitchFamily="50" charset="-127"/>
              </a:endParaRPr>
            </a:p>
          </p:txBody>
        </p:sp>
        <p:grpSp>
          <p:nvGrpSpPr>
            <p:cNvPr id="10" name="그룹 9">
              <a:extLst>
                <a:ext uri="{FF2B5EF4-FFF2-40B4-BE49-F238E27FC236}">
                  <a16:creationId xmlns:a16="http://schemas.microsoft.com/office/drawing/2014/main" id="{8A8B2A70-4833-4D7D-AF6F-BAA3B433526C}"/>
                </a:ext>
              </a:extLst>
            </p:cNvPr>
            <p:cNvGrpSpPr/>
            <p:nvPr/>
          </p:nvGrpSpPr>
          <p:grpSpPr>
            <a:xfrm>
              <a:off x="2330636" y="4501469"/>
              <a:ext cx="1123764" cy="837746"/>
              <a:chOff x="2273486" y="4511270"/>
              <a:chExt cx="937614" cy="837746"/>
            </a:xfrm>
          </p:grpSpPr>
          <p:sp>
            <p:nvSpPr>
              <p:cNvPr id="19" name="원통 16">
                <a:extLst>
                  <a:ext uri="{FF2B5EF4-FFF2-40B4-BE49-F238E27FC236}">
                    <a16:creationId xmlns:a16="http://schemas.microsoft.com/office/drawing/2014/main" id="{F70FBF0B-2B87-4080-B200-22B50DD582B0}"/>
                  </a:ext>
                </a:extLst>
              </p:cNvPr>
              <p:cNvSpPr/>
              <p:nvPr/>
            </p:nvSpPr>
            <p:spPr>
              <a:xfrm>
                <a:off x="2273486" y="4511270"/>
                <a:ext cx="441325" cy="644525"/>
              </a:xfrm>
              <a:prstGeom prst="can">
                <a:avLst>
                  <a:gd name="adj" fmla="val 29316"/>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0" name="원통 17">
                <a:extLst>
                  <a:ext uri="{FF2B5EF4-FFF2-40B4-BE49-F238E27FC236}">
                    <a16:creationId xmlns:a16="http://schemas.microsoft.com/office/drawing/2014/main" id="{A4F69B54-306D-4584-840A-2CB22D4B6994}"/>
                  </a:ext>
                </a:extLst>
              </p:cNvPr>
              <p:cNvSpPr/>
              <p:nvPr/>
            </p:nvSpPr>
            <p:spPr>
              <a:xfrm>
                <a:off x="2494148" y="4608723"/>
                <a:ext cx="441325" cy="644525"/>
              </a:xfrm>
              <a:prstGeom prst="can">
                <a:avLst>
                  <a:gd name="adj" fmla="val 29316"/>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1" name="원통 18">
                <a:extLst>
                  <a:ext uri="{FF2B5EF4-FFF2-40B4-BE49-F238E27FC236}">
                    <a16:creationId xmlns:a16="http://schemas.microsoft.com/office/drawing/2014/main" id="{8A8FEB82-165A-4500-B45D-75771D5787FB}"/>
                  </a:ext>
                </a:extLst>
              </p:cNvPr>
              <p:cNvSpPr/>
              <p:nvPr/>
            </p:nvSpPr>
            <p:spPr>
              <a:xfrm>
                <a:off x="2769775" y="4704491"/>
                <a:ext cx="441325" cy="644525"/>
              </a:xfrm>
              <a:prstGeom prst="can">
                <a:avLst>
                  <a:gd name="adj" fmla="val 29316"/>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grpSp>
          <p:nvGrpSpPr>
            <p:cNvPr id="11" name="그룹 10">
              <a:extLst>
                <a:ext uri="{FF2B5EF4-FFF2-40B4-BE49-F238E27FC236}">
                  <a16:creationId xmlns:a16="http://schemas.microsoft.com/office/drawing/2014/main" id="{15875761-C72F-484D-8035-DADF07D442A4}"/>
                </a:ext>
              </a:extLst>
            </p:cNvPr>
            <p:cNvGrpSpPr/>
            <p:nvPr/>
          </p:nvGrpSpPr>
          <p:grpSpPr>
            <a:xfrm>
              <a:off x="6021735" y="4501469"/>
              <a:ext cx="1123764" cy="837746"/>
              <a:chOff x="2273486" y="4511270"/>
              <a:chExt cx="937614" cy="837746"/>
            </a:xfrm>
            <a:solidFill>
              <a:srgbClr val="E6E6E6"/>
            </a:solidFill>
          </p:grpSpPr>
          <p:sp>
            <p:nvSpPr>
              <p:cNvPr id="16" name="원통 21">
                <a:extLst>
                  <a:ext uri="{FF2B5EF4-FFF2-40B4-BE49-F238E27FC236}">
                    <a16:creationId xmlns:a16="http://schemas.microsoft.com/office/drawing/2014/main" id="{156EE9CE-5411-4688-ABDE-686C2CBE52D5}"/>
                  </a:ext>
                </a:extLst>
              </p:cNvPr>
              <p:cNvSpPr/>
              <p:nvPr/>
            </p:nvSpPr>
            <p:spPr>
              <a:xfrm>
                <a:off x="2273486" y="4511270"/>
                <a:ext cx="441325" cy="644525"/>
              </a:xfrm>
              <a:prstGeom prst="can">
                <a:avLst>
                  <a:gd name="adj" fmla="val 29316"/>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원통 22">
                <a:extLst>
                  <a:ext uri="{FF2B5EF4-FFF2-40B4-BE49-F238E27FC236}">
                    <a16:creationId xmlns:a16="http://schemas.microsoft.com/office/drawing/2014/main" id="{93AD865D-D4AB-4F56-9FFA-3E12C5BAFFD6}"/>
                  </a:ext>
                </a:extLst>
              </p:cNvPr>
              <p:cNvSpPr/>
              <p:nvPr/>
            </p:nvSpPr>
            <p:spPr>
              <a:xfrm>
                <a:off x="2494148" y="4608723"/>
                <a:ext cx="441325" cy="644525"/>
              </a:xfrm>
              <a:prstGeom prst="can">
                <a:avLst>
                  <a:gd name="adj" fmla="val 29316"/>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8" name="원통 23">
                <a:extLst>
                  <a:ext uri="{FF2B5EF4-FFF2-40B4-BE49-F238E27FC236}">
                    <a16:creationId xmlns:a16="http://schemas.microsoft.com/office/drawing/2014/main" id="{E522E7E9-DE9F-42D0-BA0C-F4AF5324F1E7}"/>
                  </a:ext>
                </a:extLst>
              </p:cNvPr>
              <p:cNvSpPr/>
              <p:nvPr/>
            </p:nvSpPr>
            <p:spPr>
              <a:xfrm>
                <a:off x="2769775" y="4704491"/>
                <a:ext cx="441325" cy="644525"/>
              </a:xfrm>
              <a:prstGeom prst="can">
                <a:avLst>
                  <a:gd name="adj" fmla="val 29316"/>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
          <p:nvSpPr>
            <p:cNvPr id="12" name="직사각형 11">
              <a:extLst>
                <a:ext uri="{FF2B5EF4-FFF2-40B4-BE49-F238E27FC236}">
                  <a16:creationId xmlns:a16="http://schemas.microsoft.com/office/drawing/2014/main" id="{4242DF4E-96E1-4C71-8A69-E18510CE2B6E}"/>
                </a:ext>
              </a:extLst>
            </p:cNvPr>
            <p:cNvSpPr/>
            <p:nvPr/>
          </p:nvSpPr>
          <p:spPr>
            <a:xfrm>
              <a:off x="2531543" y="5464647"/>
              <a:ext cx="699230" cy="270074"/>
            </a:xfrm>
            <a:prstGeom prst="rect">
              <a:avLst/>
            </a:prstGeom>
          </p:spPr>
          <p:txBody>
            <a:bodyPr wrap="none">
              <a:spAutoFit/>
            </a:bodyPr>
            <a:lstStyle/>
            <a:p>
              <a:pPr>
                <a:lnSpc>
                  <a:spcPct val="80000"/>
                </a:lnSpc>
              </a:pPr>
              <a:r>
                <a:rPr lang="en-US" altLang="ko-KR" sz="1400" dirty="0" err="1">
                  <a:solidFill>
                    <a:srgbClr val="0043B2"/>
                  </a:solidFill>
                  <a:latin typeface="SamsungOne-700" panose="020B0803030303020204" pitchFamily="34" charset="0"/>
                  <a:ea typeface="SamsungOne-700" panose="020B0803030303020204" pitchFamily="34" charset="0"/>
                </a:rPr>
                <a:t>Sơ</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cấp</a:t>
              </a:r>
              <a:endParaRPr lang="ko-KR" altLang="en-US" sz="1400" dirty="0">
                <a:ea typeface="SamsungOneKorean 400" panose="020B0503030303020204" pitchFamily="50" charset="-127"/>
              </a:endParaRPr>
            </a:p>
          </p:txBody>
        </p:sp>
        <p:sp>
          <p:nvSpPr>
            <p:cNvPr id="13" name="직사각형 12">
              <a:extLst>
                <a:ext uri="{FF2B5EF4-FFF2-40B4-BE49-F238E27FC236}">
                  <a16:creationId xmlns:a16="http://schemas.microsoft.com/office/drawing/2014/main" id="{30F1ABB3-468D-46BA-BAB0-50626A2029F2}"/>
                </a:ext>
              </a:extLst>
            </p:cNvPr>
            <p:cNvSpPr/>
            <p:nvPr/>
          </p:nvSpPr>
          <p:spPr>
            <a:xfrm>
              <a:off x="6122258" y="5464647"/>
              <a:ext cx="797013" cy="270074"/>
            </a:xfrm>
            <a:prstGeom prst="rect">
              <a:avLst/>
            </a:prstGeom>
          </p:spPr>
          <p:txBody>
            <a:bodyPr wrap="none">
              <a:spAutoFit/>
            </a:bodyPr>
            <a:lstStyle/>
            <a:p>
              <a:pPr>
                <a:lnSpc>
                  <a:spcPct val="80000"/>
                </a:lnSpc>
              </a:pPr>
              <a:r>
                <a:rPr lang="en-US" altLang="ko-KR" sz="1400" dirty="0" err="1">
                  <a:solidFill>
                    <a:srgbClr val="0043B2"/>
                  </a:solidFill>
                  <a:latin typeface="SamsungOne-700" panose="020B0803030303020204" pitchFamily="34" charset="0"/>
                  <a:ea typeface="SamsungOne-700" panose="020B0803030303020204" pitchFamily="34" charset="0"/>
                </a:rPr>
                <a:t>Thứ</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cấp</a:t>
              </a:r>
              <a:endParaRPr lang="ko-KR" altLang="en-US" sz="1400" dirty="0">
                <a:ea typeface="SamsungOneKorean 400" panose="020B0503030303020204" pitchFamily="50" charset="-127"/>
              </a:endParaRPr>
            </a:p>
          </p:txBody>
        </p:sp>
        <p:sp>
          <p:nvSpPr>
            <p:cNvPr id="14" name="직사각형 13">
              <a:extLst>
                <a:ext uri="{FF2B5EF4-FFF2-40B4-BE49-F238E27FC236}">
                  <a16:creationId xmlns:a16="http://schemas.microsoft.com/office/drawing/2014/main" id="{5AD8D2C8-39B7-4C97-A540-5CBF392B7E80}"/>
                </a:ext>
              </a:extLst>
            </p:cNvPr>
            <p:cNvSpPr/>
            <p:nvPr/>
          </p:nvSpPr>
          <p:spPr>
            <a:xfrm>
              <a:off x="4056623" y="4381859"/>
              <a:ext cx="1568058" cy="270010"/>
            </a:xfrm>
            <a:prstGeom prst="rect">
              <a:avLst/>
            </a:prstGeom>
          </p:spPr>
          <p:txBody>
            <a:bodyPr wrap="none">
              <a:spAutoFit/>
            </a:bodyPr>
            <a:lstStyle/>
            <a:p>
              <a:pPr>
                <a:lnSpc>
                  <a:spcPct val="80000"/>
                </a:lnSpc>
              </a:pPr>
              <a:r>
                <a:rPr lang="en-US" altLang="ko-KR" sz="1400" dirty="0">
                  <a:solidFill>
                    <a:srgbClr val="0043B2"/>
                  </a:solidFill>
                  <a:latin typeface="SamsungOne-700" panose="020B0803030303020204" pitchFamily="34" charset="0"/>
                  <a:ea typeface="SamsungOne-700" panose="020B0803030303020204" pitchFamily="34" charset="0"/>
                </a:rPr>
                <a:t>Typically &gt; 300mi</a:t>
              </a:r>
              <a:endParaRPr lang="ko-KR" altLang="en-US" sz="1400" dirty="0">
                <a:latin typeface="SamsungOne-700" panose="020B0803030303020204" pitchFamily="34" charset="0"/>
                <a:ea typeface="SamsungOneKorean 400" panose="020B0503030303020204" pitchFamily="50" charset="-127"/>
              </a:endParaRPr>
            </a:p>
          </p:txBody>
        </p:sp>
        <p:sp>
          <p:nvSpPr>
            <p:cNvPr id="15" name="직사각형 14">
              <a:extLst>
                <a:ext uri="{FF2B5EF4-FFF2-40B4-BE49-F238E27FC236}">
                  <a16:creationId xmlns:a16="http://schemas.microsoft.com/office/drawing/2014/main" id="{0BBF26A9-2CC2-4A5F-82EB-C22DBFEF378D}"/>
                </a:ext>
              </a:extLst>
            </p:cNvPr>
            <p:cNvSpPr/>
            <p:nvPr/>
          </p:nvSpPr>
          <p:spPr>
            <a:xfrm>
              <a:off x="4478213" y="5232237"/>
              <a:ext cx="662361" cy="270010"/>
            </a:xfrm>
            <a:prstGeom prst="rect">
              <a:avLst/>
            </a:prstGeom>
          </p:spPr>
          <p:txBody>
            <a:bodyPr wrap="none">
              <a:spAutoFit/>
            </a:bodyPr>
            <a:lstStyle/>
            <a:p>
              <a:pPr>
                <a:lnSpc>
                  <a:spcPct val="80000"/>
                </a:lnSpc>
              </a:pPr>
              <a:r>
                <a:rPr lang="en-US" altLang="ko-KR" sz="1400" dirty="0">
                  <a:solidFill>
                    <a:srgbClr val="0043B2"/>
                  </a:solidFill>
                  <a:latin typeface="SamsungOne-700" panose="020B0803030303020204" pitchFamily="34" charset="0"/>
                  <a:ea typeface="SamsungOne-700" panose="020B0803030303020204" pitchFamily="34" charset="0"/>
                </a:rPr>
                <a:t>Async</a:t>
              </a:r>
              <a:endParaRPr lang="ko-KR" altLang="en-US" sz="1400" dirty="0">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318101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a:xfrm>
            <a:off x="535872" y="1376295"/>
            <a:ext cx="8796528" cy="493776"/>
          </a:xfrm>
        </p:spPr>
        <p:txBody>
          <a:bodyPr/>
          <a:lstStyle/>
          <a:p>
            <a:r>
              <a:rPr lang="en-US" altLang="ko-KR" dirty="0">
                <a:ea typeface="SamsungOneKorean 400" panose="020B0503030303020204" pitchFamily="50" charset="-127"/>
              </a:rPr>
              <a:t>RA-G</a:t>
            </a:r>
            <a:r>
              <a:rPr kumimoji="1" lang="en-US" altLang="ko-KR" dirty="0">
                <a:ea typeface="SamsungOneKorean 400" panose="020B0503030303020204" pitchFamily="50" charset="-127"/>
              </a:rPr>
              <a:t>RS: </a:t>
            </a:r>
            <a:r>
              <a:rPr lang="en-US" altLang="ko-KR" dirty="0" err="1"/>
              <a:t>Đọc</a:t>
            </a:r>
            <a:r>
              <a:rPr lang="en-US" altLang="ko-KR" dirty="0"/>
              <a:t> t</a:t>
            </a:r>
            <a:r>
              <a:rPr lang="vi-VN" altLang="ko-KR" dirty="0"/>
              <a:t>ruy cập </a:t>
            </a:r>
            <a:r>
              <a:rPr lang="en-US" altLang="ko-KR" dirty="0"/>
              <a:t>b</a:t>
            </a:r>
            <a:r>
              <a:rPr lang="vi-VN" altLang="ko-KR" dirty="0"/>
              <a:t>ộ lưu trữ được sao chép theo địa lý</a:t>
            </a:r>
            <a:r>
              <a:rPr kumimoji="1" lang="en-US" altLang="ko-KR" dirty="0">
                <a:ea typeface="SamsungOneKorean 400" panose="020B0503030303020204" pitchFamily="50" charset="-127"/>
              </a:rPr>
              <a:t> </a:t>
            </a:r>
            <a:endParaRPr kumimoji="1"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a:t>RA-GRS: Read Access Geo Replicated Storage (</a:t>
            </a:r>
            <a:r>
              <a:rPr lang="en-US" altLang="ko-KR" dirty="0" err="1"/>
              <a:t>Đọc</a:t>
            </a:r>
            <a:r>
              <a:rPr lang="en-US" altLang="ko-KR" dirty="0"/>
              <a:t> t</a:t>
            </a:r>
            <a:r>
              <a:rPr lang="vi-VN" altLang="ko-KR" dirty="0"/>
              <a:t>ruy cập </a:t>
            </a:r>
            <a:r>
              <a:rPr lang="en-US" altLang="ko-KR" dirty="0"/>
              <a:t>b</a:t>
            </a:r>
            <a:r>
              <a:rPr lang="vi-VN" altLang="ko-KR" dirty="0"/>
              <a:t>ộ lưu trữ được sao chép theo địa lý</a:t>
            </a:r>
            <a:r>
              <a:rPr lang="en-US" altLang="ko-KR" dirty="0"/>
              <a:t> )</a:t>
            </a:r>
          </a:p>
          <a:p>
            <a:r>
              <a:rPr lang="en-US" altLang="ko-KR" dirty="0"/>
              <a:t>It </a:t>
            </a:r>
            <a:r>
              <a:rPr lang="en" altLang="ko-KR" dirty="0"/>
              <a:t>provides read-only access to the secondary storage through an accessible endpoint to allow for load-balanced queries</a:t>
            </a:r>
            <a:endParaRPr lang="ko-KR" altLang="en-US" dirty="0"/>
          </a:p>
        </p:txBody>
      </p:sp>
      <p:grpSp>
        <p:nvGrpSpPr>
          <p:cNvPr id="8" name="그룹 7">
            <a:extLst>
              <a:ext uri="{FF2B5EF4-FFF2-40B4-BE49-F238E27FC236}">
                <a16:creationId xmlns:a16="http://schemas.microsoft.com/office/drawing/2014/main" id="{BDE6A58F-601E-49FB-A73C-B6303CA7C7E5}"/>
              </a:ext>
            </a:extLst>
          </p:cNvPr>
          <p:cNvGrpSpPr/>
          <p:nvPr/>
        </p:nvGrpSpPr>
        <p:grpSpPr>
          <a:xfrm>
            <a:off x="3262033" y="3140968"/>
            <a:ext cx="3330183" cy="1487666"/>
            <a:chOff x="2330636" y="3598653"/>
            <a:chExt cx="4814863" cy="2150905"/>
          </a:xfrm>
        </p:grpSpPr>
        <p:grpSp>
          <p:nvGrpSpPr>
            <p:cNvPr id="9" name="그룹 8">
              <a:extLst>
                <a:ext uri="{FF2B5EF4-FFF2-40B4-BE49-F238E27FC236}">
                  <a16:creationId xmlns:a16="http://schemas.microsoft.com/office/drawing/2014/main" id="{FD150F6D-58BD-47BD-BC59-AAFC00550777}"/>
                </a:ext>
              </a:extLst>
            </p:cNvPr>
            <p:cNvGrpSpPr/>
            <p:nvPr/>
          </p:nvGrpSpPr>
          <p:grpSpPr>
            <a:xfrm>
              <a:off x="2438400" y="3598653"/>
              <a:ext cx="800436" cy="721080"/>
              <a:chOff x="2409371" y="3779547"/>
              <a:chExt cx="1070243" cy="964139"/>
            </a:xfrm>
          </p:grpSpPr>
          <p:sp>
            <p:nvSpPr>
              <p:cNvPr id="23" name="아래쪽 화살표 25">
                <a:extLst>
                  <a:ext uri="{FF2B5EF4-FFF2-40B4-BE49-F238E27FC236}">
                    <a16:creationId xmlns:a16="http://schemas.microsoft.com/office/drawing/2014/main" id="{2039EC50-2665-4503-95B2-43F8A8DBE7FB}"/>
                  </a:ext>
                </a:extLst>
              </p:cNvPr>
              <p:cNvSpPr/>
              <p:nvPr/>
            </p:nvSpPr>
            <p:spPr>
              <a:xfrm>
                <a:off x="2409371" y="3779549"/>
                <a:ext cx="537029" cy="964137"/>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sp>
            <p:nvSpPr>
              <p:cNvPr id="24" name="아래쪽 화살표 26">
                <a:extLst>
                  <a:ext uri="{FF2B5EF4-FFF2-40B4-BE49-F238E27FC236}">
                    <a16:creationId xmlns:a16="http://schemas.microsoft.com/office/drawing/2014/main" id="{BCB2661A-86B6-46EA-936B-AC3E1C29636B}"/>
                  </a:ext>
                </a:extLst>
              </p:cNvPr>
              <p:cNvSpPr/>
              <p:nvPr/>
            </p:nvSpPr>
            <p:spPr>
              <a:xfrm rot="10800000">
                <a:off x="2942585" y="3779547"/>
                <a:ext cx="537029" cy="964137"/>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sp>
          <p:nvSpPr>
            <p:cNvPr id="10" name="아래쪽 화살표 12">
              <a:extLst>
                <a:ext uri="{FF2B5EF4-FFF2-40B4-BE49-F238E27FC236}">
                  <a16:creationId xmlns:a16="http://schemas.microsoft.com/office/drawing/2014/main" id="{74DBC362-FEDF-4092-A61A-963458FF741A}"/>
                </a:ext>
              </a:extLst>
            </p:cNvPr>
            <p:cNvSpPr/>
            <p:nvPr/>
          </p:nvSpPr>
          <p:spPr>
            <a:xfrm rot="16200000">
              <a:off x="4594144" y="4038409"/>
              <a:ext cx="401645" cy="1763866"/>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700" panose="020B0803030303020204" pitchFamily="34" charset="0"/>
                <a:ea typeface="SamsungOneKorean 400" panose="020B0503030303020204" pitchFamily="50" charset="-127"/>
              </a:endParaRPr>
            </a:p>
          </p:txBody>
        </p:sp>
        <p:grpSp>
          <p:nvGrpSpPr>
            <p:cNvPr id="11" name="그룹 10">
              <a:extLst>
                <a:ext uri="{FF2B5EF4-FFF2-40B4-BE49-F238E27FC236}">
                  <a16:creationId xmlns:a16="http://schemas.microsoft.com/office/drawing/2014/main" id="{23F6890E-FB8C-4E92-8475-F6C0EE0EDE3A}"/>
                </a:ext>
              </a:extLst>
            </p:cNvPr>
            <p:cNvGrpSpPr/>
            <p:nvPr/>
          </p:nvGrpSpPr>
          <p:grpSpPr>
            <a:xfrm>
              <a:off x="2330636" y="4501469"/>
              <a:ext cx="1123764" cy="837746"/>
              <a:chOff x="2273486" y="4511270"/>
              <a:chExt cx="937614" cy="837746"/>
            </a:xfrm>
          </p:grpSpPr>
          <p:sp>
            <p:nvSpPr>
              <p:cNvPr id="20" name="원통 22">
                <a:extLst>
                  <a:ext uri="{FF2B5EF4-FFF2-40B4-BE49-F238E27FC236}">
                    <a16:creationId xmlns:a16="http://schemas.microsoft.com/office/drawing/2014/main" id="{1332E865-26E0-48F0-AE14-9685AE5FA748}"/>
                  </a:ext>
                </a:extLst>
              </p:cNvPr>
              <p:cNvSpPr/>
              <p:nvPr/>
            </p:nvSpPr>
            <p:spPr>
              <a:xfrm>
                <a:off x="2273486" y="4511270"/>
                <a:ext cx="441325" cy="644525"/>
              </a:xfrm>
              <a:prstGeom prst="can">
                <a:avLst>
                  <a:gd name="adj" fmla="val 29316"/>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sp>
            <p:nvSpPr>
              <p:cNvPr id="21" name="원통 23">
                <a:extLst>
                  <a:ext uri="{FF2B5EF4-FFF2-40B4-BE49-F238E27FC236}">
                    <a16:creationId xmlns:a16="http://schemas.microsoft.com/office/drawing/2014/main" id="{01C1C750-34CC-4E00-B00B-7755A011472F}"/>
                  </a:ext>
                </a:extLst>
              </p:cNvPr>
              <p:cNvSpPr/>
              <p:nvPr/>
            </p:nvSpPr>
            <p:spPr>
              <a:xfrm>
                <a:off x="2494148" y="4608723"/>
                <a:ext cx="441325" cy="644525"/>
              </a:xfrm>
              <a:prstGeom prst="can">
                <a:avLst>
                  <a:gd name="adj" fmla="val 29316"/>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sp>
            <p:nvSpPr>
              <p:cNvPr id="22" name="원통 24">
                <a:extLst>
                  <a:ext uri="{FF2B5EF4-FFF2-40B4-BE49-F238E27FC236}">
                    <a16:creationId xmlns:a16="http://schemas.microsoft.com/office/drawing/2014/main" id="{CF8532D5-3596-4487-84FF-CF8D6F2B72A0}"/>
                  </a:ext>
                </a:extLst>
              </p:cNvPr>
              <p:cNvSpPr/>
              <p:nvPr/>
            </p:nvSpPr>
            <p:spPr>
              <a:xfrm>
                <a:off x="2769775" y="4704491"/>
                <a:ext cx="441325" cy="644525"/>
              </a:xfrm>
              <a:prstGeom prst="can">
                <a:avLst>
                  <a:gd name="adj" fmla="val 29316"/>
                </a:avLst>
              </a:prstGeom>
              <a:solidFill>
                <a:srgbClr val="66A1FE"/>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grpSp>
          <p:nvGrpSpPr>
            <p:cNvPr id="12" name="그룹 11">
              <a:extLst>
                <a:ext uri="{FF2B5EF4-FFF2-40B4-BE49-F238E27FC236}">
                  <a16:creationId xmlns:a16="http://schemas.microsoft.com/office/drawing/2014/main" id="{CA95653D-5654-4976-971D-EFFA6D0F3C5C}"/>
                </a:ext>
              </a:extLst>
            </p:cNvPr>
            <p:cNvGrpSpPr/>
            <p:nvPr/>
          </p:nvGrpSpPr>
          <p:grpSpPr>
            <a:xfrm>
              <a:off x="6021735" y="4501469"/>
              <a:ext cx="1123764" cy="837746"/>
              <a:chOff x="2273486" y="4511270"/>
              <a:chExt cx="937614" cy="837746"/>
            </a:xfrm>
            <a:solidFill>
              <a:srgbClr val="E6E6E6"/>
            </a:solidFill>
          </p:grpSpPr>
          <p:sp>
            <p:nvSpPr>
              <p:cNvPr id="17" name="원통 19">
                <a:extLst>
                  <a:ext uri="{FF2B5EF4-FFF2-40B4-BE49-F238E27FC236}">
                    <a16:creationId xmlns:a16="http://schemas.microsoft.com/office/drawing/2014/main" id="{9839D41F-7F88-4237-BDD3-E2660BEEC398}"/>
                  </a:ext>
                </a:extLst>
              </p:cNvPr>
              <p:cNvSpPr/>
              <p:nvPr/>
            </p:nvSpPr>
            <p:spPr>
              <a:xfrm>
                <a:off x="2273486" y="4511270"/>
                <a:ext cx="441325" cy="644525"/>
              </a:xfrm>
              <a:prstGeom prst="can">
                <a:avLst>
                  <a:gd name="adj" fmla="val 29316"/>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sp>
            <p:nvSpPr>
              <p:cNvPr id="18" name="원통 20">
                <a:extLst>
                  <a:ext uri="{FF2B5EF4-FFF2-40B4-BE49-F238E27FC236}">
                    <a16:creationId xmlns:a16="http://schemas.microsoft.com/office/drawing/2014/main" id="{3356F6C6-1D73-46CB-B743-35697E8618AD}"/>
                  </a:ext>
                </a:extLst>
              </p:cNvPr>
              <p:cNvSpPr/>
              <p:nvPr/>
            </p:nvSpPr>
            <p:spPr>
              <a:xfrm>
                <a:off x="2494148" y="4608723"/>
                <a:ext cx="441325" cy="644525"/>
              </a:xfrm>
              <a:prstGeom prst="can">
                <a:avLst>
                  <a:gd name="adj" fmla="val 29316"/>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sp>
            <p:nvSpPr>
              <p:cNvPr id="19" name="원통 21">
                <a:extLst>
                  <a:ext uri="{FF2B5EF4-FFF2-40B4-BE49-F238E27FC236}">
                    <a16:creationId xmlns:a16="http://schemas.microsoft.com/office/drawing/2014/main" id="{87E8EB3C-9A82-4B50-974B-4AA8470D7884}"/>
                  </a:ext>
                </a:extLst>
              </p:cNvPr>
              <p:cNvSpPr/>
              <p:nvPr/>
            </p:nvSpPr>
            <p:spPr>
              <a:xfrm>
                <a:off x="2769775" y="4704491"/>
                <a:ext cx="441325" cy="644525"/>
              </a:xfrm>
              <a:prstGeom prst="can">
                <a:avLst>
                  <a:gd name="adj" fmla="val 29316"/>
                </a:avLst>
              </a:prstGeom>
              <a:grp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ea typeface="SamsungOneKorean 400" panose="020B0503030303020204" pitchFamily="50" charset="-127"/>
                </a:endParaRPr>
              </a:p>
            </p:txBody>
          </p:sp>
        </p:grpSp>
        <p:sp>
          <p:nvSpPr>
            <p:cNvPr id="13" name="직사각형 12">
              <a:extLst>
                <a:ext uri="{FF2B5EF4-FFF2-40B4-BE49-F238E27FC236}">
                  <a16:creationId xmlns:a16="http://schemas.microsoft.com/office/drawing/2014/main" id="{5F439A2F-83C3-4DC9-8C74-47E7B595F0E8}"/>
                </a:ext>
              </a:extLst>
            </p:cNvPr>
            <p:cNvSpPr/>
            <p:nvPr/>
          </p:nvSpPr>
          <p:spPr>
            <a:xfrm>
              <a:off x="2393829" y="5395791"/>
              <a:ext cx="906670" cy="353767"/>
            </a:xfrm>
            <a:prstGeom prst="rect">
              <a:avLst/>
            </a:prstGeom>
          </p:spPr>
          <p:txBody>
            <a:bodyPr wrap="none">
              <a:spAutoFit/>
            </a:bodyPr>
            <a:lstStyle/>
            <a:p>
              <a:pPr>
                <a:lnSpc>
                  <a:spcPct val="80000"/>
                </a:lnSpc>
              </a:pPr>
              <a:r>
                <a:rPr lang="en-US" altLang="ko-KR" sz="1200" dirty="0" err="1">
                  <a:solidFill>
                    <a:srgbClr val="0043B2"/>
                  </a:solidFill>
                  <a:latin typeface="SamsungOne-700" panose="020B0803030303020204" pitchFamily="34" charset="0"/>
                  <a:ea typeface="SamsungOne-700" panose="020B0803030303020204" pitchFamily="34" charset="0"/>
                </a:rPr>
                <a:t>Sơ</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cấp</a:t>
              </a:r>
              <a:endParaRPr lang="ko-KR" altLang="en-US" sz="1200" dirty="0">
                <a:ea typeface="SamsungOneKorean 400" panose="020B0503030303020204" pitchFamily="50" charset="-127"/>
              </a:endParaRPr>
            </a:p>
          </p:txBody>
        </p:sp>
        <p:sp>
          <p:nvSpPr>
            <p:cNvPr id="14" name="직사각형 13">
              <a:extLst>
                <a:ext uri="{FF2B5EF4-FFF2-40B4-BE49-F238E27FC236}">
                  <a16:creationId xmlns:a16="http://schemas.microsoft.com/office/drawing/2014/main" id="{ECB68DF8-9143-4637-A2D0-5B2AB577D18F}"/>
                </a:ext>
              </a:extLst>
            </p:cNvPr>
            <p:cNvSpPr/>
            <p:nvPr/>
          </p:nvSpPr>
          <p:spPr>
            <a:xfrm>
              <a:off x="5984545" y="5395791"/>
              <a:ext cx="1027188" cy="353767"/>
            </a:xfrm>
            <a:prstGeom prst="rect">
              <a:avLst/>
            </a:prstGeom>
          </p:spPr>
          <p:txBody>
            <a:bodyPr wrap="none">
              <a:spAutoFit/>
            </a:bodyPr>
            <a:lstStyle/>
            <a:p>
              <a:pPr>
                <a:lnSpc>
                  <a:spcPct val="80000"/>
                </a:lnSpc>
              </a:pPr>
              <a:r>
                <a:rPr lang="en-US" altLang="ko-KR" sz="1200" dirty="0" err="1">
                  <a:solidFill>
                    <a:srgbClr val="0043B2"/>
                  </a:solidFill>
                  <a:latin typeface="SamsungOne-700" panose="020B0803030303020204" pitchFamily="34" charset="0"/>
                  <a:ea typeface="SamsungOne-700" panose="020B0803030303020204" pitchFamily="34" charset="0"/>
                </a:rPr>
                <a:t>Thứ</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cấp</a:t>
              </a:r>
              <a:endParaRPr lang="ko-KR" altLang="en-US" sz="1200" dirty="0">
                <a:ea typeface="SamsungOneKorean 400" panose="020B0503030303020204" pitchFamily="50" charset="-127"/>
              </a:endParaRPr>
            </a:p>
          </p:txBody>
        </p:sp>
        <p:sp>
          <p:nvSpPr>
            <p:cNvPr id="15" name="직사각형 14">
              <a:extLst>
                <a:ext uri="{FF2B5EF4-FFF2-40B4-BE49-F238E27FC236}">
                  <a16:creationId xmlns:a16="http://schemas.microsoft.com/office/drawing/2014/main" id="{254D8581-0302-42D3-8DCC-C8F69D070899}"/>
                </a:ext>
              </a:extLst>
            </p:cNvPr>
            <p:cNvSpPr/>
            <p:nvPr/>
          </p:nvSpPr>
          <p:spPr>
            <a:xfrm>
              <a:off x="3468888" y="4395424"/>
              <a:ext cx="2484998" cy="353767"/>
            </a:xfrm>
            <a:prstGeom prst="rect">
              <a:avLst/>
            </a:prstGeom>
          </p:spPr>
          <p:txBody>
            <a:bodyPr wrap="none">
              <a:spAutoFit/>
            </a:bodyPr>
            <a:lstStyle/>
            <a:p>
              <a:pPr>
                <a:lnSpc>
                  <a:spcPct val="80000"/>
                </a:lnSpc>
              </a:pPr>
              <a:r>
                <a:rPr lang="vi-VN" altLang="ko-KR" sz="1200" dirty="0">
                  <a:solidFill>
                    <a:srgbClr val="0043B2"/>
                  </a:solidFill>
                  <a:latin typeface="SamsungOne-700" panose="020B0803030303020204" pitchFamily="34" charset="0"/>
                  <a:ea typeface="SamsungOne-700" panose="020B0803030303020204" pitchFamily="34" charset="0"/>
                </a:rPr>
                <a:t>Thông thường &gt; 300mi</a:t>
              </a:r>
              <a:endParaRPr lang="ko-KR" altLang="en-US" sz="1200" dirty="0">
                <a:latin typeface="SamsungOne-700" panose="020B0803030303020204" pitchFamily="34" charset="0"/>
                <a:ea typeface="SamsungOneKorean 400" panose="020B0503030303020204" pitchFamily="50" charset="-127"/>
              </a:endParaRPr>
            </a:p>
          </p:txBody>
        </p:sp>
        <p:sp>
          <p:nvSpPr>
            <p:cNvPr id="16" name="직사각형 15">
              <a:extLst>
                <a:ext uri="{FF2B5EF4-FFF2-40B4-BE49-F238E27FC236}">
                  <a16:creationId xmlns:a16="http://schemas.microsoft.com/office/drawing/2014/main" id="{3B7E618F-5716-4702-9447-FED121643984}"/>
                </a:ext>
              </a:extLst>
            </p:cNvPr>
            <p:cNvSpPr/>
            <p:nvPr/>
          </p:nvSpPr>
          <p:spPr>
            <a:xfrm>
              <a:off x="4354269" y="5177151"/>
              <a:ext cx="860317" cy="353676"/>
            </a:xfrm>
            <a:prstGeom prst="rect">
              <a:avLst/>
            </a:prstGeom>
          </p:spPr>
          <p:txBody>
            <a:bodyPr wrap="none">
              <a:spAutoFit/>
            </a:bodyPr>
            <a:lstStyle/>
            <a:p>
              <a:pPr>
                <a:lnSpc>
                  <a:spcPct val="80000"/>
                </a:lnSpc>
              </a:pPr>
              <a:r>
                <a:rPr lang="en-US" altLang="ko-KR" sz="1200" dirty="0">
                  <a:solidFill>
                    <a:srgbClr val="0043B2"/>
                  </a:solidFill>
                  <a:latin typeface="SamsungOne-700" panose="020B0803030303020204" pitchFamily="34" charset="0"/>
                  <a:ea typeface="SamsungOne-700" panose="020B0803030303020204" pitchFamily="34" charset="0"/>
                </a:rPr>
                <a:t>Async</a:t>
              </a:r>
              <a:endParaRPr lang="ko-KR" altLang="en-US" sz="1200" dirty="0">
                <a:latin typeface="SamsungOne-700" panose="020B0803030303020204" pitchFamily="34" charset="0"/>
                <a:ea typeface="SamsungOneKorean 400" panose="020B0503030303020204" pitchFamily="50" charset="-127"/>
              </a:endParaRPr>
            </a:p>
          </p:txBody>
        </p:sp>
      </p:grpSp>
      <p:graphicFrame>
        <p:nvGraphicFramePr>
          <p:cNvPr id="26" name="표 25">
            <a:extLst>
              <a:ext uri="{FF2B5EF4-FFF2-40B4-BE49-F238E27FC236}">
                <a16:creationId xmlns:a16="http://schemas.microsoft.com/office/drawing/2014/main" id="{77D78CBF-CD48-4E38-AA8F-32F068E22CB3}"/>
              </a:ext>
            </a:extLst>
          </p:cNvPr>
          <p:cNvGraphicFramePr>
            <a:graphicFrameLocks noGrp="1"/>
          </p:cNvGraphicFramePr>
          <p:nvPr>
            <p:extLst>
              <p:ext uri="{D42A27DB-BD31-4B8C-83A1-F6EECF244321}">
                <p14:modId xmlns:p14="http://schemas.microsoft.com/office/powerpoint/2010/main" val="3813750904"/>
              </p:ext>
            </p:extLst>
          </p:nvPr>
        </p:nvGraphicFramePr>
        <p:xfrm>
          <a:off x="554435" y="4732501"/>
          <a:ext cx="8797130" cy="1474574"/>
        </p:xfrm>
        <a:graphic>
          <a:graphicData uri="http://schemas.openxmlformats.org/drawingml/2006/table">
            <a:tbl>
              <a:tblPr firstRow="1" bandRow="1">
                <a:tableStyleId>{5940675A-B579-460E-94D1-54222C63F5DA}</a:tableStyleId>
              </a:tblPr>
              <a:tblGrid>
                <a:gridCol w="4386055">
                  <a:extLst>
                    <a:ext uri="{9D8B030D-6E8A-4147-A177-3AD203B41FA5}">
                      <a16:colId xmlns:a16="http://schemas.microsoft.com/office/drawing/2014/main" val="3750369147"/>
                    </a:ext>
                  </a:extLst>
                </a:gridCol>
                <a:gridCol w="1119116">
                  <a:extLst>
                    <a:ext uri="{9D8B030D-6E8A-4147-A177-3AD203B41FA5}">
                      <a16:colId xmlns:a16="http://schemas.microsoft.com/office/drawing/2014/main" val="278222135"/>
                    </a:ext>
                  </a:extLst>
                </a:gridCol>
                <a:gridCol w="1050878">
                  <a:extLst>
                    <a:ext uri="{9D8B030D-6E8A-4147-A177-3AD203B41FA5}">
                      <a16:colId xmlns:a16="http://schemas.microsoft.com/office/drawing/2014/main" val="2360065769"/>
                    </a:ext>
                  </a:extLst>
                </a:gridCol>
                <a:gridCol w="1146412">
                  <a:extLst>
                    <a:ext uri="{9D8B030D-6E8A-4147-A177-3AD203B41FA5}">
                      <a16:colId xmlns:a16="http://schemas.microsoft.com/office/drawing/2014/main" val="1500766496"/>
                    </a:ext>
                  </a:extLst>
                </a:gridCol>
                <a:gridCol w="1094669">
                  <a:extLst>
                    <a:ext uri="{9D8B030D-6E8A-4147-A177-3AD203B41FA5}">
                      <a16:colId xmlns:a16="http://schemas.microsoft.com/office/drawing/2014/main" val="3119520678"/>
                    </a:ext>
                  </a:extLst>
                </a:gridCol>
              </a:tblGrid>
              <a:tr h="239679">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Chiến lược nhân rộng</a:t>
                      </a:r>
                      <a:endPar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LRS</a:t>
                      </a:r>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ZRS</a:t>
                      </a:r>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GRS</a:t>
                      </a:r>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RA-GRS</a:t>
                      </a:r>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32613760"/>
                  </a:ext>
                </a:extLst>
              </a:tr>
              <a:tr h="341047">
                <a:tc>
                  <a:txBody>
                    <a:bodyPr/>
                    <a:lstStyle/>
                    <a:p>
                      <a:pPr marL="0" marR="0" indent="0" algn="ctr"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Liệu dữ liệu có được sao chép vào nhiều trung tâm dữ liệu hay không</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Không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Có</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Có</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Có</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54325084"/>
                  </a:ext>
                </a:extLst>
              </a:tr>
              <a:tr h="341047">
                <a:tc>
                  <a:txBody>
                    <a:bodyPr/>
                    <a:lstStyle/>
                    <a:p>
                      <a:pPr marL="0" marR="0" indent="0" algn="ctr" defTabSz="914400" rtl="0" eaLnBrk="1" fontAlgn="base" latinLnBrk="1" hangingPunct="1">
                        <a:lnSpc>
                          <a:spcPct val="100000"/>
                        </a:lnSpc>
                        <a:spcBef>
                          <a:spcPts val="0"/>
                        </a:spcBef>
                        <a:spcAft>
                          <a:spcPts val="0"/>
                        </a:spcAft>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Vị trí thứ cấp đọc dịch vụ như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sơ</a:t>
                      </a:r>
                      <a:r>
                        <a:rPr lang="en-US" altLang="ko-KR" sz="13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cấp</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Không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Không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Không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Có</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06391503"/>
                  </a:ext>
                </a:extLst>
              </a:tr>
              <a:tr h="341047">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bản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sao</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6 </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700" panose="020B0803030303020204" pitchFamily="34" charset="0"/>
                          <a:cs typeface="Times New Roman" panose="02020603050405020304" pitchFamily="18" charset="0"/>
                        </a:rPr>
                        <a:t>6</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Korean 400" panose="020B0503030303020204" pitchFamily="50"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73840122"/>
                  </a:ext>
                </a:extLst>
              </a:tr>
            </a:tbl>
          </a:graphicData>
        </a:graphic>
      </p:graphicFrame>
    </p:spTree>
    <p:extLst>
      <p:ext uri="{BB962C8B-B14F-4D97-AF65-F5344CB8AC3E}">
        <p14:creationId xmlns:p14="http://schemas.microsoft.com/office/powerpoint/2010/main" val="2726471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1.2. Lưu trữ đám mây công cộng</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kumimoji="1" lang="vi-VN" altLang="ko-KR" dirty="0">
                <a:ea typeface="SamsungOneKorean 400" panose="020B0503030303020204" pitchFamily="50" charset="-127"/>
              </a:rPr>
              <a:t>Các loại lưu trữ</a:t>
            </a:r>
            <a:endParaRPr kumimoji="1"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err="1"/>
              <a:t>Bộ</a:t>
            </a:r>
            <a:r>
              <a:rPr lang="en-US" altLang="ko-KR" dirty="0"/>
              <a:t> </a:t>
            </a:r>
            <a:r>
              <a:rPr lang="en-US" altLang="ko-KR" dirty="0" err="1"/>
              <a:t>nhớ</a:t>
            </a:r>
            <a:r>
              <a:rPr lang="en-US" altLang="ko-KR" dirty="0"/>
              <a:t> </a:t>
            </a:r>
            <a:r>
              <a:rPr lang="en-US" altLang="ko-KR" dirty="0" err="1"/>
              <a:t>tiêu</a:t>
            </a:r>
            <a:r>
              <a:rPr lang="en-US" altLang="ko-KR" dirty="0"/>
              <a:t> </a:t>
            </a:r>
            <a:r>
              <a:rPr lang="en-US" altLang="ko-KR" dirty="0" err="1"/>
              <a:t>chuẩn</a:t>
            </a:r>
            <a:r>
              <a:rPr lang="en-US" altLang="ko-KR" dirty="0"/>
              <a:t> (</a:t>
            </a:r>
            <a:r>
              <a:rPr lang="en-US" altLang="ko-KR" dirty="0" err="1"/>
              <a:t>mặc</a:t>
            </a:r>
            <a:r>
              <a:rPr lang="en-US" altLang="ko-KR" dirty="0"/>
              <a:t> </a:t>
            </a:r>
            <a:r>
              <a:rPr lang="en-US" altLang="ko-KR" dirty="0" err="1"/>
              <a:t>định</a:t>
            </a:r>
            <a:r>
              <a:rPr lang="en-US" altLang="ko-KR" dirty="0"/>
              <a:t>)</a:t>
            </a:r>
          </a:p>
          <a:p>
            <a:pPr lvl="1"/>
            <a:r>
              <a:rPr lang="vi-VN" altLang="ko-KR" dirty="0"/>
              <a:t>Khi quyết định các dịch vụ Lưu trữ Azure, hiệu suất và chi phí là hai yếu tố quan trọng</a:t>
            </a:r>
          </a:p>
          <a:p>
            <a:pPr lvl="1"/>
            <a:r>
              <a:rPr lang="vi-VN" altLang="ko-KR" dirty="0"/>
              <a:t>Đĩa quay thông thường, hàng hóa</a:t>
            </a:r>
            <a:endParaRPr lang="en-US" altLang="ko-KR" dirty="0"/>
          </a:p>
          <a:p>
            <a:r>
              <a:rPr lang="vi-VN" altLang="ko-KR" dirty="0"/>
              <a:t>Dung lượng cao cấp</a:t>
            </a:r>
            <a:endParaRPr lang="en-US" altLang="ko-KR" dirty="0"/>
          </a:p>
          <a:p>
            <a:pPr lvl="1"/>
            <a:r>
              <a:rPr lang="vi-VN" altLang="ko-KR" dirty="0"/>
              <a:t>Để hỗ trợ ổ đĩa có hiệu suất cao, độ trễ thấp</a:t>
            </a:r>
          </a:p>
          <a:p>
            <a:pPr lvl="1"/>
            <a:r>
              <a:rPr lang="vi-VN" altLang="ko-KR" dirty="0"/>
              <a:t>Lưu trữ dữ liệu trên ổ cứng thể rắn (SSD)</a:t>
            </a:r>
            <a:endParaRPr lang="en-US" altLang="ko-KR" dirty="0"/>
          </a:p>
          <a:p>
            <a:r>
              <a:rPr lang="en-US" altLang="ko-KR" dirty="0"/>
              <a:t>Kho </a:t>
            </a:r>
            <a:r>
              <a:rPr lang="en-US" altLang="ko-KR" dirty="0" err="1"/>
              <a:t>lưu</a:t>
            </a:r>
            <a:r>
              <a:rPr lang="en-US" altLang="ko-KR" dirty="0"/>
              <a:t> </a:t>
            </a:r>
            <a:r>
              <a:rPr lang="en-US" altLang="ko-KR" dirty="0" err="1"/>
              <a:t>trữ</a:t>
            </a:r>
            <a:r>
              <a:rPr lang="en-US" altLang="ko-KR" dirty="0"/>
              <a:t> </a:t>
            </a:r>
            <a:r>
              <a:rPr lang="en-US" altLang="ko-KR" dirty="0" err="1"/>
              <a:t>lạnh</a:t>
            </a:r>
            <a:r>
              <a:rPr lang="en-US" altLang="ko-KR" dirty="0"/>
              <a:t> (Cold storage)</a:t>
            </a:r>
          </a:p>
          <a:p>
            <a:pPr lvl="1"/>
            <a:r>
              <a:rPr lang="vi-VN" altLang="ko-KR" dirty="0"/>
              <a:t>Dịch vụ này hướng tới truy cập không thường xuyên</a:t>
            </a:r>
          </a:p>
          <a:p>
            <a:pPr lvl="1"/>
            <a:r>
              <a:rPr lang="vi-VN" altLang="ko-KR" dirty="0"/>
              <a:t>Nó được thiết kế cho mục đích lưu trữ dữ liệu, chẳng hạn như sao lưu cơ sở dữ liệu và VM.</a:t>
            </a:r>
          </a:p>
          <a:p>
            <a:pPr lvl="1"/>
            <a:r>
              <a:rPr lang="vi-VN" altLang="ko-KR" dirty="0"/>
              <a:t>API và SDK giữa bộ lưu trữ nóng và bộ nhớ mát giống hệt nhau</a:t>
            </a:r>
          </a:p>
          <a:p>
            <a:pPr lvl="1"/>
            <a:r>
              <a:rPr lang="vi-VN" altLang="ko-KR" dirty="0"/>
              <a:t>Chi phí rẻ hơn. Nếu bạn truy cập thường xuyên thì chi phí đọc dữ liệu càng cao. (Xem xét không gian lưu trữ &amp; tần suất sử dụng)</a:t>
            </a:r>
            <a:endParaRPr lang="ko-KR" altLang="en-US" dirty="0"/>
          </a:p>
        </p:txBody>
      </p:sp>
    </p:spTree>
    <p:extLst>
      <p:ext uri="{BB962C8B-B14F-4D97-AF65-F5344CB8AC3E}">
        <p14:creationId xmlns:p14="http://schemas.microsoft.com/office/powerpoint/2010/main" val="362048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a:ea typeface="SamsungOneKorean 400" panose="020B0503030303020204" pitchFamily="50" charset="-127"/>
              </a:rPr>
              <a:t>Hadoop HDFS</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err="1"/>
              <a:t>Hiệu</a:t>
            </a:r>
            <a:r>
              <a:rPr lang="en-US" altLang="ko-KR" dirty="0"/>
              <a:t> </a:t>
            </a:r>
            <a:r>
              <a:rPr lang="en-US" altLang="ko-KR" dirty="0" err="1"/>
              <a:t>quả</a:t>
            </a:r>
            <a:r>
              <a:rPr lang="en-US" altLang="ko-KR" dirty="0"/>
              <a:t>:</a:t>
            </a:r>
          </a:p>
          <a:p>
            <a:pPr lvl="1"/>
            <a:r>
              <a:rPr lang="vi-VN" altLang="ko-KR" dirty="0"/>
              <a:t>Quét hiệu quả lượng lớn dữ liệu</a:t>
            </a:r>
          </a:p>
          <a:p>
            <a:pPr lvl="1"/>
            <a:r>
              <a:rPr lang="vi-VN" altLang="ko-KR" dirty="0"/>
              <a:t>Tích lũy dữ liệu với thông lượng cao</a:t>
            </a:r>
          </a:p>
          <a:p>
            <a:pPr lvl="1"/>
            <a:r>
              <a:rPr lang="vi-VN" altLang="ko-KR" dirty="0"/>
              <a:t>Nhiều tùy chọn SQL</a:t>
            </a:r>
          </a:p>
          <a:p>
            <a:pPr lvl="1"/>
            <a:r>
              <a:rPr lang="vi-VN" altLang="ko-KR" dirty="0"/>
              <a:t>Tất cả các động cơ xử lý</a:t>
            </a:r>
            <a:endParaRPr lang="en-US" altLang="ko-KR" dirty="0"/>
          </a:p>
          <a:p>
            <a:pPr lvl="1"/>
            <a:endParaRPr lang="en-US" altLang="ko-KR" dirty="0"/>
          </a:p>
          <a:p>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sp>
        <p:nvSpPr>
          <p:cNvPr id="6" name="텍스트 개체 틀 4">
            <a:extLst>
              <a:ext uri="{FF2B5EF4-FFF2-40B4-BE49-F238E27FC236}">
                <a16:creationId xmlns:a16="http://schemas.microsoft.com/office/drawing/2014/main" id="{89D630D9-A49A-B943-B7AA-DC6A46FBAB14}"/>
              </a:ext>
            </a:extLst>
          </p:cNvPr>
          <p:cNvSpPr txBox="1">
            <a:spLocks/>
          </p:cNvSpPr>
          <p:nvPr/>
        </p:nvSpPr>
        <p:spPr>
          <a:xfrm>
            <a:off x="5104739" y="2226566"/>
            <a:ext cx="3801546" cy="2249179"/>
          </a:xfrm>
          <a:prstGeom prst="rect">
            <a:avLst/>
          </a:prstGeom>
        </p:spPr>
        <p:txBody>
          <a:bodyPr/>
          <a:lstStyle>
            <a:lvl1pPr marL="177800" indent="-177800" algn="l" defTabSz="914400" rtl="0" eaLnBrk="1" latinLnBrk="1" hangingPunct="1">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914400"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SamsungOne-400" panose="020B0503030303020204" pitchFamily="34" charset="0"/>
                <a:ea typeface="SamsungOne-400" panose="020B0503030303020204" pitchFamily="34" charset="0"/>
              </a:rPr>
              <a:t>Hạn</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chế</a:t>
            </a:r>
            <a:r>
              <a:rPr lang="en-US" dirty="0">
                <a:latin typeface="SamsungOne-400" panose="020B0503030303020204" pitchFamily="34" charset="0"/>
                <a:ea typeface="SamsungOne-400" panose="020B0503030303020204" pitchFamily="34" charset="0"/>
              </a:rPr>
              <a:t>:</a:t>
            </a:r>
            <a:endParaRPr lang="en" dirty="0">
              <a:latin typeface="SamsungOne-400" panose="020B0503030303020204" pitchFamily="34" charset="0"/>
              <a:ea typeface="SamsungOne-400" panose="020B0503030303020204" pitchFamily="34" charset="0"/>
            </a:endParaRPr>
          </a:p>
          <a:p>
            <a:pPr lvl="1"/>
            <a:r>
              <a:rPr lang="en-US" dirty="0" err="1">
                <a:latin typeface="SamsungOne-400" panose="020B0503030303020204" pitchFamily="34" charset="0"/>
                <a:ea typeface="SamsungOne-400" panose="020B0503030303020204" pitchFamily="34" charset="0"/>
              </a:rPr>
              <a:t>Truy</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cập</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một</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hàng</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có</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vấn</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đề</a:t>
            </a:r>
            <a:endParaRPr lang="en-US" dirty="0">
              <a:latin typeface="SamsungOne-400" panose="020B0503030303020204" pitchFamily="34" charset="0"/>
              <a:ea typeface="SamsungOne-400" panose="020B0503030303020204" pitchFamily="34" charset="0"/>
            </a:endParaRPr>
          </a:p>
          <a:p>
            <a:pPr lvl="1"/>
            <a:r>
              <a:rPr lang="en-US" dirty="0" err="1">
                <a:latin typeface="SamsungOne-400" panose="020B0503030303020204" pitchFamily="34" charset="0"/>
                <a:ea typeface="SamsungOne-400" panose="020B0503030303020204" pitchFamily="34" charset="0"/>
              </a:rPr>
              <a:t>Đột</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biến</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có</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vấn</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đề</a:t>
            </a:r>
            <a:endParaRPr lang="en-US" dirty="0">
              <a:latin typeface="SamsungOne-400" panose="020B0503030303020204" pitchFamily="34" charset="0"/>
              <a:ea typeface="SamsungOne-400" panose="020B0503030303020204" pitchFamily="34" charset="0"/>
            </a:endParaRPr>
          </a:p>
          <a:p>
            <a:pPr lvl="1"/>
            <a:r>
              <a:rPr lang="en-US" dirty="0" err="1">
                <a:latin typeface="SamsungOne-400" panose="020B0503030303020204" pitchFamily="34" charset="0"/>
                <a:ea typeface="SamsungOne-400" panose="020B0503030303020204" pitchFamily="34" charset="0"/>
              </a:rPr>
              <a:t>Truy</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cập</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Dữ</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liệu</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nhanh</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có</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vấn</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đề</a:t>
            </a:r>
            <a:endParaRPr lang="en" dirty="0">
              <a:latin typeface="SamsungOne-400" panose="020B0503030303020204" pitchFamily="34" charset="0"/>
              <a:ea typeface="SamsungOne-400" panose="020B0503030303020204" pitchFamily="34" charset="0"/>
            </a:endParaRPr>
          </a:p>
          <a:p>
            <a:pPr lvl="1"/>
            <a:endParaRPr lang="en" dirty="0">
              <a:latin typeface="SamsungOne-400" panose="020B0503030303020204" pitchFamily="34" charset="0"/>
              <a:ea typeface="SamsungOne-400" panose="020B0503030303020204" pitchFamily="34" charset="0"/>
            </a:endParaRPr>
          </a:p>
          <a:p>
            <a:endParaRPr lang="en" dirty="0">
              <a:latin typeface="SamsungOne-400" panose="020B0503030303020204" pitchFamily="34" charset="0"/>
              <a:ea typeface="SamsungOne-400" panose="020B0503030303020204" pitchFamily="34" charset="0"/>
            </a:endParaRPr>
          </a:p>
          <a:p>
            <a:pPr lvl="1"/>
            <a:endParaRPr lang="en" dirty="0">
              <a:latin typeface="SamsungOne-400" panose="020B0503030303020204" pitchFamily="34" charset="0"/>
              <a:ea typeface="SamsungOne-400" panose="020B0503030303020204" pitchFamily="34" charset="0"/>
            </a:endParaRPr>
          </a:p>
          <a:p>
            <a:pPr lvl="1"/>
            <a:endParaRPr lang="en" dirty="0">
              <a:latin typeface="SamsungOne-400" panose="020B0503030303020204" pitchFamily="34" charset="0"/>
              <a:ea typeface="SamsungOne-400" panose="020B0503030303020204" pitchFamily="34" charset="0"/>
            </a:endParaRPr>
          </a:p>
          <a:p>
            <a:pPr lvl="1"/>
            <a:endParaRPr lang="en" dirty="0">
              <a:latin typeface="SamsungOne-400" panose="020B0503030303020204" pitchFamily="34" charset="0"/>
              <a:ea typeface="SamsungOne-400" panose="020B0503030303020204" pitchFamily="34" charset="0"/>
            </a:endParaRPr>
          </a:p>
          <a:p>
            <a:pPr lvl="1"/>
            <a:endParaRPr lang="en" altLang="ko-KR" dirty="0">
              <a:latin typeface="SamsungOne-400" panose="020B0503030303020204" pitchFamily="34" charset="0"/>
              <a:ea typeface="SamsungOne-400" panose="020B0503030303020204" pitchFamily="34" charset="0"/>
            </a:endParaRPr>
          </a:p>
        </p:txBody>
      </p:sp>
      <p:pic>
        <p:nvPicPr>
          <p:cNvPr id="3076" name="Picture 4" descr="Hadoop] 하둡이 뭘까?">
            <a:extLst>
              <a:ext uri="{FF2B5EF4-FFF2-40B4-BE49-F238E27FC236}">
                <a16:creationId xmlns:a16="http://schemas.microsoft.com/office/drawing/2014/main" id="{6845FE6C-8152-4B75-A0AB-067E7DBA9B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674" y="4355416"/>
            <a:ext cx="300990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3405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a:t>
            </a:r>
            <a:r>
              <a:rPr lang="en-US" altLang="ko-KR" dirty="0" err="1">
                <a:ea typeface="SamsungOneKorean 400" panose="020B0503030303020204" pitchFamily="50" charset="-127"/>
              </a:rPr>
              <a:t>tập</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[Lab1]</a:t>
            </a:r>
          </a:p>
          <a:p>
            <a:r>
              <a:rPr lang="en-US" altLang="ko-KR" sz="2800" dirty="0">
                <a:ea typeface="SamsungOneKorean 400" panose="020B0503030303020204" pitchFamily="50" charset="-127"/>
              </a:rPr>
              <a:t>AWS S3 </a:t>
            </a:r>
            <a:r>
              <a:rPr lang="en-US" altLang="ko-KR" sz="2800" dirty="0" err="1">
                <a:ea typeface="SamsungOneKorean 400" panose="020B0503030303020204" pitchFamily="50" charset="-127"/>
              </a:rPr>
              <a:t>và</a:t>
            </a:r>
            <a:r>
              <a:rPr lang="en-US" altLang="ko-KR" sz="2800" dirty="0">
                <a:ea typeface="SamsungOneKorean 400" panose="020B0503030303020204" pitchFamily="50" charset="-127"/>
              </a:rPr>
              <a:t> Glacier</a:t>
            </a: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57" name="그룹 56">
            <a:extLst>
              <a:ext uri="{FF2B5EF4-FFF2-40B4-BE49-F238E27FC236}">
                <a16:creationId xmlns:a16="http://schemas.microsoft.com/office/drawing/2014/main" id="{04708035-8A6D-450F-9F42-A7895C081DAE}"/>
              </a:ext>
            </a:extLst>
          </p:cNvPr>
          <p:cNvGrpSpPr/>
          <p:nvPr/>
        </p:nvGrpSpPr>
        <p:grpSpPr>
          <a:xfrm>
            <a:off x="6143947" y="2590532"/>
            <a:ext cx="3126809" cy="3575932"/>
            <a:chOff x="4401919" y="2167994"/>
            <a:chExt cx="3437990" cy="3962229"/>
          </a:xfrm>
        </p:grpSpPr>
        <p:grpSp>
          <p:nvGrpSpPr>
            <p:cNvPr id="58" name="그룹 57">
              <a:extLst>
                <a:ext uri="{FF2B5EF4-FFF2-40B4-BE49-F238E27FC236}">
                  <a16:creationId xmlns:a16="http://schemas.microsoft.com/office/drawing/2014/main" id="{38B14ABB-8876-4495-8EE4-4D4A5B96D273}"/>
                </a:ext>
              </a:extLst>
            </p:cNvPr>
            <p:cNvGrpSpPr/>
            <p:nvPr/>
          </p:nvGrpSpPr>
          <p:grpSpPr>
            <a:xfrm>
              <a:off x="4401919" y="2167994"/>
              <a:ext cx="3437990" cy="3962229"/>
              <a:chOff x="4401919" y="2167994"/>
              <a:chExt cx="3437990" cy="3962229"/>
            </a:xfrm>
          </p:grpSpPr>
          <p:grpSp>
            <p:nvGrpSpPr>
              <p:cNvPr id="60" name="그룹 59">
                <a:extLst>
                  <a:ext uri="{FF2B5EF4-FFF2-40B4-BE49-F238E27FC236}">
                    <a16:creationId xmlns:a16="http://schemas.microsoft.com/office/drawing/2014/main" id="{469418DA-3AEF-4F0A-BF57-809F1DE40C04}"/>
                  </a:ext>
                </a:extLst>
              </p:cNvPr>
              <p:cNvGrpSpPr/>
              <p:nvPr/>
            </p:nvGrpSpPr>
            <p:grpSpPr>
              <a:xfrm>
                <a:off x="4641130" y="2383352"/>
                <a:ext cx="2969068" cy="3746871"/>
                <a:chOff x="4641130" y="2383352"/>
                <a:chExt cx="2969068" cy="3746871"/>
              </a:xfrm>
            </p:grpSpPr>
            <p:sp>
              <p:nvSpPr>
                <p:cNvPr id="106" name="타원 105">
                  <a:extLst>
                    <a:ext uri="{FF2B5EF4-FFF2-40B4-BE49-F238E27FC236}">
                      <a16:creationId xmlns:a16="http://schemas.microsoft.com/office/drawing/2014/main" id="{E6FA4B0D-5D26-4C2F-A67A-FF7B045D62A5}"/>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7" name="그림 106">
                  <a:extLst>
                    <a:ext uri="{FF2B5EF4-FFF2-40B4-BE49-F238E27FC236}">
                      <a16:creationId xmlns:a16="http://schemas.microsoft.com/office/drawing/2014/main" id="{656D0640-A1F8-4525-A49E-276EDD1AF0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61" name="그룹 60">
                <a:extLst>
                  <a:ext uri="{FF2B5EF4-FFF2-40B4-BE49-F238E27FC236}">
                    <a16:creationId xmlns:a16="http://schemas.microsoft.com/office/drawing/2014/main" id="{F39B2A1E-831E-4CED-9319-95582D446587}"/>
                  </a:ext>
                </a:extLst>
              </p:cNvPr>
              <p:cNvGrpSpPr/>
              <p:nvPr/>
            </p:nvGrpSpPr>
            <p:grpSpPr>
              <a:xfrm>
                <a:off x="4420634" y="3215388"/>
                <a:ext cx="478421" cy="478421"/>
                <a:chOff x="4119360" y="4255504"/>
                <a:chExt cx="478421" cy="478421"/>
              </a:xfrm>
            </p:grpSpPr>
            <p:sp>
              <p:nvSpPr>
                <p:cNvPr id="104" name="타원 103">
                  <a:extLst>
                    <a:ext uri="{FF2B5EF4-FFF2-40B4-BE49-F238E27FC236}">
                      <a16:creationId xmlns:a16="http://schemas.microsoft.com/office/drawing/2014/main" id="{399813EF-CDF0-4562-9CAA-C38249311C89}"/>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05" name="그림 104">
                  <a:extLst>
                    <a:ext uri="{FF2B5EF4-FFF2-40B4-BE49-F238E27FC236}">
                      <a16:creationId xmlns:a16="http://schemas.microsoft.com/office/drawing/2014/main" id="{F27B4A8A-466C-4AFC-9C30-D310801736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62" name="그룹 61">
                <a:extLst>
                  <a:ext uri="{FF2B5EF4-FFF2-40B4-BE49-F238E27FC236}">
                    <a16:creationId xmlns:a16="http://schemas.microsoft.com/office/drawing/2014/main" id="{8595D451-2891-4954-A271-88F541200EA8}"/>
                  </a:ext>
                </a:extLst>
              </p:cNvPr>
              <p:cNvGrpSpPr/>
              <p:nvPr/>
            </p:nvGrpSpPr>
            <p:grpSpPr>
              <a:xfrm>
                <a:off x="4401919" y="3767007"/>
                <a:ext cx="478421" cy="478421"/>
                <a:chOff x="4466311" y="3598005"/>
                <a:chExt cx="478421" cy="478421"/>
              </a:xfrm>
            </p:grpSpPr>
            <p:sp>
              <p:nvSpPr>
                <p:cNvPr id="100" name="타원 99">
                  <a:extLst>
                    <a:ext uri="{FF2B5EF4-FFF2-40B4-BE49-F238E27FC236}">
                      <a16:creationId xmlns:a16="http://schemas.microsoft.com/office/drawing/2014/main" id="{92846EB5-533E-4AC6-B02A-5579C31206B4}"/>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01" name="그룹 100">
                  <a:extLst>
                    <a:ext uri="{FF2B5EF4-FFF2-40B4-BE49-F238E27FC236}">
                      <a16:creationId xmlns:a16="http://schemas.microsoft.com/office/drawing/2014/main" id="{61C1A72F-B262-48C1-B93D-BD1C951B92BC}"/>
                    </a:ext>
                  </a:extLst>
                </p:cNvPr>
                <p:cNvGrpSpPr/>
                <p:nvPr/>
              </p:nvGrpSpPr>
              <p:grpSpPr>
                <a:xfrm>
                  <a:off x="4556408" y="3722669"/>
                  <a:ext cx="311620" cy="219568"/>
                  <a:chOff x="4550446" y="3712368"/>
                  <a:chExt cx="311620" cy="219568"/>
                </a:xfrm>
              </p:grpSpPr>
              <p:pic>
                <p:nvPicPr>
                  <p:cNvPr id="102" name="그림 101">
                    <a:extLst>
                      <a:ext uri="{FF2B5EF4-FFF2-40B4-BE49-F238E27FC236}">
                        <a16:creationId xmlns:a16="http://schemas.microsoft.com/office/drawing/2014/main" id="{093C9F10-F5A1-470C-A6C1-1BE5EE4884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03" name="그림 102">
                    <a:extLst>
                      <a:ext uri="{FF2B5EF4-FFF2-40B4-BE49-F238E27FC236}">
                        <a16:creationId xmlns:a16="http://schemas.microsoft.com/office/drawing/2014/main" id="{C4E84FE8-557F-4F8C-B59E-5E0EC88178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63" name="그룹 62">
                <a:extLst>
                  <a:ext uri="{FF2B5EF4-FFF2-40B4-BE49-F238E27FC236}">
                    <a16:creationId xmlns:a16="http://schemas.microsoft.com/office/drawing/2014/main" id="{E6D24FEE-7EDF-45F0-AF08-7B3C911EF09D}"/>
                  </a:ext>
                </a:extLst>
              </p:cNvPr>
              <p:cNvGrpSpPr/>
              <p:nvPr/>
            </p:nvGrpSpPr>
            <p:grpSpPr>
              <a:xfrm>
                <a:off x="4656757" y="2730802"/>
                <a:ext cx="478421" cy="478421"/>
                <a:chOff x="5779974" y="3346111"/>
                <a:chExt cx="478421" cy="478421"/>
              </a:xfrm>
            </p:grpSpPr>
            <p:sp>
              <p:nvSpPr>
                <p:cNvPr id="98" name="타원 97">
                  <a:extLst>
                    <a:ext uri="{FF2B5EF4-FFF2-40B4-BE49-F238E27FC236}">
                      <a16:creationId xmlns:a16="http://schemas.microsoft.com/office/drawing/2014/main" id="{F05193C6-0BF5-40B7-A91B-FB68B1E4089F}"/>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9" name="그림 98">
                  <a:extLst>
                    <a:ext uri="{FF2B5EF4-FFF2-40B4-BE49-F238E27FC236}">
                      <a16:creationId xmlns:a16="http://schemas.microsoft.com/office/drawing/2014/main" id="{6282107E-AF38-402F-B22E-6A2D5EB3D6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64" name="그룹 63">
                <a:extLst>
                  <a:ext uri="{FF2B5EF4-FFF2-40B4-BE49-F238E27FC236}">
                    <a16:creationId xmlns:a16="http://schemas.microsoft.com/office/drawing/2014/main" id="{FC7C075E-1033-4BD9-9702-F7A23DA8882B}"/>
                  </a:ext>
                </a:extLst>
              </p:cNvPr>
              <p:cNvGrpSpPr/>
              <p:nvPr/>
            </p:nvGrpSpPr>
            <p:grpSpPr>
              <a:xfrm>
                <a:off x="7040382" y="2725220"/>
                <a:ext cx="478421" cy="478421"/>
                <a:chOff x="6653952" y="3105086"/>
                <a:chExt cx="478421" cy="478421"/>
              </a:xfrm>
            </p:grpSpPr>
            <p:sp>
              <p:nvSpPr>
                <p:cNvPr id="96" name="타원 95">
                  <a:extLst>
                    <a:ext uri="{FF2B5EF4-FFF2-40B4-BE49-F238E27FC236}">
                      <a16:creationId xmlns:a16="http://schemas.microsoft.com/office/drawing/2014/main" id="{220496FD-C220-419F-B544-7C3DC5C2E303}"/>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7" name="그림 96">
                  <a:extLst>
                    <a:ext uri="{FF2B5EF4-FFF2-40B4-BE49-F238E27FC236}">
                      <a16:creationId xmlns:a16="http://schemas.microsoft.com/office/drawing/2014/main" id="{C8205D91-270F-4764-B0EC-EBF4372820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65" name="그룹 64">
                <a:extLst>
                  <a:ext uri="{FF2B5EF4-FFF2-40B4-BE49-F238E27FC236}">
                    <a16:creationId xmlns:a16="http://schemas.microsoft.com/office/drawing/2014/main" id="{AFA66859-07AE-4A9E-9E08-EFAE946021BE}"/>
                  </a:ext>
                </a:extLst>
              </p:cNvPr>
              <p:cNvGrpSpPr/>
              <p:nvPr/>
            </p:nvGrpSpPr>
            <p:grpSpPr>
              <a:xfrm>
                <a:off x="7214808" y="4305262"/>
                <a:ext cx="478421" cy="478421"/>
                <a:chOff x="6939282" y="3583507"/>
                <a:chExt cx="478421" cy="478421"/>
              </a:xfrm>
            </p:grpSpPr>
            <p:sp>
              <p:nvSpPr>
                <p:cNvPr id="94" name="타원 93">
                  <a:extLst>
                    <a:ext uri="{FF2B5EF4-FFF2-40B4-BE49-F238E27FC236}">
                      <a16:creationId xmlns:a16="http://schemas.microsoft.com/office/drawing/2014/main" id="{2883A092-17DB-46D2-96AB-77BE4D98A305}"/>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5" name="그림 94">
                  <a:extLst>
                    <a:ext uri="{FF2B5EF4-FFF2-40B4-BE49-F238E27FC236}">
                      <a16:creationId xmlns:a16="http://schemas.microsoft.com/office/drawing/2014/main" id="{CF4D6BA5-7CCB-4609-91F6-35C1FB9A59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66" name="그룹 65">
                <a:extLst>
                  <a:ext uri="{FF2B5EF4-FFF2-40B4-BE49-F238E27FC236}">
                    <a16:creationId xmlns:a16="http://schemas.microsoft.com/office/drawing/2014/main" id="{D00DAFAF-BE95-45AE-AD9D-87B1A5A8A946}"/>
                  </a:ext>
                </a:extLst>
              </p:cNvPr>
              <p:cNvGrpSpPr/>
              <p:nvPr/>
            </p:nvGrpSpPr>
            <p:grpSpPr>
              <a:xfrm>
                <a:off x="5052593" y="2375387"/>
                <a:ext cx="478421" cy="478421"/>
                <a:chOff x="4903300" y="2692339"/>
                <a:chExt cx="478421" cy="478421"/>
              </a:xfrm>
            </p:grpSpPr>
            <p:sp>
              <p:nvSpPr>
                <p:cNvPr id="92" name="타원 91">
                  <a:extLst>
                    <a:ext uri="{FF2B5EF4-FFF2-40B4-BE49-F238E27FC236}">
                      <a16:creationId xmlns:a16="http://schemas.microsoft.com/office/drawing/2014/main" id="{76414ABD-7A67-45B8-A3A8-1699CAD91553}"/>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3" name="그림 92">
                  <a:extLst>
                    <a:ext uri="{FF2B5EF4-FFF2-40B4-BE49-F238E27FC236}">
                      <a16:creationId xmlns:a16="http://schemas.microsoft.com/office/drawing/2014/main" id="{BB61B0B7-A87E-45F4-929F-BF29D1D54E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67" name="그룹 66">
                <a:extLst>
                  <a:ext uri="{FF2B5EF4-FFF2-40B4-BE49-F238E27FC236}">
                    <a16:creationId xmlns:a16="http://schemas.microsoft.com/office/drawing/2014/main" id="{B3BD28C5-36F6-4FB3-B651-F6E1879A2E08}"/>
                  </a:ext>
                </a:extLst>
              </p:cNvPr>
              <p:cNvGrpSpPr/>
              <p:nvPr/>
            </p:nvGrpSpPr>
            <p:grpSpPr>
              <a:xfrm>
                <a:off x="5557339" y="2167994"/>
                <a:ext cx="1018218" cy="478422"/>
                <a:chOff x="5546651" y="2194994"/>
                <a:chExt cx="1018218" cy="478422"/>
              </a:xfrm>
            </p:grpSpPr>
            <p:grpSp>
              <p:nvGrpSpPr>
                <p:cNvPr id="86" name="그룹 85">
                  <a:extLst>
                    <a:ext uri="{FF2B5EF4-FFF2-40B4-BE49-F238E27FC236}">
                      <a16:creationId xmlns:a16="http://schemas.microsoft.com/office/drawing/2014/main" id="{5C8E48F2-7A17-4057-BFAD-B642518F5E97}"/>
                    </a:ext>
                  </a:extLst>
                </p:cNvPr>
                <p:cNvGrpSpPr/>
                <p:nvPr/>
              </p:nvGrpSpPr>
              <p:grpSpPr>
                <a:xfrm>
                  <a:off x="6086448" y="2194994"/>
                  <a:ext cx="478421" cy="478421"/>
                  <a:chOff x="5724126" y="3483458"/>
                  <a:chExt cx="478421" cy="478421"/>
                </a:xfrm>
              </p:grpSpPr>
              <p:sp>
                <p:nvSpPr>
                  <p:cNvPr id="90" name="타원 89">
                    <a:extLst>
                      <a:ext uri="{FF2B5EF4-FFF2-40B4-BE49-F238E27FC236}">
                        <a16:creationId xmlns:a16="http://schemas.microsoft.com/office/drawing/2014/main" id="{896A1BBE-8BF1-4714-A7ED-D4C5F0F28AEB}"/>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91" name="그림 90">
                    <a:extLst>
                      <a:ext uri="{FF2B5EF4-FFF2-40B4-BE49-F238E27FC236}">
                        <a16:creationId xmlns:a16="http://schemas.microsoft.com/office/drawing/2014/main" id="{64D1B7CA-FA72-4BD8-BD3C-6E8E5F9801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87" name="그룹 86">
                  <a:extLst>
                    <a:ext uri="{FF2B5EF4-FFF2-40B4-BE49-F238E27FC236}">
                      <a16:creationId xmlns:a16="http://schemas.microsoft.com/office/drawing/2014/main" id="{9D6C45C3-D6C8-4B4B-8940-1CF3F96E0284}"/>
                    </a:ext>
                  </a:extLst>
                </p:cNvPr>
                <p:cNvGrpSpPr/>
                <p:nvPr/>
              </p:nvGrpSpPr>
              <p:grpSpPr>
                <a:xfrm>
                  <a:off x="5546651" y="2194995"/>
                  <a:ext cx="478421" cy="478421"/>
                  <a:chOff x="5381721" y="2534589"/>
                  <a:chExt cx="478421" cy="478421"/>
                </a:xfrm>
              </p:grpSpPr>
              <p:sp>
                <p:nvSpPr>
                  <p:cNvPr id="88" name="타원 87">
                    <a:extLst>
                      <a:ext uri="{FF2B5EF4-FFF2-40B4-BE49-F238E27FC236}">
                        <a16:creationId xmlns:a16="http://schemas.microsoft.com/office/drawing/2014/main" id="{8243A686-6413-4656-A726-87E9D160B020}"/>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9" name="그림 88">
                    <a:extLst>
                      <a:ext uri="{FF2B5EF4-FFF2-40B4-BE49-F238E27FC236}">
                        <a16:creationId xmlns:a16="http://schemas.microsoft.com/office/drawing/2014/main" id="{CA842E18-238E-42E2-972A-06D569AE78A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68" name="그룹 67">
                <a:extLst>
                  <a:ext uri="{FF2B5EF4-FFF2-40B4-BE49-F238E27FC236}">
                    <a16:creationId xmlns:a16="http://schemas.microsoft.com/office/drawing/2014/main" id="{00B0C098-B316-4F32-BB9B-2D50341C5207}"/>
                  </a:ext>
                </a:extLst>
              </p:cNvPr>
              <p:cNvGrpSpPr/>
              <p:nvPr/>
            </p:nvGrpSpPr>
            <p:grpSpPr>
              <a:xfrm>
                <a:off x="6617712" y="2373853"/>
                <a:ext cx="478421" cy="478421"/>
                <a:chOff x="6346155" y="2692338"/>
                <a:chExt cx="478421" cy="478421"/>
              </a:xfrm>
            </p:grpSpPr>
            <p:sp>
              <p:nvSpPr>
                <p:cNvPr id="84" name="타원 83">
                  <a:extLst>
                    <a:ext uri="{FF2B5EF4-FFF2-40B4-BE49-F238E27FC236}">
                      <a16:creationId xmlns:a16="http://schemas.microsoft.com/office/drawing/2014/main" id="{AA886C60-3D9B-4483-8D22-D04F6DAC2FCC}"/>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5" name="그림 84">
                  <a:extLst>
                    <a:ext uri="{FF2B5EF4-FFF2-40B4-BE49-F238E27FC236}">
                      <a16:creationId xmlns:a16="http://schemas.microsoft.com/office/drawing/2014/main" id="{95346CAB-FF65-4123-B81B-9DEE35A781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69" name="그룹 68">
                <a:extLst>
                  <a:ext uri="{FF2B5EF4-FFF2-40B4-BE49-F238E27FC236}">
                    <a16:creationId xmlns:a16="http://schemas.microsoft.com/office/drawing/2014/main" id="{F5BC073F-1091-42FE-8452-4D89D5848FAA}"/>
                  </a:ext>
                </a:extLst>
              </p:cNvPr>
              <p:cNvGrpSpPr/>
              <p:nvPr/>
            </p:nvGrpSpPr>
            <p:grpSpPr>
              <a:xfrm>
                <a:off x="7361488" y="3771502"/>
                <a:ext cx="478421" cy="478421"/>
                <a:chOff x="6930239" y="4605839"/>
                <a:chExt cx="478421" cy="478421"/>
              </a:xfrm>
            </p:grpSpPr>
            <p:sp>
              <p:nvSpPr>
                <p:cNvPr id="82" name="타원 81">
                  <a:extLst>
                    <a:ext uri="{FF2B5EF4-FFF2-40B4-BE49-F238E27FC236}">
                      <a16:creationId xmlns:a16="http://schemas.microsoft.com/office/drawing/2014/main" id="{2C986044-F0FA-4613-829C-47F4ED9DDDEA}"/>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3" name="그림 82">
                  <a:extLst>
                    <a:ext uri="{FF2B5EF4-FFF2-40B4-BE49-F238E27FC236}">
                      <a16:creationId xmlns:a16="http://schemas.microsoft.com/office/drawing/2014/main" id="{D2E6B110-968C-4ABC-8E5F-1E8FCDB6788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70" name="그룹 69">
                <a:extLst>
                  <a:ext uri="{FF2B5EF4-FFF2-40B4-BE49-F238E27FC236}">
                    <a16:creationId xmlns:a16="http://schemas.microsoft.com/office/drawing/2014/main" id="{62AE5446-524A-4E8B-9DC9-092C14F29280}"/>
                  </a:ext>
                </a:extLst>
              </p:cNvPr>
              <p:cNvGrpSpPr/>
              <p:nvPr/>
            </p:nvGrpSpPr>
            <p:grpSpPr>
              <a:xfrm>
                <a:off x="6799004" y="4732022"/>
                <a:ext cx="478421" cy="478421"/>
                <a:chOff x="6716684" y="5103232"/>
                <a:chExt cx="478421" cy="478421"/>
              </a:xfrm>
            </p:grpSpPr>
            <p:sp>
              <p:nvSpPr>
                <p:cNvPr id="80" name="타원 79">
                  <a:extLst>
                    <a:ext uri="{FF2B5EF4-FFF2-40B4-BE49-F238E27FC236}">
                      <a16:creationId xmlns:a16="http://schemas.microsoft.com/office/drawing/2014/main" id="{3A2E5D29-6353-4EF1-9D82-EA52BA70FDB6}"/>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81" name="그림 80">
                  <a:extLst>
                    <a:ext uri="{FF2B5EF4-FFF2-40B4-BE49-F238E27FC236}">
                      <a16:creationId xmlns:a16="http://schemas.microsoft.com/office/drawing/2014/main" id="{14AB235F-2BB0-4B8F-888F-466535044B4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71" name="그룹 70">
                <a:extLst>
                  <a:ext uri="{FF2B5EF4-FFF2-40B4-BE49-F238E27FC236}">
                    <a16:creationId xmlns:a16="http://schemas.microsoft.com/office/drawing/2014/main" id="{ECA91B03-5A70-4AAE-B1BB-3D99F86FA0E9}"/>
                  </a:ext>
                </a:extLst>
              </p:cNvPr>
              <p:cNvGrpSpPr/>
              <p:nvPr/>
            </p:nvGrpSpPr>
            <p:grpSpPr>
              <a:xfrm>
                <a:off x="7312778" y="3209223"/>
                <a:ext cx="478421" cy="478421"/>
                <a:chOff x="7063894" y="3536553"/>
                <a:chExt cx="478421" cy="478421"/>
              </a:xfrm>
            </p:grpSpPr>
            <p:sp>
              <p:nvSpPr>
                <p:cNvPr id="78" name="타원 77">
                  <a:extLst>
                    <a:ext uri="{FF2B5EF4-FFF2-40B4-BE49-F238E27FC236}">
                      <a16:creationId xmlns:a16="http://schemas.microsoft.com/office/drawing/2014/main" id="{3C32B769-DC40-4DD0-A39A-C622A469E6AC}"/>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9" name="그림 78">
                  <a:extLst>
                    <a:ext uri="{FF2B5EF4-FFF2-40B4-BE49-F238E27FC236}">
                      <a16:creationId xmlns:a16="http://schemas.microsoft.com/office/drawing/2014/main" id="{3AD468FC-747A-40C5-B223-769F2EA5B5C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72" name="그룹 71">
                <a:extLst>
                  <a:ext uri="{FF2B5EF4-FFF2-40B4-BE49-F238E27FC236}">
                    <a16:creationId xmlns:a16="http://schemas.microsoft.com/office/drawing/2014/main" id="{440AC372-72B9-4872-9E07-0957DC8773D1}"/>
                  </a:ext>
                </a:extLst>
              </p:cNvPr>
              <p:cNvGrpSpPr/>
              <p:nvPr/>
            </p:nvGrpSpPr>
            <p:grpSpPr>
              <a:xfrm>
                <a:off x="4558099" y="4323978"/>
                <a:ext cx="478421" cy="478421"/>
                <a:chOff x="4839474" y="4392074"/>
                <a:chExt cx="478421" cy="478421"/>
              </a:xfrm>
            </p:grpSpPr>
            <p:sp>
              <p:nvSpPr>
                <p:cNvPr id="76" name="타원 75">
                  <a:extLst>
                    <a:ext uri="{FF2B5EF4-FFF2-40B4-BE49-F238E27FC236}">
                      <a16:creationId xmlns:a16="http://schemas.microsoft.com/office/drawing/2014/main" id="{58DBFB65-2027-42AA-B79A-43F36E40D317}"/>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7" name="그림 76">
                  <a:extLst>
                    <a:ext uri="{FF2B5EF4-FFF2-40B4-BE49-F238E27FC236}">
                      <a16:creationId xmlns:a16="http://schemas.microsoft.com/office/drawing/2014/main" id="{BE2C0361-4D64-4431-A9EA-C8ED78021CD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73" name="그룹 72">
                <a:extLst>
                  <a:ext uri="{FF2B5EF4-FFF2-40B4-BE49-F238E27FC236}">
                    <a16:creationId xmlns:a16="http://schemas.microsoft.com/office/drawing/2014/main" id="{C9AA89D5-9BEE-4F32-9D97-3B7111A0DEED}"/>
                  </a:ext>
                </a:extLst>
              </p:cNvPr>
              <p:cNvGrpSpPr/>
              <p:nvPr/>
            </p:nvGrpSpPr>
            <p:grpSpPr>
              <a:xfrm>
                <a:off x="4988332" y="4732022"/>
                <a:ext cx="478421" cy="478421"/>
                <a:chOff x="4980019" y="4733181"/>
                <a:chExt cx="478421" cy="478421"/>
              </a:xfrm>
            </p:grpSpPr>
            <p:sp>
              <p:nvSpPr>
                <p:cNvPr id="74" name="타원 73">
                  <a:extLst>
                    <a:ext uri="{FF2B5EF4-FFF2-40B4-BE49-F238E27FC236}">
                      <a16:creationId xmlns:a16="http://schemas.microsoft.com/office/drawing/2014/main" id="{9EC8891F-3B95-4506-A8FA-A522A5FD13EA}"/>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75" name="그림 74">
                  <a:extLst>
                    <a:ext uri="{FF2B5EF4-FFF2-40B4-BE49-F238E27FC236}">
                      <a16:creationId xmlns:a16="http://schemas.microsoft.com/office/drawing/2014/main" id="{6D6A0816-BA81-485D-A461-FABA46A025B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59" name="Rounded Rectangle 13">
              <a:extLst>
                <a:ext uri="{FF2B5EF4-FFF2-40B4-BE49-F238E27FC236}">
                  <a16:creationId xmlns:a16="http://schemas.microsoft.com/office/drawing/2014/main" id="{DAF2DD84-7FBC-4CB1-81AB-3C5E54DF49FB}"/>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758599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C9AFAC2-904B-4DF2-B5CF-F474D56CEDB3}"/>
              </a:ext>
            </a:extLst>
          </p:cNvPr>
          <p:cNvSpPr>
            <a:spLocks noGrp="1"/>
          </p:cNvSpPr>
          <p:nvPr>
            <p:ph type="body" sz="quarter" idx="10"/>
          </p:nvPr>
        </p:nvSpPr>
        <p:spPr/>
        <p:txBody>
          <a:bodyPr/>
          <a:lstStyle/>
          <a:p>
            <a:r>
              <a:rPr lang="en-US" altLang="ko-KR" dirty="0">
                <a:ea typeface="SamsungOneKorean 400" panose="020B0503030303020204" pitchFamily="50" charset="-127"/>
              </a:rPr>
              <a:t>Exercise</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3DC7F1E-D8B7-433C-A660-12E8A073A5AA}"/>
              </a:ext>
            </a:extLst>
          </p:cNvPr>
          <p:cNvSpPr>
            <a:spLocks noGrp="1"/>
          </p:cNvSpPr>
          <p:nvPr>
            <p:ph type="body" sz="quarter" idx="11"/>
          </p:nvPr>
        </p:nvSpPr>
        <p:spPr/>
        <p:txBody>
          <a:bodyPr anchor="t"/>
          <a:lstStyle/>
          <a:p>
            <a:r>
              <a:rPr lang="en-US" altLang="ko-KR" sz="2800" dirty="0">
                <a:ea typeface="SamsungOneKorean 400" panose="020B0503030303020204" pitchFamily="50" charset="-127"/>
              </a:rPr>
              <a:t>[Lab2]</a:t>
            </a:r>
          </a:p>
          <a:p>
            <a:r>
              <a:rPr lang="en-US" altLang="ko-KR" sz="2800" dirty="0" err="1">
                <a:ea typeface="SamsungOneKorean 400" panose="020B0503030303020204" pitchFamily="50" charset="-127"/>
              </a:rPr>
              <a:t>Lưu</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trữ</a:t>
            </a:r>
            <a:r>
              <a:rPr lang="en-US" altLang="ko-KR" sz="2800" dirty="0">
                <a:ea typeface="SamsungOneKorean 400" panose="020B0503030303020204" pitchFamily="50" charset="-127"/>
              </a:rPr>
              <a:t> AWS S3 Glacier </a:t>
            </a:r>
            <a:endParaRPr lang="ko-KR" altLang="en-US" sz="2800"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E58F90E8-ED42-4B7A-B219-71160593FBE3}"/>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108" name="그룹 107">
            <a:extLst>
              <a:ext uri="{FF2B5EF4-FFF2-40B4-BE49-F238E27FC236}">
                <a16:creationId xmlns:a16="http://schemas.microsoft.com/office/drawing/2014/main" id="{10B85BDE-CF7E-4F2F-A368-7161B33ED1C3}"/>
              </a:ext>
            </a:extLst>
          </p:cNvPr>
          <p:cNvGrpSpPr/>
          <p:nvPr/>
        </p:nvGrpSpPr>
        <p:grpSpPr>
          <a:xfrm>
            <a:off x="6143947" y="2590532"/>
            <a:ext cx="3126809" cy="3575932"/>
            <a:chOff x="4401919" y="2167994"/>
            <a:chExt cx="3437990" cy="3962229"/>
          </a:xfrm>
        </p:grpSpPr>
        <p:grpSp>
          <p:nvGrpSpPr>
            <p:cNvPr id="109" name="그룹 108">
              <a:extLst>
                <a:ext uri="{FF2B5EF4-FFF2-40B4-BE49-F238E27FC236}">
                  <a16:creationId xmlns:a16="http://schemas.microsoft.com/office/drawing/2014/main" id="{15521076-E674-4DF4-B82D-C92CE9BDB8C1}"/>
                </a:ext>
              </a:extLst>
            </p:cNvPr>
            <p:cNvGrpSpPr/>
            <p:nvPr/>
          </p:nvGrpSpPr>
          <p:grpSpPr>
            <a:xfrm>
              <a:off x="4401919" y="2167994"/>
              <a:ext cx="3437990" cy="3962229"/>
              <a:chOff x="4401919" y="2167994"/>
              <a:chExt cx="3437990" cy="3962229"/>
            </a:xfrm>
          </p:grpSpPr>
          <p:grpSp>
            <p:nvGrpSpPr>
              <p:cNvPr id="111" name="그룹 110">
                <a:extLst>
                  <a:ext uri="{FF2B5EF4-FFF2-40B4-BE49-F238E27FC236}">
                    <a16:creationId xmlns:a16="http://schemas.microsoft.com/office/drawing/2014/main" id="{5A30C0D4-F483-4788-8A70-0BE7DF1E519E}"/>
                  </a:ext>
                </a:extLst>
              </p:cNvPr>
              <p:cNvGrpSpPr/>
              <p:nvPr/>
            </p:nvGrpSpPr>
            <p:grpSpPr>
              <a:xfrm>
                <a:off x="4641130" y="2383352"/>
                <a:ext cx="2969068" cy="3746871"/>
                <a:chOff x="4641130" y="2383352"/>
                <a:chExt cx="2969068" cy="3746871"/>
              </a:xfrm>
            </p:grpSpPr>
            <p:sp>
              <p:nvSpPr>
                <p:cNvPr id="157" name="타원 156">
                  <a:extLst>
                    <a:ext uri="{FF2B5EF4-FFF2-40B4-BE49-F238E27FC236}">
                      <a16:creationId xmlns:a16="http://schemas.microsoft.com/office/drawing/2014/main" id="{A855478F-80AD-4C82-93CE-55ADF641CF83}"/>
                    </a:ext>
                  </a:extLst>
                </p:cNvPr>
                <p:cNvSpPr/>
                <p:nvPr/>
              </p:nvSpPr>
              <p:spPr>
                <a:xfrm>
                  <a:off x="4641130" y="2383352"/>
                  <a:ext cx="2969068" cy="2969068"/>
                </a:xfrm>
                <a:prstGeom prst="ellipse">
                  <a:avLst/>
                </a:prstGeom>
                <a:solidFill>
                  <a:srgbClr val="CA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58" name="그림 157">
                  <a:extLst>
                    <a:ext uri="{FF2B5EF4-FFF2-40B4-BE49-F238E27FC236}">
                      <a16:creationId xmlns:a16="http://schemas.microsoft.com/office/drawing/2014/main" id="{E65E2C28-52D3-4726-A597-3C461B1FF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5925" y="4518337"/>
                  <a:ext cx="1219478" cy="1611886"/>
                </a:xfrm>
                <a:prstGeom prst="rect">
                  <a:avLst/>
                </a:prstGeom>
              </p:spPr>
            </p:pic>
          </p:grpSp>
          <p:grpSp>
            <p:nvGrpSpPr>
              <p:cNvPr id="112" name="그룹 111">
                <a:extLst>
                  <a:ext uri="{FF2B5EF4-FFF2-40B4-BE49-F238E27FC236}">
                    <a16:creationId xmlns:a16="http://schemas.microsoft.com/office/drawing/2014/main" id="{C7F5E462-A9A3-4911-9BE9-D2831B3530FC}"/>
                  </a:ext>
                </a:extLst>
              </p:cNvPr>
              <p:cNvGrpSpPr/>
              <p:nvPr/>
            </p:nvGrpSpPr>
            <p:grpSpPr>
              <a:xfrm>
                <a:off x="4420634" y="3215388"/>
                <a:ext cx="478421" cy="478421"/>
                <a:chOff x="4119360" y="4255504"/>
                <a:chExt cx="478421" cy="478421"/>
              </a:xfrm>
            </p:grpSpPr>
            <p:sp>
              <p:nvSpPr>
                <p:cNvPr id="155" name="타원 154">
                  <a:extLst>
                    <a:ext uri="{FF2B5EF4-FFF2-40B4-BE49-F238E27FC236}">
                      <a16:creationId xmlns:a16="http://schemas.microsoft.com/office/drawing/2014/main" id="{F5105BEF-2DD5-4F32-8A70-DFBC5CE0860E}"/>
                    </a:ext>
                  </a:extLst>
                </p:cNvPr>
                <p:cNvSpPr/>
                <p:nvPr/>
              </p:nvSpPr>
              <p:spPr>
                <a:xfrm>
                  <a:off x="4119360" y="425550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56" name="그림 155">
                  <a:extLst>
                    <a:ext uri="{FF2B5EF4-FFF2-40B4-BE49-F238E27FC236}">
                      <a16:creationId xmlns:a16="http://schemas.microsoft.com/office/drawing/2014/main" id="{4F0EB4F8-B505-42DC-A4B2-7D5665FD83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1438" y="4393182"/>
                  <a:ext cx="314264" cy="203063"/>
                </a:xfrm>
                <a:prstGeom prst="rect">
                  <a:avLst/>
                </a:prstGeom>
              </p:spPr>
            </p:pic>
          </p:grpSp>
          <p:grpSp>
            <p:nvGrpSpPr>
              <p:cNvPr id="113" name="그룹 112">
                <a:extLst>
                  <a:ext uri="{FF2B5EF4-FFF2-40B4-BE49-F238E27FC236}">
                    <a16:creationId xmlns:a16="http://schemas.microsoft.com/office/drawing/2014/main" id="{2FDC251E-DF7B-4513-9E32-75457B9DB217}"/>
                  </a:ext>
                </a:extLst>
              </p:cNvPr>
              <p:cNvGrpSpPr/>
              <p:nvPr/>
            </p:nvGrpSpPr>
            <p:grpSpPr>
              <a:xfrm>
                <a:off x="4401919" y="3767007"/>
                <a:ext cx="478421" cy="478421"/>
                <a:chOff x="4466311" y="3598005"/>
                <a:chExt cx="478421" cy="478421"/>
              </a:xfrm>
            </p:grpSpPr>
            <p:sp>
              <p:nvSpPr>
                <p:cNvPr id="151" name="타원 150">
                  <a:extLst>
                    <a:ext uri="{FF2B5EF4-FFF2-40B4-BE49-F238E27FC236}">
                      <a16:creationId xmlns:a16="http://schemas.microsoft.com/office/drawing/2014/main" id="{B1B4141D-0703-4438-B981-65586E357F20}"/>
                    </a:ext>
                  </a:extLst>
                </p:cNvPr>
                <p:cNvSpPr/>
                <p:nvPr/>
              </p:nvSpPr>
              <p:spPr>
                <a:xfrm>
                  <a:off x="4466311" y="3598005"/>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52" name="그룹 151">
                  <a:extLst>
                    <a:ext uri="{FF2B5EF4-FFF2-40B4-BE49-F238E27FC236}">
                      <a16:creationId xmlns:a16="http://schemas.microsoft.com/office/drawing/2014/main" id="{09CA0CFC-57A2-43F4-BD47-2C74707564C6}"/>
                    </a:ext>
                  </a:extLst>
                </p:cNvPr>
                <p:cNvGrpSpPr/>
                <p:nvPr/>
              </p:nvGrpSpPr>
              <p:grpSpPr>
                <a:xfrm>
                  <a:off x="4556408" y="3722669"/>
                  <a:ext cx="311620" cy="219568"/>
                  <a:chOff x="4550446" y="3712368"/>
                  <a:chExt cx="311620" cy="219568"/>
                </a:xfrm>
              </p:grpSpPr>
              <p:pic>
                <p:nvPicPr>
                  <p:cNvPr id="153" name="그림 152">
                    <a:extLst>
                      <a:ext uri="{FF2B5EF4-FFF2-40B4-BE49-F238E27FC236}">
                        <a16:creationId xmlns:a16="http://schemas.microsoft.com/office/drawing/2014/main" id="{CB3FD70F-A2E6-4497-9CFE-F51B798B5E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446" y="3712369"/>
                    <a:ext cx="190176" cy="219567"/>
                  </a:xfrm>
                  <a:prstGeom prst="rect">
                    <a:avLst/>
                  </a:prstGeom>
                </p:spPr>
              </p:pic>
              <p:pic>
                <p:nvPicPr>
                  <p:cNvPr id="154" name="그림 153">
                    <a:extLst>
                      <a:ext uri="{FF2B5EF4-FFF2-40B4-BE49-F238E27FC236}">
                        <a16:creationId xmlns:a16="http://schemas.microsoft.com/office/drawing/2014/main" id="{DF33C40B-32EC-4B70-A104-16F9AEAFC7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1890" y="3712368"/>
                    <a:ext cx="190176" cy="219567"/>
                  </a:xfrm>
                  <a:prstGeom prst="rect">
                    <a:avLst/>
                  </a:prstGeom>
                </p:spPr>
              </p:pic>
            </p:grpSp>
          </p:grpSp>
          <p:grpSp>
            <p:nvGrpSpPr>
              <p:cNvPr id="114" name="그룹 113">
                <a:extLst>
                  <a:ext uri="{FF2B5EF4-FFF2-40B4-BE49-F238E27FC236}">
                    <a16:creationId xmlns:a16="http://schemas.microsoft.com/office/drawing/2014/main" id="{B2A1FC16-F6CC-4D80-A896-DD676276AE8A}"/>
                  </a:ext>
                </a:extLst>
              </p:cNvPr>
              <p:cNvGrpSpPr/>
              <p:nvPr/>
            </p:nvGrpSpPr>
            <p:grpSpPr>
              <a:xfrm>
                <a:off x="4656757" y="2730802"/>
                <a:ext cx="478421" cy="478421"/>
                <a:chOff x="5779974" y="3346111"/>
                <a:chExt cx="478421" cy="478421"/>
              </a:xfrm>
            </p:grpSpPr>
            <p:sp>
              <p:nvSpPr>
                <p:cNvPr id="149" name="타원 148">
                  <a:extLst>
                    <a:ext uri="{FF2B5EF4-FFF2-40B4-BE49-F238E27FC236}">
                      <a16:creationId xmlns:a16="http://schemas.microsoft.com/office/drawing/2014/main" id="{0E6E8722-A552-431D-9D79-F0E880FF4D3F}"/>
                    </a:ext>
                  </a:extLst>
                </p:cNvPr>
                <p:cNvSpPr/>
                <p:nvPr/>
              </p:nvSpPr>
              <p:spPr>
                <a:xfrm>
                  <a:off x="5779974" y="334611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50" name="그림 149">
                  <a:extLst>
                    <a:ext uri="{FF2B5EF4-FFF2-40B4-BE49-F238E27FC236}">
                      <a16:creationId xmlns:a16="http://schemas.microsoft.com/office/drawing/2014/main" id="{D9DAE3B3-D3C3-4644-BF49-8AA135B883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1995" y="3479362"/>
                  <a:ext cx="294284" cy="211885"/>
                </a:xfrm>
                <a:prstGeom prst="rect">
                  <a:avLst/>
                </a:prstGeom>
              </p:spPr>
            </p:pic>
          </p:grpSp>
          <p:grpSp>
            <p:nvGrpSpPr>
              <p:cNvPr id="115" name="그룹 114">
                <a:extLst>
                  <a:ext uri="{FF2B5EF4-FFF2-40B4-BE49-F238E27FC236}">
                    <a16:creationId xmlns:a16="http://schemas.microsoft.com/office/drawing/2014/main" id="{0E6A4046-3644-44A8-9BCE-ADD7FCF1B5D1}"/>
                  </a:ext>
                </a:extLst>
              </p:cNvPr>
              <p:cNvGrpSpPr/>
              <p:nvPr/>
            </p:nvGrpSpPr>
            <p:grpSpPr>
              <a:xfrm>
                <a:off x="7040382" y="2725220"/>
                <a:ext cx="478421" cy="478421"/>
                <a:chOff x="6653952" y="3105086"/>
                <a:chExt cx="478421" cy="478421"/>
              </a:xfrm>
            </p:grpSpPr>
            <p:sp>
              <p:nvSpPr>
                <p:cNvPr id="147" name="타원 146">
                  <a:extLst>
                    <a:ext uri="{FF2B5EF4-FFF2-40B4-BE49-F238E27FC236}">
                      <a16:creationId xmlns:a16="http://schemas.microsoft.com/office/drawing/2014/main" id="{2D2F36D8-BAD0-4475-9595-662518206695}"/>
                    </a:ext>
                  </a:extLst>
                </p:cNvPr>
                <p:cNvSpPr/>
                <p:nvPr/>
              </p:nvSpPr>
              <p:spPr>
                <a:xfrm>
                  <a:off x="6653952" y="3105086"/>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48" name="그림 147">
                  <a:extLst>
                    <a:ext uri="{FF2B5EF4-FFF2-40B4-BE49-F238E27FC236}">
                      <a16:creationId xmlns:a16="http://schemas.microsoft.com/office/drawing/2014/main" id="{A39B8ECD-EB23-4AA9-93BF-B179B41090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427" y="3199418"/>
                  <a:ext cx="316993" cy="283465"/>
                </a:xfrm>
                <a:prstGeom prst="rect">
                  <a:avLst/>
                </a:prstGeom>
              </p:spPr>
            </p:pic>
          </p:grpSp>
          <p:grpSp>
            <p:nvGrpSpPr>
              <p:cNvPr id="116" name="그룹 115">
                <a:extLst>
                  <a:ext uri="{FF2B5EF4-FFF2-40B4-BE49-F238E27FC236}">
                    <a16:creationId xmlns:a16="http://schemas.microsoft.com/office/drawing/2014/main" id="{8ECF51E0-CA13-4933-8459-39F1D6151763}"/>
                  </a:ext>
                </a:extLst>
              </p:cNvPr>
              <p:cNvGrpSpPr/>
              <p:nvPr/>
            </p:nvGrpSpPr>
            <p:grpSpPr>
              <a:xfrm>
                <a:off x="7214808" y="4305262"/>
                <a:ext cx="478421" cy="478421"/>
                <a:chOff x="6939282" y="3583507"/>
                <a:chExt cx="478421" cy="478421"/>
              </a:xfrm>
            </p:grpSpPr>
            <p:sp>
              <p:nvSpPr>
                <p:cNvPr id="145" name="타원 144">
                  <a:extLst>
                    <a:ext uri="{FF2B5EF4-FFF2-40B4-BE49-F238E27FC236}">
                      <a16:creationId xmlns:a16="http://schemas.microsoft.com/office/drawing/2014/main" id="{370621E1-4834-457A-84AE-1EA1DDFD0880}"/>
                    </a:ext>
                  </a:extLst>
                </p:cNvPr>
                <p:cNvSpPr/>
                <p:nvPr/>
              </p:nvSpPr>
              <p:spPr>
                <a:xfrm>
                  <a:off x="6939282" y="3583507"/>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46" name="그림 145">
                  <a:extLst>
                    <a:ext uri="{FF2B5EF4-FFF2-40B4-BE49-F238E27FC236}">
                      <a16:creationId xmlns:a16="http://schemas.microsoft.com/office/drawing/2014/main" id="{C9F65D37-5137-4F39-989E-1D9E27FFC7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2937" y="3686551"/>
                  <a:ext cx="211109" cy="289297"/>
                </a:xfrm>
                <a:prstGeom prst="rect">
                  <a:avLst/>
                </a:prstGeom>
              </p:spPr>
            </p:pic>
          </p:grpSp>
          <p:grpSp>
            <p:nvGrpSpPr>
              <p:cNvPr id="117" name="그룹 116">
                <a:extLst>
                  <a:ext uri="{FF2B5EF4-FFF2-40B4-BE49-F238E27FC236}">
                    <a16:creationId xmlns:a16="http://schemas.microsoft.com/office/drawing/2014/main" id="{9A1DAC18-6C37-4113-BC39-4D9CF7D00B86}"/>
                  </a:ext>
                </a:extLst>
              </p:cNvPr>
              <p:cNvGrpSpPr/>
              <p:nvPr/>
            </p:nvGrpSpPr>
            <p:grpSpPr>
              <a:xfrm>
                <a:off x="5052593" y="2375387"/>
                <a:ext cx="478421" cy="478421"/>
                <a:chOff x="4903300" y="2692339"/>
                <a:chExt cx="478421" cy="478421"/>
              </a:xfrm>
            </p:grpSpPr>
            <p:sp>
              <p:nvSpPr>
                <p:cNvPr id="143" name="타원 142">
                  <a:extLst>
                    <a:ext uri="{FF2B5EF4-FFF2-40B4-BE49-F238E27FC236}">
                      <a16:creationId xmlns:a16="http://schemas.microsoft.com/office/drawing/2014/main" id="{612A0E8B-7CBC-47CE-B234-3A556EB72034}"/>
                    </a:ext>
                  </a:extLst>
                </p:cNvPr>
                <p:cNvSpPr/>
                <p:nvPr/>
              </p:nvSpPr>
              <p:spPr>
                <a:xfrm>
                  <a:off x="4903300" y="26923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44" name="그림 143">
                  <a:extLst>
                    <a:ext uri="{FF2B5EF4-FFF2-40B4-BE49-F238E27FC236}">
                      <a16:creationId xmlns:a16="http://schemas.microsoft.com/office/drawing/2014/main" id="{6BF7B35B-049C-4EA4-AD2F-359196F01A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2210" y="2801249"/>
                  <a:ext cx="260600" cy="260600"/>
                </a:xfrm>
                <a:prstGeom prst="rect">
                  <a:avLst/>
                </a:prstGeom>
              </p:spPr>
            </p:pic>
          </p:grpSp>
          <p:grpSp>
            <p:nvGrpSpPr>
              <p:cNvPr id="118" name="그룹 117">
                <a:extLst>
                  <a:ext uri="{FF2B5EF4-FFF2-40B4-BE49-F238E27FC236}">
                    <a16:creationId xmlns:a16="http://schemas.microsoft.com/office/drawing/2014/main" id="{9ABBDCC2-05D5-4D83-A964-583C16EA0AE5}"/>
                  </a:ext>
                </a:extLst>
              </p:cNvPr>
              <p:cNvGrpSpPr/>
              <p:nvPr/>
            </p:nvGrpSpPr>
            <p:grpSpPr>
              <a:xfrm>
                <a:off x="5557339" y="2167994"/>
                <a:ext cx="1018218" cy="478422"/>
                <a:chOff x="5546651" y="2194994"/>
                <a:chExt cx="1018218" cy="478422"/>
              </a:xfrm>
            </p:grpSpPr>
            <p:grpSp>
              <p:nvGrpSpPr>
                <p:cNvPr id="137" name="그룹 136">
                  <a:extLst>
                    <a:ext uri="{FF2B5EF4-FFF2-40B4-BE49-F238E27FC236}">
                      <a16:creationId xmlns:a16="http://schemas.microsoft.com/office/drawing/2014/main" id="{9A1CADD0-BAD1-41D4-9327-8B204BA7A07A}"/>
                    </a:ext>
                  </a:extLst>
                </p:cNvPr>
                <p:cNvGrpSpPr/>
                <p:nvPr/>
              </p:nvGrpSpPr>
              <p:grpSpPr>
                <a:xfrm>
                  <a:off x="6086448" y="2194994"/>
                  <a:ext cx="478421" cy="478421"/>
                  <a:chOff x="5724126" y="3483458"/>
                  <a:chExt cx="478421" cy="478421"/>
                </a:xfrm>
              </p:grpSpPr>
              <p:sp>
                <p:nvSpPr>
                  <p:cNvPr id="141" name="타원 140">
                    <a:extLst>
                      <a:ext uri="{FF2B5EF4-FFF2-40B4-BE49-F238E27FC236}">
                        <a16:creationId xmlns:a16="http://schemas.microsoft.com/office/drawing/2014/main" id="{1902E78A-465F-467C-9906-B1395B34EE42}"/>
                      </a:ext>
                    </a:extLst>
                  </p:cNvPr>
                  <p:cNvSpPr/>
                  <p:nvPr/>
                </p:nvSpPr>
                <p:spPr>
                  <a:xfrm>
                    <a:off x="5724126" y="348345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42" name="그림 141">
                    <a:extLst>
                      <a:ext uri="{FF2B5EF4-FFF2-40B4-BE49-F238E27FC236}">
                        <a16:creationId xmlns:a16="http://schemas.microsoft.com/office/drawing/2014/main" id="{8DDF809B-A573-40A5-84A7-66D528E2A3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026" y="3587702"/>
                    <a:ext cx="306929" cy="254809"/>
                  </a:xfrm>
                  <a:prstGeom prst="rect">
                    <a:avLst/>
                  </a:prstGeom>
                </p:spPr>
              </p:pic>
            </p:grpSp>
            <p:grpSp>
              <p:nvGrpSpPr>
                <p:cNvPr id="138" name="그룹 137">
                  <a:extLst>
                    <a:ext uri="{FF2B5EF4-FFF2-40B4-BE49-F238E27FC236}">
                      <a16:creationId xmlns:a16="http://schemas.microsoft.com/office/drawing/2014/main" id="{B1670F18-38A5-4523-8867-7F4118093103}"/>
                    </a:ext>
                  </a:extLst>
                </p:cNvPr>
                <p:cNvGrpSpPr/>
                <p:nvPr/>
              </p:nvGrpSpPr>
              <p:grpSpPr>
                <a:xfrm>
                  <a:off x="5546651" y="2194995"/>
                  <a:ext cx="478421" cy="478421"/>
                  <a:chOff x="5381721" y="2534589"/>
                  <a:chExt cx="478421" cy="478421"/>
                </a:xfrm>
              </p:grpSpPr>
              <p:sp>
                <p:nvSpPr>
                  <p:cNvPr id="139" name="타원 138">
                    <a:extLst>
                      <a:ext uri="{FF2B5EF4-FFF2-40B4-BE49-F238E27FC236}">
                        <a16:creationId xmlns:a16="http://schemas.microsoft.com/office/drawing/2014/main" id="{59E59BAA-780E-4BCC-99D6-2594E9B3DB8B}"/>
                      </a:ext>
                    </a:extLst>
                  </p:cNvPr>
                  <p:cNvSpPr/>
                  <p:nvPr/>
                </p:nvSpPr>
                <p:spPr>
                  <a:xfrm>
                    <a:off x="5381721" y="253458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40" name="그림 139">
                    <a:extLst>
                      <a:ext uri="{FF2B5EF4-FFF2-40B4-BE49-F238E27FC236}">
                        <a16:creationId xmlns:a16="http://schemas.microsoft.com/office/drawing/2014/main" id="{370BAE09-D48C-48FF-96D6-7A0C2C495CF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5679" y="2641099"/>
                    <a:ext cx="311268" cy="245351"/>
                  </a:xfrm>
                  <a:prstGeom prst="rect">
                    <a:avLst/>
                  </a:prstGeom>
                </p:spPr>
              </p:pic>
            </p:grpSp>
          </p:grpSp>
          <p:grpSp>
            <p:nvGrpSpPr>
              <p:cNvPr id="119" name="그룹 118">
                <a:extLst>
                  <a:ext uri="{FF2B5EF4-FFF2-40B4-BE49-F238E27FC236}">
                    <a16:creationId xmlns:a16="http://schemas.microsoft.com/office/drawing/2014/main" id="{02DF1ACA-8523-4933-9F27-BBCAA793E92A}"/>
                  </a:ext>
                </a:extLst>
              </p:cNvPr>
              <p:cNvGrpSpPr/>
              <p:nvPr/>
            </p:nvGrpSpPr>
            <p:grpSpPr>
              <a:xfrm>
                <a:off x="6617712" y="2373853"/>
                <a:ext cx="478421" cy="478421"/>
                <a:chOff x="6346155" y="2692338"/>
                <a:chExt cx="478421" cy="478421"/>
              </a:xfrm>
            </p:grpSpPr>
            <p:sp>
              <p:nvSpPr>
                <p:cNvPr id="135" name="타원 134">
                  <a:extLst>
                    <a:ext uri="{FF2B5EF4-FFF2-40B4-BE49-F238E27FC236}">
                      <a16:creationId xmlns:a16="http://schemas.microsoft.com/office/drawing/2014/main" id="{C0D96DAD-1ED6-44CE-9F46-17869126C417}"/>
                    </a:ext>
                  </a:extLst>
                </p:cNvPr>
                <p:cNvSpPr/>
                <p:nvPr/>
              </p:nvSpPr>
              <p:spPr>
                <a:xfrm>
                  <a:off x="6346155" y="2692338"/>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36" name="그림 135">
                  <a:extLst>
                    <a:ext uri="{FF2B5EF4-FFF2-40B4-BE49-F238E27FC236}">
                      <a16:creationId xmlns:a16="http://schemas.microsoft.com/office/drawing/2014/main" id="{ECC09829-8861-48B3-A093-80DB96EEE74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4162" y="2777719"/>
                  <a:ext cx="202406" cy="307657"/>
                </a:xfrm>
                <a:prstGeom prst="rect">
                  <a:avLst/>
                </a:prstGeom>
              </p:spPr>
            </p:pic>
          </p:grpSp>
          <p:grpSp>
            <p:nvGrpSpPr>
              <p:cNvPr id="120" name="그룹 119">
                <a:extLst>
                  <a:ext uri="{FF2B5EF4-FFF2-40B4-BE49-F238E27FC236}">
                    <a16:creationId xmlns:a16="http://schemas.microsoft.com/office/drawing/2014/main" id="{A13FF7B9-2E9D-4C6B-851B-910818F599B2}"/>
                  </a:ext>
                </a:extLst>
              </p:cNvPr>
              <p:cNvGrpSpPr/>
              <p:nvPr/>
            </p:nvGrpSpPr>
            <p:grpSpPr>
              <a:xfrm>
                <a:off x="7361488" y="3771502"/>
                <a:ext cx="478421" cy="478421"/>
                <a:chOff x="6930239" y="4605839"/>
                <a:chExt cx="478421" cy="478421"/>
              </a:xfrm>
            </p:grpSpPr>
            <p:sp>
              <p:nvSpPr>
                <p:cNvPr id="133" name="타원 132">
                  <a:extLst>
                    <a:ext uri="{FF2B5EF4-FFF2-40B4-BE49-F238E27FC236}">
                      <a16:creationId xmlns:a16="http://schemas.microsoft.com/office/drawing/2014/main" id="{6608D738-ABC8-4C3E-9D7F-21DDA627BB3E}"/>
                    </a:ext>
                  </a:extLst>
                </p:cNvPr>
                <p:cNvSpPr/>
                <p:nvPr/>
              </p:nvSpPr>
              <p:spPr>
                <a:xfrm>
                  <a:off x="6930239" y="4605839"/>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34" name="그림 133">
                  <a:extLst>
                    <a:ext uri="{FF2B5EF4-FFF2-40B4-BE49-F238E27FC236}">
                      <a16:creationId xmlns:a16="http://schemas.microsoft.com/office/drawing/2014/main" id="{7F3C4359-EA75-4F95-88A1-D2B6DA39EB2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3503" y="4691203"/>
                  <a:ext cx="295657" cy="298705"/>
                </a:xfrm>
                <a:prstGeom prst="rect">
                  <a:avLst/>
                </a:prstGeom>
              </p:spPr>
            </p:pic>
          </p:grpSp>
          <p:grpSp>
            <p:nvGrpSpPr>
              <p:cNvPr id="121" name="그룹 120">
                <a:extLst>
                  <a:ext uri="{FF2B5EF4-FFF2-40B4-BE49-F238E27FC236}">
                    <a16:creationId xmlns:a16="http://schemas.microsoft.com/office/drawing/2014/main" id="{38521E6D-E5BD-40ED-9DAC-7316FB157660}"/>
                  </a:ext>
                </a:extLst>
              </p:cNvPr>
              <p:cNvGrpSpPr/>
              <p:nvPr/>
            </p:nvGrpSpPr>
            <p:grpSpPr>
              <a:xfrm>
                <a:off x="6799004" y="4732022"/>
                <a:ext cx="478421" cy="478421"/>
                <a:chOff x="6716684" y="5103232"/>
                <a:chExt cx="478421" cy="478421"/>
              </a:xfrm>
            </p:grpSpPr>
            <p:sp>
              <p:nvSpPr>
                <p:cNvPr id="131" name="타원 130">
                  <a:extLst>
                    <a:ext uri="{FF2B5EF4-FFF2-40B4-BE49-F238E27FC236}">
                      <a16:creationId xmlns:a16="http://schemas.microsoft.com/office/drawing/2014/main" id="{79C9743C-76D5-4A66-8F61-233AFB43112C}"/>
                    </a:ext>
                  </a:extLst>
                </p:cNvPr>
                <p:cNvSpPr/>
                <p:nvPr/>
              </p:nvSpPr>
              <p:spPr>
                <a:xfrm>
                  <a:off x="6716684" y="5103232"/>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32" name="그림 131">
                  <a:extLst>
                    <a:ext uri="{FF2B5EF4-FFF2-40B4-BE49-F238E27FC236}">
                      <a16:creationId xmlns:a16="http://schemas.microsoft.com/office/drawing/2014/main" id="{477655D1-BDD4-48D7-B341-195246F9349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0258" y="5205282"/>
                  <a:ext cx="271273" cy="274321"/>
                </a:xfrm>
                <a:prstGeom prst="rect">
                  <a:avLst/>
                </a:prstGeom>
              </p:spPr>
            </p:pic>
          </p:grpSp>
          <p:grpSp>
            <p:nvGrpSpPr>
              <p:cNvPr id="122" name="그룹 121">
                <a:extLst>
                  <a:ext uri="{FF2B5EF4-FFF2-40B4-BE49-F238E27FC236}">
                    <a16:creationId xmlns:a16="http://schemas.microsoft.com/office/drawing/2014/main" id="{989F32CC-380E-44D4-A34C-067AE3D10767}"/>
                  </a:ext>
                </a:extLst>
              </p:cNvPr>
              <p:cNvGrpSpPr/>
              <p:nvPr/>
            </p:nvGrpSpPr>
            <p:grpSpPr>
              <a:xfrm>
                <a:off x="7312778" y="3209223"/>
                <a:ext cx="478421" cy="478421"/>
                <a:chOff x="7063894" y="3536553"/>
                <a:chExt cx="478421" cy="478421"/>
              </a:xfrm>
            </p:grpSpPr>
            <p:sp>
              <p:nvSpPr>
                <p:cNvPr id="129" name="타원 128">
                  <a:extLst>
                    <a:ext uri="{FF2B5EF4-FFF2-40B4-BE49-F238E27FC236}">
                      <a16:creationId xmlns:a16="http://schemas.microsoft.com/office/drawing/2014/main" id="{DFA8D24F-ACA5-4189-A953-FBF66FEDFC72}"/>
                    </a:ext>
                  </a:extLst>
                </p:cNvPr>
                <p:cNvSpPr/>
                <p:nvPr/>
              </p:nvSpPr>
              <p:spPr>
                <a:xfrm>
                  <a:off x="7063894" y="3536553"/>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30" name="그림 129">
                  <a:extLst>
                    <a:ext uri="{FF2B5EF4-FFF2-40B4-BE49-F238E27FC236}">
                      <a16:creationId xmlns:a16="http://schemas.microsoft.com/office/drawing/2014/main" id="{4F3FE925-DE88-4E06-8A67-0AAC8BA6FBC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5334" y="3628379"/>
                  <a:ext cx="275540" cy="268818"/>
                </a:xfrm>
                <a:prstGeom prst="rect">
                  <a:avLst/>
                </a:prstGeom>
              </p:spPr>
            </p:pic>
          </p:grpSp>
          <p:grpSp>
            <p:nvGrpSpPr>
              <p:cNvPr id="123" name="그룹 122">
                <a:extLst>
                  <a:ext uri="{FF2B5EF4-FFF2-40B4-BE49-F238E27FC236}">
                    <a16:creationId xmlns:a16="http://schemas.microsoft.com/office/drawing/2014/main" id="{2F703F80-3F1E-4D75-B470-FC35F80FCF0B}"/>
                  </a:ext>
                </a:extLst>
              </p:cNvPr>
              <p:cNvGrpSpPr/>
              <p:nvPr/>
            </p:nvGrpSpPr>
            <p:grpSpPr>
              <a:xfrm>
                <a:off x="4558099" y="4323978"/>
                <a:ext cx="478421" cy="478421"/>
                <a:chOff x="4839474" y="4392074"/>
                <a:chExt cx="478421" cy="478421"/>
              </a:xfrm>
            </p:grpSpPr>
            <p:sp>
              <p:nvSpPr>
                <p:cNvPr id="127" name="타원 126">
                  <a:extLst>
                    <a:ext uri="{FF2B5EF4-FFF2-40B4-BE49-F238E27FC236}">
                      <a16:creationId xmlns:a16="http://schemas.microsoft.com/office/drawing/2014/main" id="{E825F214-A55E-4041-ACE5-8EB2F4743253}"/>
                    </a:ext>
                  </a:extLst>
                </p:cNvPr>
                <p:cNvSpPr/>
                <p:nvPr/>
              </p:nvSpPr>
              <p:spPr>
                <a:xfrm>
                  <a:off x="4839474" y="4392074"/>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28" name="그림 127">
                  <a:extLst>
                    <a:ext uri="{FF2B5EF4-FFF2-40B4-BE49-F238E27FC236}">
                      <a16:creationId xmlns:a16="http://schemas.microsoft.com/office/drawing/2014/main" id="{82463470-46A1-4060-9BC2-613FA03C7BB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640" y="4483042"/>
                  <a:ext cx="271344" cy="282198"/>
                </a:xfrm>
                <a:prstGeom prst="rect">
                  <a:avLst/>
                </a:prstGeom>
              </p:spPr>
            </p:pic>
          </p:grpSp>
          <p:grpSp>
            <p:nvGrpSpPr>
              <p:cNvPr id="124" name="그룹 123">
                <a:extLst>
                  <a:ext uri="{FF2B5EF4-FFF2-40B4-BE49-F238E27FC236}">
                    <a16:creationId xmlns:a16="http://schemas.microsoft.com/office/drawing/2014/main" id="{6976D21A-83E1-4750-AC40-BB9423E18D37}"/>
                  </a:ext>
                </a:extLst>
              </p:cNvPr>
              <p:cNvGrpSpPr/>
              <p:nvPr/>
            </p:nvGrpSpPr>
            <p:grpSpPr>
              <a:xfrm>
                <a:off x="4988332" y="4732022"/>
                <a:ext cx="478421" cy="478421"/>
                <a:chOff x="4980019" y="4733181"/>
                <a:chExt cx="478421" cy="478421"/>
              </a:xfrm>
            </p:grpSpPr>
            <p:sp>
              <p:nvSpPr>
                <p:cNvPr id="125" name="타원 124">
                  <a:extLst>
                    <a:ext uri="{FF2B5EF4-FFF2-40B4-BE49-F238E27FC236}">
                      <a16:creationId xmlns:a16="http://schemas.microsoft.com/office/drawing/2014/main" id="{DAD40E1D-BC46-4D16-9B9C-D8C063B88C0C}"/>
                    </a:ext>
                  </a:extLst>
                </p:cNvPr>
                <p:cNvSpPr/>
                <p:nvPr/>
              </p:nvSpPr>
              <p:spPr>
                <a:xfrm>
                  <a:off x="4980019" y="4733181"/>
                  <a:ext cx="478421" cy="478421"/>
                </a:xfrm>
                <a:prstGeom prst="ellipse">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pic>
              <p:nvPicPr>
                <p:cNvPr id="126" name="그림 125">
                  <a:extLst>
                    <a:ext uri="{FF2B5EF4-FFF2-40B4-BE49-F238E27FC236}">
                      <a16:creationId xmlns:a16="http://schemas.microsoft.com/office/drawing/2014/main" id="{99D9555F-A9B8-4BE7-BC03-5FE5D8B344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40681" y="4865351"/>
                  <a:ext cx="359374" cy="276186"/>
                </a:xfrm>
                <a:prstGeom prst="rect">
                  <a:avLst/>
                </a:prstGeom>
              </p:spPr>
            </p:pic>
          </p:grpSp>
        </p:grpSp>
        <p:sp>
          <p:nvSpPr>
            <p:cNvPr id="110" name="Rounded Rectangle 13">
              <a:extLst>
                <a:ext uri="{FF2B5EF4-FFF2-40B4-BE49-F238E27FC236}">
                  <a16:creationId xmlns:a16="http://schemas.microsoft.com/office/drawing/2014/main" id="{F01AA9D7-5EDE-4F89-A5BB-12A156580DA2}"/>
                </a:ext>
              </a:extLst>
            </p:cNvPr>
            <p:cNvSpPr/>
            <p:nvPr/>
          </p:nvSpPr>
          <p:spPr bwMode="auto">
            <a:xfrm>
              <a:off x="5318437" y="3215738"/>
              <a:ext cx="1574615" cy="959652"/>
            </a:xfrm>
            <a:prstGeom prst="roundRect">
              <a:avLst>
                <a:gd name="adj" fmla="val 50000"/>
              </a:avLst>
            </a:prstGeom>
            <a:noFill/>
            <a:ln w="19050">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74292" tIns="37146" rIns="74292" bIns="37146" numCol="1" rtlCol="0" anchor="ctr" anchorCtr="0" compatLnSpc="1">
              <a:prstTxWarp prst="textNoShape">
                <a:avLst/>
              </a:prstTxWarp>
            </a:bodyPr>
            <a:lstStyle/>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BIG</a:t>
              </a:r>
            </a:p>
            <a:p>
              <a:pPr algn="ctr" defTabSz="742705" fontAlgn="base">
                <a:spcBef>
                  <a:spcPct val="0"/>
                </a:spcBef>
                <a:spcAft>
                  <a:spcPct val="0"/>
                </a:spcAft>
              </a:pPr>
              <a:r>
                <a:rPr lang="en-US" sz="3200" dirty="0">
                  <a:solidFill>
                    <a:srgbClr val="0043B2"/>
                  </a:solidFill>
                  <a:latin typeface="SamsungOne-700" panose="020B0803030303020204" pitchFamily="34" charset="0"/>
                  <a:ea typeface="SamsungOne-700" panose="020B0803030303020204" pitchFamily="34" charset="0"/>
                </a:rPr>
                <a:t>DATA</a:t>
              </a:r>
            </a:p>
          </p:txBody>
        </p:sp>
      </p:grpSp>
    </p:spTree>
    <p:extLst>
      <p:ext uri="{BB962C8B-B14F-4D97-AF65-F5344CB8AC3E}">
        <p14:creationId xmlns:p14="http://schemas.microsoft.com/office/powerpoint/2010/main" val="20574543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072E332-0A5C-43EE-AB53-15328C57D6FA}"/>
              </a:ext>
            </a:extLst>
          </p:cNvPr>
          <p:cNvSpPr>
            <a:spLocks noGrp="1"/>
          </p:cNvSpPr>
          <p:nvPr>
            <p:ph type="body" sz="quarter" idx="10"/>
          </p:nvPr>
        </p:nvSpPr>
        <p:spPr/>
        <p:txBody>
          <a:bodyPr/>
          <a:lstStyle/>
          <a:p>
            <a:r>
              <a:rPr lang="en-US" altLang="ko-KR" dirty="0">
                <a:ea typeface="SamsungOneKorean 400" panose="020B0503030303020204" pitchFamily="50" charset="-127"/>
              </a:rPr>
              <a:t>NoSQL</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3C92A758-3451-4ED1-8648-C98061050AEC}"/>
              </a:ext>
            </a:extLst>
          </p:cNvPr>
          <p:cNvSpPr>
            <a:spLocks noGrp="1"/>
          </p:cNvSpPr>
          <p:nvPr>
            <p:ph type="body" sz="quarter" idx="12"/>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2.</a:t>
            </a:r>
            <a:endParaRPr lang="ko-KR" altLang="en-US" dirty="0">
              <a:ea typeface="SamsungOneKorean 400" panose="020B0503030303020204" pitchFamily="50" charset="-127"/>
            </a:endParaRPr>
          </a:p>
        </p:txBody>
      </p:sp>
    </p:spTree>
    <p:extLst>
      <p:ext uri="{BB962C8B-B14F-4D97-AF65-F5344CB8AC3E}">
        <p14:creationId xmlns:p14="http://schemas.microsoft.com/office/powerpoint/2010/main" val="930561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282DEC1-5FA9-49EE-B08E-2DB91F049E6A}"/>
              </a:ext>
            </a:extLst>
          </p:cNvPr>
          <p:cNvSpPr>
            <a:spLocks noGrp="1"/>
          </p:cNvSpPr>
          <p:nvPr>
            <p:ph type="body" sz="quarter" idx="10"/>
          </p:nvPr>
        </p:nvSpPr>
        <p:spPr/>
        <p:txBody>
          <a:bodyPr/>
          <a:lstStyle/>
          <a:p>
            <a:r>
              <a:rPr lang="en-US" altLang="ko-KR" sz="3600" dirty="0">
                <a:solidFill>
                  <a:schemeClr val="tx1"/>
                </a:solidFill>
                <a:ea typeface="Samsung Sharp Sans Regular" pitchFamily="2" charset="0"/>
                <a:cs typeface="Samsung Sharp Sans Regular" pitchFamily="2" charset="0"/>
              </a:rPr>
              <a:t>NoSQL</a:t>
            </a:r>
          </a:p>
        </p:txBody>
      </p:sp>
      <p:sp>
        <p:nvSpPr>
          <p:cNvPr id="3" name="텍스트 개체 틀 2">
            <a:extLst>
              <a:ext uri="{FF2B5EF4-FFF2-40B4-BE49-F238E27FC236}">
                <a16:creationId xmlns:a16="http://schemas.microsoft.com/office/drawing/2014/main" id="{3DC93106-E338-4EEA-AA6E-D1FF3D5F6168}"/>
              </a:ext>
            </a:extLst>
          </p:cNvPr>
          <p:cNvSpPr>
            <a:spLocks noGrp="1"/>
          </p:cNvSpPr>
          <p:nvPr>
            <p:ph type="body" sz="quarter" idx="11"/>
          </p:nvPr>
        </p:nvSpPr>
        <p:spPr/>
        <p:txBody>
          <a:bodyPr/>
          <a:lstStyle/>
          <a:p>
            <a:r>
              <a:rPr lang="en-US" altLang="ko-KR" sz="2000" dirty="0" err="1">
                <a:solidFill>
                  <a:schemeClr val="bg1">
                    <a:lumMod val="50000"/>
                  </a:schemeClr>
                </a:solidFill>
                <a:ea typeface="Samsung Sharp Sans Regular" pitchFamily="2" charset="0"/>
                <a:cs typeface="Samsung Sharp Sans Regular" pitchFamily="2" charset="0"/>
              </a:rPr>
              <a:t>Bài</a:t>
            </a:r>
            <a:r>
              <a:rPr lang="en-US" altLang="ko-KR" sz="2000" dirty="0">
                <a:solidFill>
                  <a:schemeClr val="bg1">
                    <a:lumMod val="50000"/>
                  </a:schemeClr>
                </a:solidFill>
                <a:ea typeface="Samsung Sharp Sans Regular" pitchFamily="2" charset="0"/>
                <a:cs typeface="Samsung Sharp Sans Regular" pitchFamily="2" charset="0"/>
              </a:rPr>
              <a:t> 2. </a:t>
            </a:r>
            <a:endParaRPr lang="en-US" altLang="ko-KR" sz="5400" dirty="0">
              <a:solidFill>
                <a:schemeClr val="bg1">
                  <a:lumMod val="50000"/>
                </a:schemeClr>
              </a:solidFill>
              <a:ea typeface="Samsung Sharp Sans Regular" pitchFamily="2" charset="0"/>
              <a:cs typeface="Samsung Sharp Sans Regular" pitchFamily="2" charset="0"/>
            </a:endParaRPr>
          </a:p>
        </p:txBody>
      </p:sp>
      <p:sp>
        <p:nvSpPr>
          <p:cNvPr id="4" name="직사각형 3">
            <a:extLst>
              <a:ext uri="{FF2B5EF4-FFF2-40B4-BE49-F238E27FC236}">
                <a16:creationId xmlns:a16="http://schemas.microsoft.com/office/drawing/2014/main" id="{2BDC7104-9E73-4107-9951-F5DE6FB57897}"/>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it-IT" altLang="ko-KR" dirty="0">
                <a:solidFill>
                  <a:schemeClr val="tx1">
                    <a:lumMod val="75000"/>
                    <a:lumOff val="25000"/>
                  </a:schemeClr>
                </a:solidFill>
                <a:latin typeface="SamsungOne-700" panose="020B0803030303020204" pitchFamily="34" charset="0"/>
                <a:ea typeface="SamsungOne-700" panose="020B0803030303020204" pitchFamily="34" charset="0"/>
              </a:rPr>
              <a:t>2.1. Tổng quan về NoSQL</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5" name="직사각형 4">
            <a:extLst>
              <a:ext uri="{FF2B5EF4-FFF2-40B4-BE49-F238E27FC236}">
                <a16:creationId xmlns:a16="http://schemas.microsoft.com/office/drawing/2014/main" id="{1A10F769-9020-48E4-A908-FAB569393B2F}"/>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6" name="직사각형 5">
            <a:extLst>
              <a:ext uri="{FF2B5EF4-FFF2-40B4-BE49-F238E27FC236}">
                <a16:creationId xmlns:a16="http://schemas.microsoft.com/office/drawing/2014/main" id="{E909E5D7-6533-4F1F-B612-E73A8A2D4FBA}"/>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2.2. Apache HBase</a:t>
            </a:r>
          </a:p>
        </p:txBody>
      </p:sp>
      <p:sp>
        <p:nvSpPr>
          <p:cNvPr id="7" name="직사각형 6">
            <a:extLst>
              <a:ext uri="{FF2B5EF4-FFF2-40B4-BE49-F238E27FC236}">
                <a16:creationId xmlns:a16="http://schemas.microsoft.com/office/drawing/2014/main" id="{DA413402-095A-475D-8F9C-69816A96AF19}"/>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grpSp>
        <p:nvGrpSpPr>
          <p:cNvPr id="8" name="Group 2">
            <a:extLst>
              <a:ext uri="{FF2B5EF4-FFF2-40B4-BE49-F238E27FC236}">
                <a16:creationId xmlns:a16="http://schemas.microsoft.com/office/drawing/2014/main" id="{04DBEE32-6EDE-4C5B-A6A0-64886DE52F2C}"/>
              </a:ext>
            </a:extLst>
          </p:cNvPr>
          <p:cNvGrpSpPr/>
          <p:nvPr/>
        </p:nvGrpSpPr>
        <p:grpSpPr>
          <a:xfrm>
            <a:off x="1051644" y="4924905"/>
            <a:ext cx="5702300" cy="278172"/>
            <a:chOff x="571500" y="5165783"/>
            <a:chExt cx="5702300" cy="278172"/>
          </a:xfrm>
        </p:grpSpPr>
        <p:sp>
          <p:nvSpPr>
            <p:cNvPr id="9" name="직사각형 43">
              <a:extLst>
                <a:ext uri="{FF2B5EF4-FFF2-40B4-BE49-F238E27FC236}">
                  <a16:creationId xmlns:a16="http://schemas.microsoft.com/office/drawing/2014/main" id="{55673C68-1EFB-43C4-916E-06447F34861C}"/>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Cassandra</a:t>
              </a:r>
            </a:p>
          </p:txBody>
        </p:sp>
        <p:sp>
          <p:nvSpPr>
            <p:cNvPr id="10" name="직사각형 44">
              <a:extLst>
                <a:ext uri="{FF2B5EF4-FFF2-40B4-BE49-F238E27FC236}">
                  <a16:creationId xmlns:a16="http://schemas.microsoft.com/office/drawing/2014/main" id="{C50E5A1C-7E9F-4A54-8B42-56BFB88E9929}"/>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grpSp>
      <p:grpSp>
        <p:nvGrpSpPr>
          <p:cNvPr id="11" name="Group 2">
            <a:extLst>
              <a:ext uri="{FF2B5EF4-FFF2-40B4-BE49-F238E27FC236}">
                <a16:creationId xmlns:a16="http://schemas.microsoft.com/office/drawing/2014/main" id="{E4D5562A-B9A8-4309-A9C6-E2336E9E154A}"/>
              </a:ext>
            </a:extLst>
          </p:cNvPr>
          <p:cNvGrpSpPr/>
          <p:nvPr/>
        </p:nvGrpSpPr>
        <p:grpSpPr>
          <a:xfrm>
            <a:off x="1051644" y="5329740"/>
            <a:ext cx="5702300" cy="278172"/>
            <a:chOff x="571500" y="5165783"/>
            <a:chExt cx="5702300" cy="278172"/>
          </a:xfrm>
        </p:grpSpPr>
        <p:sp>
          <p:nvSpPr>
            <p:cNvPr id="12" name="직사각형 43">
              <a:extLst>
                <a:ext uri="{FF2B5EF4-FFF2-40B4-BE49-F238E27FC236}">
                  <a16:creationId xmlns:a16="http://schemas.microsoft.com/office/drawing/2014/main" id="{FE7A44BE-0F36-4439-A4E5-E7858E6558DE}"/>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2.4. MongoDB</a:t>
              </a:r>
            </a:p>
          </p:txBody>
        </p:sp>
        <p:sp>
          <p:nvSpPr>
            <p:cNvPr id="13" name="직사각형 44">
              <a:extLst>
                <a:ext uri="{FF2B5EF4-FFF2-40B4-BE49-F238E27FC236}">
                  <a16:creationId xmlns:a16="http://schemas.microsoft.com/office/drawing/2014/main" id="{97AA9722-28C5-4797-821D-B942BF546895}"/>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grpSp>
    </p:spTree>
    <p:extLst>
      <p:ext uri="{BB962C8B-B14F-4D97-AF65-F5344CB8AC3E}">
        <p14:creationId xmlns:p14="http://schemas.microsoft.com/office/powerpoint/2010/main" val="2642858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F7059A0A-A5CF-439A-81D7-556B6A26A160}"/>
              </a:ext>
            </a:extLst>
          </p:cNvPr>
          <p:cNvSpPr>
            <a:spLocks noGrp="1"/>
          </p:cNvSpPr>
          <p:nvPr>
            <p:ph type="body" sz="quarter" idx="11"/>
          </p:nvPr>
        </p:nvSpPr>
        <p:spPr/>
        <p:txBody>
          <a:bodyPr/>
          <a:lstStyle/>
          <a:p>
            <a:r>
              <a:rPr lang="en-US" altLang="ko-KR" dirty="0">
                <a:ea typeface="SamsungOneKorean 400" panose="020B0503030303020204" pitchFamily="50" charset="-127"/>
              </a:rPr>
              <a:t>NoSQL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4B547B3A-C07F-4EC9-B310-E9C9241F4F9E}"/>
              </a:ext>
            </a:extLst>
          </p:cNvPr>
          <p:cNvSpPr>
            <a:spLocks noGrp="1"/>
          </p:cNvSpPr>
          <p:nvPr>
            <p:ph type="body" sz="quarter" idx="15"/>
          </p:nvPr>
        </p:nvSpPr>
        <p:spPr/>
        <p:txBody>
          <a:bodyPr/>
          <a:lstStyle/>
          <a:p>
            <a:r>
              <a:rPr lang="en-US" altLang="ko-KR" dirty="0" err="1"/>
              <a:t>Viết</a:t>
            </a:r>
            <a:r>
              <a:rPr lang="en-US" altLang="ko-KR" dirty="0"/>
              <a:t> </a:t>
            </a:r>
            <a:r>
              <a:rPr lang="en-US" altLang="ko-KR" dirty="0" err="1"/>
              <a:t>tắt</a:t>
            </a:r>
            <a:r>
              <a:rPr lang="en-US" altLang="ko-KR" dirty="0"/>
              <a:t> </a:t>
            </a:r>
            <a:r>
              <a:rPr lang="en-US" altLang="ko-KR" dirty="0" err="1"/>
              <a:t>của</a:t>
            </a:r>
            <a:r>
              <a:rPr lang="en-US" altLang="ko-KR" dirty="0"/>
              <a:t> “</a:t>
            </a:r>
            <a:r>
              <a:rPr lang="en-US" altLang="ko-KR" dirty="0" err="1"/>
              <a:t>Không</a:t>
            </a:r>
            <a:r>
              <a:rPr lang="en-US" altLang="ko-KR" dirty="0"/>
              <a:t> </a:t>
            </a:r>
            <a:r>
              <a:rPr lang="en-US" altLang="ko-KR" dirty="0" err="1"/>
              <a:t>có</a:t>
            </a:r>
            <a:r>
              <a:rPr lang="en-US" altLang="ko-KR" dirty="0"/>
              <a:t> SQL”, “</a:t>
            </a:r>
            <a:r>
              <a:rPr lang="en-US" altLang="ko-KR" b="1" dirty="0" err="1"/>
              <a:t>Không</a:t>
            </a:r>
            <a:r>
              <a:rPr lang="en-US" altLang="ko-KR" b="1" dirty="0"/>
              <a:t> </a:t>
            </a:r>
            <a:r>
              <a:rPr lang="en-US" altLang="ko-KR" b="1" dirty="0" err="1"/>
              <a:t>chỉ</a:t>
            </a:r>
            <a:r>
              <a:rPr lang="en-US" altLang="ko-KR" b="1" dirty="0"/>
              <a:t> SQL</a:t>
            </a:r>
            <a:r>
              <a:rPr lang="en-US" altLang="ko-KR" dirty="0"/>
              <a:t>”, “SQL </a:t>
            </a:r>
            <a:r>
              <a:rPr lang="en-US" altLang="ko-KR" dirty="0" err="1"/>
              <a:t>hoạt</a:t>
            </a:r>
            <a:r>
              <a:rPr lang="en-US" altLang="ko-KR" dirty="0"/>
              <a:t> </a:t>
            </a:r>
            <a:r>
              <a:rPr lang="en-US" altLang="ko-KR" dirty="0" err="1"/>
              <a:t>động</a:t>
            </a:r>
            <a:r>
              <a:rPr lang="en-US" altLang="ko-KR" dirty="0"/>
              <a:t> phi </a:t>
            </a:r>
            <a:r>
              <a:rPr lang="en-US" altLang="ko-KR" dirty="0" err="1"/>
              <a:t>quan</a:t>
            </a:r>
            <a:r>
              <a:rPr lang="en-US" altLang="ko-KR" dirty="0"/>
              <a:t> </a:t>
            </a:r>
            <a:r>
              <a:rPr lang="en-US" altLang="ko-KR" dirty="0" err="1"/>
              <a:t>hệ</a:t>
            </a:r>
            <a:r>
              <a:rPr lang="en-US" altLang="ko-KR" dirty="0"/>
              <a:t>”</a:t>
            </a:r>
          </a:p>
          <a:p>
            <a:pPr lvl="1"/>
            <a:r>
              <a:rPr lang="en-US" altLang="ko-KR" b="1" dirty="0"/>
              <a:t>RDB </a:t>
            </a:r>
            <a:r>
              <a:rPr lang="en-US" altLang="ko-KR" b="1" dirty="0" err="1"/>
              <a:t>không</a:t>
            </a:r>
            <a:r>
              <a:rPr lang="en-US" altLang="ko-KR" b="1" dirty="0"/>
              <a:t> </a:t>
            </a:r>
            <a:r>
              <a:rPr lang="en-US" altLang="ko-KR" b="1" dirty="0" err="1"/>
              <a:t>hỗ</a:t>
            </a:r>
            <a:r>
              <a:rPr lang="en-US" altLang="ko-KR" b="1" dirty="0"/>
              <a:t> </a:t>
            </a:r>
            <a:r>
              <a:rPr lang="en-US" altLang="ko-KR" b="1" dirty="0" err="1"/>
              <a:t>trợ</a:t>
            </a:r>
            <a:r>
              <a:rPr lang="en-US" altLang="ko-KR" b="1" dirty="0"/>
              <a:t> </a:t>
            </a:r>
            <a:r>
              <a:rPr lang="en-US" altLang="ko-KR" b="1" dirty="0" err="1"/>
              <a:t>giao</a:t>
            </a:r>
            <a:r>
              <a:rPr lang="en-US" altLang="ko-KR" b="1" dirty="0"/>
              <a:t> </a:t>
            </a:r>
            <a:r>
              <a:rPr lang="en-US" altLang="ko-KR" b="1" dirty="0" err="1"/>
              <a:t>diện</a:t>
            </a:r>
            <a:r>
              <a:rPr lang="en-US" altLang="ko-KR" b="1" dirty="0"/>
              <a:t> SQL </a:t>
            </a:r>
            <a:r>
              <a:rPr lang="en-US" altLang="ko-KR" b="1" dirty="0" err="1"/>
              <a:t>tiêu</a:t>
            </a:r>
            <a:r>
              <a:rPr lang="en-US" altLang="ko-KR" b="1" dirty="0"/>
              <a:t> </a:t>
            </a:r>
            <a:r>
              <a:rPr lang="en-US" altLang="ko-KR" b="1" dirty="0" err="1"/>
              <a:t>chuẩn</a:t>
            </a:r>
            <a:endParaRPr lang="en-US" altLang="ko-KR" b="1" dirty="0"/>
          </a:p>
          <a:p>
            <a:r>
              <a:rPr lang="en-US" altLang="ko-KR" b="1" dirty="0" err="1"/>
              <a:t>Năm</a:t>
            </a:r>
            <a:r>
              <a:rPr lang="en-US" altLang="ko-KR" b="1" dirty="0"/>
              <a:t> 2009, Johan </a:t>
            </a:r>
            <a:r>
              <a:rPr lang="en-US" altLang="ko-KR" b="1" dirty="0" err="1"/>
              <a:t>Oskarsson</a:t>
            </a:r>
            <a:r>
              <a:rPr lang="en-US" altLang="ko-KR" b="1" dirty="0"/>
              <a:t> </a:t>
            </a:r>
            <a:r>
              <a:rPr lang="en-US" altLang="ko-KR" b="1" dirty="0" err="1"/>
              <a:t>đã</a:t>
            </a:r>
            <a:r>
              <a:rPr lang="en-US" altLang="ko-KR" b="1" dirty="0"/>
              <a:t> </a:t>
            </a:r>
            <a:r>
              <a:rPr lang="en-US" altLang="ko-KR" b="1" dirty="0" err="1"/>
              <a:t>sử</a:t>
            </a:r>
            <a:r>
              <a:rPr lang="en-US" altLang="ko-KR" b="1" dirty="0"/>
              <a:t> </a:t>
            </a:r>
            <a:r>
              <a:rPr lang="en-US" altLang="ko-KR" b="1" dirty="0" err="1"/>
              <a:t>dụng</a:t>
            </a:r>
            <a:r>
              <a:rPr lang="en-US" altLang="ko-KR" b="1" dirty="0"/>
              <a:t> DB </a:t>
            </a:r>
            <a:r>
              <a:rPr lang="en-US" altLang="ko-KR" b="1" dirty="0" err="1"/>
              <a:t>phân</a:t>
            </a:r>
            <a:r>
              <a:rPr lang="en-US" altLang="ko-KR" b="1" dirty="0"/>
              <a:t> </a:t>
            </a:r>
            <a:r>
              <a:rPr lang="en-US" altLang="ko-KR" b="1" dirty="0" err="1"/>
              <a:t>tán</a:t>
            </a:r>
            <a:r>
              <a:rPr lang="en-US" altLang="ko-KR" b="1" dirty="0"/>
              <a:t> </a:t>
            </a:r>
            <a:r>
              <a:rPr lang="en-US" altLang="ko-KR" b="1" dirty="0" err="1"/>
              <a:t>dựa</a:t>
            </a:r>
            <a:r>
              <a:rPr lang="en-US" altLang="ko-KR" b="1" dirty="0"/>
              <a:t> </a:t>
            </a:r>
            <a:r>
              <a:rPr lang="en-US" altLang="ko-KR" b="1" dirty="0" err="1"/>
              <a:t>trên</a:t>
            </a:r>
            <a:r>
              <a:rPr lang="en-US" altLang="ko-KR" b="1" dirty="0"/>
              <a:t> </a:t>
            </a:r>
            <a:r>
              <a:rPr lang="en-US" altLang="ko-KR" b="1" dirty="0" err="1"/>
              <a:t>mã</a:t>
            </a:r>
            <a:r>
              <a:rPr lang="en-US" altLang="ko-KR" b="1" dirty="0"/>
              <a:t> </a:t>
            </a:r>
            <a:r>
              <a:rPr lang="en-US" altLang="ko-KR" b="1" dirty="0" err="1"/>
              <a:t>nguồn</a:t>
            </a:r>
            <a:r>
              <a:rPr lang="en-US" altLang="ko-KR" b="1" dirty="0"/>
              <a:t> </a:t>
            </a:r>
            <a:r>
              <a:rPr lang="en-US" altLang="ko-KR" b="1" dirty="0" err="1"/>
              <a:t>mở</a:t>
            </a:r>
            <a:endParaRPr lang="en-US" altLang="ko-KR" dirty="0"/>
          </a:p>
          <a:p>
            <a:r>
              <a:rPr lang="vi-VN" altLang="ko-KR" dirty="0"/>
              <a:t>Schema ít hơn, không hỗ trợ giao dịch</a:t>
            </a:r>
          </a:p>
          <a:p>
            <a:r>
              <a:rPr lang="vi-VN" altLang="ko-KR" dirty="0"/>
              <a:t>Lưu trữ dữ liệu với lược đồ DB không quan hệ</a:t>
            </a:r>
            <a:endParaRPr lang="ko-KR" altLang="en-US" dirty="0"/>
          </a:p>
        </p:txBody>
      </p:sp>
      <p:pic>
        <p:nvPicPr>
          <p:cNvPr id="2" name="그림 1">
            <a:extLst>
              <a:ext uri="{FF2B5EF4-FFF2-40B4-BE49-F238E27FC236}">
                <a16:creationId xmlns:a16="http://schemas.microsoft.com/office/drawing/2014/main" id="{3008B38D-2273-463B-BC04-39FD14057EF3}"/>
              </a:ext>
            </a:extLst>
          </p:cNvPr>
          <p:cNvPicPr>
            <a:picLocks noChangeAspect="1"/>
          </p:cNvPicPr>
          <p:nvPr/>
        </p:nvPicPr>
        <p:blipFill>
          <a:blip r:embed="rId3"/>
          <a:stretch>
            <a:fillRect/>
          </a:stretch>
        </p:blipFill>
        <p:spPr>
          <a:xfrm>
            <a:off x="2199843" y="4736325"/>
            <a:ext cx="5468586" cy="1493649"/>
          </a:xfrm>
          <a:prstGeom prst="rect">
            <a:avLst/>
          </a:prstGeom>
        </p:spPr>
      </p:pic>
    </p:spTree>
    <p:extLst>
      <p:ext uri="{BB962C8B-B14F-4D97-AF65-F5344CB8AC3E}">
        <p14:creationId xmlns:p14="http://schemas.microsoft.com/office/powerpoint/2010/main" val="1306748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8" name="텍스트 개체 틀 7">
            <a:extLst>
              <a:ext uri="{FF2B5EF4-FFF2-40B4-BE49-F238E27FC236}">
                <a16:creationId xmlns:a16="http://schemas.microsoft.com/office/drawing/2014/main" id="{7786D7B5-4AB6-40FD-A20E-C5E5641AC652}"/>
              </a:ext>
            </a:extLst>
          </p:cNvPr>
          <p:cNvSpPr>
            <a:spLocks noGrp="1"/>
          </p:cNvSpPr>
          <p:nvPr>
            <p:ph type="body" sz="quarter" idx="11"/>
          </p:nvPr>
        </p:nvSpPr>
        <p:spPr/>
        <p:txBody>
          <a:bodyPr/>
          <a:lstStyle/>
          <a:p>
            <a:r>
              <a:rPr lang="en-US" altLang="ko-KR" dirty="0">
                <a:ea typeface="SamsungOneKorean 400" panose="020B0503030303020204" pitchFamily="50" charset="-127"/>
              </a:rPr>
              <a:t>NoSQL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9" name="텍스트 개체 틀 8">
            <a:extLst>
              <a:ext uri="{FF2B5EF4-FFF2-40B4-BE49-F238E27FC236}">
                <a16:creationId xmlns:a16="http://schemas.microsoft.com/office/drawing/2014/main" id="{91FE1167-CCDD-4252-8850-A796B11AC6BD}"/>
              </a:ext>
            </a:extLst>
          </p:cNvPr>
          <p:cNvSpPr>
            <a:spLocks noGrp="1"/>
          </p:cNvSpPr>
          <p:nvPr>
            <p:ph type="body" sz="quarter" idx="15"/>
          </p:nvPr>
        </p:nvSpPr>
        <p:spPr/>
        <p:txBody>
          <a:bodyPr/>
          <a:lstStyle/>
          <a:p>
            <a:r>
              <a:rPr lang="vi-VN" altLang="ko-KR" dirty="0"/>
              <a:t>Bổ sung cho cơ sở dữ liệu quan hệ</a:t>
            </a:r>
          </a:p>
          <a:p>
            <a:r>
              <a:rPr lang="vi-VN" altLang="ko-KR" dirty="0"/>
              <a:t>Một hệ thống quản lý cơ sở dữ liệu linh hoạt có thể lưu trữ và xử lý cả dữ liệu có cấu trúc và bán cấu trúc</a:t>
            </a:r>
            <a:endParaRPr lang="ko-KR" altLang="en-US" dirty="0"/>
          </a:p>
        </p:txBody>
      </p:sp>
      <p:grpSp>
        <p:nvGrpSpPr>
          <p:cNvPr id="10" name="그룹 9">
            <a:extLst>
              <a:ext uri="{FF2B5EF4-FFF2-40B4-BE49-F238E27FC236}">
                <a16:creationId xmlns:a16="http://schemas.microsoft.com/office/drawing/2014/main" id="{1BFFD675-6063-4722-AFB5-24254A208FC7}"/>
              </a:ext>
            </a:extLst>
          </p:cNvPr>
          <p:cNvGrpSpPr/>
          <p:nvPr/>
        </p:nvGrpSpPr>
        <p:grpSpPr>
          <a:xfrm>
            <a:off x="2291881" y="3266312"/>
            <a:ext cx="5528260" cy="3189314"/>
            <a:chOff x="2244381" y="3325687"/>
            <a:chExt cx="5528260" cy="3189314"/>
          </a:xfrm>
        </p:grpSpPr>
        <p:grpSp>
          <p:nvGrpSpPr>
            <p:cNvPr id="11" name="그룹 10">
              <a:extLst>
                <a:ext uri="{FF2B5EF4-FFF2-40B4-BE49-F238E27FC236}">
                  <a16:creationId xmlns:a16="http://schemas.microsoft.com/office/drawing/2014/main" id="{266285B4-1701-424E-90AF-29F925B1032B}"/>
                </a:ext>
              </a:extLst>
            </p:cNvPr>
            <p:cNvGrpSpPr/>
            <p:nvPr/>
          </p:nvGrpSpPr>
          <p:grpSpPr>
            <a:xfrm>
              <a:off x="3948957" y="3755440"/>
              <a:ext cx="1994457" cy="1151083"/>
              <a:chOff x="3853671" y="4031390"/>
              <a:chExt cx="1994457" cy="1151083"/>
            </a:xfrm>
          </p:grpSpPr>
          <p:pic>
            <p:nvPicPr>
              <p:cNvPr id="32" name="그림 31">
                <a:extLst>
                  <a:ext uri="{FF2B5EF4-FFF2-40B4-BE49-F238E27FC236}">
                    <a16:creationId xmlns:a16="http://schemas.microsoft.com/office/drawing/2014/main" id="{4D9464C9-B7B2-43CD-8BAF-B20AD0CF34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5689" y="4031390"/>
                <a:ext cx="990423" cy="865944"/>
              </a:xfrm>
              <a:prstGeom prst="rect">
                <a:avLst/>
              </a:prstGeom>
            </p:spPr>
          </p:pic>
          <p:sp>
            <p:nvSpPr>
              <p:cNvPr id="33" name="직사각형 32">
                <a:extLst>
                  <a:ext uri="{FF2B5EF4-FFF2-40B4-BE49-F238E27FC236}">
                    <a16:creationId xmlns:a16="http://schemas.microsoft.com/office/drawing/2014/main" id="{D4646B9B-C786-413D-998B-4F32240384CF}"/>
                  </a:ext>
                </a:extLst>
              </p:cNvPr>
              <p:cNvSpPr/>
              <p:nvPr/>
            </p:nvSpPr>
            <p:spPr>
              <a:xfrm>
                <a:off x="3853671" y="4843919"/>
                <a:ext cx="1994457" cy="338554"/>
              </a:xfrm>
              <a:prstGeom prst="rect">
                <a:avLst/>
              </a:prstGeom>
            </p:spPr>
            <p:txBody>
              <a:bodyPr wrap="none">
                <a:spAutoFit/>
              </a:bodyPr>
              <a:lstStyle/>
              <a:p>
                <a:pPr algn="ctr"/>
                <a:r>
                  <a:rPr lang="vi-VN"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Cơ sở dữ liệu No</a:t>
                </a:r>
                <a:r>
                  <a:rPr lang="en-US" altLang="ko-KR" sz="16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SQL</a:t>
                </a:r>
                <a:endParaRPr lang="ko-KR" altLang="en-US" sz="16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2" name="그룹 11">
              <a:extLst>
                <a:ext uri="{FF2B5EF4-FFF2-40B4-BE49-F238E27FC236}">
                  <a16:creationId xmlns:a16="http://schemas.microsoft.com/office/drawing/2014/main" id="{3ECE2EFB-6225-4938-9CE0-904DF266BBFA}"/>
                </a:ext>
              </a:extLst>
            </p:cNvPr>
            <p:cNvGrpSpPr/>
            <p:nvPr/>
          </p:nvGrpSpPr>
          <p:grpSpPr>
            <a:xfrm>
              <a:off x="6288814" y="3325687"/>
              <a:ext cx="1415773" cy="989404"/>
              <a:chOff x="6002484" y="3337892"/>
              <a:chExt cx="1415773" cy="989404"/>
            </a:xfrm>
          </p:grpSpPr>
          <p:pic>
            <p:nvPicPr>
              <p:cNvPr id="30" name="그림 29">
                <a:extLst>
                  <a:ext uri="{FF2B5EF4-FFF2-40B4-BE49-F238E27FC236}">
                    <a16:creationId xmlns:a16="http://schemas.microsoft.com/office/drawing/2014/main" id="{4B1E8F45-83C9-4158-9798-486BCDA887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773" y="3337892"/>
                <a:ext cx="746444" cy="650311"/>
              </a:xfrm>
              <a:prstGeom prst="rect">
                <a:avLst/>
              </a:prstGeom>
            </p:spPr>
          </p:pic>
          <p:sp>
            <p:nvSpPr>
              <p:cNvPr id="31" name="직사각형 30">
                <a:extLst>
                  <a:ext uri="{FF2B5EF4-FFF2-40B4-BE49-F238E27FC236}">
                    <a16:creationId xmlns:a16="http://schemas.microsoft.com/office/drawing/2014/main" id="{01167979-6F4B-4107-9B92-7ADBAA68FB92}"/>
                  </a:ext>
                </a:extLst>
              </p:cNvPr>
              <p:cNvSpPr/>
              <p:nvPr/>
            </p:nvSpPr>
            <p:spPr>
              <a:xfrm>
                <a:off x="6002484" y="4050297"/>
                <a:ext cx="1415773" cy="276999"/>
              </a:xfrm>
              <a:prstGeom prst="rect">
                <a:avLst/>
              </a:prstGeom>
            </p:spPr>
            <p:txBody>
              <a:bodyPr wrap="none">
                <a:spAutoFit/>
              </a:bodyPr>
              <a:lstStyle/>
              <a:p>
                <a:pPr algn="ctr"/>
                <a:r>
                  <a:rPr lang="en-US" altLang="ko"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khả</a:t>
                </a:r>
                <a:r>
                  <a:rPr lang="en-US" altLang="ko"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r>
                  <a:rPr lang="en-US" altLang="ko"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 sz="12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cao</a:t>
                </a:r>
                <a:endParaRPr lang="ko" altLang="en-US" sz="1200" dirty="0">
                  <a:solidFill>
                    <a:srgbClr val="1F45BC"/>
                  </a:solidFill>
                  <a:latin typeface="SamsungOne-700" panose="020B0803030303020204" pitchFamily="34" charset="0"/>
                  <a:ea typeface="SamsungOne-700C" panose="020B0806030303020204" pitchFamily="34" charset="0"/>
                  <a:cs typeface="Menlo" panose="020B0609030804020204" pitchFamily="49" charset="0"/>
                </a:endParaRPr>
              </a:p>
            </p:txBody>
          </p:sp>
        </p:grpSp>
        <p:grpSp>
          <p:nvGrpSpPr>
            <p:cNvPr id="13" name="그룹 12">
              <a:extLst>
                <a:ext uri="{FF2B5EF4-FFF2-40B4-BE49-F238E27FC236}">
                  <a16:creationId xmlns:a16="http://schemas.microsoft.com/office/drawing/2014/main" id="{D98BA785-6A44-45DE-934A-BEC982530208}"/>
                </a:ext>
              </a:extLst>
            </p:cNvPr>
            <p:cNvGrpSpPr/>
            <p:nvPr/>
          </p:nvGrpSpPr>
          <p:grpSpPr>
            <a:xfrm>
              <a:off x="4242439" y="5620253"/>
              <a:ext cx="1471426" cy="894748"/>
              <a:chOff x="4022197" y="5414156"/>
              <a:chExt cx="1471426" cy="894748"/>
            </a:xfrm>
          </p:grpSpPr>
          <p:pic>
            <p:nvPicPr>
              <p:cNvPr id="28" name="그림 27">
                <a:extLst>
                  <a:ext uri="{FF2B5EF4-FFF2-40B4-BE49-F238E27FC236}">
                    <a16:creationId xmlns:a16="http://schemas.microsoft.com/office/drawing/2014/main" id="{BCF15DF1-8114-4C6E-9DDD-5B4621D20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7180" y="5414156"/>
                <a:ext cx="700210" cy="567853"/>
              </a:xfrm>
              <a:prstGeom prst="rect">
                <a:avLst/>
              </a:prstGeom>
            </p:spPr>
          </p:pic>
          <p:sp>
            <p:nvSpPr>
              <p:cNvPr id="29" name="TextBox 28">
                <a:extLst>
                  <a:ext uri="{FF2B5EF4-FFF2-40B4-BE49-F238E27FC236}">
                    <a16:creationId xmlns:a16="http://schemas.microsoft.com/office/drawing/2014/main" id="{680A1B50-F773-4067-910A-05F29308849D}"/>
                  </a:ext>
                </a:extLst>
              </p:cNvPr>
              <p:cNvSpPr txBox="1"/>
              <p:nvPr/>
            </p:nvSpPr>
            <p:spPr>
              <a:xfrm>
                <a:off x="4022197" y="6031905"/>
                <a:ext cx="1471426" cy="276999"/>
              </a:xfrm>
              <a:prstGeom prst="rect">
                <a:avLst/>
              </a:prstGeom>
              <a:noFill/>
            </p:spPr>
            <p:txBody>
              <a:bodyPr wrap="square" rtlCol="0">
                <a:spAutoFit/>
              </a:bodyPr>
              <a:lstStyle/>
              <a:p>
                <a:r>
                  <a:rPr lang="en-US" altLang="ko" sz="1200" dirty="0" err="1">
                    <a:solidFill>
                      <a:srgbClr val="1F45BC"/>
                    </a:solidFill>
                    <a:latin typeface="SamsungOne-700" panose="020B0803030303020204" pitchFamily="34" charset="0"/>
                    <a:ea typeface="SamsungOne-700" panose="020B0803030303020204" pitchFamily="34" charset="0"/>
                  </a:rPr>
                  <a:t>Hiệu</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suất</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nhanh</a:t>
                </a:r>
                <a:endParaRPr lang="ko" altLang="en-US" sz="1200" dirty="0">
                  <a:solidFill>
                    <a:srgbClr val="1F45BC"/>
                  </a:solidFill>
                  <a:latin typeface="SamsungOne-700" panose="020B0803030303020204" pitchFamily="34" charset="0"/>
                  <a:ea typeface="SamsungOneKorean 400" panose="020B0503030303020204" pitchFamily="50" charset="-127"/>
                </a:endParaRPr>
              </a:p>
            </p:txBody>
          </p:sp>
        </p:grpSp>
        <p:grpSp>
          <p:nvGrpSpPr>
            <p:cNvPr id="14" name="그룹 13">
              <a:extLst>
                <a:ext uri="{FF2B5EF4-FFF2-40B4-BE49-F238E27FC236}">
                  <a16:creationId xmlns:a16="http://schemas.microsoft.com/office/drawing/2014/main" id="{00F5A96F-103D-4FA5-A2C4-9863A6D7AAAE}"/>
                </a:ext>
              </a:extLst>
            </p:cNvPr>
            <p:cNvGrpSpPr/>
            <p:nvPr/>
          </p:nvGrpSpPr>
          <p:grpSpPr>
            <a:xfrm>
              <a:off x="6311170" y="4843158"/>
              <a:ext cx="1461471" cy="908734"/>
              <a:chOff x="6144917" y="4926283"/>
              <a:chExt cx="1461471" cy="908734"/>
            </a:xfrm>
          </p:grpSpPr>
          <p:pic>
            <p:nvPicPr>
              <p:cNvPr id="26" name="그림 25">
                <a:extLst>
                  <a:ext uri="{FF2B5EF4-FFF2-40B4-BE49-F238E27FC236}">
                    <a16:creationId xmlns:a16="http://schemas.microsoft.com/office/drawing/2014/main" id="{32516215-A8C2-4BA5-B468-9BCCF9D64B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6394" y="4926283"/>
                <a:ext cx="669096" cy="601141"/>
              </a:xfrm>
              <a:prstGeom prst="rect">
                <a:avLst/>
              </a:prstGeom>
            </p:spPr>
          </p:pic>
          <p:sp>
            <p:nvSpPr>
              <p:cNvPr id="27" name="TextBox 26">
                <a:extLst>
                  <a:ext uri="{FF2B5EF4-FFF2-40B4-BE49-F238E27FC236}">
                    <a16:creationId xmlns:a16="http://schemas.microsoft.com/office/drawing/2014/main" id="{F1CC36B7-EEB7-4336-816A-2087D1545476}"/>
                  </a:ext>
                </a:extLst>
              </p:cNvPr>
              <p:cNvSpPr txBox="1"/>
              <p:nvPr/>
            </p:nvSpPr>
            <p:spPr>
              <a:xfrm>
                <a:off x="6144917" y="5558018"/>
                <a:ext cx="1461471" cy="276999"/>
              </a:xfrm>
              <a:prstGeom prst="rect">
                <a:avLst/>
              </a:prstGeom>
              <a:noFill/>
            </p:spPr>
            <p:txBody>
              <a:bodyPr wrap="square" rtlCol="0">
                <a:spAutoFit/>
              </a:bodyPr>
              <a:lstStyle/>
              <a:p>
                <a:r>
                  <a:rPr lang="en-US" altLang="ko" sz="1200" dirty="0" err="1">
                    <a:solidFill>
                      <a:srgbClr val="1F45BC"/>
                    </a:solidFill>
                    <a:latin typeface="SamsungOne-700" panose="020B0803030303020204" pitchFamily="34" charset="0"/>
                    <a:ea typeface="SamsungOne-700" panose="020B0803030303020204" pitchFamily="34" charset="0"/>
                  </a:rPr>
                  <a:t>Dễ</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dàng</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nhân</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rộng</a:t>
                </a:r>
                <a:endParaRPr lang="ko" altLang="en-US" sz="1200" dirty="0">
                  <a:solidFill>
                    <a:srgbClr val="1F45BC"/>
                  </a:solidFill>
                  <a:latin typeface="SamsungOne-700" panose="020B0803030303020204" pitchFamily="34" charset="0"/>
                  <a:ea typeface="SamsungOneKorean 400" panose="020B0503030303020204" pitchFamily="50" charset="-127"/>
                </a:endParaRPr>
              </a:p>
            </p:txBody>
          </p:sp>
        </p:grpSp>
        <p:grpSp>
          <p:nvGrpSpPr>
            <p:cNvPr id="15" name="그룹 14">
              <a:extLst>
                <a:ext uri="{FF2B5EF4-FFF2-40B4-BE49-F238E27FC236}">
                  <a16:creationId xmlns:a16="http://schemas.microsoft.com/office/drawing/2014/main" id="{F26EA30F-F5CA-489A-9D1A-0D3A4D5846F8}"/>
                </a:ext>
              </a:extLst>
            </p:cNvPr>
            <p:cNvGrpSpPr/>
            <p:nvPr/>
          </p:nvGrpSpPr>
          <p:grpSpPr>
            <a:xfrm>
              <a:off x="2486954" y="4753522"/>
              <a:ext cx="896930" cy="998370"/>
              <a:chOff x="2486954" y="4801022"/>
              <a:chExt cx="896930" cy="998370"/>
            </a:xfrm>
          </p:grpSpPr>
          <p:pic>
            <p:nvPicPr>
              <p:cNvPr id="24" name="그림 23">
                <a:extLst>
                  <a:ext uri="{FF2B5EF4-FFF2-40B4-BE49-F238E27FC236}">
                    <a16:creationId xmlns:a16="http://schemas.microsoft.com/office/drawing/2014/main" id="{39912D59-5CED-4948-B5C1-3DEDD6B444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0092" y="4801022"/>
                <a:ext cx="612756" cy="461999"/>
              </a:xfrm>
              <a:prstGeom prst="rect">
                <a:avLst/>
              </a:prstGeom>
            </p:spPr>
          </p:pic>
          <p:sp>
            <p:nvSpPr>
              <p:cNvPr id="25" name="TextBox 24">
                <a:extLst>
                  <a:ext uri="{FF2B5EF4-FFF2-40B4-BE49-F238E27FC236}">
                    <a16:creationId xmlns:a16="http://schemas.microsoft.com/office/drawing/2014/main" id="{3A9FE343-F528-47B7-8165-A9C078E5E0C6}"/>
                  </a:ext>
                </a:extLst>
              </p:cNvPr>
              <p:cNvSpPr txBox="1"/>
              <p:nvPr/>
            </p:nvSpPr>
            <p:spPr>
              <a:xfrm>
                <a:off x="2486954" y="5337727"/>
                <a:ext cx="896930" cy="461665"/>
              </a:xfrm>
              <a:prstGeom prst="rect">
                <a:avLst/>
              </a:prstGeom>
              <a:noFill/>
            </p:spPr>
            <p:txBody>
              <a:bodyPr wrap="square" rtlCol="0">
                <a:spAutoFit/>
              </a:bodyPr>
              <a:lstStyle/>
              <a:p>
                <a:pPr algn="ctr"/>
                <a:r>
                  <a:rPr lang="en-US" altLang="ko" sz="1200" dirty="0" err="1">
                    <a:solidFill>
                      <a:srgbClr val="1F45BC"/>
                    </a:solidFill>
                    <a:latin typeface="SamsungOne-700" panose="020B0803030303020204" pitchFamily="34" charset="0"/>
                    <a:ea typeface="SamsungOne-700" panose="020B0803030303020204" pitchFamily="34" charset="0"/>
                  </a:rPr>
                  <a:t>Năng</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lực</a:t>
                </a:r>
                <a:r>
                  <a:rPr lang="en-US" altLang="ko" sz="1200" dirty="0">
                    <a:solidFill>
                      <a:srgbClr val="1F45BC"/>
                    </a:solidFill>
                    <a:latin typeface="SamsungOne-700" panose="020B0803030303020204" pitchFamily="34" charset="0"/>
                    <a:ea typeface="SamsungOne-700" panose="020B0803030303020204" pitchFamily="34" charset="0"/>
                  </a:rPr>
                  <a:t> Big Data</a:t>
                </a:r>
                <a:endParaRPr lang="ko" altLang="en-US" sz="1200" dirty="0">
                  <a:solidFill>
                    <a:srgbClr val="1F45BC"/>
                  </a:solidFill>
                  <a:latin typeface="SamsungOne-700" panose="020B0803030303020204" pitchFamily="34" charset="0"/>
                  <a:ea typeface="SamsungOneKorean 400" panose="020B0503030303020204" pitchFamily="50" charset="-127"/>
                </a:endParaRPr>
              </a:p>
            </p:txBody>
          </p:sp>
        </p:grpSp>
        <p:grpSp>
          <p:nvGrpSpPr>
            <p:cNvPr id="16" name="그룹 15">
              <a:extLst>
                <a:ext uri="{FF2B5EF4-FFF2-40B4-BE49-F238E27FC236}">
                  <a16:creationId xmlns:a16="http://schemas.microsoft.com/office/drawing/2014/main" id="{AA99AC61-F209-4A41-ACE1-E92775C2A02D}"/>
                </a:ext>
              </a:extLst>
            </p:cNvPr>
            <p:cNvGrpSpPr/>
            <p:nvPr/>
          </p:nvGrpSpPr>
          <p:grpSpPr>
            <a:xfrm>
              <a:off x="2244381" y="3425684"/>
              <a:ext cx="1387107" cy="1074073"/>
              <a:chOff x="2196879" y="3431638"/>
              <a:chExt cx="1387107" cy="1074073"/>
            </a:xfrm>
          </p:grpSpPr>
          <p:pic>
            <p:nvPicPr>
              <p:cNvPr id="22" name="그림 21">
                <a:extLst>
                  <a:ext uri="{FF2B5EF4-FFF2-40B4-BE49-F238E27FC236}">
                    <a16:creationId xmlns:a16="http://schemas.microsoft.com/office/drawing/2014/main" id="{13D1A22A-D8B3-4F29-AEE0-D17107DA87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07223" y="3431638"/>
                <a:ext cx="539154" cy="517370"/>
              </a:xfrm>
              <a:prstGeom prst="rect">
                <a:avLst/>
              </a:prstGeom>
            </p:spPr>
          </p:pic>
          <p:sp>
            <p:nvSpPr>
              <p:cNvPr id="23" name="TextBox 22">
                <a:extLst>
                  <a:ext uri="{FF2B5EF4-FFF2-40B4-BE49-F238E27FC236}">
                    <a16:creationId xmlns:a16="http://schemas.microsoft.com/office/drawing/2014/main" id="{29438DC7-0863-4B36-90C8-32612A20EBEE}"/>
                  </a:ext>
                </a:extLst>
              </p:cNvPr>
              <p:cNvSpPr txBox="1"/>
              <p:nvPr/>
            </p:nvSpPr>
            <p:spPr>
              <a:xfrm>
                <a:off x="2196879" y="4044046"/>
                <a:ext cx="1387107" cy="461665"/>
              </a:xfrm>
              <a:prstGeom prst="rect">
                <a:avLst/>
              </a:prstGeom>
              <a:noFill/>
            </p:spPr>
            <p:txBody>
              <a:bodyPr wrap="square" rtlCol="0">
                <a:spAutoFit/>
              </a:bodyPr>
              <a:lstStyle/>
              <a:p>
                <a:pPr algn="ctr"/>
                <a:r>
                  <a:rPr lang="en-US" altLang="ko" sz="1200" dirty="0" err="1">
                    <a:solidFill>
                      <a:srgbClr val="1F45BC"/>
                    </a:solidFill>
                    <a:latin typeface="SamsungOne-700" panose="020B0803030303020204" pitchFamily="34" charset="0"/>
                    <a:ea typeface="SamsungOne-700" panose="020B0803030303020204" pitchFamily="34" charset="0"/>
                  </a:rPr>
                  <a:t>Khả</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năng</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mở</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rộng</a:t>
                </a:r>
                <a:r>
                  <a:rPr lang="en-US" altLang="ko" sz="1200" dirty="0">
                    <a:solidFill>
                      <a:srgbClr val="1F45BC"/>
                    </a:solidFill>
                    <a:latin typeface="SamsungOne-700" panose="020B0803030303020204" pitchFamily="34" charset="0"/>
                    <a:ea typeface="SamsungOne-700" panose="020B0803030303020204" pitchFamily="34" charset="0"/>
                  </a:rPr>
                  <a:t> </a:t>
                </a:r>
                <a:r>
                  <a:rPr lang="en-US" altLang="ko" sz="1200" dirty="0" err="1">
                    <a:solidFill>
                      <a:srgbClr val="1F45BC"/>
                    </a:solidFill>
                    <a:latin typeface="SamsungOne-700" panose="020B0803030303020204" pitchFamily="34" charset="0"/>
                    <a:ea typeface="SamsungOne-700" panose="020B0803030303020204" pitchFamily="34" charset="0"/>
                  </a:rPr>
                  <a:t>cao</a:t>
                </a:r>
                <a:endParaRPr lang="ko" altLang="en-US" sz="1200" dirty="0">
                  <a:solidFill>
                    <a:srgbClr val="1F45BC"/>
                  </a:solidFill>
                  <a:latin typeface="SamsungOne-700" panose="020B0803030303020204" pitchFamily="34" charset="0"/>
                  <a:ea typeface="SamsungOneKorean 400" panose="020B0503030303020204" pitchFamily="50" charset="-127"/>
                </a:endParaRPr>
              </a:p>
            </p:txBody>
          </p:sp>
        </p:grpSp>
        <p:cxnSp>
          <p:nvCxnSpPr>
            <p:cNvPr id="17" name="직선 화살표 연결선 16">
              <a:extLst>
                <a:ext uri="{FF2B5EF4-FFF2-40B4-BE49-F238E27FC236}">
                  <a16:creationId xmlns:a16="http://schemas.microsoft.com/office/drawing/2014/main" id="{66C38FB7-7FF4-4441-A0A4-C64FE926A7FC}"/>
                </a:ext>
              </a:extLst>
            </p:cNvPr>
            <p:cNvCxnSpPr/>
            <p:nvPr/>
          </p:nvCxnSpPr>
          <p:spPr>
            <a:xfrm flipH="1" flipV="1">
              <a:off x="3631488" y="3798635"/>
              <a:ext cx="717034" cy="252288"/>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BBF99BBD-894F-44D6-B37A-1A0958E2D9E5}"/>
                </a:ext>
              </a:extLst>
            </p:cNvPr>
            <p:cNvCxnSpPr/>
            <p:nvPr/>
          </p:nvCxnSpPr>
          <p:spPr>
            <a:xfrm flipV="1">
              <a:off x="5546948" y="3831048"/>
              <a:ext cx="677737" cy="219875"/>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186B11B-9027-4415-B37C-FC2BDC7EFA4C}"/>
                </a:ext>
              </a:extLst>
            </p:cNvPr>
            <p:cNvCxnSpPr/>
            <p:nvPr/>
          </p:nvCxnSpPr>
          <p:spPr>
            <a:xfrm flipH="1">
              <a:off x="3631488" y="5032022"/>
              <a:ext cx="595516" cy="258205"/>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8A145F3D-5337-4285-A54C-E860BC539390}"/>
                </a:ext>
              </a:extLst>
            </p:cNvPr>
            <p:cNvCxnSpPr/>
            <p:nvPr/>
          </p:nvCxnSpPr>
          <p:spPr>
            <a:xfrm>
              <a:off x="5558823" y="5048580"/>
              <a:ext cx="656890" cy="284972"/>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63445AA-3307-43AA-B614-B786C559DD13}"/>
                </a:ext>
              </a:extLst>
            </p:cNvPr>
            <p:cNvCxnSpPr/>
            <p:nvPr/>
          </p:nvCxnSpPr>
          <p:spPr>
            <a:xfrm>
              <a:off x="4928599" y="5058946"/>
              <a:ext cx="0" cy="298356"/>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2482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C455BB99-AC9C-4CC2-B06B-B8185587852C}"/>
              </a:ext>
            </a:extLst>
          </p:cNvPr>
          <p:cNvSpPr>
            <a:spLocks noGrp="1"/>
          </p:cNvSpPr>
          <p:nvPr>
            <p:ph type="body" sz="quarter" idx="11"/>
          </p:nvPr>
        </p:nvSpPr>
        <p:spPr/>
        <p:txBody>
          <a:bodyPr/>
          <a:lstStyle/>
          <a:p>
            <a:r>
              <a:rPr lang="en-US" altLang="ko-KR" dirty="0" err="1">
                <a:ea typeface="SamsungOneKorean 400" panose="020B0503030303020204" pitchFamily="50" charset="-127"/>
              </a:rPr>
              <a:t>Tóm</a:t>
            </a:r>
            <a:r>
              <a:rPr lang="en-US" altLang="ko-KR" dirty="0">
                <a:ea typeface="SamsungOneKorean 400" panose="020B0503030303020204" pitchFamily="50" charset="-127"/>
              </a:rPr>
              <a:t> </a:t>
            </a:r>
            <a:r>
              <a:rPr lang="en-US" altLang="ko-KR" dirty="0" err="1">
                <a:ea typeface="SamsungOneKorean 400" panose="020B0503030303020204" pitchFamily="50" charset="-127"/>
              </a:rPr>
              <a:t>tắt</a:t>
            </a:r>
            <a:r>
              <a:rPr lang="en-US" altLang="ko-KR" dirty="0">
                <a:ea typeface="SamsungOneKorean 400" panose="020B0503030303020204" pitchFamily="50" charset="-127"/>
              </a:rPr>
              <a:t> </a:t>
            </a:r>
            <a:r>
              <a:rPr lang="en-US" altLang="ko-KR" dirty="0" err="1">
                <a:ea typeface="SamsungOneKorean 400" panose="020B0503030303020204" pitchFamily="50" charset="-127"/>
              </a:rPr>
              <a:t>lịch</a:t>
            </a:r>
            <a:r>
              <a:rPr lang="en-US" altLang="ko-KR" dirty="0">
                <a:ea typeface="SamsungOneKorean 400" panose="020B0503030303020204" pitchFamily="50" charset="-127"/>
              </a:rPr>
              <a:t> </a:t>
            </a:r>
            <a:r>
              <a:rPr lang="en-US" altLang="ko-KR" dirty="0" err="1">
                <a:ea typeface="SamsungOneKorean 400" panose="020B0503030303020204" pitchFamily="50" charset="-127"/>
              </a:rPr>
              <a:t>sử</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NoSQL</a:t>
            </a: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4D922300-3B4A-4F38-95CB-FAF9A4428B87}"/>
              </a:ext>
            </a:extLst>
          </p:cNvPr>
          <p:cNvSpPr>
            <a:spLocks noGrp="1"/>
          </p:cNvSpPr>
          <p:nvPr>
            <p:ph type="body" sz="quarter" idx="15"/>
          </p:nvPr>
        </p:nvSpPr>
        <p:spPr>
          <a:xfrm>
            <a:off x="535873" y="2226568"/>
            <a:ext cx="3668132" cy="914400"/>
          </a:xfrm>
        </p:spPr>
        <p:txBody>
          <a:bodyPr/>
          <a:lstStyle/>
          <a:p>
            <a:r>
              <a:rPr lang="vi-VN" altLang="ko-KR" dirty="0"/>
              <a:t>Carlo Strozzi sử dụng thuật ngữ NoSQL cho cơ sở dữ liệu quan hệ mã nguồn mở, nhẹ của mình. (1998)</a:t>
            </a:r>
          </a:p>
          <a:p>
            <a:r>
              <a:rPr lang="vi-VN" altLang="ko-KR" dirty="0"/>
              <a:t>Cơ sở dữ liệu đồ thị Neo4j được ra mắt (2000)</a:t>
            </a:r>
            <a:endParaRPr lang="en-US" altLang="ko-KR" dirty="0"/>
          </a:p>
          <a:p>
            <a:r>
              <a:rPr lang="vi-VN" altLang="ko-KR" dirty="0"/>
              <a:t>Google </a:t>
            </a:r>
            <a:r>
              <a:rPr lang="vi-VN" altLang="ko-KR" b="1" dirty="0"/>
              <a:t>BigTable</a:t>
            </a:r>
            <a:r>
              <a:rPr lang="vi-VN" altLang="ko-KR" dirty="0"/>
              <a:t> được ra mắt (2004)</a:t>
            </a:r>
            <a:endParaRPr lang="en-US" altLang="ko-KR" dirty="0"/>
          </a:p>
          <a:p>
            <a:r>
              <a:rPr lang="vi-VN" altLang="ko-KR" dirty="0"/>
              <a:t>CouchDB được ra mắt (2005)</a:t>
            </a:r>
            <a:endParaRPr lang="en-US" altLang="ko-KR" dirty="0"/>
          </a:p>
          <a:p>
            <a:r>
              <a:rPr lang="vi-VN" altLang="ko-KR" dirty="0"/>
              <a:t>Tài liệu nghiên cứu về </a:t>
            </a:r>
            <a:r>
              <a:rPr lang="vi-VN" altLang="ko-KR" b="1" dirty="0"/>
              <a:t>Amazon Dynamo </a:t>
            </a:r>
            <a:r>
              <a:rPr lang="vi-VN" altLang="ko-KR" dirty="0"/>
              <a:t>được phát hành (2007)</a:t>
            </a:r>
          </a:p>
          <a:p>
            <a:r>
              <a:rPr lang="vi-VN" altLang="ko-KR" dirty="0"/>
              <a:t>Facebook mã nguồn mở cho dự án </a:t>
            </a:r>
            <a:r>
              <a:rPr lang="vi-VN" altLang="ko-KR" b="1" dirty="0"/>
              <a:t>Cassandra</a:t>
            </a:r>
            <a:r>
              <a:rPr lang="vi-VN" altLang="ko-KR" dirty="0"/>
              <a:t> (2008)</a:t>
            </a:r>
          </a:p>
          <a:p>
            <a:r>
              <a:rPr lang="vi-VN" altLang="ko-KR" dirty="0"/>
              <a:t>Thuật ngữ NoSQL được giới thiệu lại bởi Johan Oskarsson (2009)</a:t>
            </a:r>
            <a:endParaRPr lang="ko-KR" altLang="en-US" dirty="0"/>
          </a:p>
        </p:txBody>
      </p:sp>
      <p:grpSp>
        <p:nvGrpSpPr>
          <p:cNvPr id="8" name="그룹 7">
            <a:extLst>
              <a:ext uri="{FF2B5EF4-FFF2-40B4-BE49-F238E27FC236}">
                <a16:creationId xmlns:a16="http://schemas.microsoft.com/office/drawing/2014/main" id="{D90C1410-825C-4F93-A335-A0B1A6FDB203}"/>
              </a:ext>
            </a:extLst>
          </p:cNvPr>
          <p:cNvGrpSpPr/>
          <p:nvPr/>
        </p:nvGrpSpPr>
        <p:grpSpPr>
          <a:xfrm>
            <a:off x="4358562" y="2541101"/>
            <a:ext cx="4986538" cy="2865000"/>
            <a:chOff x="4345862" y="2820501"/>
            <a:chExt cx="4986538" cy="2865000"/>
          </a:xfrm>
        </p:grpSpPr>
        <p:pic>
          <p:nvPicPr>
            <p:cNvPr id="9" name="그림 8">
              <a:extLst>
                <a:ext uri="{FF2B5EF4-FFF2-40B4-BE49-F238E27FC236}">
                  <a16:creationId xmlns:a16="http://schemas.microsoft.com/office/drawing/2014/main" id="{4CC7CD72-8CF6-40CE-AF8E-1507E3E928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5862" y="2820501"/>
              <a:ext cx="4986538" cy="2215901"/>
            </a:xfrm>
            <a:prstGeom prst="rect">
              <a:avLst/>
            </a:prstGeom>
          </p:spPr>
        </p:pic>
        <p:sp>
          <p:nvSpPr>
            <p:cNvPr id="11" name="직사각형 10">
              <a:extLst>
                <a:ext uri="{FF2B5EF4-FFF2-40B4-BE49-F238E27FC236}">
                  <a16:creationId xmlns:a16="http://schemas.microsoft.com/office/drawing/2014/main" id="{1DC48A98-955B-447F-9409-933CE5BC250A}"/>
                </a:ext>
              </a:extLst>
            </p:cNvPr>
            <p:cNvSpPr/>
            <p:nvPr/>
          </p:nvSpPr>
          <p:spPr>
            <a:xfrm>
              <a:off x="4397528" y="4172218"/>
              <a:ext cx="785793" cy="276999"/>
            </a:xfrm>
            <a:prstGeom prst="rect">
              <a:avLst/>
            </a:prstGeom>
          </p:spPr>
          <p:txBody>
            <a:bodyPr wrap="none">
              <a:spAutoFit/>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BigTable</a:t>
              </a:r>
            </a:p>
          </p:txBody>
        </p:sp>
        <p:sp>
          <p:nvSpPr>
            <p:cNvPr id="12" name="직사각형 11">
              <a:extLst>
                <a:ext uri="{FF2B5EF4-FFF2-40B4-BE49-F238E27FC236}">
                  <a16:creationId xmlns:a16="http://schemas.microsoft.com/office/drawing/2014/main" id="{93E6F5AC-143D-4E61-AB06-C5851CE3172D}"/>
                </a:ext>
              </a:extLst>
            </p:cNvPr>
            <p:cNvSpPr/>
            <p:nvPr/>
          </p:nvSpPr>
          <p:spPr>
            <a:xfrm>
              <a:off x="5412294" y="3867418"/>
              <a:ext cx="806631" cy="276999"/>
            </a:xfrm>
            <a:prstGeom prst="rect">
              <a:avLst/>
            </a:prstGeom>
          </p:spPr>
          <p:txBody>
            <a:bodyPr wrap="none">
              <a:spAutoFit/>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CouchDB</a:t>
              </a:r>
            </a:p>
          </p:txBody>
        </p:sp>
        <p:sp>
          <p:nvSpPr>
            <p:cNvPr id="13" name="직사각형 12">
              <a:extLst>
                <a:ext uri="{FF2B5EF4-FFF2-40B4-BE49-F238E27FC236}">
                  <a16:creationId xmlns:a16="http://schemas.microsoft.com/office/drawing/2014/main" id="{E5F7EE9A-6D1A-4EBB-8A57-D7D21786DE15}"/>
                </a:ext>
              </a:extLst>
            </p:cNvPr>
            <p:cNvSpPr/>
            <p:nvPr/>
          </p:nvSpPr>
          <p:spPr>
            <a:xfrm>
              <a:off x="6429463" y="3509429"/>
              <a:ext cx="822662" cy="461665"/>
            </a:xfrm>
            <a:prstGeom prst="rect">
              <a:avLst/>
            </a:prstGeom>
          </p:spPr>
          <p:txBody>
            <a:bodyPr wrap="none">
              <a:spAutoFit/>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Dynamo, </a:t>
              </a:r>
            </a:p>
            <a:p>
              <a:pPr algn="ctr"/>
              <a:r>
                <a:rPr lang="en-US" altLang="ko-KR" sz="1200" dirty="0">
                  <a:solidFill>
                    <a:schemeClr val="bg1"/>
                  </a:solidFill>
                  <a:latin typeface="SamsungOne-700" panose="020B0803030303020204" pitchFamily="34" charset="0"/>
                  <a:ea typeface="SamsungOne-700" panose="020B0803030303020204" pitchFamily="34" charset="0"/>
                </a:rPr>
                <a:t>HBase</a:t>
              </a:r>
              <a:endParaRPr lang="ko-KR" altLang="en-US" sz="1200" dirty="0">
                <a:solidFill>
                  <a:schemeClr val="bg1"/>
                </a:solidFill>
                <a:latin typeface="SamsungOne-700" panose="020B0803030303020204" pitchFamily="34" charset="0"/>
                <a:ea typeface="SamsungOne-600C" panose="020B0706030303020204" pitchFamily="34" charset="0"/>
              </a:endParaRPr>
            </a:p>
          </p:txBody>
        </p:sp>
        <p:sp>
          <p:nvSpPr>
            <p:cNvPr id="14" name="직사각형 13">
              <a:extLst>
                <a:ext uri="{FF2B5EF4-FFF2-40B4-BE49-F238E27FC236}">
                  <a16:creationId xmlns:a16="http://schemas.microsoft.com/office/drawing/2014/main" id="{D40AA87A-F3F8-43A7-86C7-10A8B0DCC87F}"/>
                </a:ext>
              </a:extLst>
            </p:cNvPr>
            <p:cNvSpPr/>
            <p:nvPr/>
          </p:nvSpPr>
          <p:spPr>
            <a:xfrm>
              <a:off x="7407486" y="3305933"/>
              <a:ext cx="891591" cy="276999"/>
            </a:xfrm>
            <a:prstGeom prst="rect">
              <a:avLst/>
            </a:prstGeom>
          </p:spPr>
          <p:txBody>
            <a:bodyPr wrap="none">
              <a:spAutoFit/>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Cassandra</a:t>
              </a:r>
            </a:p>
          </p:txBody>
        </p:sp>
        <p:sp>
          <p:nvSpPr>
            <p:cNvPr id="15" name="직사각형 14">
              <a:extLst>
                <a:ext uri="{FF2B5EF4-FFF2-40B4-BE49-F238E27FC236}">
                  <a16:creationId xmlns:a16="http://schemas.microsoft.com/office/drawing/2014/main" id="{43185047-3F12-45DB-82BD-0834B5AF3BA4}"/>
                </a:ext>
              </a:extLst>
            </p:cNvPr>
            <p:cNvSpPr/>
            <p:nvPr/>
          </p:nvSpPr>
          <p:spPr>
            <a:xfrm>
              <a:off x="8403941" y="2840652"/>
              <a:ext cx="923651" cy="646331"/>
            </a:xfrm>
            <a:prstGeom prst="rect">
              <a:avLst/>
            </a:prstGeom>
          </p:spPr>
          <p:txBody>
            <a:bodyPr wrap="none">
              <a:spAutoFit/>
            </a:bodyPr>
            <a:lstStyle/>
            <a:p>
              <a:pPr algn="ctr"/>
              <a:r>
                <a:rPr lang="en-US" altLang="ko-KR" sz="1200" dirty="0">
                  <a:solidFill>
                    <a:schemeClr val="bg1"/>
                  </a:solidFill>
                  <a:latin typeface="SamsungOne-700" panose="020B0803030303020204" pitchFamily="34" charset="0"/>
                  <a:ea typeface="SamsungOne-700" panose="020B0803030303020204" pitchFamily="34" charset="0"/>
                </a:rPr>
                <a:t>NoSQL</a:t>
              </a:r>
            </a:p>
            <a:p>
              <a:pPr algn="ctr"/>
              <a:r>
                <a:rPr lang="en-US" altLang="ko-KR" sz="1200" dirty="0">
                  <a:solidFill>
                    <a:schemeClr val="bg1"/>
                  </a:solidFill>
                  <a:latin typeface="SamsungOne-700" panose="020B0803030303020204" pitchFamily="34" charset="0"/>
                  <a:ea typeface="SamsungOne-700" panose="020B0803030303020204" pitchFamily="34" charset="0"/>
                </a:rPr>
                <a:t>(Johan,</a:t>
              </a:r>
            </a:p>
            <a:p>
              <a:pPr algn="ctr"/>
              <a:r>
                <a:rPr lang="en-US" altLang="ko-KR" sz="1200" dirty="0">
                  <a:solidFill>
                    <a:schemeClr val="bg1"/>
                  </a:solidFill>
                  <a:latin typeface="SamsungOne-700" panose="020B0803030303020204" pitchFamily="34" charset="0"/>
                  <a:ea typeface="SamsungOne-700" panose="020B0803030303020204" pitchFamily="34" charset="0"/>
                </a:rPr>
                <a:t>oskarsson)</a:t>
              </a:r>
              <a:endParaRPr lang="ko-KR" altLang="en-US" sz="1200" dirty="0">
                <a:solidFill>
                  <a:schemeClr val="bg1"/>
                </a:solidFill>
                <a:latin typeface="SamsungOne-700" panose="020B0803030303020204" pitchFamily="34" charset="0"/>
                <a:ea typeface="SamsungOne-600C" panose="020B0706030303020204" pitchFamily="34" charset="0"/>
              </a:endParaRPr>
            </a:p>
          </p:txBody>
        </p:sp>
        <p:sp>
          <p:nvSpPr>
            <p:cNvPr id="16" name="직사각형 15">
              <a:extLst>
                <a:ext uri="{FF2B5EF4-FFF2-40B4-BE49-F238E27FC236}">
                  <a16:creationId xmlns:a16="http://schemas.microsoft.com/office/drawing/2014/main" id="{2AB9B12B-C64A-44BB-88E4-37B370AB35CE}"/>
                </a:ext>
              </a:extLst>
            </p:cNvPr>
            <p:cNvSpPr/>
            <p:nvPr/>
          </p:nvSpPr>
          <p:spPr>
            <a:xfrm>
              <a:off x="4492105" y="5000070"/>
              <a:ext cx="596638" cy="307777"/>
            </a:xfrm>
            <a:prstGeom prst="rect">
              <a:avLst/>
            </a:prstGeom>
          </p:spPr>
          <p:txBody>
            <a:bodyPr wrap="none">
              <a:spAutoFit/>
            </a:bodyPr>
            <a:lstStyle/>
            <a:p>
              <a:pPr algn="ctr"/>
              <a:r>
                <a:rPr lang="en-US" altLang="ko-KR" sz="1400" dirty="0">
                  <a:solidFill>
                    <a:srgbClr val="193EB0"/>
                  </a:solidFill>
                  <a:latin typeface="SamsungOne-700" panose="020B0803030303020204" pitchFamily="34" charset="0"/>
                  <a:ea typeface="SamsungOne-700" panose="020B0803030303020204" pitchFamily="34" charset="0"/>
                </a:rPr>
                <a:t>2004</a:t>
              </a:r>
            </a:p>
          </p:txBody>
        </p:sp>
        <p:sp>
          <p:nvSpPr>
            <p:cNvPr id="17" name="직사각형 16">
              <a:extLst>
                <a:ext uri="{FF2B5EF4-FFF2-40B4-BE49-F238E27FC236}">
                  <a16:creationId xmlns:a16="http://schemas.microsoft.com/office/drawing/2014/main" id="{2E85E1AF-9CA7-448F-B5C0-BDDE0BE8DED8}"/>
                </a:ext>
              </a:extLst>
            </p:cNvPr>
            <p:cNvSpPr/>
            <p:nvPr/>
          </p:nvSpPr>
          <p:spPr>
            <a:xfrm>
              <a:off x="5519695" y="5000070"/>
              <a:ext cx="591829" cy="307777"/>
            </a:xfrm>
            <a:prstGeom prst="rect">
              <a:avLst/>
            </a:prstGeom>
          </p:spPr>
          <p:txBody>
            <a:bodyPr wrap="none">
              <a:spAutoFit/>
            </a:bodyPr>
            <a:lstStyle/>
            <a:p>
              <a:pPr algn="ctr"/>
              <a:r>
                <a:rPr lang="en-US" altLang="ko-KR" sz="1400" dirty="0">
                  <a:solidFill>
                    <a:srgbClr val="193EB0"/>
                  </a:solidFill>
                  <a:latin typeface="SamsungOne-700" panose="020B0803030303020204" pitchFamily="34" charset="0"/>
                  <a:ea typeface="SamsungOne-700" panose="020B0803030303020204" pitchFamily="34" charset="0"/>
                </a:rPr>
                <a:t>2005</a:t>
              </a:r>
            </a:p>
          </p:txBody>
        </p:sp>
        <p:sp>
          <p:nvSpPr>
            <p:cNvPr id="18" name="직사각형 17">
              <a:extLst>
                <a:ext uri="{FF2B5EF4-FFF2-40B4-BE49-F238E27FC236}">
                  <a16:creationId xmlns:a16="http://schemas.microsoft.com/office/drawing/2014/main" id="{6BD36503-5CB9-4768-B85A-E83D30C00D6C}"/>
                </a:ext>
              </a:extLst>
            </p:cNvPr>
            <p:cNvSpPr/>
            <p:nvPr/>
          </p:nvSpPr>
          <p:spPr>
            <a:xfrm>
              <a:off x="6549689" y="5000070"/>
              <a:ext cx="582211" cy="307777"/>
            </a:xfrm>
            <a:prstGeom prst="rect">
              <a:avLst/>
            </a:prstGeom>
          </p:spPr>
          <p:txBody>
            <a:bodyPr wrap="none">
              <a:spAutoFit/>
            </a:bodyPr>
            <a:lstStyle/>
            <a:p>
              <a:pPr algn="ctr"/>
              <a:r>
                <a:rPr lang="en-US" altLang="ko-KR" sz="1400" dirty="0">
                  <a:solidFill>
                    <a:srgbClr val="193EB0"/>
                  </a:solidFill>
                  <a:latin typeface="SamsungOne-700" panose="020B0803030303020204" pitchFamily="34" charset="0"/>
                  <a:ea typeface="SamsungOne-700" panose="020B0803030303020204" pitchFamily="34" charset="0"/>
                </a:rPr>
                <a:t>2007</a:t>
              </a:r>
            </a:p>
          </p:txBody>
        </p:sp>
        <p:sp>
          <p:nvSpPr>
            <p:cNvPr id="19" name="직사각형 18">
              <a:extLst>
                <a:ext uri="{FF2B5EF4-FFF2-40B4-BE49-F238E27FC236}">
                  <a16:creationId xmlns:a16="http://schemas.microsoft.com/office/drawing/2014/main" id="{EDFF8844-7ECA-455C-B628-B3083CE29A4D}"/>
                </a:ext>
              </a:extLst>
            </p:cNvPr>
            <p:cNvSpPr/>
            <p:nvPr/>
          </p:nvSpPr>
          <p:spPr>
            <a:xfrm>
              <a:off x="7554162" y="5000070"/>
              <a:ext cx="598241" cy="307777"/>
            </a:xfrm>
            <a:prstGeom prst="rect">
              <a:avLst/>
            </a:prstGeom>
          </p:spPr>
          <p:txBody>
            <a:bodyPr wrap="none">
              <a:spAutoFit/>
            </a:bodyPr>
            <a:lstStyle/>
            <a:p>
              <a:pPr algn="ctr"/>
              <a:r>
                <a:rPr lang="en-US" altLang="ko-KR" sz="1400" dirty="0">
                  <a:solidFill>
                    <a:srgbClr val="193EB0"/>
                  </a:solidFill>
                  <a:latin typeface="SamsungOne-700" panose="020B0803030303020204" pitchFamily="34" charset="0"/>
                  <a:ea typeface="SamsungOne-700" panose="020B0803030303020204" pitchFamily="34" charset="0"/>
                </a:rPr>
                <a:t>2008</a:t>
              </a:r>
            </a:p>
          </p:txBody>
        </p:sp>
        <p:sp>
          <p:nvSpPr>
            <p:cNvPr id="20" name="직사각형 19">
              <a:extLst>
                <a:ext uri="{FF2B5EF4-FFF2-40B4-BE49-F238E27FC236}">
                  <a16:creationId xmlns:a16="http://schemas.microsoft.com/office/drawing/2014/main" id="{3A88BD9F-C7FE-421C-AC23-F1B3D3D8CC7A}"/>
                </a:ext>
              </a:extLst>
            </p:cNvPr>
            <p:cNvSpPr/>
            <p:nvPr/>
          </p:nvSpPr>
          <p:spPr>
            <a:xfrm>
              <a:off x="8568249" y="5000070"/>
              <a:ext cx="595035" cy="307777"/>
            </a:xfrm>
            <a:prstGeom prst="rect">
              <a:avLst/>
            </a:prstGeom>
          </p:spPr>
          <p:txBody>
            <a:bodyPr wrap="none">
              <a:spAutoFit/>
            </a:bodyPr>
            <a:lstStyle/>
            <a:p>
              <a:pPr algn="ctr"/>
              <a:r>
                <a:rPr lang="en-US" altLang="ko-KR" sz="1400" dirty="0">
                  <a:solidFill>
                    <a:srgbClr val="193EB0"/>
                  </a:solidFill>
                  <a:latin typeface="SamsungOne-700" panose="020B0803030303020204" pitchFamily="34" charset="0"/>
                  <a:ea typeface="SamsungOne-700" panose="020B0803030303020204" pitchFamily="34" charset="0"/>
                </a:rPr>
                <a:t>2009</a:t>
              </a:r>
            </a:p>
          </p:txBody>
        </p:sp>
        <p:sp>
          <p:nvSpPr>
            <p:cNvPr id="21" name="직사각형 20">
              <a:extLst>
                <a:ext uri="{FF2B5EF4-FFF2-40B4-BE49-F238E27FC236}">
                  <a16:creationId xmlns:a16="http://schemas.microsoft.com/office/drawing/2014/main" id="{92B3B827-C3C4-45AC-96BD-C0ECA179EAD4}"/>
                </a:ext>
              </a:extLst>
            </p:cNvPr>
            <p:cNvSpPr/>
            <p:nvPr/>
          </p:nvSpPr>
          <p:spPr>
            <a:xfrm>
              <a:off x="6056057" y="5439280"/>
              <a:ext cx="1600118" cy="246221"/>
            </a:xfrm>
            <a:prstGeom prst="rect">
              <a:avLst/>
            </a:prstGeom>
          </p:spPr>
          <p:txBody>
            <a:bodyPr wrap="none">
              <a:spAutoFit/>
            </a:bodyPr>
            <a:lstStyle/>
            <a:p>
              <a:pPr algn="ctr"/>
              <a:r>
                <a:rPr lang="en-US" altLang="ko-KR" sz="1000" dirty="0" err="1">
                  <a:solidFill>
                    <a:srgbClr val="193EB0"/>
                  </a:solidFill>
                  <a:latin typeface="SamsungOne-700" panose="020B0803030303020204" pitchFamily="34" charset="0"/>
                  <a:ea typeface="SamsungOne-700" panose="020B0803030303020204" pitchFamily="34" charset="0"/>
                </a:rPr>
                <a:t>Hình</a:t>
              </a:r>
              <a:r>
                <a:rPr lang="en-US" altLang="ko-KR" sz="1000" dirty="0">
                  <a:solidFill>
                    <a:srgbClr val="193EB0"/>
                  </a:solidFill>
                  <a:latin typeface="SamsungOne-700" panose="020B0803030303020204" pitchFamily="34" charset="0"/>
                  <a:ea typeface="SamsungOne-700" panose="020B0803030303020204" pitchFamily="34" charset="0"/>
                </a:rPr>
                <a:t> : </a:t>
              </a:r>
              <a:r>
                <a:rPr lang="en-US" altLang="ko-KR" sz="1000" dirty="0" err="1">
                  <a:solidFill>
                    <a:srgbClr val="193EB0"/>
                  </a:solidFill>
                  <a:latin typeface="SamsungOne-700" panose="020B0803030303020204" pitchFamily="34" charset="0"/>
                  <a:ea typeface="SamsungOne-700" panose="020B0803030303020204" pitchFamily="34" charset="0"/>
                </a:rPr>
                <a:t>Lịch</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sử</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của</a:t>
              </a:r>
              <a:r>
                <a:rPr lang="en-US" altLang="ko-KR" sz="1000" dirty="0">
                  <a:solidFill>
                    <a:srgbClr val="193EB0"/>
                  </a:solidFill>
                  <a:latin typeface="SamsungOne-700" panose="020B0803030303020204" pitchFamily="34" charset="0"/>
                  <a:ea typeface="SamsungOne-700" panose="020B0803030303020204" pitchFamily="34" charset="0"/>
                </a:rPr>
                <a:t> </a:t>
              </a:r>
              <a:r>
                <a:rPr lang="en-US" altLang="ko-KR" sz="1000" dirty="0" err="1">
                  <a:solidFill>
                    <a:srgbClr val="193EB0"/>
                  </a:solidFill>
                  <a:latin typeface="SamsungOne-700" panose="020B0803030303020204" pitchFamily="34" charset="0"/>
                  <a:ea typeface="SamsungOne-700" panose="020B0803030303020204" pitchFamily="34" charset="0"/>
                </a:rPr>
                <a:t>HBase</a:t>
              </a:r>
              <a:endParaRPr lang="en-US" altLang="ko-KR" sz="1000" dirty="0">
                <a:solidFill>
                  <a:srgbClr val="193EB0"/>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501436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2" name="텍스트 개체 틀 1">
            <a:extLst>
              <a:ext uri="{FF2B5EF4-FFF2-40B4-BE49-F238E27FC236}">
                <a16:creationId xmlns:a16="http://schemas.microsoft.com/office/drawing/2014/main" id="{A7C9687C-566E-47CC-9C8D-C2C5D72C93E8}"/>
              </a:ext>
            </a:extLst>
          </p:cNvPr>
          <p:cNvSpPr>
            <a:spLocks noGrp="1"/>
          </p:cNvSpPr>
          <p:nvPr>
            <p:ph type="body" sz="quarter" idx="11"/>
          </p:nvPr>
        </p:nvSpPr>
        <p:spPr/>
        <p:txBody>
          <a:bodyPr/>
          <a:lstStyle/>
          <a:p>
            <a:r>
              <a:rPr lang="en-US" altLang="ko-KR" dirty="0" err="1">
                <a:ea typeface="SamsungOneKorean 400" panose="020B0503030303020204" pitchFamily="50" charset="-127"/>
              </a:rPr>
              <a:t>Đặc</a:t>
            </a:r>
            <a:r>
              <a:rPr lang="en-US" altLang="ko-KR" dirty="0">
                <a:ea typeface="SamsungOneKorean 400" panose="020B0503030303020204" pitchFamily="50" charset="-127"/>
              </a:rPr>
              <a:t> </a:t>
            </a:r>
            <a:r>
              <a:rPr lang="en-US" altLang="ko-KR" dirty="0" err="1">
                <a:ea typeface="SamsungOneKorean 400" panose="020B0503030303020204" pitchFamily="50" charset="-127"/>
              </a:rPr>
              <a:t>điểm</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NoSQL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3" name="텍스트 개체 틀 2">
            <a:extLst>
              <a:ext uri="{FF2B5EF4-FFF2-40B4-BE49-F238E27FC236}">
                <a16:creationId xmlns:a16="http://schemas.microsoft.com/office/drawing/2014/main" id="{16F7DEB4-2894-43E4-BFF6-2F017967E0B9}"/>
              </a:ext>
            </a:extLst>
          </p:cNvPr>
          <p:cNvSpPr>
            <a:spLocks noGrp="1"/>
          </p:cNvSpPr>
          <p:nvPr>
            <p:ph type="body" sz="quarter" idx="15"/>
          </p:nvPr>
        </p:nvSpPr>
        <p:spPr/>
        <p:txBody>
          <a:bodyPr/>
          <a:lstStyle/>
          <a:p>
            <a:r>
              <a:rPr lang="vi-VN" altLang="ko-KR" dirty="0"/>
              <a:t>Truy vấn phức tạp không được hỗ trợ.</a:t>
            </a:r>
            <a:endParaRPr lang="en-US" altLang="ko-KR" dirty="0"/>
          </a:p>
          <a:p>
            <a:pPr lvl="1"/>
            <a:r>
              <a:rPr lang="vi-VN" altLang="ko-KR" dirty="0"/>
              <a:t>Nói chung, hoạt động tham gia không được hỗ trợ.</a:t>
            </a:r>
            <a:endParaRPr lang="en-US" altLang="ko-KR" dirty="0"/>
          </a:p>
          <a:p>
            <a:r>
              <a:rPr lang="vi-VN" altLang="ko-KR" dirty="0"/>
              <a:t>Sơ đồ phản ứng linh hoạt</a:t>
            </a:r>
            <a:endParaRPr lang="en-US" altLang="ko-KR" dirty="0"/>
          </a:p>
          <a:p>
            <a:pPr lvl="1"/>
            <a:r>
              <a:rPr lang="en-US" altLang="ko-KR" dirty="0" err="1"/>
              <a:t>Hỗ</a:t>
            </a:r>
            <a:r>
              <a:rPr lang="en-US" altLang="ko-KR" dirty="0"/>
              <a:t> </a:t>
            </a:r>
            <a:r>
              <a:rPr lang="en-US" altLang="ko-KR" dirty="0" err="1"/>
              <a:t>trợ</a:t>
            </a:r>
            <a:r>
              <a:rPr lang="en-US" altLang="ko-KR" dirty="0"/>
              <a:t> </a:t>
            </a:r>
            <a:r>
              <a:rPr lang="en-US" altLang="ko-KR" dirty="0" err="1"/>
              <a:t>không</a:t>
            </a:r>
            <a:r>
              <a:rPr lang="en-US" altLang="ko-KR" dirty="0"/>
              <a:t> </a:t>
            </a:r>
            <a:r>
              <a:rPr lang="en-US" altLang="ko-KR" dirty="0" err="1"/>
              <a:t>chuẩn</a:t>
            </a:r>
            <a:r>
              <a:rPr lang="en-US" altLang="ko-KR" dirty="0"/>
              <a:t> </a:t>
            </a:r>
            <a:r>
              <a:rPr lang="en-US" altLang="ko-KR" dirty="0" err="1"/>
              <a:t>hóa</a:t>
            </a:r>
            <a:endParaRPr lang="en-US" altLang="ko-KR" dirty="0"/>
          </a:p>
          <a:p>
            <a:r>
              <a:rPr lang="en-US" altLang="ko-KR" dirty="0" err="1"/>
              <a:t>Thiết</a:t>
            </a:r>
            <a:r>
              <a:rPr lang="en-US" altLang="ko-KR" dirty="0"/>
              <a:t> </a:t>
            </a:r>
            <a:r>
              <a:rPr lang="en-US" altLang="ko-KR" dirty="0" err="1"/>
              <a:t>kế</a:t>
            </a:r>
            <a:r>
              <a:rPr lang="en-US" altLang="ko-KR" dirty="0"/>
              <a:t> </a:t>
            </a:r>
            <a:r>
              <a:rPr lang="en-US" altLang="ko-KR" dirty="0" err="1"/>
              <a:t>Quy</a:t>
            </a:r>
            <a:r>
              <a:rPr lang="en-US" altLang="ko-KR" dirty="0"/>
              <a:t> </a:t>
            </a:r>
            <a:r>
              <a:rPr lang="en-US" altLang="ko-KR" dirty="0" err="1"/>
              <a:t>mô</a:t>
            </a:r>
            <a:r>
              <a:rPr lang="en-US" altLang="ko-KR" dirty="0"/>
              <a:t> </a:t>
            </a:r>
            <a:r>
              <a:rPr lang="en-US" altLang="ko-KR" dirty="0" err="1"/>
              <a:t>đám</a:t>
            </a:r>
            <a:r>
              <a:rPr lang="en-US" altLang="ko-KR" dirty="0"/>
              <a:t> </a:t>
            </a:r>
            <a:r>
              <a:rPr lang="en-US" altLang="ko-KR" dirty="0" err="1"/>
              <a:t>mây</a:t>
            </a:r>
            <a:r>
              <a:rPr lang="en-US" altLang="ko-KR" dirty="0"/>
              <a:t> </a:t>
            </a:r>
            <a:r>
              <a:rPr lang="en-US" altLang="ko-KR" dirty="0" err="1"/>
              <a:t>sẵn</a:t>
            </a:r>
            <a:r>
              <a:rPr lang="en-US" altLang="ko-KR" dirty="0"/>
              <a:t> </a:t>
            </a:r>
            <a:r>
              <a:rPr lang="en-US" altLang="ko-KR" dirty="0" err="1"/>
              <a:t>sàng</a:t>
            </a:r>
            <a:r>
              <a:rPr lang="en-US" altLang="ko-KR" dirty="0"/>
              <a:t> </a:t>
            </a:r>
            <a:r>
              <a:rPr lang="en-US" altLang="ko-KR" dirty="0" err="1"/>
              <a:t>triển</a:t>
            </a:r>
            <a:r>
              <a:rPr lang="en-US" altLang="ko-KR" dirty="0"/>
              <a:t> </a:t>
            </a:r>
            <a:r>
              <a:rPr lang="en-US" altLang="ko-KR" dirty="0" err="1"/>
              <a:t>khai</a:t>
            </a:r>
            <a:endParaRPr lang="en-US" altLang="ko-KR" dirty="0"/>
          </a:p>
          <a:p>
            <a:pPr lvl="1"/>
            <a:r>
              <a:rPr lang="en-US" altLang="ko-KR" dirty="0" err="1"/>
              <a:t>Hoạt</a:t>
            </a:r>
            <a:r>
              <a:rPr lang="en-US" altLang="ko-KR" dirty="0"/>
              <a:t> </a:t>
            </a:r>
            <a:r>
              <a:rPr lang="en-US" altLang="ko-KR" dirty="0" err="1"/>
              <a:t>động</a:t>
            </a:r>
            <a:r>
              <a:rPr lang="en-US" altLang="ko-KR" dirty="0"/>
              <a:t> </a:t>
            </a:r>
            <a:r>
              <a:rPr lang="en-US" altLang="ko-KR" dirty="0" err="1"/>
              <a:t>tốt</a:t>
            </a:r>
            <a:r>
              <a:rPr lang="en-US" altLang="ko-KR" dirty="0"/>
              <a:t> </a:t>
            </a:r>
            <a:r>
              <a:rPr lang="en-US" altLang="ko-KR" dirty="0" err="1"/>
              <a:t>trong</a:t>
            </a:r>
            <a:r>
              <a:rPr lang="en-US" altLang="ko-KR" dirty="0"/>
              <a:t> </a:t>
            </a:r>
            <a:r>
              <a:rPr lang="en-US" altLang="ko-KR" dirty="0" err="1"/>
              <a:t>các</a:t>
            </a:r>
            <a:r>
              <a:rPr lang="en-US" altLang="ko-KR" dirty="0"/>
              <a:t> </a:t>
            </a:r>
            <a:r>
              <a:rPr lang="en-US" altLang="ko-KR" dirty="0" err="1"/>
              <a:t>cụm</a:t>
            </a:r>
            <a:endParaRPr lang="en-US" altLang="ko-KR" dirty="0"/>
          </a:p>
          <a:p>
            <a:r>
              <a:rPr lang="en-US" altLang="ko-KR" dirty="0" err="1"/>
              <a:t>Không</a:t>
            </a:r>
            <a:r>
              <a:rPr lang="en-US" altLang="ko-KR" dirty="0"/>
              <a:t> </a:t>
            </a:r>
            <a:r>
              <a:rPr lang="en-US" altLang="ko-KR" dirty="0" err="1"/>
              <a:t>cần</a:t>
            </a:r>
            <a:r>
              <a:rPr lang="en-US" altLang="ko-KR" dirty="0"/>
              <a:t> ACID</a:t>
            </a:r>
          </a:p>
          <a:p>
            <a:pPr lvl="1"/>
            <a:r>
              <a:rPr lang="vi-VN" altLang="ko-KR" dirty="0"/>
              <a:t>Truy vấn viết hoạt động trên tất cả các cơ sở dữ liệu và do đó lan truyền đến các máy chủ phân tán khác</a:t>
            </a:r>
          </a:p>
          <a:p>
            <a:pPr lvl="1"/>
            <a:r>
              <a:rPr lang="vi-VN" altLang="ko-KR" dirty="0"/>
              <a:t>BASE thay vì ACID.</a:t>
            </a:r>
            <a:endParaRPr lang="ko-KR" altLang="en-US" dirty="0"/>
          </a:p>
        </p:txBody>
      </p:sp>
    </p:spTree>
    <p:extLst>
      <p:ext uri="{BB962C8B-B14F-4D97-AF65-F5344CB8AC3E}">
        <p14:creationId xmlns:p14="http://schemas.microsoft.com/office/powerpoint/2010/main" val="35019762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BCEE9D79-8899-42F6-92F7-7BF1D86B7C4D}"/>
              </a:ext>
            </a:extLst>
          </p:cNvPr>
          <p:cNvSpPr>
            <a:spLocks noGrp="1"/>
          </p:cNvSpPr>
          <p:nvPr>
            <p:ph type="body" sz="quarter" idx="11"/>
          </p:nvPr>
        </p:nvSpPr>
        <p:spPr/>
        <p:txBody>
          <a:bodyPr/>
          <a:lstStyle/>
          <a:p>
            <a:r>
              <a:rPr lang="en-US" altLang="ko-KR" dirty="0" err="1">
                <a:ea typeface="SamsungOneKorean 400" panose="020B0503030303020204" pitchFamily="50" charset="-127"/>
              </a:rPr>
              <a:t>Đặc</a:t>
            </a:r>
            <a:r>
              <a:rPr lang="en-US" altLang="ko-KR" dirty="0">
                <a:ea typeface="SamsungOneKorean 400" panose="020B0503030303020204" pitchFamily="50" charset="-127"/>
              </a:rPr>
              <a:t> </a:t>
            </a:r>
            <a:r>
              <a:rPr lang="en-US" altLang="ko-KR" dirty="0" err="1">
                <a:ea typeface="SamsungOneKorean 400" panose="020B0503030303020204" pitchFamily="50" charset="-127"/>
              </a:rPr>
              <a:t>điểm</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NoSQL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7B6706C5-1F58-41B0-84E3-124162F1D8D0}"/>
              </a:ext>
            </a:extLst>
          </p:cNvPr>
          <p:cNvSpPr>
            <a:spLocks noGrp="1"/>
          </p:cNvSpPr>
          <p:nvPr>
            <p:ph type="body" sz="quarter" idx="15"/>
          </p:nvPr>
        </p:nvSpPr>
        <p:spPr/>
        <p:txBody>
          <a:bodyPr/>
          <a:lstStyle/>
          <a:p>
            <a:r>
              <a:rPr lang="en-US" altLang="ko-KR" dirty="0"/>
              <a:t>BASE – Basically Available, Soft state, Eventual consistency: </a:t>
            </a:r>
            <a:r>
              <a:rPr lang="vi-VN" altLang="ko-KR" dirty="0"/>
              <a:t>Có sẵn về cơ bản, trạng thái mềm, tính nhất quán cuối cùng</a:t>
            </a:r>
            <a:endParaRPr lang="en-US" altLang="ko-KR" dirty="0"/>
          </a:p>
          <a:p>
            <a:r>
              <a:rPr lang="vi-VN" altLang="ko-KR" dirty="0"/>
              <a:t>Về cơ bản, </a:t>
            </a:r>
            <a:r>
              <a:rPr lang="en-US" altLang="ko-KR" dirty="0" err="1"/>
              <a:t>khả</a:t>
            </a:r>
            <a:r>
              <a:rPr lang="en-US" altLang="ko-KR" dirty="0"/>
              <a:t> </a:t>
            </a:r>
            <a:r>
              <a:rPr lang="en-US" altLang="ko-KR" dirty="0" err="1"/>
              <a:t>dụng</a:t>
            </a:r>
            <a:endParaRPr lang="en-US" altLang="ko-KR" dirty="0"/>
          </a:p>
          <a:p>
            <a:pPr lvl="1"/>
            <a:r>
              <a:rPr lang="vi-VN" altLang="ko-KR" dirty="0"/>
              <a:t>Có khả năng xảy ra lỗi, nhưng nó không trở thành lỗi của toàn bộ hệ thống.</a:t>
            </a:r>
            <a:endParaRPr lang="en-US" altLang="ko-KR" dirty="0"/>
          </a:p>
          <a:p>
            <a:r>
              <a:rPr lang="en-US" altLang="ko-KR" dirty="0" err="1"/>
              <a:t>Trạng</a:t>
            </a:r>
            <a:r>
              <a:rPr lang="en-US" altLang="ko-KR" dirty="0"/>
              <a:t> </a:t>
            </a:r>
            <a:r>
              <a:rPr lang="en-US" altLang="ko-KR" dirty="0" err="1"/>
              <a:t>thái</a:t>
            </a:r>
            <a:r>
              <a:rPr lang="en-US" altLang="ko-KR" dirty="0"/>
              <a:t> </a:t>
            </a:r>
            <a:r>
              <a:rPr lang="en-US" altLang="ko-KR" dirty="0" err="1"/>
              <a:t>mềm</a:t>
            </a:r>
            <a:endParaRPr lang="en-US" altLang="ko-KR" dirty="0"/>
          </a:p>
          <a:p>
            <a:pPr lvl="1"/>
            <a:r>
              <a:rPr lang="vi-VN" altLang="ko-KR" dirty="0"/>
              <a:t>Trạng thái hệ thống có thể được thay đổi mà không cần đầu vào</a:t>
            </a:r>
          </a:p>
          <a:p>
            <a:pPr lvl="1"/>
            <a:r>
              <a:rPr lang="vi-VN" altLang="ko-KR" dirty="0"/>
              <a:t>Trạng thái của một nút được xác định thông qua thông tin được truyền từ bên ngoài.</a:t>
            </a:r>
            <a:endParaRPr lang="en-US" altLang="ko-KR" dirty="0"/>
          </a:p>
          <a:p>
            <a:r>
              <a:rPr lang="en-US" altLang="ko-KR" dirty="0" err="1"/>
              <a:t>Tính</a:t>
            </a:r>
            <a:r>
              <a:rPr lang="en-US" altLang="ko-KR" dirty="0"/>
              <a:t> </a:t>
            </a:r>
            <a:r>
              <a:rPr lang="en-US" altLang="ko-KR" dirty="0" err="1"/>
              <a:t>nhất</a:t>
            </a:r>
            <a:r>
              <a:rPr lang="en-US" altLang="ko-KR" dirty="0"/>
              <a:t> </a:t>
            </a:r>
            <a:r>
              <a:rPr lang="en-US" altLang="ko-KR" dirty="0" err="1"/>
              <a:t>quán</a:t>
            </a:r>
            <a:r>
              <a:rPr lang="en-US" altLang="ko-KR" dirty="0"/>
              <a:t> </a:t>
            </a:r>
            <a:r>
              <a:rPr lang="en-US" altLang="ko-KR" dirty="0" err="1"/>
              <a:t>cuối</a:t>
            </a:r>
            <a:r>
              <a:rPr lang="en-US" altLang="ko-KR" dirty="0"/>
              <a:t> </a:t>
            </a:r>
            <a:r>
              <a:rPr lang="en-US" altLang="ko-KR" dirty="0" err="1"/>
              <a:t>cùng</a:t>
            </a:r>
            <a:endParaRPr lang="en-US" altLang="ko-KR" dirty="0"/>
          </a:p>
          <a:p>
            <a:pPr lvl="1"/>
            <a:r>
              <a:rPr lang="en-US" altLang="ko-KR" dirty="0" err="1"/>
              <a:t>Tính</a:t>
            </a:r>
            <a:r>
              <a:rPr lang="en-US" altLang="ko-KR" dirty="0"/>
              <a:t> </a:t>
            </a:r>
            <a:r>
              <a:rPr lang="en-US" altLang="ko-KR" dirty="0" err="1"/>
              <a:t>nhất</a:t>
            </a:r>
            <a:r>
              <a:rPr lang="en-US" altLang="ko-KR" dirty="0"/>
              <a:t> </a:t>
            </a:r>
            <a:r>
              <a:rPr lang="en-US" altLang="ko-KR" dirty="0" err="1"/>
              <a:t>quán</a:t>
            </a:r>
            <a:r>
              <a:rPr lang="en-US" altLang="ko-KR" dirty="0"/>
              <a:t> </a:t>
            </a:r>
            <a:r>
              <a:rPr lang="en-US" altLang="ko-KR" dirty="0" err="1"/>
              <a:t>cuối</a:t>
            </a:r>
            <a:r>
              <a:rPr lang="en-US" altLang="ko-KR" dirty="0"/>
              <a:t> </a:t>
            </a:r>
            <a:r>
              <a:rPr lang="en-US" altLang="ko-KR" dirty="0" err="1"/>
              <a:t>cùng</a:t>
            </a:r>
            <a:r>
              <a:rPr lang="en-US" altLang="ko-KR" dirty="0"/>
              <a:t> </a:t>
            </a:r>
            <a:r>
              <a:rPr lang="en-US" altLang="ko-KR" dirty="0" err="1"/>
              <a:t>là</a:t>
            </a:r>
            <a:r>
              <a:rPr lang="en-US" altLang="ko-KR" dirty="0"/>
              <a:t> </a:t>
            </a:r>
            <a:r>
              <a:rPr lang="en-US" altLang="ko-KR" dirty="0" err="1"/>
              <a:t>sự</a:t>
            </a:r>
            <a:r>
              <a:rPr lang="en-US" altLang="ko-KR" dirty="0"/>
              <a:t> </a:t>
            </a:r>
            <a:r>
              <a:rPr lang="en-US" altLang="ko-KR" dirty="0" err="1"/>
              <a:t>đảm</a:t>
            </a:r>
            <a:r>
              <a:rPr lang="en-US" altLang="ko-KR" dirty="0"/>
              <a:t> </a:t>
            </a:r>
            <a:r>
              <a:rPr lang="en-US" altLang="ko-KR" dirty="0" err="1"/>
              <a:t>bảo</a:t>
            </a:r>
            <a:r>
              <a:rPr lang="en-US" altLang="ko-KR" dirty="0"/>
              <a:t> </a:t>
            </a:r>
            <a:r>
              <a:rPr lang="en-US" altLang="ko-KR" dirty="0" err="1"/>
              <a:t>tính</a:t>
            </a:r>
            <a:r>
              <a:rPr lang="en-US" altLang="ko-KR" dirty="0"/>
              <a:t> </a:t>
            </a:r>
            <a:r>
              <a:rPr lang="en-US" altLang="ko-KR" dirty="0" err="1"/>
              <a:t>nhất</a:t>
            </a:r>
            <a:r>
              <a:rPr lang="en-US" altLang="ko-KR" dirty="0"/>
              <a:t> </a:t>
            </a:r>
            <a:r>
              <a:rPr lang="en-US" altLang="ko-KR" dirty="0" err="1"/>
              <a:t>quán</a:t>
            </a:r>
            <a:r>
              <a:rPr lang="en-US" altLang="ko-KR" dirty="0"/>
              <a:t> </a:t>
            </a:r>
            <a:r>
              <a:rPr lang="en-US" altLang="ko-KR" dirty="0" err="1"/>
              <a:t>theo</a:t>
            </a:r>
            <a:r>
              <a:rPr lang="en-US" altLang="ko-KR" dirty="0"/>
              <a:t> </a:t>
            </a:r>
            <a:r>
              <a:rPr lang="en-US" altLang="ko-KR" dirty="0" err="1"/>
              <a:t>thời</a:t>
            </a:r>
            <a:r>
              <a:rPr lang="en-US" altLang="ko-KR" dirty="0"/>
              <a:t> </a:t>
            </a:r>
            <a:r>
              <a:rPr lang="en-US" altLang="ko-KR" dirty="0" err="1"/>
              <a:t>gian</a:t>
            </a:r>
            <a:r>
              <a:rPr lang="en-US" altLang="ko-KR" dirty="0"/>
              <a:t>.</a:t>
            </a:r>
            <a:endParaRPr lang="ko-KR" altLang="en-US" dirty="0"/>
          </a:p>
        </p:txBody>
      </p:sp>
    </p:spTree>
    <p:extLst>
      <p:ext uri="{BB962C8B-B14F-4D97-AF65-F5344CB8AC3E}">
        <p14:creationId xmlns:p14="http://schemas.microsoft.com/office/powerpoint/2010/main" val="27192424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모서리가 둥근 직사각형 25">
            <a:extLst>
              <a:ext uri="{FF2B5EF4-FFF2-40B4-BE49-F238E27FC236}">
                <a16:creationId xmlns:a16="http://schemas.microsoft.com/office/drawing/2014/main" id="{9299EEF7-81B3-4482-AD0A-246AF208997A}"/>
              </a:ext>
            </a:extLst>
          </p:cNvPr>
          <p:cNvSpPr/>
          <p:nvPr/>
        </p:nvSpPr>
        <p:spPr>
          <a:xfrm>
            <a:off x="7649470" y="4539246"/>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5" name="모서리가 둥근 직사각형 25">
            <a:extLst>
              <a:ext uri="{FF2B5EF4-FFF2-40B4-BE49-F238E27FC236}">
                <a16:creationId xmlns:a16="http://schemas.microsoft.com/office/drawing/2014/main" id="{AFFC16F2-02DB-4549-B66D-606E42C3CA9B}"/>
              </a:ext>
            </a:extLst>
          </p:cNvPr>
          <p:cNvSpPr/>
          <p:nvPr/>
        </p:nvSpPr>
        <p:spPr>
          <a:xfrm>
            <a:off x="6941012" y="4798124"/>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4" name="모서리가 둥근 직사각형 25">
            <a:extLst>
              <a:ext uri="{FF2B5EF4-FFF2-40B4-BE49-F238E27FC236}">
                <a16:creationId xmlns:a16="http://schemas.microsoft.com/office/drawing/2014/main" id="{FDE227B9-58A3-4FC7-A862-FE9BAD68E26B}"/>
              </a:ext>
            </a:extLst>
          </p:cNvPr>
          <p:cNvSpPr/>
          <p:nvPr/>
        </p:nvSpPr>
        <p:spPr>
          <a:xfrm>
            <a:off x="6202583" y="4546550"/>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3" name="모서리가 둥근 직사각형 25">
            <a:extLst>
              <a:ext uri="{FF2B5EF4-FFF2-40B4-BE49-F238E27FC236}">
                <a16:creationId xmlns:a16="http://schemas.microsoft.com/office/drawing/2014/main" id="{B8F44132-154D-423A-97E4-6C372CE9C9AC}"/>
              </a:ext>
            </a:extLst>
          </p:cNvPr>
          <p:cNvSpPr/>
          <p:nvPr/>
        </p:nvSpPr>
        <p:spPr>
          <a:xfrm>
            <a:off x="7582592" y="3145514"/>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2" name="모서리가 둥근 직사각형 25">
            <a:extLst>
              <a:ext uri="{FF2B5EF4-FFF2-40B4-BE49-F238E27FC236}">
                <a16:creationId xmlns:a16="http://schemas.microsoft.com/office/drawing/2014/main" id="{F8AAA3AC-97F8-477E-8A2A-CE161A1EBE52}"/>
              </a:ext>
            </a:extLst>
          </p:cNvPr>
          <p:cNvSpPr/>
          <p:nvPr/>
        </p:nvSpPr>
        <p:spPr>
          <a:xfrm>
            <a:off x="6934245" y="2960844"/>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1" name="모서리가 둥근 직사각형 25">
            <a:extLst>
              <a:ext uri="{FF2B5EF4-FFF2-40B4-BE49-F238E27FC236}">
                <a16:creationId xmlns:a16="http://schemas.microsoft.com/office/drawing/2014/main" id="{BC52D21A-B2DD-4985-B410-7CD4A452D9A8}"/>
              </a:ext>
            </a:extLst>
          </p:cNvPr>
          <p:cNvSpPr/>
          <p:nvPr/>
        </p:nvSpPr>
        <p:spPr>
          <a:xfrm>
            <a:off x="6310263" y="3142877"/>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50" name="모서리가 둥근 직사각형 25">
            <a:extLst>
              <a:ext uri="{FF2B5EF4-FFF2-40B4-BE49-F238E27FC236}">
                <a16:creationId xmlns:a16="http://schemas.microsoft.com/office/drawing/2014/main" id="{A6DA036E-98B6-4E70-90B7-FF981BAC370F}"/>
              </a:ext>
            </a:extLst>
          </p:cNvPr>
          <p:cNvSpPr/>
          <p:nvPr/>
        </p:nvSpPr>
        <p:spPr>
          <a:xfrm>
            <a:off x="5318943" y="3152131"/>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9" name="모서리가 둥근 직사각형 25">
            <a:extLst>
              <a:ext uri="{FF2B5EF4-FFF2-40B4-BE49-F238E27FC236}">
                <a16:creationId xmlns:a16="http://schemas.microsoft.com/office/drawing/2014/main" id="{15111321-0675-4A15-869E-33021BA3777B}"/>
              </a:ext>
            </a:extLst>
          </p:cNvPr>
          <p:cNvSpPr/>
          <p:nvPr/>
        </p:nvSpPr>
        <p:spPr>
          <a:xfrm>
            <a:off x="4597854" y="2950009"/>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8" name="모서리가 둥근 직사각형 25">
            <a:extLst>
              <a:ext uri="{FF2B5EF4-FFF2-40B4-BE49-F238E27FC236}">
                <a16:creationId xmlns:a16="http://schemas.microsoft.com/office/drawing/2014/main" id="{5BA686F3-18BE-42DF-A0BE-06F08BDC68BB}"/>
              </a:ext>
            </a:extLst>
          </p:cNvPr>
          <p:cNvSpPr/>
          <p:nvPr/>
        </p:nvSpPr>
        <p:spPr>
          <a:xfrm>
            <a:off x="3994327" y="3160156"/>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7" name="모서리가 둥근 직사각형 25">
            <a:extLst>
              <a:ext uri="{FF2B5EF4-FFF2-40B4-BE49-F238E27FC236}">
                <a16:creationId xmlns:a16="http://schemas.microsoft.com/office/drawing/2014/main" id="{4C5966B7-E533-4C0C-BF79-3C907795E75F}"/>
              </a:ext>
            </a:extLst>
          </p:cNvPr>
          <p:cNvSpPr/>
          <p:nvPr/>
        </p:nvSpPr>
        <p:spPr>
          <a:xfrm>
            <a:off x="2722646" y="3168025"/>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46" name="모서리가 둥근 직사각형 25">
            <a:extLst>
              <a:ext uri="{FF2B5EF4-FFF2-40B4-BE49-F238E27FC236}">
                <a16:creationId xmlns:a16="http://schemas.microsoft.com/office/drawing/2014/main" id="{9513714C-415D-41D8-8DCE-C5CA1A2D94CD}"/>
              </a:ext>
            </a:extLst>
          </p:cNvPr>
          <p:cNvSpPr/>
          <p:nvPr/>
        </p:nvSpPr>
        <p:spPr>
          <a:xfrm>
            <a:off x="2088075" y="2960845"/>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53" name="모서리가 둥근 직사각형 25">
            <a:extLst>
              <a:ext uri="{FF2B5EF4-FFF2-40B4-BE49-F238E27FC236}">
                <a16:creationId xmlns:a16="http://schemas.microsoft.com/office/drawing/2014/main" id="{2F34B2B3-8AAA-4D3E-8C13-06D283F574E9}"/>
              </a:ext>
            </a:extLst>
          </p:cNvPr>
          <p:cNvSpPr/>
          <p:nvPr/>
        </p:nvSpPr>
        <p:spPr>
          <a:xfrm>
            <a:off x="1427589" y="3156195"/>
            <a:ext cx="672563" cy="310719"/>
          </a:xfrm>
          <a:prstGeom prst="roundRect">
            <a:avLst>
              <a:gd name="adj" fmla="val 11613"/>
            </a:avLst>
          </a:prstGeom>
          <a:solidFill>
            <a:srgbClr val="66A1FE"/>
          </a:solidFill>
          <a:ln>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C658620A-F37F-4D15-A4CB-00B38D40584C}"/>
              </a:ext>
            </a:extLst>
          </p:cNvPr>
          <p:cNvSpPr>
            <a:spLocks noGrp="1"/>
          </p:cNvSpPr>
          <p:nvPr>
            <p:ph type="body" sz="quarter" idx="11"/>
          </p:nvPr>
        </p:nvSpPr>
        <p:spPr/>
        <p:txBody>
          <a:bodyPr/>
          <a:lstStyle/>
          <a:p>
            <a:r>
              <a:rPr lang="en" altLang="ko-KR" dirty="0">
                <a:ea typeface="SamsungOneKorean 400" panose="020B0503030303020204" pitchFamily="50" charset="-127"/>
              </a:rPr>
              <a:t>NoSQL VS HDFS</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24BF68E1-D5D8-4180-9027-69D2741AB81D}"/>
              </a:ext>
            </a:extLst>
          </p:cNvPr>
          <p:cNvSpPr>
            <a:spLocks noGrp="1"/>
          </p:cNvSpPr>
          <p:nvPr>
            <p:ph type="body" sz="quarter" idx="15"/>
          </p:nvPr>
        </p:nvSpPr>
        <p:spPr>
          <a:xfrm>
            <a:off x="1501203" y="5178690"/>
            <a:ext cx="2878660" cy="914400"/>
          </a:xfrm>
        </p:spPr>
        <p:txBody>
          <a:bodyPr/>
          <a:lstStyle/>
          <a:p>
            <a:pPr lvl="1"/>
            <a:r>
              <a:rPr lang="vi-VN" altLang="ko-KR" dirty="0"/>
              <a:t>Thời gian thực</a:t>
            </a:r>
          </a:p>
          <a:p>
            <a:pPr lvl="1"/>
            <a:r>
              <a:rPr lang="vi-VN" altLang="ko-KR" dirty="0"/>
              <a:t>Tương Tác</a:t>
            </a:r>
          </a:p>
          <a:p>
            <a:pPr lvl="1"/>
            <a:r>
              <a:rPr lang="vi-VN" altLang="ko-KR" dirty="0"/>
              <a:t>Đọc/ghi nhanh</a:t>
            </a:r>
            <a:endParaRPr lang="en-US" altLang="ko-KR" dirty="0"/>
          </a:p>
        </p:txBody>
      </p:sp>
      <p:sp>
        <p:nvSpPr>
          <p:cNvPr id="8" name="텍스트 개체 틀 6">
            <a:extLst>
              <a:ext uri="{FF2B5EF4-FFF2-40B4-BE49-F238E27FC236}">
                <a16:creationId xmlns:a16="http://schemas.microsoft.com/office/drawing/2014/main" id="{48669C2B-4A9E-4B48-AC04-64FF71F0362A}"/>
              </a:ext>
            </a:extLst>
          </p:cNvPr>
          <p:cNvSpPr txBox="1">
            <a:spLocks/>
          </p:cNvSpPr>
          <p:nvPr/>
        </p:nvSpPr>
        <p:spPr>
          <a:xfrm>
            <a:off x="5797340" y="5178690"/>
            <a:ext cx="2878660" cy="914400"/>
          </a:xfrm>
          <a:prstGeom prst="rect">
            <a:avLst/>
          </a:prstGeom>
        </p:spPr>
        <p:txBody>
          <a:bodyPr lIns="0" tIns="0" rIns="0" bIns="0"/>
          <a:lstStyle>
            <a:lvl1pPr marL="177800" indent="-177800" algn="l" defTabSz="844083" rtl="0" eaLnBrk="1" latinLnBrk="1" hangingPunct="1">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844083"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pPr lvl="1"/>
            <a:r>
              <a:rPr lang="en-US" dirty="0" err="1">
                <a:latin typeface="SamsungOne-400" panose="020B0503030303020204" pitchFamily="34" charset="0"/>
                <a:ea typeface="SamsungOne-400" panose="020B0503030303020204" pitchFamily="34" charset="0"/>
              </a:rPr>
              <a:t>Hàng</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loạt</a:t>
            </a:r>
            <a:endParaRPr lang="en-US" dirty="0">
              <a:latin typeface="SamsungOne-400" panose="020B0503030303020204" pitchFamily="34" charset="0"/>
              <a:ea typeface="SamsungOne-400" panose="020B0503030303020204" pitchFamily="34" charset="0"/>
            </a:endParaRPr>
          </a:p>
          <a:p>
            <a:pPr lvl="1"/>
            <a:r>
              <a:rPr lang="en-US" dirty="0" err="1">
                <a:latin typeface="SamsungOne-400" panose="020B0503030303020204" pitchFamily="34" charset="0"/>
                <a:ea typeface="SamsungOne-400" panose="020B0503030303020204" pitchFamily="34" charset="0"/>
              </a:rPr>
              <a:t>Chế</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biến</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quy</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mô</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lớn</a:t>
            </a:r>
            <a:endParaRPr lang="en-US" dirty="0">
              <a:latin typeface="SamsungOne-400" panose="020B0503030303020204" pitchFamily="34" charset="0"/>
              <a:ea typeface="SamsungOne-400" panose="020B0503030303020204" pitchFamily="34" charset="0"/>
            </a:endParaRPr>
          </a:p>
          <a:p>
            <a:pPr lvl="1"/>
            <a:r>
              <a:rPr lang="en-US" dirty="0" err="1">
                <a:latin typeface="SamsungOne-400" panose="020B0503030303020204" pitchFamily="34" charset="0"/>
                <a:ea typeface="SamsungOne-400" panose="020B0503030303020204" pitchFamily="34" charset="0"/>
              </a:rPr>
              <a:t>Sức</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mạnh</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tính</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toán</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khổng</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lồ</a:t>
            </a:r>
            <a:endParaRPr lang="en-US" dirty="0">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DF4F2909-ECEC-4B9E-9DB6-8879040214D9}"/>
              </a:ext>
            </a:extLst>
          </p:cNvPr>
          <p:cNvGrpSpPr/>
          <p:nvPr/>
        </p:nvGrpSpPr>
        <p:grpSpPr>
          <a:xfrm>
            <a:off x="1193269" y="2909024"/>
            <a:ext cx="7372315" cy="2227885"/>
            <a:chOff x="1117069" y="2858224"/>
            <a:chExt cx="7372315" cy="2227885"/>
          </a:xfrm>
        </p:grpSpPr>
        <p:grpSp>
          <p:nvGrpSpPr>
            <p:cNvPr id="11" name="그룹 10">
              <a:extLst>
                <a:ext uri="{FF2B5EF4-FFF2-40B4-BE49-F238E27FC236}">
                  <a16:creationId xmlns:a16="http://schemas.microsoft.com/office/drawing/2014/main" id="{59282FD4-C5BA-46BF-9266-54CD535C2A0D}"/>
                </a:ext>
              </a:extLst>
            </p:cNvPr>
            <p:cNvGrpSpPr/>
            <p:nvPr/>
          </p:nvGrpSpPr>
          <p:grpSpPr>
            <a:xfrm>
              <a:off x="1844048" y="4062068"/>
              <a:ext cx="1026114" cy="422776"/>
              <a:chOff x="2241464" y="3638719"/>
              <a:chExt cx="1368152" cy="563699"/>
            </a:xfrm>
          </p:grpSpPr>
          <p:sp>
            <p:nvSpPr>
              <p:cNvPr id="51" name="직사각형 50">
                <a:extLst>
                  <a:ext uri="{FF2B5EF4-FFF2-40B4-BE49-F238E27FC236}">
                    <a16:creationId xmlns:a16="http://schemas.microsoft.com/office/drawing/2014/main" id="{67BD9E6B-61C1-40D7-849F-B650BFFE8E80}"/>
                  </a:ext>
                </a:extLst>
              </p:cNvPr>
              <p:cNvSpPr/>
              <p:nvPr/>
            </p:nvSpPr>
            <p:spPr>
              <a:xfrm>
                <a:off x="2887061" y="3638719"/>
                <a:ext cx="246308" cy="348812"/>
              </a:xfrm>
              <a:prstGeom prst="rect">
                <a:avLst/>
              </a:prstGeom>
            </p:spPr>
            <p:txBody>
              <a:bodyPr wrap="none">
                <a:spAutoFit/>
              </a:bodyPr>
              <a:lstStyle/>
              <a:p>
                <a:pPr algn="ct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52" name="TextBox 51">
                <a:extLst>
                  <a:ext uri="{FF2B5EF4-FFF2-40B4-BE49-F238E27FC236}">
                    <a16:creationId xmlns:a16="http://schemas.microsoft.com/office/drawing/2014/main" id="{036E9707-8A65-4CEC-B954-D0EDA8BE90F9}"/>
                  </a:ext>
                </a:extLst>
              </p:cNvPr>
              <p:cNvSpPr txBox="1"/>
              <p:nvPr/>
            </p:nvSpPr>
            <p:spPr>
              <a:xfrm>
                <a:off x="2241464" y="3853606"/>
                <a:ext cx="1368152" cy="348812"/>
              </a:xfrm>
              <a:prstGeom prst="rect">
                <a:avLst/>
              </a:prstGeom>
              <a:noFill/>
            </p:spPr>
            <p:txBody>
              <a:bodyPr wrap="square" rtlCol="0">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NoSQL</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12" name="TextBox 11">
              <a:extLst>
                <a:ext uri="{FF2B5EF4-FFF2-40B4-BE49-F238E27FC236}">
                  <a16:creationId xmlns:a16="http://schemas.microsoft.com/office/drawing/2014/main" id="{126D6BFE-FC69-414B-937A-1D078D3ABF69}"/>
                </a:ext>
              </a:extLst>
            </p:cNvPr>
            <p:cNvSpPr txBox="1"/>
            <p:nvPr/>
          </p:nvSpPr>
          <p:spPr>
            <a:xfrm>
              <a:off x="4365184" y="4223228"/>
              <a:ext cx="1026114" cy="261610"/>
            </a:xfrm>
            <a:prstGeom prst="rect">
              <a:avLst/>
            </a:prstGeom>
            <a:noFill/>
          </p:spPr>
          <p:txBody>
            <a:bodyPr wrap="square" rtlCol="0">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HDFS</a:t>
              </a:r>
              <a:endParaRPr lang="ko-KR" altLang="en-US" sz="11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TextBox 12">
              <a:extLst>
                <a:ext uri="{FF2B5EF4-FFF2-40B4-BE49-F238E27FC236}">
                  <a16:creationId xmlns:a16="http://schemas.microsoft.com/office/drawing/2014/main" id="{0D9D42C3-3366-47AB-AA59-7140B017EEB9}"/>
                </a:ext>
              </a:extLst>
            </p:cNvPr>
            <p:cNvSpPr txBox="1"/>
            <p:nvPr/>
          </p:nvSpPr>
          <p:spPr>
            <a:xfrm>
              <a:off x="1117069" y="3060151"/>
              <a:ext cx="1172084"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Giao</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dịch</a:t>
              </a:r>
              <a:endPar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endParaRPr>
            </a:p>
            <a:p>
              <a:pPr algn="ct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người</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dùng</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sp>
          <p:nvSpPr>
            <p:cNvPr id="14" name="TextBox 13">
              <a:extLst>
                <a:ext uri="{FF2B5EF4-FFF2-40B4-BE49-F238E27FC236}">
                  <a16:creationId xmlns:a16="http://schemas.microsoft.com/office/drawing/2014/main" id="{086B2732-F4ED-41E3-97F4-9B4FA9432485}"/>
                </a:ext>
              </a:extLst>
            </p:cNvPr>
            <p:cNvSpPr txBox="1"/>
            <p:nvPr/>
          </p:nvSpPr>
          <p:spPr>
            <a:xfrm>
              <a:off x="1762485" y="2858224"/>
              <a:ext cx="1172084"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Dữ</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liệu</a:t>
              </a:r>
              <a:endPar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endParaRPr>
            </a:p>
            <a:p>
              <a:pPr algn="ct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Sensor</a:t>
              </a:r>
            </a:p>
          </p:txBody>
        </p:sp>
        <p:sp>
          <p:nvSpPr>
            <p:cNvPr id="15" name="TextBox 14">
              <a:extLst>
                <a:ext uri="{FF2B5EF4-FFF2-40B4-BE49-F238E27FC236}">
                  <a16:creationId xmlns:a16="http://schemas.microsoft.com/office/drawing/2014/main" id="{8B9DB016-74CC-450A-BB6A-5D90CF3D3D26}"/>
                </a:ext>
              </a:extLst>
            </p:cNvPr>
            <p:cNvSpPr txBox="1"/>
            <p:nvPr/>
          </p:nvSpPr>
          <p:spPr>
            <a:xfrm>
              <a:off x="2388661" y="3060151"/>
              <a:ext cx="1172084"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Hồ</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sơ</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p>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khách</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hàng</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sp>
          <p:nvSpPr>
            <p:cNvPr id="16" name="TextBox 15">
              <a:extLst>
                <a:ext uri="{FF2B5EF4-FFF2-40B4-BE49-F238E27FC236}">
                  <a16:creationId xmlns:a16="http://schemas.microsoft.com/office/drawing/2014/main" id="{7B459B4B-A612-4327-A0B6-39FFFC8595DD}"/>
                </a:ext>
              </a:extLst>
            </p:cNvPr>
            <p:cNvSpPr txBox="1"/>
            <p:nvPr/>
          </p:nvSpPr>
          <p:spPr>
            <a:xfrm>
              <a:off x="3601562" y="3060151"/>
              <a:ext cx="1269141"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Phân</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tích</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p>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hàng</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loạt</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sp>
          <p:nvSpPr>
            <p:cNvPr id="17" name="TextBox 16">
              <a:extLst>
                <a:ext uri="{FF2B5EF4-FFF2-40B4-BE49-F238E27FC236}">
                  <a16:creationId xmlns:a16="http://schemas.microsoft.com/office/drawing/2014/main" id="{AF035D09-C6C5-49F1-A35E-BAB63EEECB80}"/>
                </a:ext>
              </a:extLst>
            </p:cNvPr>
            <p:cNvSpPr txBox="1"/>
            <p:nvPr/>
          </p:nvSpPr>
          <p:spPr>
            <a:xfrm>
              <a:off x="4824979" y="3116596"/>
              <a:ext cx="1511077" cy="246221"/>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Khuyến</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nghị</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sp>
          <p:nvSpPr>
            <p:cNvPr id="18" name="왼쪽 화살표 51">
              <a:extLst>
                <a:ext uri="{FF2B5EF4-FFF2-40B4-BE49-F238E27FC236}">
                  <a16:creationId xmlns:a16="http://schemas.microsoft.com/office/drawing/2014/main" id="{5DB66B97-38D7-439C-8BDE-4471623C375C}"/>
                </a:ext>
              </a:extLst>
            </p:cNvPr>
            <p:cNvSpPr/>
            <p:nvPr/>
          </p:nvSpPr>
          <p:spPr>
            <a:xfrm>
              <a:off x="2841862" y="3792521"/>
              <a:ext cx="436252" cy="200741"/>
            </a:xfrm>
            <a:prstGeom prst="leftArrow">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9" name="왼쪽 화살표 52">
              <a:extLst>
                <a:ext uri="{FF2B5EF4-FFF2-40B4-BE49-F238E27FC236}">
                  <a16:creationId xmlns:a16="http://schemas.microsoft.com/office/drawing/2014/main" id="{F18B8000-55BB-4593-ACAA-C75DEEEB2101}"/>
                </a:ext>
              </a:extLst>
            </p:cNvPr>
            <p:cNvSpPr/>
            <p:nvPr/>
          </p:nvSpPr>
          <p:spPr>
            <a:xfrm rot="10800000">
              <a:off x="3954859" y="3792521"/>
              <a:ext cx="436252" cy="200741"/>
            </a:xfrm>
            <a:prstGeom prst="leftArrow">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0" name="TextBox 19">
              <a:extLst>
                <a:ext uri="{FF2B5EF4-FFF2-40B4-BE49-F238E27FC236}">
                  <a16:creationId xmlns:a16="http://schemas.microsoft.com/office/drawing/2014/main" id="{D31297AF-E4DE-4C43-A49A-DE83624BE593}"/>
                </a:ext>
              </a:extLst>
            </p:cNvPr>
            <p:cNvSpPr txBox="1"/>
            <p:nvPr/>
          </p:nvSpPr>
          <p:spPr>
            <a:xfrm>
              <a:off x="3098796" y="3747462"/>
              <a:ext cx="1026114" cy="307777"/>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overlap</a:t>
              </a:r>
              <a:endParaRPr lang="ko-KR" altLang="en-US" sz="1400" dirty="0">
                <a:solidFill>
                  <a:srgbClr val="1F45BC"/>
                </a:solidFill>
                <a:latin typeface="SamsungOne-700" panose="020B0803030303020204" pitchFamily="34" charset="0"/>
                <a:ea typeface="나눔스퀘어 ExtraBold" panose="020B0600000101010101" pitchFamily="50" charset="-127"/>
                <a:cs typeface="Menlo" panose="020B0609030804020204" pitchFamily="49" charset="0"/>
              </a:endParaRPr>
            </a:p>
          </p:txBody>
        </p:sp>
        <p:sp>
          <p:nvSpPr>
            <p:cNvPr id="21" name="왼쪽 화살표 52">
              <a:extLst>
                <a:ext uri="{FF2B5EF4-FFF2-40B4-BE49-F238E27FC236}">
                  <a16:creationId xmlns:a16="http://schemas.microsoft.com/office/drawing/2014/main" id="{7BC94C22-2B6F-4D0F-8256-F861F72FE8F8}"/>
                </a:ext>
              </a:extLst>
            </p:cNvPr>
            <p:cNvSpPr/>
            <p:nvPr/>
          </p:nvSpPr>
          <p:spPr>
            <a:xfrm rot="10800000">
              <a:off x="5382606" y="3774045"/>
              <a:ext cx="840639" cy="200741"/>
            </a:xfrm>
            <a:prstGeom prst="leftArrow">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2" name="TextBox 21">
              <a:extLst>
                <a:ext uri="{FF2B5EF4-FFF2-40B4-BE49-F238E27FC236}">
                  <a16:creationId xmlns:a16="http://schemas.microsoft.com/office/drawing/2014/main" id="{9FBFE92A-0192-40A8-8938-26EE10D8E55A}"/>
                </a:ext>
              </a:extLst>
            </p:cNvPr>
            <p:cNvSpPr txBox="1"/>
            <p:nvPr/>
          </p:nvSpPr>
          <p:spPr>
            <a:xfrm>
              <a:off x="5938611" y="3050320"/>
              <a:ext cx="1269141"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Giao</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dịch</a:t>
              </a:r>
              <a:endPar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endParaRPr>
            </a:p>
            <a:p>
              <a:pPr algn="ct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người</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dùng</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sp>
          <p:nvSpPr>
            <p:cNvPr id="23" name="TextBox 22">
              <a:extLst>
                <a:ext uri="{FF2B5EF4-FFF2-40B4-BE49-F238E27FC236}">
                  <a16:creationId xmlns:a16="http://schemas.microsoft.com/office/drawing/2014/main" id="{D641D2A9-8E01-44C3-AA07-926E49D8A53C}"/>
                </a:ext>
              </a:extLst>
            </p:cNvPr>
            <p:cNvSpPr txBox="1"/>
            <p:nvPr/>
          </p:nvSpPr>
          <p:spPr>
            <a:xfrm>
              <a:off x="6559757" y="2858224"/>
              <a:ext cx="1269141"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Dữ</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liệu</a:t>
              </a:r>
              <a:endPar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endParaRPr>
            </a:p>
            <a:p>
              <a:pPr algn="ct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Sensor</a:t>
              </a:r>
            </a:p>
          </p:txBody>
        </p:sp>
        <p:sp>
          <p:nvSpPr>
            <p:cNvPr id="24" name="TextBox 23">
              <a:extLst>
                <a:ext uri="{FF2B5EF4-FFF2-40B4-BE49-F238E27FC236}">
                  <a16:creationId xmlns:a16="http://schemas.microsoft.com/office/drawing/2014/main" id="{15F4150B-A2EA-44F5-9AC8-4CA1BE87C003}"/>
                </a:ext>
              </a:extLst>
            </p:cNvPr>
            <p:cNvSpPr txBox="1"/>
            <p:nvPr/>
          </p:nvSpPr>
          <p:spPr>
            <a:xfrm>
              <a:off x="7220243" y="3041101"/>
              <a:ext cx="1269141"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Hồ</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sơ</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p>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khách</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hàng</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sp>
          <p:nvSpPr>
            <p:cNvPr id="25" name="TextBox 24">
              <a:extLst>
                <a:ext uri="{FF2B5EF4-FFF2-40B4-BE49-F238E27FC236}">
                  <a16:creationId xmlns:a16="http://schemas.microsoft.com/office/drawing/2014/main" id="{6C9A770D-6D35-4EDF-BF22-B961EC27E585}"/>
                </a:ext>
              </a:extLst>
            </p:cNvPr>
            <p:cNvSpPr txBox="1"/>
            <p:nvPr/>
          </p:nvSpPr>
          <p:spPr>
            <a:xfrm>
              <a:off x="5951312" y="4438855"/>
              <a:ext cx="986574"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Phân</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tích</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p>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hàng</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loạt</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sp>
          <p:nvSpPr>
            <p:cNvPr id="26" name="TextBox 25">
              <a:extLst>
                <a:ext uri="{FF2B5EF4-FFF2-40B4-BE49-F238E27FC236}">
                  <a16:creationId xmlns:a16="http://schemas.microsoft.com/office/drawing/2014/main" id="{60D4F7A3-5CDE-450D-8964-1B6719F45E5A}"/>
                </a:ext>
              </a:extLst>
            </p:cNvPr>
            <p:cNvSpPr txBox="1"/>
            <p:nvPr/>
          </p:nvSpPr>
          <p:spPr>
            <a:xfrm>
              <a:off x="7467416" y="4495300"/>
              <a:ext cx="895534" cy="246221"/>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Khuyến</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nghị</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sp>
          <p:nvSpPr>
            <p:cNvPr id="27" name="TextBox 26">
              <a:extLst>
                <a:ext uri="{FF2B5EF4-FFF2-40B4-BE49-F238E27FC236}">
                  <a16:creationId xmlns:a16="http://schemas.microsoft.com/office/drawing/2014/main" id="{7AE9BD04-60C4-465E-9D5F-357789548F98}"/>
                </a:ext>
              </a:extLst>
            </p:cNvPr>
            <p:cNvSpPr txBox="1"/>
            <p:nvPr/>
          </p:nvSpPr>
          <p:spPr>
            <a:xfrm>
              <a:off x="6707906" y="4685999"/>
              <a:ext cx="986574"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Phát</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hiện</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p>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gian</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lận</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grpSp>
          <p:nvGrpSpPr>
            <p:cNvPr id="28" name="그룹 27">
              <a:extLst>
                <a:ext uri="{FF2B5EF4-FFF2-40B4-BE49-F238E27FC236}">
                  <a16:creationId xmlns:a16="http://schemas.microsoft.com/office/drawing/2014/main" id="{776D0EB2-46D7-4EF5-9C2E-34061833008E}"/>
                </a:ext>
              </a:extLst>
            </p:cNvPr>
            <p:cNvGrpSpPr/>
            <p:nvPr/>
          </p:nvGrpSpPr>
          <p:grpSpPr>
            <a:xfrm>
              <a:off x="4520356" y="3585597"/>
              <a:ext cx="654709" cy="585176"/>
              <a:chOff x="-98606" y="3212279"/>
              <a:chExt cx="654709" cy="841560"/>
            </a:xfrm>
            <a:solidFill>
              <a:srgbClr val="E8E8E8"/>
            </a:solidFill>
          </p:grpSpPr>
          <p:sp>
            <p:nvSpPr>
              <p:cNvPr id="48" name="원통 153">
                <a:extLst>
                  <a:ext uri="{FF2B5EF4-FFF2-40B4-BE49-F238E27FC236}">
                    <a16:creationId xmlns:a16="http://schemas.microsoft.com/office/drawing/2014/main" id="{591B06E7-F78C-4A2C-820C-AA623C6E11B8}"/>
                  </a:ext>
                </a:extLst>
              </p:cNvPr>
              <p:cNvSpPr/>
              <p:nvPr/>
            </p:nvSpPr>
            <p:spPr>
              <a:xfrm>
                <a:off x="-98606" y="3711852"/>
                <a:ext cx="654709" cy="341987"/>
              </a:xfrm>
              <a:prstGeom prst="can">
                <a:avLst>
                  <a:gd name="adj" fmla="val 5000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49" name="원통 154">
                <a:extLst>
                  <a:ext uri="{FF2B5EF4-FFF2-40B4-BE49-F238E27FC236}">
                    <a16:creationId xmlns:a16="http://schemas.microsoft.com/office/drawing/2014/main" id="{432770F5-BB0B-4BA3-A192-72E5669C306D}"/>
                  </a:ext>
                </a:extLst>
              </p:cNvPr>
              <p:cNvSpPr/>
              <p:nvPr/>
            </p:nvSpPr>
            <p:spPr>
              <a:xfrm>
                <a:off x="-98606" y="3462626"/>
                <a:ext cx="654709" cy="341987"/>
              </a:xfrm>
              <a:prstGeom prst="can">
                <a:avLst>
                  <a:gd name="adj" fmla="val 5000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50" name="원통 155">
                <a:extLst>
                  <a:ext uri="{FF2B5EF4-FFF2-40B4-BE49-F238E27FC236}">
                    <a16:creationId xmlns:a16="http://schemas.microsoft.com/office/drawing/2014/main" id="{EC56B331-5AD0-483E-9C76-5932D378600B}"/>
                  </a:ext>
                </a:extLst>
              </p:cNvPr>
              <p:cNvSpPr/>
              <p:nvPr/>
            </p:nvSpPr>
            <p:spPr>
              <a:xfrm>
                <a:off x="-98606" y="3212279"/>
                <a:ext cx="654709" cy="341987"/>
              </a:xfrm>
              <a:prstGeom prst="can">
                <a:avLst>
                  <a:gd name="adj" fmla="val 5000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grpSp>
        <p:grpSp>
          <p:nvGrpSpPr>
            <p:cNvPr id="29" name="그룹 28">
              <a:extLst>
                <a:ext uri="{FF2B5EF4-FFF2-40B4-BE49-F238E27FC236}">
                  <a16:creationId xmlns:a16="http://schemas.microsoft.com/office/drawing/2014/main" id="{86461136-715E-4BFE-B048-0B6E741E280C}"/>
                </a:ext>
              </a:extLst>
            </p:cNvPr>
            <p:cNvGrpSpPr/>
            <p:nvPr/>
          </p:nvGrpSpPr>
          <p:grpSpPr>
            <a:xfrm>
              <a:off x="2020802" y="3613866"/>
              <a:ext cx="654709" cy="585176"/>
              <a:chOff x="-98606" y="3212279"/>
              <a:chExt cx="654709" cy="841560"/>
            </a:xfrm>
            <a:solidFill>
              <a:srgbClr val="66A1FE"/>
            </a:solidFill>
          </p:grpSpPr>
          <p:sp>
            <p:nvSpPr>
              <p:cNvPr id="45" name="원통 158">
                <a:extLst>
                  <a:ext uri="{FF2B5EF4-FFF2-40B4-BE49-F238E27FC236}">
                    <a16:creationId xmlns:a16="http://schemas.microsoft.com/office/drawing/2014/main" id="{435E844B-ABFE-4DBC-B230-02865D20BF11}"/>
                  </a:ext>
                </a:extLst>
              </p:cNvPr>
              <p:cNvSpPr/>
              <p:nvPr/>
            </p:nvSpPr>
            <p:spPr>
              <a:xfrm>
                <a:off x="-98606" y="3711852"/>
                <a:ext cx="654709" cy="341987"/>
              </a:xfrm>
              <a:prstGeom prst="can">
                <a:avLst>
                  <a:gd name="adj" fmla="val 5000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6" name="원통 159">
                <a:extLst>
                  <a:ext uri="{FF2B5EF4-FFF2-40B4-BE49-F238E27FC236}">
                    <a16:creationId xmlns:a16="http://schemas.microsoft.com/office/drawing/2014/main" id="{29DEE358-C941-4300-94BB-89A213BE30A0}"/>
                  </a:ext>
                </a:extLst>
              </p:cNvPr>
              <p:cNvSpPr/>
              <p:nvPr/>
            </p:nvSpPr>
            <p:spPr>
              <a:xfrm>
                <a:off x="-98606" y="3462626"/>
                <a:ext cx="654709" cy="341987"/>
              </a:xfrm>
              <a:prstGeom prst="can">
                <a:avLst>
                  <a:gd name="adj" fmla="val 5000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47" name="원통 160">
                <a:extLst>
                  <a:ext uri="{FF2B5EF4-FFF2-40B4-BE49-F238E27FC236}">
                    <a16:creationId xmlns:a16="http://schemas.microsoft.com/office/drawing/2014/main" id="{62394605-468C-4319-9806-B435FC2B34DB}"/>
                  </a:ext>
                </a:extLst>
              </p:cNvPr>
              <p:cNvSpPr/>
              <p:nvPr/>
            </p:nvSpPr>
            <p:spPr>
              <a:xfrm>
                <a:off x="-98606" y="3212279"/>
                <a:ext cx="654709" cy="341987"/>
              </a:xfrm>
              <a:prstGeom prst="can">
                <a:avLst>
                  <a:gd name="adj" fmla="val 50000"/>
                </a:avLst>
              </a:prstGeom>
              <a:grp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cxnSp>
          <p:nvCxnSpPr>
            <p:cNvPr id="30" name="직선 연결선 29">
              <a:extLst>
                <a:ext uri="{FF2B5EF4-FFF2-40B4-BE49-F238E27FC236}">
                  <a16:creationId xmlns:a16="http://schemas.microsoft.com/office/drawing/2014/main" id="{11F0FD98-06CB-4998-A9A8-46C1544CBF19}"/>
                </a:ext>
              </a:extLst>
            </p:cNvPr>
            <p:cNvCxnSpPr>
              <a:cxnSpLocks/>
              <a:stCxn id="13" idx="2"/>
              <a:endCxn id="47" idx="2"/>
            </p:cNvCxnSpPr>
            <p:nvPr/>
          </p:nvCxnSpPr>
          <p:spPr>
            <a:xfrm>
              <a:off x="1703111" y="3460261"/>
              <a:ext cx="317691" cy="272505"/>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97D142AC-4E74-48F4-8353-F8DAD7168A84}"/>
                </a:ext>
              </a:extLst>
            </p:cNvPr>
            <p:cNvCxnSpPr>
              <a:cxnSpLocks/>
              <a:stCxn id="14" idx="2"/>
              <a:endCxn id="47" idx="1"/>
            </p:cNvCxnSpPr>
            <p:nvPr/>
          </p:nvCxnSpPr>
          <p:spPr>
            <a:xfrm flipH="1">
              <a:off x="2348157" y="3258334"/>
              <a:ext cx="370" cy="355532"/>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F3E0C112-09EF-49CA-9DD1-98FBEBB3DE01}"/>
                </a:ext>
              </a:extLst>
            </p:cNvPr>
            <p:cNvCxnSpPr>
              <a:cxnSpLocks/>
              <a:stCxn id="15" idx="2"/>
              <a:endCxn id="47" idx="4"/>
            </p:cNvCxnSpPr>
            <p:nvPr/>
          </p:nvCxnSpPr>
          <p:spPr>
            <a:xfrm flipH="1">
              <a:off x="2675511" y="3460261"/>
              <a:ext cx="299192" cy="272505"/>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EBF8E74C-B8CB-4E54-85C4-8B2DD6CFABF6}"/>
                </a:ext>
              </a:extLst>
            </p:cNvPr>
            <p:cNvCxnSpPr>
              <a:cxnSpLocks/>
              <a:stCxn id="34" idx="2"/>
              <a:endCxn id="50" idx="1"/>
            </p:cNvCxnSpPr>
            <p:nvPr/>
          </p:nvCxnSpPr>
          <p:spPr>
            <a:xfrm flipH="1">
              <a:off x="4847711" y="3258334"/>
              <a:ext cx="1216" cy="327263"/>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40DACED-92FE-4B15-9D0B-4AE26F4920D9}"/>
                </a:ext>
              </a:extLst>
            </p:cNvPr>
            <p:cNvSpPr txBox="1"/>
            <p:nvPr/>
          </p:nvSpPr>
          <p:spPr>
            <a:xfrm>
              <a:off x="4214356" y="2858224"/>
              <a:ext cx="1269141" cy="400110"/>
            </a:xfrm>
            <a:prstGeom prst="rect">
              <a:avLst/>
            </a:prstGeom>
            <a:noFill/>
          </p:spPr>
          <p:txBody>
            <a:bodyPr wrap="square" rtlCol="0">
              <a:spAutoFit/>
            </a:bodyPr>
            <a:lstStyle/>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Phát</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hiện</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p>
            <a:p>
              <a:pPr algn="ct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gian</a:t>
              </a:r>
              <a:r>
                <a:rPr lang="en-US" altLang="ko-KR" sz="1000" dirty="0">
                  <a:solidFill>
                    <a:schemeClr val="bg1"/>
                  </a:solidFill>
                  <a:latin typeface="SamsungOne-500C" panose="020B0606030303020204" pitchFamily="34" charset="0"/>
                  <a:ea typeface="SamsungOne-500C" panose="020B0606030303020204" pitchFamily="34" charset="0"/>
                  <a:cs typeface="Menlo" panose="020B0609030804020204" pitchFamily="49" charset="0"/>
                </a:rPr>
                <a:t> </a:t>
              </a:r>
              <a:r>
                <a:rPr lang="en-US" altLang="ko-KR" sz="1000" dirty="0" err="1">
                  <a:solidFill>
                    <a:schemeClr val="bg1"/>
                  </a:solidFill>
                  <a:latin typeface="SamsungOne-500C" panose="020B0606030303020204" pitchFamily="34" charset="0"/>
                  <a:ea typeface="SamsungOne-500C" panose="020B0606030303020204" pitchFamily="34" charset="0"/>
                  <a:cs typeface="Menlo" panose="020B0609030804020204" pitchFamily="49" charset="0"/>
                </a:rPr>
                <a:t>lận</a:t>
              </a:r>
              <a:endParaRPr lang="ko-KR" altLang="en-US" sz="1000" dirty="0">
                <a:solidFill>
                  <a:schemeClr val="bg1"/>
                </a:solidFill>
                <a:latin typeface="SamsungOne-500C" panose="020B0606030303020204" pitchFamily="34" charset="0"/>
                <a:ea typeface="SamsungOneKorean 400" panose="020B0503030303020204" pitchFamily="50" charset="-127"/>
                <a:cs typeface="Menlo" panose="020B0609030804020204" pitchFamily="49" charset="0"/>
              </a:endParaRPr>
            </a:p>
          </p:txBody>
        </p:sp>
        <p:cxnSp>
          <p:nvCxnSpPr>
            <p:cNvPr id="35" name="직선 연결선 34">
              <a:extLst>
                <a:ext uri="{FF2B5EF4-FFF2-40B4-BE49-F238E27FC236}">
                  <a16:creationId xmlns:a16="http://schemas.microsoft.com/office/drawing/2014/main" id="{12F47FAB-6F60-426E-ACD6-C2F2226C1F7F}"/>
                </a:ext>
              </a:extLst>
            </p:cNvPr>
            <p:cNvCxnSpPr>
              <a:cxnSpLocks/>
              <a:stCxn id="16" idx="2"/>
              <a:endCxn id="50" idx="2"/>
            </p:cNvCxnSpPr>
            <p:nvPr/>
          </p:nvCxnSpPr>
          <p:spPr>
            <a:xfrm>
              <a:off x="4236133" y="3460261"/>
              <a:ext cx="284223" cy="244236"/>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613EB7C5-41DD-449F-B4DC-FE3159722E57}"/>
                </a:ext>
              </a:extLst>
            </p:cNvPr>
            <p:cNvCxnSpPr>
              <a:cxnSpLocks/>
              <a:stCxn id="17" idx="2"/>
              <a:endCxn id="50" idx="4"/>
            </p:cNvCxnSpPr>
            <p:nvPr/>
          </p:nvCxnSpPr>
          <p:spPr>
            <a:xfrm flipH="1">
              <a:off x="5175065" y="3362817"/>
              <a:ext cx="405453" cy="341680"/>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1F1C945-6ABF-4722-B94C-B0B23C94738F}"/>
                </a:ext>
              </a:extLst>
            </p:cNvPr>
            <p:cNvCxnSpPr>
              <a:cxnSpLocks/>
              <a:stCxn id="23" idx="2"/>
              <a:endCxn id="40" idx="1"/>
            </p:cNvCxnSpPr>
            <p:nvPr/>
          </p:nvCxnSpPr>
          <p:spPr>
            <a:xfrm>
              <a:off x="7194328" y="3258334"/>
              <a:ext cx="2041" cy="296187"/>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02337E78-6775-4E86-9D0B-A5695A45169F}"/>
                </a:ext>
              </a:extLst>
            </p:cNvPr>
            <p:cNvCxnSpPr>
              <a:cxnSpLocks/>
              <a:stCxn id="22" idx="2"/>
            </p:cNvCxnSpPr>
            <p:nvPr/>
          </p:nvCxnSpPr>
          <p:spPr>
            <a:xfrm>
              <a:off x="6573182" y="3450430"/>
              <a:ext cx="100668" cy="163436"/>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54484EB7-B81A-447E-8A3B-1716AC1E2F73}"/>
                </a:ext>
              </a:extLst>
            </p:cNvPr>
            <p:cNvCxnSpPr>
              <a:cxnSpLocks/>
              <a:stCxn id="24" idx="2"/>
            </p:cNvCxnSpPr>
            <p:nvPr/>
          </p:nvCxnSpPr>
          <p:spPr>
            <a:xfrm flipH="1">
              <a:off x="7713530" y="3441211"/>
              <a:ext cx="141284" cy="172655"/>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sp>
          <p:nvSpPr>
            <p:cNvPr id="40" name="원통 149">
              <a:extLst>
                <a:ext uri="{FF2B5EF4-FFF2-40B4-BE49-F238E27FC236}">
                  <a16:creationId xmlns:a16="http://schemas.microsoft.com/office/drawing/2014/main" id="{AA7C8C63-D3BC-4DB6-B023-92E3C9EBEF8E}"/>
                </a:ext>
              </a:extLst>
            </p:cNvPr>
            <p:cNvSpPr/>
            <p:nvPr/>
          </p:nvSpPr>
          <p:spPr>
            <a:xfrm>
              <a:off x="6417897" y="3554521"/>
              <a:ext cx="1556943" cy="820615"/>
            </a:xfrm>
            <a:prstGeom prst="can">
              <a:avLst/>
            </a:prstGeom>
            <a:solidFill>
              <a:srgbClr val="1F45B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41" name="TextBox 40">
              <a:extLst>
                <a:ext uri="{FF2B5EF4-FFF2-40B4-BE49-F238E27FC236}">
                  <a16:creationId xmlns:a16="http://schemas.microsoft.com/office/drawing/2014/main" id="{192E6D70-8FCC-4434-A081-695C8320ADE4}"/>
                </a:ext>
              </a:extLst>
            </p:cNvPr>
            <p:cNvSpPr txBox="1"/>
            <p:nvPr/>
          </p:nvSpPr>
          <p:spPr>
            <a:xfrm>
              <a:off x="6449175" y="3800585"/>
              <a:ext cx="1492654" cy="523220"/>
            </a:xfrm>
            <a:prstGeom prst="rect">
              <a:avLst/>
            </a:prstGeom>
            <a:noFill/>
          </p:spPr>
          <p:txBody>
            <a:bodyPr wrap="square" rtlCol="0">
              <a:sp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Công</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cụ</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quản</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trị</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dữ</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liệu</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42" name="직선 연결선 41">
              <a:extLst>
                <a:ext uri="{FF2B5EF4-FFF2-40B4-BE49-F238E27FC236}">
                  <a16:creationId xmlns:a16="http://schemas.microsoft.com/office/drawing/2014/main" id="{3193D13D-A0E4-468F-B054-9B84273355E1}"/>
                </a:ext>
              </a:extLst>
            </p:cNvPr>
            <p:cNvCxnSpPr>
              <a:cxnSpLocks/>
              <a:stCxn id="25" idx="0"/>
            </p:cNvCxnSpPr>
            <p:nvPr/>
          </p:nvCxnSpPr>
          <p:spPr>
            <a:xfrm flipV="1">
              <a:off x="6444599" y="4323678"/>
              <a:ext cx="128583" cy="115177"/>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7F2C6D38-159E-42B5-BE52-EAE2BACD3966}"/>
                </a:ext>
              </a:extLst>
            </p:cNvPr>
            <p:cNvCxnSpPr>
              <a:cxnSpLocks/>
              <a:stCxn id="40" idx="3"/>
              <a:endCxn id="27" idx="0"/>
            </p:cNvCxnSpPr>
            <p:nvPr/>
          </p:nvCxnSpPr>
          <p:spPr>
            <a:xfrm>
              <a:off x="7196369" y="4375136"/>
              <a:ext cx="4824" cy="310863"/>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F0912B2C-A180-4D96-AF22-6D24246FEEB6}"/>
                </a:ext>
              </a:extLst>
            </p:cNvPr>
            <p:cNvCxnSpPr>
              <a:cxnSpLocks/>
              <a:stCxn id="26" idx="0"/>
            </p:cNvCxnSpPr>
            <p:nvPr/>
          </p:nvCxnSpPr>
          <p:spPr>
            <a:xfrm flipH="1" flipV="1">
              <a:off x="7828899" y="4380124"/>
              <a:ext cx="86284" cy="115176"/>
            </a:xfrm>
            <a:prstGeom prst="line">
              <a:avLst/>
            </a:prstGeom>
            <a:ln w="12700">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46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en-US" altLang="ko-KR" dirty="0">
                <a:ea typeface="SamsungOneKorean 400" panose="020B0503030303020204" pitchFamily="50" charset="-127"/>
              </a:rPr>
              <a:t>Apache HBase - the Hadoop NoSQL</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D3F6BCE-D3A1-44AF-9D75-C539C00192F5}"/>
              </a:ext>
            </a:extLst>
          </p:cNvPr>
          <p:cNvSpPr>
            <a:spLocks noGrp="1"/>
          </p:cNvSpPr>
          <p:nvPr>
            <p:ph type="body" sz="quarter" idx="15"/>
          </p:nvPr>
        </p:nvSpPr>
        <p:spPr/>
        <p:txBody>
          <a:bodyPr/>
          <a:lstStyle/>
          <a:p>
            <a:r>
              <a:rPr lang="en-US" altLang="ko-KR" dirty="0" err="1"/>
              <a:t>Hiệu</a:t>
            </a:r>
            <a:r>
              <a:rPr lang="en-US" altLang="ko-KR" dirty="0"/>
              <a:t> </a:t>
            </a:r>
            <a:r>
              <a:rPr lang="en-US" altLang="ko-KR" dirty="0" err="1"/>
              <a:t>quả</a:t>
            </a:r>
            <a:r>
              <a:rPr lang="en-US" altLang="ko-KR" dirty="0"/>
              <a:t>:</a:t>
            </a:r>
          </a:p>
          <a:p>
            <a:pPr lvl="1"/>
            <a:r>
              <a:rPr lang="vi-VN" altLang="ko-KR" dirty="0"/>
              <a:t>Tìm và viết hiệu quả các hàng riêng lẻ</a:t>
            </a:r>
          </a:p>
          <a:p>
            <a:pPr lvl="1"/>
            <a:r>
              <a:rPr lang="vi-VN" altLang="ko-KR" dirty="0"/>
              <a:t>Tích lũy dữ liệu với thông lượng cao</a:t>
            </a:r>
            <a:endParaRPr lang="en-US" altLang="ko-KR" dirty="0"/>
          </a:p>
          <a:p>
            <a:pPr lvl="1"/>
            <a:endParaRPr lang="en-US" altLang="ko-KR" dirty="0"/>
          </a:p>
          <a:p>
            <a:endParaRPr lang="en-US" altLang="ko-KR" dirty="0"/>
          </a:p>
          <a:p>
            <a:pPr lvl="1"/>
            <a:endParaRPr lang="en-US" altLang="ko-KR" dirty="0"/>
          </a:p>
          <a:p>
            <a:pPr lvl="1"/>
            <a:endParaRPr lang="en-US" altLang="ko-KR" dirty="0"/>
          </a:p>
          <a:p>
            <a:pPr lvl="1"/>
            <a:endParaRPr lang="en-US" altLang="ko-KR" dirty="0"/>
          </a:p>
          <a:p>
            <a:pPr lvl="1"/>
            <a:endParaRPr lang="ko-KR" altLang="en-US" dirty="0"/>
          </a:p>
        </p:txBody>
      </p:sp>
      <p:sp>
        <p:nvSpPr>
          <p:cNvPr id="6" name="텍스트 개체 틀 4">
            <a:extLst>
              <a:ext uri="{FF2B5EF4-FFF2-40B4-BE49-F238E27FC236}">
                <a16:creationId xmlns:a16="http://schemas.microsoft.com/office/drawing/2014/main" id="{89D630D9-A49A-B943-B7AA-DC6A46FBAB14}"/>
              </a:ext>
            </a:extLst>
          </p:cNvPr>
          <p:cNvSpPr txBox="1">
            <a:spLocks/>
          </p:cNvSpPr>
          <p:nvPr/>
        </p:nvSpPr>
        <p:spPr>
          <a:xfrm>
            <a:off x="5104739" y="2226566"/>
            <a:ext cx="3801546" cy="2249179"/>
          </a:xfrm>
          <a:prstGeom prst="rect">
            <a:avLst/>
          </a:prstGeom>
        </p:spPr>
        <p:txBody>
          <a:bodyPr/>
          <a:lstStyle>
            <a:lvl1pPr marL="177800" indent="-177800" algn="l" defTabSz="914400" rtl="0" eaLnBrk="1" latinLnBrk="1" hangingPunct="1">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914400"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dirty="0">
                <a:latin typeface="SamsungOne-400" panose="020B0503030303020204" pitchFamily="34" charset="0"/>
                <a:ea typeface="SamsungOne-400" panose="020B0503030303020204" pitchFamily="34" charset="0"/>
              </a:rPr>
              <a:t>Hạn chế:</a:t>
            </a:r>
          </a:p>
          <a:p>
            <a:pPr lvl="1"/>
            <a:r>
              <a:rPr lang="vi-VN" dirty="0">
                <a:latin typeface="SamsungOne-400" panose="020B0503030303020204" pitchFamily="34" charset="0"/>
                <a:ea typeface="SamsungOne-400" panose="020B0503030303020204" pitchFamily="34" charset="0"/>
              </a:rPr>
              <a:t>Quét có vấn đề</a:t>
            </a:r>
          </a:p>
          <a:p>
            <a:pPr lvl="1"/>
            <a:r>
              <a:rPr lang="vi-VN" dirty="0">
                <a:latin typeface="SamsungOne-400" panose="020B0503030303020204" pitchFamily="34" charset="0"/>
                <a:ea typeface="SamsungOne-400" panose="020B0503030303020204" pitchFamily="34" charset="0"/>
              </a:rPr>
              <a:t>Khả năng tiếp cận cardinality cao là vấn đề</a:t>
            </a:r>
          </a:p>
          <a:p>
            <a:pPr lvl="1"/>
            <a:r>
              <a:rPr lang="vi-VN" dirty="0">
                <a:latin typeface="SamsungOne-400" panose="020B0503030303020204" pitchFamily="34" charset="0"/>
                <a:ea typeface="SamsungOne-400" panose="020B0503030303020204" pitchFamily="34" charset="0"/>
              </a:rPr>
              <a:t>Hỗ trợ SQL </a:t>
            </a:r>
            <a:r>
              <a:rPr lang="en-US" dirty="0" err="1">
                <a:latin typeface="SamsungOne-400" panose="020B0503030303020204" pitchFamily="34" charset="0"/>
                <a:ea typeface="SamsungOne-400" panose="020B0503030303020204" pitchFamily="34" charset="0"/>
              </a:rPr>
              <a:t>không</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thật</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sự</a:t>
            </a:r>
            <a:r>
              <a:rPr lang="en-US" dirty="0">
                <a:latin typeface="SamsungOne-400" panose="020B0503030303020204" pitchFamily="34" charset="0"/>
                <a:ea typeface="SamsungOne-400" panose="020B0503030303020204" pitchFamily="34" charset="0"/>
              </a:rPr>
              <a:t> </a:t>
            </a:r>
            <a:r>
              <a:rPr lang="en-US" dirty="0" err="1">
                <a:latin typeface="SamsungOne-400" panose="020B0503030303020204" pitchFamily="34" charset="0"/>
                <a:ea typeface="SamsungOne-400" panose="020B0503030303020204" pitchFamily="34" charset="0"/>
              </a:rPr>
              <a:t>tốt</a:t>
            </a:r>
            <a:r>
              <a:rPr lang="en-US" dirty="0">
                <a:latin typeface="SamsungOne-400" panose="020B0503030303020204" pitchFamily="34" charset="0"/>
                <a:ea typeface="SamsungOne-400" panose="020B0503030303020204" pitchFamily="34" charset="0"/>
              </a:rPr>
              <a:t> do </a:t>
            </a:r>
            <a:r>
              <a:rPr lang="vi-VN" dirty="0">
                <a:latin typeface="SamsungOne-400" panose="020B0503030303020204" pitchFamily="34" charset="0"/>
                <a:ea typeface="SamsungOne-400" panose="020B0503030303020204" pitchFamily="34" charset="0"/>
              </a:rPr>
              <a:t>những điều trên</a:t>
            </a:r>
            <a:endParaRPr lang="en" dirty="0">
              <a:latin typeface="SamsungOne-400" panose="020B0503030303020204" pitchFamily="34" charset="0"/>
              <a:ea typeface="SamsungOne-400" panose="020B0503030303020204" pitchFamily="34" charset="0"/>
            </a:endParaRPr>
          </a:p>
          <a:p>
            <a:pPr lvl="1"/>
            <a:endParaRPr lang="en" dirty="0">
              <a:latin typeface="SamsungOne-400" panose="020B0503030303020204" pitchFamily="34" charset="0"/>
              <a:ea typeface="SamsungOne-400" panose="020B0503030303020204" pitchFamily="34" charset="0"/>
            </a:endParaRPr>
          </a:p>
          <a:p>
            <a:endParaRPr lang="en" dirty="0">
              <a:latin typeface="SamsungOne-400" panose="020B0503030303020204" pitchFamily="34" charset="0"/>
              <a:ea typeface="SamsungOne-400" panose="020B0503030303020204" pitchFamily="34" charset="0"/>
            </a:endParaRPr>
          </a:p>
          <a:p>
            <a:pPr lvl="1"/>
            <a:endParaRPr lang="en" dirty="0">
              <a:latin typeface="SamsungOne-400" panose="020B0503030303020204" pitchFamily="34" charset="0"/>
              <a:ea typeface="SamsungOne-400" panose="020B0503030303020204" pitchFamily="34" charset="0"/>
            </a:endParaRPr>
          </a:p>
          <a:p>
            <a:pPr lvl="1"/>
            <a:endParaRPr lang="en" dirty="0">
              <a:latin typeface="SamsungOne-400" panose="020B0503030303020204" pitchFamily="34" charset="0"/>
              <a:ea typeface="SamsungOne-400" panose="020B0503030303020204" pitchFamily="34" charset="0"/>
            </a:endParaRPr>
          </a:p>
          <a:p>
            <a:pPr lvl="1"/>
            <a:endParaRPr lang="en" dirty="0">
              <a:latin typeface="SamsungOne-400" panose="020B0503030303020204" pitchFamily="34" charset="0"/>
              <a:ea typeface="SamsungOne-400" panose="020B0503030303020204" pitchFamily="34" charset="0"/>
            </a:endParaRPr>
          </a:p>
          <a:p>
            <a:pPr lvl="1"/>
            <a:endParaRPr lang="en" altLang="ko-KR" dirty="0">
              <a:latin typeface="SamsungOne-400" panose="020B0503030303020204" pitchFamily="34" charset="0"/>
              <a:ea typeface="SamsungOne-400" panose="020B0503030303020204" pitchFamily="34" charset="0"/>
            </a:endParaRPr>
          </a:p>
        </p:txBody>
      </p:sp>
      <p:pic>
        <p:nvPicPr>
          <p:cNvPr id="8" name="Picture 7">
            <a:extLst>
              <a:ext uri="{FF2B5EF4-FFF2-40B4-BE49-F238E27FC236}">
                <a16:creationId xmlns:a16="http://schemas.microsoft.com/office/drawing/2014/main" id="{B8730106-6F96-8C4A-BADF-4885666A63A7}"/>
              </a:ext>
            </a:extLst>
          </p:cNvPr>
          <p:cNvPicPr>
            <a:picLocks noChangeAspect="1"/>
          </p:cNvPicPr>
          <p:nvPr/>
        </p:nvPicPr>
        <p:blipFill>
          <a:blip r:embed="rId5"/>
          <a:stretch>
            <a:fillRect/>
          </a:stretch>
        </p:blipFill>
        <p:spPr>
          <a:xfrm>
            <a:off x="2867154" y="4841173"/>
            <a:ext cx="3961444" cy="967113"/>
          </a:xfrm>
          <a:prstGeom prst="rect">
            <a:avLst/>
          </a:prstGeom>
        </p:spPr>
      </p:pic>
    </p:spTree>
    <p:extLst>
      <p:ext uri="{BB962C8B-B14F-4D97-AF65-F5344CB8AC3E}">
        <p14:creationId xmlns:p14="http://schemas.microsoft.com/office/powerpoint/2010/main" val="12712850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4A600A5F-1FF5-4877-9DD7-33F734FB991D}"/>
              </a:ext>
            </a:extLst>
          </p:cNvPr>
          <p:cNvSpPr>
            <a:spLocks noGrp="1"/>
          </p:cNvSpPr>
          <p:nvPr>
            <p:ph type="body" sz="quarter" idx="11"/>
          </p:nvPr>
        </p:nvSpPr>
        <p:spPr>
          <a:xfrm>
            <a:off x="535872" y="1523052"/>
            <a:ext cx="9037106" cy="493776"/>
          </a:xfrm>
        </p:spPr>
        <p:txBody>
          <a:bodyPr/>
          <a:lstStyle/>
          <a:p>
            <a:r>
              <a:rPr lang="vi-VN" altLang="ko-KR" dirty="0">
                <a:ea typeface="SamsungOneKorean 400" panose="020B0503030303020204" pitchFamily="50" charset="-127"/>
              </a:rPr>
              <a:t>Cơ sở dữ liệu quan hệ (SQL) VS NoSQL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53B83A20-8F85-4135-ADF9-44A4A527D3D7}"/>
              </a:ext>
            </a:extLst>
          </p:cNvPr>
          <p:cNvSpPr>
            <a:spLocks noGrp="1"/>
          </p:cNvSpPr>
          <p:nvPr>
            <p:ph type="body" sz="quarter" idx="15"/>
          </p:nvPr>
        </p:nvSpPr>
        <p:spPr/>
        <p:txBody>
          <a:bodyPr/>
          <a:lstStyle/>
          <a:p>
            <a:r>
              <a:rPr lang="vi-VN" altLang="ko-KR" dirty="0"/>
              <a:t>Cơ sở dữ liệu quan hệ</a:t>
            </a:r>
            <a:endParaRPr lang="en-US" altLang="ko-KR" dirty="0"/>
          </a:p>
          <a:p>
            <a:pPr lvl="1"/>
            <a:r>
              <a:rPr lang="vi-VN" altLang="ko-KR" dirty="0"/>
              <a:t>Cơ sở dữ liệu quan hệ cung cấp cơ chế lưu trữ và truy xuất dữ liệu thông qua các mối quan hệ bảng.</a:t>
            </a:r>
          </a:p>
          <a:p>
            <a:pPr lvl="1"/>
            <a:r>
              <a:rPr lang="vi-VN" altLang="ko-KR" dirty="0"/>
              <a:t>Một bảng bao gồm các hàng (bản ghi, bộ dữ liệu) và cột (trường, mục).</a:t>
            </a:r>
          </a:p>
          <a:p>
            <a:pPr lvl="1"/>
            <a:r>
              <a:rPr lang="vi-VN" altLang="ko-KR" dirty="0"/>
              <a:t>Tổ chức dữ liệu liên quan đến các giá trị của các trường bảng</a:t>
            </a:r>
          </a:p>
          <a:p>
            <a:pPr lvl="1"/>
            <a:r>
              <a:rPr lang="vi-VN" altLang="ko-KR" dirty="0"/>
              <a:t>Ví dụ) MySQL, DB2, Oracle, MS-SQL</a:t>
            </a:r>
            <a:endParaRPr lang="en-US" altLang="ko-KR" dirty="0"/>
          </a:p>
          <a:p>
            <a:pPr marL="177800" lvl="1" indent="0">
              <a:buNone/>
            </a:pPr>
            <a:endParaRPr lang="en-US" altLang="ko-KR" dirty="0"/>
          </a:p>
          <a:p>
            <a:r>
              <a:rPr lang="en-US" altLang="ko-KR" dirty="0"/>
              <a:t>NoSQL</a:t>
            </a:r>
          </a:p>
          <a:p>
            <a:pPr lvl="1"/>
            <a:r>
              <a:rPr lang="vi-VN" altLang="ko-KR" dirty="0"/>
              <a:t>Dễ dàng nhân bản và hỗ trợ API đơn giản</a:t>
            </a:r>
          </a:p>
          <a:p>
            <a:pPr lvl="1"/>
            <a:r>
              <a:rPr lang="vi-VN" altLang="ko-KR" dirty="0"/>
              <a:t>Cơ sở dữ liệu phi quan hệ (Lược đồ không có bảng)</a:t>
            </a:r>
          </a:p>
          <a:p>
            <a:pPr lvl="1"/>
            <a:r>
              <a:rPr lang="vi-VN" altLang="ko-KR" dirty="0"/>
              <a:t>Lý tưởng cho dữ liệu lớn và hệ thống thời gian thực</a:t>
            </a:r>
          </a:p>
          <a:p>
            <a:pPr lvl="1"/>
            <a:r>
              <a:rPr lang="vi-VN" altLang="ko-KR" dirty="0"/>
              <a:t>Các loại cơ sở dữ liệu NoSQL khác nhau</a:t>
            </a:r>
          </a:p>
          <a:p>
            <a:pPr lvl="1"/>
            <a:r>
              <a:rPr lang="vi-VN" altLang="ko-KR" dirty="0"/>
              <a:t>Ví dụ) HBase, Cassandra, MongoDB</a:t>
            </a:r>
            <a:endParaRPr lang="ko-KR" altLang="en-US" dirty="0"/>
          </a:p>
        </p:txBody>
      </p:sp>
    </p:spTree>
    <p:extLst>
      <p:ext uri="{BB962C8B-B14F-4D97-AF65-F5344CB8AC3E}">
        <p14:creationId xmlns:p14="http://schemas.microsoft.com/office/powerpoint/2010/main" val="11741498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8D4E15F9-15BB-4DCB-8A64-F2E30D3CE601}"/>
              </a:ext>
            </a:extLst>
          </p:cNvPr>
          <p:cNvSpPr>
            <a:spLocks noGrp="1"/>
          </p:cNvSpPr>
          <p:nvPr>
            <p:ph type="body" sz="quarter" idx="11"/>
          </p:nvPr>
        </p:nvSpPr>
        <p:spPr>
          <a:xfrm>
            <a:off x="535872" y="1523052"/>
            <a:ext cx="9059684" cy="493776"/>
          </a:xfrm>
        </p:spPr>
        <p:txBody>
          <a:bodyPr/>
          <a:lstStyle/>
          <a:p>
            <a:r>
              <a:rPr lang="vi-VN" altLang="ko-KR" dirty="0">
                <a:ea typeface="SamsungOneKorean 400" panose="020B0503030303020204" pitchFamily="50" charset="-127"/>
              </a:rPr>
              <a:t>Cơ sở dữ liệu quan hệ (SQL) VS NoSQL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aphicFrame>
        <p:nvGraphicFramePr>
          <p:cNvPr id="7" name="표 6">
            <a:extLst>
              <a:ext uri="{FF2B5EF4-FFF2-40B4-BE49-F238E27FC236}">
                <a16:creationId xmlns:a16="http://schemas.microsoft.com/office/drawing/2014/main" id="{0388F14D-E5F5-43DE-8434-5E99B3D93031}"/>
              </a:ext>
            </a:extLst>
          </p:cNvPr>
          <p:cNvGraphicFramePr>
            <a:graphicFrameLocks noGrp="1"/>
          </p:cNvGraphicFramePr>
          <p:nvPr>
            <p:extLst>
              <p:ext uri="{D42A27DB-BD31-4B8C-83A1-F6EECF244321}">
                <p14:modId xmlns:p14="http://schemas.microsoft.com/office/powerpoint/2010/main" val="4262933781"/>
              </p:ext>
            </p:extLst>
          </p:nvPr>
        </p:nvGraphicFramePr>
        <p:xfrm>
          <a:off x="535872" y="2236816"/>
          <a:ext cx="8820000" cy="4022807"/>
        </p:xfrm>
        <a:graphic>
          <a:graphicData uri="http://schemas.openxmlformats.org/drawingml/2006/table">
            <a:tbl>
              <a:tblPr/>
              <a:tblGrid>
                <a:gridCol w="1440000">
                  <a:extLst>
                    <a:ext uri="{9D8B030D-6E8A-4147-A177-3AD203B41FA5}">
                      <a16:colId xmlns:a16="http://schemas.microsoft.com/office/drawing/2014/main" val="394888715"/>
                    </a:ext>
                  </a:extLst>
                </a:gridCol>
                <a:gridCol w="3883061">
                  <a:extLst>
                    <a:ext uri="{9D8B030D-6E8A-4147-A177-3AD203B41FA5}">
                      <a16:colId xmlns:a16="http://schemas.microsoft.com/office/drawing/2014/main" val="148328333"/>
                    </a:ext>
                  </a:extLst>
                </a:gridCol>
                <a:gridCol w="3496939">
                  <a:extLst>
                    <a:ext uri="{9D8B030D-6E8A-4147-A177-3AD203B41FA5}">
                      <a16:colId xmlns:a16="http://schemas.microsoft.com/office/drawing/2014/main" val="4038178578"/>
                    </a:ext>
                  </a:extLst>
                </a:gridCol>
              </a:tblGrid>
              <a:tr h="360000">
                <a:tc>
                  <a:txBody>
                    <a:bodyPr/>
                    <a:lstStyle/>
                    <a:p>
                      <a:pPr marL="0" algn="l" defTabSz="844083" rtl="0" eaLnBrk="1" latinLnBrk="1" hangingPunct="1"/>
                      <a:endParaRPr lang="ko-KR" altLang="en-US"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44000" marR="72000" anchor="ctr">
                    <a:lnL w="12700" cmpd="sng">
                      <a:noFill/>
                      <a:prstDash val="solid"/>
                    </a:lnL>
                    <a:lnR w="6350" cap="flat" cmpd="sng" algn="ctr">
                      <a:solidFill>
                        <a:schemeClr val="bg1">
                          <a:lumMod val="6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844083" rtl="0" eaLnBrk="1" latinLnBrk="1" hangingPunct="1"/>
                      <a:r>
                        <a:rPr lang="en-US" altLang="ko-KR" sz="1200" b="0" kern="120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Cơ</a:t>
                      </a:r>
                      <a:r>
                        <a:rPr lang="en-US" altLang="ko-KR" sz="1200" b="0" kern="1200" baseline="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sở</a:t>
                      </a:r>
                      <a:r>
                        <a:rPr lang="en-US" altLang="ko-KR" sz="1200" b="0" kern="1200" baseline="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quan</a:t>
                      </a:r>
                      <a:r>
                        <a:rPr lang="en-US" altLang="ko-KR" sz="1200" b="0" kern="1200" baseline="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hệ</a:t>
                      </a:r>
                      <a:r>
                        <a:rPr lang="en-US" altLang="ko-KR" sz="1200" b="0" kern="1200" baseline="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dữ</a:t>
                      </a:r>
                      <a:r>
                        <a:rPr lang="en-US" altLang="ko-KR" sz="1200" b="0" kern="1200" baseline="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liệu</a:t>
                      </a:r>
                      <a:endParaRPr lang="en-US" altLang="ko-KR"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108000" marR="7200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844083" rtl="0" eaLnBrk="1" latinLnBrk="1" hangingPunct="1"/>
                      <a:r>
                        <a:rPr lang="en-US" altLang="ko-KR" sz="12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rPr>
                        <a:t>NoSQL</a:t>
                      </a:r>
                    </a:p>
                  </a:txBody>
                  <a:tcPr marL="108000" marR="720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505051">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l" defTabSz="844083" rtl="0" eaLnBrk="1" latinLnBrk="1" hangingPunct="1"/>
                      <a:r>
                        <a:rPr lang="vi-VN" altLang="ko-KR" sz="1200" kern="1200" dirty="0">
                          <a:solidFill>
                            <a:schemeClr val="tx1"/>
                          </a:solidFill>
                          <a:latin typeface="SamsungOne-400" panose="020B0503030303020204" pitchFamily="34" charset="0"/>
                          <a:ea typeface="SamsungOneKorean 400" panose="020B0503030303020204" pitchFamily="50" charset="-127"/>
                          <a:cs typeface="+mn-cs"/>
                        </a:rPr>
                        <a:t>Lưu trữ dữ liệu</a:t>
                      </a:r>
                      <a:endParaRPr lang="en-US" sz="1200" kern="120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Mô</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hình</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quan</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hệ</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có</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hàng</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và</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cột</a:t>
                      </a:r>
                      <a:endPar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Các mô hình lưu trữ khác nhau: tài liệu, khóa-giá trị, loại cột, loại biểu đồ.</a:t>
                      </a:r>
                      <a:endPar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505051">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l" defTabSz="844083" rtl="0" eaLnBrk="1" latinLnBrk="1" hangingPunct="1"/>
                      <a:r>
                        <a:rPr lang="vi-VN" altLang="ko-KR" sz="1200" kern="1200" dirty="0">
                          <a:solidFill>
                            <a:schemeClr val="tx1"/>
                          </a:solidFill>
                          <a:latin typeface="SamsungOne-400" panose="020B0503030303020204" pitchFamily="34" charset="0"/>
                          <a:ea typeface="SamsungOneKorean 400" panose="020B0503030303020204" pitchFamily="50" charset="-127"/>
                          <a:cs typeface="+mn-cs"/>
                        </a:rPr>
                        <a:t>Lược đồ &amp; tính linh hoạt</a:t>
                      </a:r>
                      <a:endParaRPr lang="en-US" sz="1200" kern="120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Mỗi bản ghi tuân theo một lược đồ cố định</a:t>
                      </a:r>
                    </a:p>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Các cột phải được xác định trước</a:t>
                      </a:r>
                    </a:p>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Khi nhập dữ liệu, giá trị null được nhập ngay cả trong trường trống.</a:t>
                      </a:r>
                    </a:p>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Khi một lược đồ được thiết lập, rất khó để thay đổi nó,</a:t>
                      </a:r>
                    </a:p>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Tốn nhiều chi phí cho những thay đổi.</a:t>
                      </a:r>
                      <a:endParaRPr lang="en-US"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Lược đồ là biến</a:t>
                      </a:r>
                    </a:p>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Thay đổi theo thời gian thực khi nhập dữ liệu</a:t>
                      </a:r>
                    </a:p>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Các trường trống không có dung lượng lưu trữ</a:t>
                      </a:r>
                      <a:endPar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505051">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l" defTabSz="844083" rtl="0" eaLnBrk="1" latinLnBrk="1" hangingPunct="1"/>
                      <a:r>
                        <a:rPr lang="en" altLang="ko-KR" sz="1200" kern="1200" dirty="0">
                          <a:solidFill>
                            <a:schemeClr val="tx1"/>
                          </a:solidFill>
                          <a:latin typeface="SamsungOne-400" panose="020B0503030303020204" pitchFamily="34" charset="0"/>
                          <a:ea typeface="SamsungOneKorean 400" panose="020B0503030303020204" pitchFamily="50" charset="-127"/>
                          <a:cs typeface="+mn-cs"/>
                        </a:rPr>
                        <a:t>Khả</a:t>
                      </a:r>
                      <a:r>
                        <a:rPr lang="en" altLang="ko-KR" sz="1200" kern="1200" baseline="0" dirty="0">
                          <a:solidFill>
                            <a:schemeClr val="tx1"/>
                          </a:solidFill>
                          <a:latin typeface="SamsungOne-400" panose="020B0503030303020204" pitchFamily="34" charset="0"/>
                          <a:ea typeface="SamsungOneKorean 400" panose="020B0503030303020204" pitchFamily="50" charset="-127"/>
                          <a:cs typeface="+mn-cs"/>
                        </a:rPr>
                        <a:t> năng mở rộng</a:t>
                      </a:r>
                      <a:endParaRPr lang="en-US" altLang="ko-KR" sz="1200" kern="120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TĂNG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quy</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mô</a:t>
                      </a:r>
                      <a:endPar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endParaRPr>
                    </a:p>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Yêu cầu máy chủ lớn hơn và đắt tiền hơn để mở rộng dữ liệu.</a:t>
                      </a:r>
                      <a:endParaRPr lang="en-US"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Mở rộng quy mô</a:t>
                      </a:r>
                    </a:p>
                    <a:p>
                      <a:pPr marL="180975" indent="-180975">
                        <a:buFont typeface="Arial" panose="020B0604020202020204" pitchFamily="34" charset="0"/>
                        <a:buChar char="•"/>
                      </a:pPr>
                      <a:r>
                        <a:rPr lang="vi-VN" altLang="ko-KR" sz="1200" kern="1200" baseline="0" dirty="0">
                          <a:solidFill>
                            <a:schemeClr val="tx1"/>
                          </a:solidFill>
                          <a:latin typeface="SamsungOne-400" panose="020B0503030303020204" pitchFamily="34" charset="0"/>
                          <a:ea typeface="SamsungOneKorean 400" panose="020B0503030303020204" pitchFamily="50" charset="-127"/>
                          <a:cs typeface="+mn-cs"/>
                        </a:rPr>
                        <a:t>Khi mở rộng dữ liệu, có thể tăng số lượng máy chủ chung.</a:t>
                      </a:r>
                      <a:endParaRPr lang="en-US"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505051">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l" defTabSz="844083" rtl="0" eaLnBrk="1" latinLnBrk="1" hangingPunct="1"/>
                      <a:r>
                        <a:rPr lang="en-US" sz="1200" kern="1200" dirty="0" err="1">
                          <a:solidFill>
                            <a:schemeClr val="tx1"/>
                          </a:solidFill>
                          <a:latin typeface="SamsungOne-400" panose="020B0503030303020204" pitchFamily="34" charset="0"/>
                          <a:ea typeface="SamsungOneKorean 400" panose="020B0503030303020204" pitchFamily="50" charset="-127"/>
                          <a:cs typeface="+mn-cs"/>
                        </a:rPr>
                        <a:t>Tuân</a:t>
                      </a:r>
                      <a:r>
                        <a:rPr lang="en-US" sz="1200" kern="1200" dirty="0">
                          <a:solidFill>
                            <a:schemeClr val="tx1"/>
                          </a:solidFill>
                          <a:latin typeface="SamsungOne-400" panose="020B0503030303020204" pitchFamily="34" charset="0"/>
                          <a:ea typeface="SamsungOneKorean 400" panose="020B0503030303020204" pitchFamily="50" charset="-127"/>
                          <a:cs typeface="+mn-cs"/>
                        </a:rPr>
                        <a:t> </a:t>
                      </a:r>
                      <a:r>
                        <a:rPr lang="en-US" sz="1200" kern="1200" dirty="0" err="1">
                          <a:solidFill>
                            <a:schemeClr val="tx1"/>
                          </a:solidFill>
                          <a:latin typeface="SamsungOne-400" panose="020B0503030303020204" pitchFamily="34" charset="0"/>
                          <a:ea typeface="SamsungOneKorean 400" panose="020B0503030303020204" pitchFamily="50" charset="-127"/>
                          <a:cs typeface="+mn-cs"/>
                        </a:rPr>
                        <a:t>thủ</a:t>
                      </a:r>
                      <a:r>
                        <a:rPr lang="en-US" sz="1200" kern="1200" dirty="0">
                          <a:solidFill>
                            <a:schemeClr val="tx1"/>
                          </a:solidFill>
                          <a:latin typeface="SamsungOne-400" panose="020B0503030303020204" pitchFamily="34" charset="0"/>
                          <a:ea typeface="SamsungOneKorean 400" panose="020B0503030303020204" pitchFamily="50" charset="-127"/>
                          <a:cs typeface="+mn-cs"/>
                        </a:rPr>
                        <a:t> ACID</a:t>
                      </a:r>
                    </a:p>
                  </a:txBody>
                  <a:tcPr marL="66231" marR="66231" marT="33116" marB="33116"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r>
                        <a:rPr lang="vi-VN" sz="1200" kern="1200" baseline="0" dirty="0">
                          <a:solidFill>
                            <a:schemeClr val="tx1"/>
                          </a:solidFill>
                          <a:latin typeface="SamsungOne-400" panose="020B0503030303020204" pitchFamily="34" charset="0"/>
                          <a:ea typeface="SamsungOneKorean 400" panose="020B0503030303020204" pitchFamily="50" charset="-127"/>
                          <a:cs typeface="+mn-cs"/>
                        </a:rPr>
                        <a:t>Tương thích với Tính nguyên tử, Tính nhất quán, Cách ly và Độ bền</a:t>
                      </a:r>
                      <a:endParaRPr lang="en-US"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Hy</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sinh</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ACID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cho</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hiệu</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suất</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và</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khả</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năng</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mở</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rộng</a:t>
                      </a:r>
                      <a:endParaRPr lang="en-US"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r h="505051">
                <a:tc>
                  <a:txBody>
                    <a:bodyPr/>
                    <a:lstStyle/>
                    <a:p>
                      <a:pPr marL="0" algn="l" defTabSz="844083" rtl="0" eaLnBrk="1" latinLnBrk="1" hangingPunct="1"/>
                      <a:r>
                        <a:rPr lang="en-US" altLang="ko-KR" sz="1200" kern="1200" dirty="0" err="1">
                          <a:solidFill>
                            <a:schemeClr val="tx1"/>
                          </a:solidFill>
                          <a:latin typeface="SamsungOne-400" panose="020B0503030303020204" pitchFamily="34" charset="0"/>
                          <a:ea typeface="SamsungOneKorean 400" panose="020B0503030303020204" pitchFamily="50" charset="-127"/>
                          <a:cs typeface="+mn-cs"/>
                        </a:rPr>
                        <a:t>Loại</a:t>
                      </a:r>
                      <a:r>
                        <a:rPr lang="en-US" altLang="ko-KR" sz="1200" kern="120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dirty="0" err="1">
                          <a:solidFill>
                            <a:schemeClr val="tx1"/>
                          </a:solidFill>
                          <a:latin typeface="SamsungOne-400" panose="020B0503030303020204" pitchFamily="34" charset="0"/>
                          <a:ea typeface="SamsungOneKorean 400" panose="020B0503030303020204" pitchFamily="50" charset="-127"/>
                          <a:cs typeface="+mn-cs"/>
                        </a:rPr>
                        <a:t>dữ</a:t>
                      </a:r>
                      <a:r>
                        <a:rPr lang="en-US" altLang="ko-KR" sz="1200" kern="120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dirty="0" err="1">
                          <a:solidFill>
                            <a:schemeClr val="tx1"/>
                          </a:solidFill>
                          <a:latin typeface="SamsungOne-400" panose="020B0503030303020204" pitchFamily="34" charset="0"/>
                          <a:ea typeface="SamsungOneKorean 400" panose="020B0503030303020204" pitchFamily="50" charset="-127"/>
                          <a:cs typeface="+mn-cs"/>
                        </a:rPr>
                        <a:t>liệu</a:t>
                      </a:r>
                      <a:endParaRPr lang="en-US" sz="1200" kern="120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baseline="0" dirty="0" err="1">
                          <a:solidFill>
                            <a:schemeClr val="tx1"/>
                          </a:solidFill>
                          <a:latin typeface="SamsungOne-400" panose="020B0503030303020204" pitchFamily="34" charset="0"/>
                          <a:ea typeface="SamsungOneKorean 400" panose="020B0503030303020204" pitchFamily="50" charset="-127"/>
                          <a:cs typeface="+mn-cs"/>
                        </a:rPr>
                        <a:t>Dữ</a:t>
                      </a:r>
                      <a:r>
                        <a:rPr lang="en-US"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sz="1200" kern="1200" baseline="0" dirty="0" err="1">
                          <a:solidFill>
                            <a:schemeClr val="tx1"/>
                          </a:solidFill>
                          <a:latin typeface="SamsungOne-400" panose="020B0503030303020204" pitchFamily="34" charset="0"/>
                          <a:ea typeface="SamsungOneKorean 400" panose="020B0503030303020204" pitchFamily="50" charset="-127"/>
                          <a:cs typeface="+mn-cs"/>
                        </a:rPr>
                        <a:t>liệu</a:t>
                      </a:r>
                      <a:r>
                        <a:rPr lang="en-US"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sz="1200" kern="1200" baseline="0" dirty="0" err="1">
                          <a:solidFill>
                            <a:schemeClr val="tx1"/>
                          </a:solidFill>
                          <a:latin typeface="SamsungOne-400" panose="020B0503030303020204" pitchFamily="34" charset="0"/>
                          <a:ea typeface="SamsungOneKorean 400" panose="020B0503030303020204" pitchFamily="50" charset="-127"/>
                          <a:cs typeface="+mn-cs"/>
                        </a:rPr>
                        <a:t>có</a:t>
                      </a:r>
                      <a:r>
                        <a:rPr lang="en-US"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sz="1200" kern="1200" baseline="0" dirty="0" err="1">
                          <a:solidFill>
                            <a:schemeClr val="tx1"/>
                          </a:solidFill>
                          <a:latin typeface="SamsungOne-400" panose="020B0503030303020204" pitchFamily="34" charset="0"/>
                          <a:ea typeface="SamsungOneKorean 400" panose="020B0503030303020204" pitchFamily="50" charset="-127"/>
                          <a:cs typeface="+mn-cs"/>
                        </a:rPr>
                        <a:t>cấu</a:t>
                      </a:r>
                      <a:r>
                        <a:rPr lang="en-US"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sz="1200" kern="1200" baseline="0" dirty="0" err="1">
                          <a:solidFill>
                            <a:schemeClr val="tx1"/>
                          </a:solidFill>
                          <a:latin typeface="SamsungOne-400" panose="020B0503030303020204" pitchFamily="34" charset="0"/>
                          <a:ea typeface="SamsungOneKorean 400" panose="020B0503030303020204" pitchFamily="50" charset="-127"/>
                          <a:cs typeface="+mn-cs"/>
                        </a:rPr>
                        <a:t>trúc</a:t>
                      </a:r>
                      <a:endParaRPr lang="en-US"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3755" rtl="0" eaLnBrk="1" fontAlgn="auto" latinLnBrk="1" hangingPunct="1">
                        <a:lnSpc>
                          <a:spcPct val="100000"/>
                        </a:lnSpc>
                        <a:spcBef>
                          <a:spcPts val="0"/>
                        </a:spcBef>
                        <a:spcAft>
                          <a:spcPts val="0"/>
                        </a:spcAft>
                        <a:buClrTx/>
                        <a:buSzTx/>
                        <a:buFontTx/>
                        <a:buNone/>
                        <a:tabLst/>
                        <a:defRPr/>
                      </a:pP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Cấu</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trúc</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bán</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cấu</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trúc</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phi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cấu</a:t>
                      </a: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altLang="ko-KR" sz="1200" kern="1200" baseline="0" dirty="0" err="1">
                          <a:solidFill>
                            <a:schemeClr val="tx1"/>
                          </a:solidFill>
                          <a:latin typeface="SamsungOne-400" panose="020B0503030303020204" pitchFamily="34" charset="0"/>
                          <a:ea typeface="SamsungOneKorean 400" panose="020B0503030303020204" pitchFamily="50" charset="-127"/>
                          <a:cs typeface="+mn-cs"/>
                        </a:rPr>
                        <a:t>trúc</a:t>
                      </a:r>
                      <a:endParaRPr lang="ko-KR" altLang="en-US"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206992"/>
                  </a:ext>
                </a:extLst>
              </a:tr>
              <a:tr h="369270">
                <a:tc>
                  <a:txBody>
                    <a:bodyPr/>
                    <a:lstStyle/>
                    <a:p>
                      <a:pPr marL="0" algn="l" defTabSz="844083" rtl="0" eaLnBrk="1" latinLnBrk="1" hangingPunct="1"/>
                      <a:r>
                        <a:rPr lang="en-US" sz="1200" kern="1200" dirty="0" err="1">
                          <a:solidFill>
                            <a:schemeClr val="tx1"/>
                          </a:solidFill>
                          <a:latin typeface="SamsungOne-400" panose="020B0503030303020204" pitchFamily="34" charset="0"/>
                          <a:ea typeface="SamsungOneKorean 400" panose="020B0503030303020204" pitchFamily="50" charset="-127"/>
                          <a:cs typeface="+mn-cs"/>
                        </a:rPr>
                        <a:t>Sản</a:t>
                      </a:r>
                      <a:r>
                        <a:rPr lang="en-US" sz="1200" kern="1200" baseline="0" dirty="0">
                          <a:solidFill>
                            <a:schemeClr val="tx1"/>
                          </a:solidFill>
                          <a:latin typeface="SamsungOne-400" panose="020B0503030303020204" pitchFamily="34" charset="0"/>
                          <a:ea typeface="SamsungOneKorean 400" panose="020B0503030303020204" pitchFamily="50" charset="-127"/>
                          <a:cs typeface="+mn-cs"/>
                        </a:rPr>
                        <a:t> </a:t>
                      </a:r>
                      <a:r>
                        <a:rPr lang="en-US" sz="1200" kern="1200" baseline="0" dirty="0" err="1">
                          <a:solidFill>
                            <a:schemeClr val="tx1"/>
                          </a:solidFill>
                          <a:latin typeface="SamsungOne-400" panose="020B0503030303020204" pitchFamily="34" charset="0"/>
                          <a:ea typeface="SamsungOneKorean 400" panose="020B0503030303020204" pitchFamily="50" charset="-127"/>
                          <a:cs typeface="+mn-cs"/>
                        </a:rPr>
                        <a:t>phẩm</a:t>
                      </a:r>
                      <a:endParaRPr lang="en-US" sz="1200" kern="120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12700" cmpd="sng">
                      <a:noFill/>
                      <a:prstDash val="soli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3755" rtl="0" eaLnBrk="1" fontAlgn="auto" latinLnBrk="1" hangingPunct="1">
                        <a:lnSpc>
                          <a:spcPct val="100000"/>
                        </a:lnSpc>
                        <a:spcBef>
                          <a:spcPts val="0"/>
                        </a:spcBef>
                        <a:spcAft>
                          <a:spcPts val="0"/>
                        </a:spcAft>
                        <a:buClrTx/>
                        <a:buSzTx/>
                        <a:buFontTx/>
                        <a:buNone/>
                        <a:tabLst/>
                        <a:defRPr/>
                      </a:pP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MySQL, Oracle, MS-SQL</a:t>
                      </a:r>
                      <a:endParaRPr lang="ko-KR" altLang="en-US"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3755" rtl="0" eaLnBrk="1" fontAlgn="auto" latinLnBrk="1" hangingPunct="1">
                        <a:lnSpc>
                          <a:spcPct val="100000"/>
                        </a:lnSpc>
                        <a:spcBef>
                          <a:spcPts val="0"/>
                        </a:spcBef>
                        <a:spcAft>
                          <a:spcPts val="0"/>
                        </a:spcAft>
                        <a:buClrTx/>
                        <a:buSzTx/>
                        <a:buFontTx/>
                        <a:buNone/>
                        <a:tabLst/>
                        <a:defRPr/>
                      </a:pPr>
                      <a:r>
                        <a:rPr lang="en-US" altLang="ko-KR" sz="1200" kern="1200" baseline="0" dirty="0">
                          <a:solidFill>
                            <a:schemeClr val="tx1"/>
                          </a:solidFill>
                          <a:latin typeface="SamsungOne-400" panose="020B0503030303020204" pitchFamily="34" charset="0"/>
                          <a:ea typeface="SamsungOneKorean 400" panose="020B0503030303020204" pitchFamily="50" charset="-127"/>
                          <a:cs typeface="+mn-cs"/>
                        </a:rPr>
                        <a:t>MongoDB, HBase, Cassandra</a:t>
                      </a:r>
                      <a:endParaRPr lang="ko-KR" altLang="en-US" sz="1200" kern="1200" baseline="0" dirty="0">
                        <a:solidFill>
                          <a:schemeClr val="tx1"/>
                        </a:solidFill>
                        <a:latin typeface="SamsungOne-400" panose="020B0503030303020204" pitchFamily="34" charset="0"/>
                        <a:ea typeface="SamsungOneKorean 400" panose="020B0503030303020204" pitchFamily="50" charset="-127"/>
                        <a:cs typeface="+mn-cs"/>
                      </a:endParaRPr>
                    </a:p>
                  </a:txBody>
                  <a:tcPr marL="66231" marR="66231" marT="33116" marB="33116"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2376675"/>
                  </a:ext>
                </a:extLst>
              </a:tr>
            </a:tbl>
          </a:graphicData>
        </a:graphic>
      </p:graphicFrame>
    </p:spTree>
    <p:extLst>
      <p:ext uri="{BB962C8B-B14F-4D97-AF65-F5344CB8AC3E}">
        <p14:creationId xmlns:p14="http://schemas.microsoft.com/office/powerpoint/2010/main" val="28491387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0EF5A090-B2F1-48AF-AB55-7AF141B03AB4}"/>
              </a:ext>
            </a:extLst>
          </p:cNvPr>
          <p:cNvSpPr>
            <a:spLocks noGrp="1"/>
          </p:cNvSpPr>
          <p:nvPr>
            <p:ph type="body" sz="quarter" idx="11"/>
          </p:nvPr>
        </p:nvSpPr>
        <p:spPr/>
        <p:txBody>
          <a:bodyPr/>
          <a:lstStyle/>
          <a:p>
            <a:r>
              <a:rPr lang="en-US" altLang="ko-KR" dirty="0" err="1">
                <a:ea typeface="SamsungOneKorean 400" panose="020B0503030303020204" pitchFamily="50" charset="-127"/>
              </a:rPr>
              <a:t>Khía</a:t>
            </a:r>
            <a:r>
              <a:rPr lang="en-US" altLang="ko-KR" dirty="0">
                <a:ea typeface="SamsungOneKorean 400" panose="020B0503030303020204" pitchFamily="50" charset="-127"/>
              </a:rPr>
              <a:t> </a:t>
            </a:r>
            <a:r>
              <a:rPr lang="en-US" altLang="ko-KR" dirty="0" err="1">
                <a:ea typeface="SamsungOneKorean 400" panose="020B0503030303020204" pitchFamily="50" charset="-127"/>
              </a:rPr>
              <a:t>cạnh</a:t>
            </a:r>
            <a:r>
              <a:rPr lang="en-US" altLang="ko-KR" dirty="0">
                <a:ea typeface="SamsungOneKorean 400" panose="020B0503030303020204" pitchFamily="50" charset="-127"/>
              </a:rPr>
              <a:t> </a:t>
            </a:r>
            <a:r>
              <a:rPr lang="en-US" altLang="ko-KR" dirty="0" err="1">
                <a:ea typeface="SamsungOneKorean 400" panose="020B0503030303020204" pitchFamily="50" charset="-127"/>
              </a:rPr>
              <a:t>quan</a:t>
            </a:r>
            <a:r>
              <a:rPr lang="en-US" altLang="ko-KR" dirty="0">
                <a:ea typeface="SamsungOneKorean 400" panose="020B0503030303020204" pitchFamily="50" charset="-127"/>
              </a:rPr>
              <a:t> </a:t>
            </a:r>
            <a:r>
              <a:rPr lang="en-US" altLang="ko-KR" dirty="0" err="1">
                <a:ea typeface="SamsungOneKorean 400" panose="020B0503030303020204" pitchFamily="50" charset="-127"/>
              </a:rPr>
              <a:t>trọng</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RDBMS - ACID</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983B5D8C-2611-4040-8D57-2F218E4C9544}"/>
              </a:ext>
            </a:extLst>
          </p:cNvPr>
          <p:cNvSpPr>
            <a:spLocks noGrp="1"/>
          </p:cNvSpPr>
          <p:nvPr>
            <p:ph type="body" sz="quarter" idx="15"/>
          </p:nvPr>
        </p:nvSpPr>
        <p:spPr>
          <a:xfrm>
            <a:off x="535872" y="2226568"/>
            <a:ext cx="8140128" cy="914400"/>
          </a:xfrm>
        </p:spPr>
        <p:txBody>
          <a:bodyPr/>
          <a:lstStyle/>
          <a:p>
            <a:r>
              <a:rPr lang="en-US" altLang="ko-KR" dirty="0" err="1"/>
              <a:t>Tính</a:t>
            </a:r>
            <a:r>
              <a:rPr lang="en-US" altLang="ko-KR" dirty="0"/>
              <a:t> </a:t>
            </a:r>
            <a:r>
              <a:rPr lang="en-US" altLang="ko-KR" dirty="0" err="1"/>
              <a:t>nguyên</a:t>
            </a:r>
            <a:r>
              <a:rPr lang="en-US" altLang="ko-KR" dirty="0"/>
              <a:t> </a:t>
            </a:r>
            <a:r>
              <a:rPr lang="en-US" altLang="ko-KR" dirty="0" err="1"/>
              <a:t>tử</a:t>
            </a:r>
            <a:endParaRPr lang="en-US" altLang="ko-KR" dirty="0"/>
          </a:p>
          <a:p>
            <a:pPr lvl="1"/>
            <a:r>
              <a:rPr lang="vi-VN" altLang="ko-KR" dirty="0"/>
              <a:t>Mỗi giao dịch là nguyên tử. Hoạt động giao dịch không được thực hiện một phần, được thực hiện đầy đủ hoặc bị hủy bỏ (Tất cả hoặc không có gì)</a:t>
            </a:r>
          </a:p>
          <a:p>
            <a:pPr lvl="1"/>
            <a:r>
              <a:rPr lang="vi-VN" altLang="ko-KR" dirty="0"/>
              <a:t>Ví dụ) Chuyển khoản ngân hàng (lỗi xử lý không thể xảy ra giữa chừng)</a:t>
            </a:r>
            <a:endParaRPr lang="en-US" altLang="ko-KR" dirty="0"/>
          </a:p>
          <a:p>
            <a:r>
              <a:rPr lang="en-US" altLang="ko-KR" dirty="0" err="1"/>
              <a:t>Tính</a:t>
            </a:r>
            <a:r>
              <a:rPr lang="en-US" altLang="ko-KR" dirty="0"/>
              <a:t> </a:t>
            </a:r>
            <a:r>
              <a:rPr lang="en-US" altLang="ko-KR" dirty="0" err="1"/>
              <a:t>nhất</a:t>
            </a:r>
            <a:r>
              <a:rPr lang="en-US" altLang="ko-KR" dirty="0"/>
              <a:t> </a:t>
            </a:r>
            <a:r>
              <a:rPr lang="en-US" altLang="ko-KR" dirty="0" err="1"/>
              <a:t>quán</a:t>
            </a:r>
            <a:endParaRPr lang="en-US" altLang="ko-KR" dirty="0"/>
          </a:p>
          <a:p>
            <a:pPr lvl="1"/>
            <a:r>
              <a:rPr lang="vi-VN" altLang="ko-KR" dirty="0"/>
              <a:t>Tất cả các ràng buộc (ràng buộc, kích hoạt, khóa) của mô hình dữ liệu được duy trì trước và sau khi thực hiện giao dịch</a:t>
            </a:r>
            <a:endParaRPr lang="en-US" altLang="ko-KR" dirty="0"/>
          </a:p>
          <a:p>
            <a:r>
              <a:rPr lang="en-US" altLang="ko-KR" dirty="0" err="1"/>
              <a:t>Cách</a:t>
            </a:r>
            <a:r>
              <a:rPr lang="en-US" altLang="ko-KR" dirty="0"/>
              <a:t> </a:t>
            </a:r>
            <a:r>
              <a:rPr lang="en-US" altLang="ko-KR" dirty="0" err="1"/>
              <a:t>ly</a:t>
            </a:r>
            <a:endParaRPr lang="en-US" altLang="ko-KR" dirty="0"/>
          </a:p>
          <a:p>
            <a:pPr lvl="1"/>
            <a:r>
              <a:rPr lang="en-US" altLang="ko-KR" dirty="0" err="1"/>
              <a:t>Các</a:t>
            </a:r>
            <a:r>
              <a:rPr lang="en-US" altLang="ko-KR" dirty="0"/>
              <a:t> </a:t>
            </a:r>
            <a:r>
              <a:rPr lang="en-US" altLang="ko-KR" dirty="0" err="1"/>
              <a:t>giao</a:t>
            </a:r>
            <a:r>
              <a:rPr lang="en-US" altLang="ko-KR" dirty="0"/>
              <a:t> </a:t>
            </a:r>
            <a:r>
              <a:rPr lang="en-US" altLang="ko-KR" dirty="0" err="1"/>
              <a:t>dịch</a:t>
            </a:r>
            <a:r>
              <a:rPr lang="en-US" altLang="ko-KR" dirty="0"/>
              <a:t> </a:t>
            </a:r>
            <a:r>
              <a:rPr lang="en-US" altLang="ko-KR" dirty="0" err="1"/>
              <a:t>không</a:t>
            </a:r>
            <a:r>
              <a:rPr lang="en-US" altLang="ko-KR" dirty="0"/>
              <a:t> can </a:t>
            </a:r>
            <a:r>
              <a:rPr lang="en-US" altLang="ko-KR" dirty="0" err="1"/>
              <a:t>thiệp</a:t>
            </a:r>
            <a:r>
              <a:rPr lang="en-US" altLang="ko-KR" dirty="0"/>
              <a:t> </a:t>
            </a:r>
            <a:r>
              <a:rPr lang="en-US" altLang="ko-KR" dirty="0" err="1"/>
              <a:t>lẫn</a:t>
            </a:r>
            <a:r>
              <a:rPr lang="en-US" altLang="ko-KR" dirty="0"/>
              <a:t> </a:t>
            </a:r>
            <a:r>
              <a:rPr lang="en-US" altLang="ko-KR" dirty="0" err="1"/>
              <a:t>nhau</a:t>
            </a:r>
            <a:endParaRPr lang="en-US" altLang="ko-KR" dirty="0"/>
          </a:p>
          <a:p>
            <a:r>
              <a:rPr lang="en-US" altLang="ko-KR" dirty="0" err="1"/>
              <a:t>Độ</a:t>
            </a:r>
            <a:r>
              <a:rPr lang="en-US" altLang="ko-KR" dirty="0"/>
              <a:t> </a:t>
            </a:r>
            <a:r>
              <a:rPr lang="en-US" altLang="ko-KR" dirty="0" err="1"/>
              <a:t>bền</a:t>
            </a:r>
            <a:endParaRPr lang="en-US" altLang="ko-KR" dirty="0"/>
          </a:p>
          <a:p>
            <a:pPr lvl="1"/>
            <a:r>
              <a:rPr lang="vi-VN" altLang="ko-KR" dirty="0"/>
              <a:t>Khi một giao dịch được thực hiện, kết quả được đảm bảo mãi mãi.</a:t>
            </a:r>
            <a:endParaRPr lang="ko-KR" altLang="en-US" dirty="0"/>
          </a:p>
        </p:txBody>
      </p:sp>
    </p:spTree>
    <p:extLst>
      <p:ext uri="{BB962C8B-B14F-4D97-AF65-F5344CB8AC3E}">
        <p14:creationId xmlns:p14="http://schemas.microsoft.com/office/powerpoint/2010/main" val="2842486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2AE21D81-D0A6-46B1-8225-F3D65BB836F6}"/>
              </a:ext>
            </a:extLst>
          </p:cNvPr>
          <p:cNvSpPr>
            <a:spLocks noGrp="1"/>
          </p:cNvSpPr>
          <p:nvPr>
            <p:ph type="body" sz="quarter" idx="11"/>
          </p:nvPr>
        </p:nvSpPr>
        <p:spPr/>
        <p:txBody>
          <a:bodyPr/>
          <a:lstStyle/>
          <a:p>
            <a:r>
              <a:rPr lang="vi-VN" altLang="ko-KR" dirty="0">
                <a:ea typeface="SamsungOneKorean 400" panose="020B0503030303020204" pitchFamily="50" charset="-127"/>
              </a:rPr>
              <a:t>Ưu điểm của NoSQL so với RDBMS</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FD73D2A9-3DC6-4C5E-9065-7705376EBDD1}"/>
              </a:ext>
            </a:extLst>
          </p:cNvPr>
          <p:cNvSpPr>
            <a:spLocks noGrp="1"/>
          </p:cNvSpPr>
          <p:nvPr>
            <p:ph type="body" sz="quarter" idx="15"/>
          </p:nvPr>
        </p:nvSpPr>
        <p:spPr/>
        <p:txBody>
          <a:bodyPr/>
          <a:lstStyle/>
          <a:p>
            <a:r>
              <a:rPr lang="vi-VN" altLang="ko-KR" dirty="0"/>
              <a:t>Hỗ trợ </a:t>
            </a:r>
            <a:r>
              <a:rPr lang="en-US" altLang="ko-KR" dirty="0"/>
              <a:t>Big data</a:t>
            </a:r>
            <a:endParaRPr lang="vi-VN" altLang="ko-KR" dirty="0"/>
          </a:p>
          <a:p>
            <a:r>
              <a:rPr lang="vi-VN" altLang="ko-KR" dirty="0"/>
              <a:t>Cho phép khả dụng liên tục hoặc chia nhỏ</a:t>
            </a:r>
          </a:p>
          <a:p>
            <a:r>
              <a:rPr lang="vi-VN" altLang="ko-KR" dirty="0"/>
              <a:t>Mô hình dữ liệu – hỗ trợ lược đồ linh hoạt</a:t>
            </a:r>
          </a:p>
          <a:p>
            <a:r>
              <a:rPr lang="vi-VN" altLang="ko-KR" dirty="0"/>
              <a:t>Hỗ trợ cho các cấu trúc dữ liệu khác nhau</a:t>
            </a:r>
          </a:p>
          <a:p>
            <a:r>
              <a:rPr lang="vi-VN" altLang="ko-KR" dirty="0"/>
              <a:t>Hỗ trợ khả năng mở rộng tuyến tính- mở rộng theo chiều ngang</a:t>
            </a:r>
          </a:p>
          <a:p>
            <a:r>
              <a:rPr lang="vi-VN" altLang="ko-KR" dirty="0"/>
              <a:t>Hỗ trợ cho các ngôn ngữ và nền tảng dành cho nhà phát triển chính</a:t>
            </a:r>
          </a:p>
          <a:p>
            <a:r>
              <a:rPr lang="vi-VN" altLang="ko-KR" dirty="0"/>
              <a:t>Mã nguồn mở</a:t>
            </a:r>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8627739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09AC9711-601B-4374-8C67-CCA02EE6E3A7}"/>
              </a:ext>
            </a:extLst>
          </p:cNvPr>
          <p:cNvSpPr>
            <a:spLocks noGrp="1"/>
          </p:cNvSpPr>
          <p:nvPr>
            <p:ph type="body" sz="quarter" idx="11"/>
          </p:nvPr>
        </p:nvSpPr>
        <p:spPr/>
        <p:txBody>
          <a:bodyPr/>
          <a:lstStyle/>
          <a:p>
            <a:r>
              <a:rPr lang="vi-VN" altLang="ko-KR" dirty="0">
                <a:ea typeface="SamsungOneKorean 400" panose="020B0503030303020204" pitchFamily="50" charset="-127"/>
              </a:rPr>
              <a:t>Nhược điểm của NoSQL so với RDBMS</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2F1191DC-4218-467C-8356-FEB2FCBB8111}"/>
              </a:ext>
            </a:extLst>
          </p:cNvPr>
          <p:cNvSpPr>
            <a:spLocks noGrp="1"/>
          </p:cNvSpPr>
          <p:nvPr>
            <p:ph type="body" sz="quarter" idx="15"/>
          </p:nvPr>
        </p:nvSpPr>
        <p:spPr/>
        <p:txBody>
          <a:bodyPr/>
          <a:lstStyle/>
          <a:p>
            <a:r>
              <a:rPr lang="vi-VN" altLang="ko-KR" dirty="0"/>
              <a:t>Thiếu sự hỗ trợ và hoàn thiện tiêu chuẩn hóa</a:t>
            </a:r>
          </a:p>
          <a:p>
            <a:r>
              <a:rPr lang="vi-VN" altLang="ko-KR" dirty="0"/>
              <a:t>Gánh nặng của các phương pháp quản lý khác nhau cho từng hệ thống</a:t>
            </a:r>
          </a:p>
          <a:p>
            <a:r>
              <a:rPr lang="vi-VN" altLang="ko-KR" dirty="0"/>
              <a:t>Tăng dung lượng lưu trữ dữ liệu với dung lượng lưu trữ dự phòng</a:t>
            </a:r>
          </a:p>
          <a:p>
            <a:r>
              <a:rPr lang="vi-VN" altLang="ko-KR" dirty="0"/>
              <a:t>Thiếu công cụ phân tích và BI</a:t>
            </a:r>
            <a:endParaRPr lang="ko-KR" altLang="en-US" dirty="0"/>
          </a:p>
        </p:txBody>
      </p:sp>
    </p:spTree>
    <p:extLst>
      <p:ext uri="{BB962C8B-B14F-4D97-AF65-F5344CB8AC3E}">
        <p14:creationId xmlns:p14="http://schemas.microsoft.com/office/powerpoint/2010/main" val="5782116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3AFF2C0E-9E5C-458A-879B-F2185E9AB7E1}"/>
              </a:ext>
            </a:extLst>
          </p:cNvPr>
          <p:cNvSpPr>
            <a:spLocks noGrp="1"/>
          </p:cNvSpPr>
          <p:nvPr>
            <p:ph type="body" sz="quarter" idx="11"/>
          </p:nvPr>
        </p:nvSpPr>
        <p:spPr/>
        <p:txBody>
          <a:bodyPr/>
          <a:lstStyle/>
          <a:p>
            <a:r>
              <a:rPr lang="en-US" altLang="ko-KR" dirty="0" err="1">
                <a:ea typeface="SamsungOneKorean 400" panose="020B0503030303020204" pitchFamily="50" charset="-127"/>
              </a:rPr>
              <a:t>Khi</a:t>
            </a:r>
            <a:r>
              <a:rPr lang="en-US" altLang="ko-KR" dirty="0">
                <a:ea typeface="SamsungOneKorean 400" panose="020B0503030303020204" pitchFamily="50" charset="-127"/>
              </a:rPr>
              <a:t> </a:t>
            </a:r>
            <a:r>
              <a:rPr lang="en-US" altLang="ko-KR" dirty="0" err="1">
                <a:ea typeface="SamsungOneKorean 400" panose="020B0503030303020204" pitchFamily="50" charset="-127"/>
              </a:rPr>
              <a:t>nào</a:t>
            </a:r>
            <a:r>
              <a:rPr lang="en-US" altLang="ko-KR" dirty="0">
                <a:ea typeface="SamsungOneKorean 400" panose="020B0503030303020204" pitchFamily="50" charset="-127"/>
              </a:rPr>
              <a:t> </a:t>
            </a:r>
            <a:r>
              <a:rPr lang="en-US" altLang="ko-KR" dirty="0" err="1">
                <a:ea typeface="SamsungOneKorean 400" panose="020B0503030303020204" pitchFamily="50" charset="-127"/>
              </a:rPr>
              <a:t>nên</a:t>
            </a:r>
            <a:r>
              <a:rPr lang="en-US" altLang="ko-KR" dirty="0">
                <a:ea typeface="SamsungOneKorean 400" panose="020B0503030303020204" pitchFamily="50" charset="-127"/>
              </a:rPr>
              <a:t> </a:t>
            </a:r>
            <a:r>
              <a:rPr lang="en-US" altLang="ko-KR" dirty="0" err="1">
                <a:ea typeface="SamsungOneKorean 400" panose="020B0503030303020204" pitchFamily="50" charset="-127"/>
              </a:rPr>
              <a:t>sử</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NoSQL</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B347288A-346B-4E1A-A254-B6E09600E5C3}"/>
              </a:ext>
            </a:extLst>
          </p:cNvPr>
          <p:cNvSpPr>
            <a:spLocks noGrp="1"/>
          </p:cNvSpPr>
          <p:nvPr>
            <p:ph type="body" sz="quarter" idx="15"/>
          </p:nvPr>
        </p:nvSpPr>
        <p:spPr/>
        <p:txBody>
          <a:bodyPr/>
          <a:lstStyle/>
          <a:p>
            <a:r>
              <a:rPr lang="vi-VN" altLang="ko-KR" dirty="0"/>
              <a:t>Hỗ trợ cho nhiều ứng dụng yêu cầu các mức hiệu suất, tính nhất quán, tính khả dụng và khả năng mở rộng khác nhau</a:t>
            </a:r>
          </a:p>
          <a:p>
            <a:r>
              <a:rPr lang="vi-VN" altLang="ko-KR" dirty="0"/>
              <a:t>Các hệ thống tạo ra hàng chục terabyte dữ liệu trở lên mỗi ngày</a:t>
            </a:r>
          </a:p>
          <a:p>
            <a:r>
              <a:rPr lang="vi-VN" altLang="ko-KR" dirty="0"/>
              <a:t>Các hệ thống yêu cầu hiệu suất cao nhưng không yêu cầu tính nhất quán</a:t>
            </a:r>
          </a:p>
          <a:p>
            <a:r>
              <a:rPr lang="vi-VN" altLang="ko-KR" dirty="0"/>
              <a:t>Đảm bảo tính nhất quán cuối cùng sau một thời gian trì hoãn</a:t>
            </a:r>
          </a:p>
          <a:p>
            <a:r>
              <a:rPr lang="vi-VN" altLang="ko-KR" dirty="0"/>
              <a:t>Lưu trữ và xử lý </a:t>
            </a:r>
            <a:r>
              <a:rPr lang="en-US" altLang="ko-KR" dirty="0"/>
              <a:t>Big Data</a:t>
            </a:r>
          </a:p>
          <a:p>
            <a:pPr lvl="1"/>
            <a:r>
              <a:rPr lang="en-US" altLang="ko-KR" dirty="0"/>
              <a:t>Big Data - 3V (Volume, Variety, Velocity): </a:t>
            </a:r>
            <a:r>
              <a:rPr lang="vi-VN" altLang="ko-KR" dirty="0"/>
              <a:t>Khối lượng, </a:t>
            </a:r>
            <a:r>
              <a:rPr lang="en-US" altLang="ko-KR" dirty="0"/>
              <a:t>Đ</a:t>
            </a:r>
            <a:r>
              <a:rPr lang="vi-VN" altLang="ko-KR" dirty="0"/>
              <a:t>a dạng, </a:t>
            </a:r>
            <a:r>
              <a:rPr lang="en-US" altLang="ko-KR" dirty="0"/>
              <a:t>T</a:t>
            </a:r>
            <a:r>
              <a:rPr lang="vi-VN" altLang="ko-KR" dirty="0"/>
              <a:t>ốc độ</a:t>
            </a:r>
            <a:endParaRPr lang="ko-KR" altLang="en-US" dirty="0">
              <a:solidFill>
                <a:schemeClr val="tx1">
                  <a:lumMod val="75000"/>
                  <a:lumOff val="25000"/>
                </a:schemeClr>
              </a:solidFill>
            </a:endParaRPr>
          </a:p>
          <a:p>
            <a:pPr marL="0" indent="0">
              <a:buNone/>
            </a:pPr>
            <a:endParaRPr lang="ko-KR" altLang="en-US" dirty="0"/>
          </a:p>
        </p:txBody>
      </p:sp>
    </p:spTree>
    <p:extLst>
      <p:ext uri="{BB962C8B-B14F-4D97-AF65-F5344CB8AC3E}">
        <p14:creationId xmlns:p14="http://schemas.microsoft.com/office/powerpoint/2010/main" val="2186200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F8335CAE-DE9C-41C5-BE8E-6695AC6299E6}"/>
              </a:ext>
            </a:extLst>
          </p:cNvPr>
          <p:cNvSpPr>
            <a:spLocks noGrp="1"/>
          </p:cNvSpPr>
          <p:nvPr>
            <p:ph type="body" sz="quarter" idx="11"/>
          </p:nvPr>
        </p:nvSpPr>
        <p:spPr/>
        <p:txBody>
          <a:bodyPr/>
          <a:lstStyle/>
          <a:p>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năng</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NoSQL</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446272D6-60B6-4422-B81E-7D03BD3073C3}"/>
              </a:ext>
            </a:extLst>
          </p:cNvPr>
          <p:cNvSpPr>
            <a:spLocks noGrp="1"/>
          </p:cNvSpPr>
          <p:nvPr>
            <p:ph type="body" sz="quarter" idx="15"/>
          </p:nvPr>
        </p:nvSpPr>
        <p:spPr/>
        <p:txBody>
          <a:bodyPr/>
          <a:lstStyle/>
          <a:p>
            <a:r>
              <a:rPr lang="en" altLang="ko-KR" dirty="0">
                <a:solidFill>
                  <a:schemeClr val="tx1">
                    <a:lumMod val="75000"/>
                    <a:lumOff val="25000"/>
                  </a:schemeClr>
                </a:solidFill>
              </a:rPr>
              <a:t>Không quan hệ</a:t>
            </a:r>
          </a:p>
          <a:p>
            <a:pPr lvl="1"/>
            <a:r>
              <a:rPr lang="vi-VN" altLang="ko-KR" dirty="0">
                <a:solidFill>
                  <a:schemeClr val="tx1">
                    <a:lumMod val="75000"/>
                    <a:lumOff val="25000"/>
                  </a:schemeClr>
                </a:solidFill>
              </a:rPr>
              <a:t>Cơ sở dữ liệu NoSQL tránh mô hình quan hệ</a:t>
            </a:r>
          </a:p>
          <a:p>
            <a:pPr lvl="1"/>
            <a:r>
              <a:rPr lang="vi-VN" altLang="ko-KR" dirty="0">
                <a:solidFill>
                  <a:schemeClr val="tx1">
                    <a:lumMod val="75000"/>
                    <a:lumOff val="25000"/>
                  </a:schemeClr>
                </a:solidFill>
              </a:rPr>
              <a:t>Không cung cấp bảng loại bản ghi cột cố định</a:t>
            </a:r>
          </a:p>
          <a:p>
            <a:pPr lvl="1"/>
            <a:r>
              <a:rPr lang="vi-VN" altLang="ko-KR" dirty="0">
                <a:solidFill>
                  <a:schemeClr val="tx1">
                    <a:lumMod val="75000"/>
                    <a:lumOff val="25000"/>
                  </a:schemeClr>
                </a:solidFill>
              </a:rPr>
              <a:t>Không cần ánh xạ quan hệ đối tượng và chuẩn hóa dữ liệu</a:t>
            </a:r>
          </a:p>
          <a:p>
            <a:pPr lvl="1"/>
            <a:r>
              <a:rPr lang="vi-VN" altLang="ko-KR" dirty="0">
                <a:solidFill>
                  <a:schemeClr val="tx1">
                    <a:lumMod val="75000"/>
                    <a:lumOff val="25000"/>
                  </a:schemeClr>
                </a:solidFill>
              </a:rPr>
              <a:t>Quản lý hiệu quả dữ liệu kích thước lớn và bán cấu trúc</a:t>
            </a:r>
            <a:endParaRPr lang="en" altLang="ko-KR" dirty="0">
              <a:solidFill>
                <a:schemeClr val="tx1">
                  <a:lumMod val="75000"/>
                  <a:lumOff val="25000"/>
                </a:schemeClr>
              </a:solidFill>
            </a:endParaRPr>
          </a:p>
          <a:p>
            <a:r>
              <a:rPr lang="en-US" altLang="ko-KR" dirty="0">
                <a:solidFill>
                  <a:schemeClr val="tx1">
                    <a:lumMod val="75000"/>
                    <a:lumOff val="25000"/>
                  </a:schemeClr>
                </a:solidFill>
              </a:rPr>
              <a:t>G</a:t>
            </a:r>
            <a:r>
              <a:rPr lang="vi-VN" altLang="ko-KR" dirty="0">
                <a:solidFill>
                  <a:schemeClr val="tx1">
                    <a:lumMod val="75000"/>
                    <a:lumOff val="25000"/>
                  </a:schemeClr>
                </a:solidFill>
              </a:rPr>
              <a:t>iản đồ miễn phí</a:t>
            </a:r>
          </a:p>
          <a:p>
            <a:r>
              <a:rPr lang="vi-VN" altLang="ko-KR" dirty="0">
                <a:solidFill>
                  <a:schemeClr val="tx1">
                    <a:lumMod val="75000"/>
                    <a:lumOff val="25000"/>
                  </a:schemeClr>
                </a:solidFill>
              </a:rPr>
              <a:t>API đơn giản</a:t>
            </a:r>
            <a:endParaRPr lang="ko-KR" altLang="en-US" dirty="0"/>
          </a:p>
        </p:txBody>
      </p:sp>
    </p:spTree>
    <p:extLst>
      <p:ext uri="{BB962C8B-B14F-4D97-AF65-F5344CB8AC3E}">
        <p14:creationId xmlns:p14="http://schemas.microsoft.com/office/powerpoint/2010/main" val="1557113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31759928-3989-46B9-BBC1-2EFED618C2FC}"/>
              </a:ext>
            </a:extLst>
          </p:cNvPr>
          <p:cNvSpPr>
            <a:spLocks noGrp="1"/>
          </p:cNvSpPr>
          <p:nvPr>
            <p:ph type="body" sz="quarter" idx="11"/>
          </p:nvPr>
        </p:nvSpPr>
        <p:spPr/>
        <p:txBody>
          <a:bodyPr/>
          <a:lstStyle/>
          <a:p>
            <a:r>
              <a:rPr lang="fr-FR" altLang="ko-KR" dirty="0" err="1">
                <a:ea typeface="SamsungOneKorean 400" panose="020B0503030303020204" pitchFamily="50" charset="-127"/>
              </a:rPr>
              <a:t>Định</a:t>
            </a:r>
            <a:r>
              <a:rPr lang="fr-FR" altLang="ko-KR" dirty="0">
                <a:ea typeface="SamsungOneKorean 400" panose="020B0503030303020204" pitchFamily="50" charset="-127"/>
              </a:rPr>
              <a:t> </a:t>
            </a:r>
            <a:r>
              <a:rPr lang="fr-FR" altLang="ko-KR" dirty="0" err="1">
                <a:ea typeface="SamsungOneKorean 400" panose="020B0503030303020204" pitchFamily="50" charset="-127"/>
              </a:rPr>
              <a:t>lý</a:t>
            </a:r>
            <a:r>
              <a:rPr lang="fr-FR" altLang="ko-KR" dirty="0">
                <a:ea typeface="SamsungOneKorean 400" panose="020B0503030303020204" pitchFamily="50" charset="-127"/>
              </a:rPr>
              <a:t> CAP là </a:t>
            </a:r>
            <a:r>
              <a:rPr lang="fr-FR" altLang="ko-KR" dirty="0" err="1">
                <a:ea typeface="SamsungOneKorean 400" panose="020B0503030303020204" pitchFamily="50" charset="-127"/>
              </a:rPr>
              <a:t>gì</a:t>
            </a:r>
            <a:r>
              <a:rPr lang="fr-FR" altLang="ko-KR" dirty="0">
                <a:ea typeface="SamsungOneKorean 400" panose="020B0503030303020204" pitchFamily="50" charset="-127"/>
              </a:rPr>
              <a:t>? (1/2)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410D3943-D8EE-4DE2-85BC-8BA23A884558}"/>
              </a:ext>
            </a:extLst>
          </p:cNvPr>
          <p:cNvSpPr>
            <a:spLocks noGrp="1"/>
          </p:cNvSpPr>
          <p:nvPr>
            <p:ph type="body" sz="quarter" idx="15"/>
          </p:nvPr>
        </p:nvSpPr>
        <p:spPr/>
        <p:txBody>
          <a:bodyPr/>
          <a:lstStyle/>
          <a:p>
            <a:r>
              <a:rPr lang="en-US" altLang="ko-KR" dirty="0"/>
              <a:t>f Theo </a:t>
            </a:r>
            <a:r>
              <a:rPr lang="en-US" altLang="ko-KR" dirty="0" err="1"/>
              <a:t>lý</a:t>
            </a:r>
            <a:r>
              <a:rPr lang="en-US" altLang="ko-KR" dirty="0"/>
              <a:t> </a:t>
            </a:r>
            <a:r>
              <a:rPr lang="en-US" altLang="ko-KR" dirty="0" err="1"/>
              <a:t>thuyết</a:t>
            </a:r>
            <a:r>
              <a:rPr lang="en-US" altLang="ko-KR" dirty="0"/>
              <a:t> CAP (C, A, P), </a:t>
            </a:r>
            <a:r>
              <a:rPr lang="en-US" altLang="ko-KR" dirty="0" err="1"/>
              <a:t>không</a:t>
            </a:r>
            <a:r>
              <a:rPr lang="en-US" altLang="ko-KR" dirty="0"/>
              <a:t> </a:t>
            </a:r>
            <a:r>
              <a:rPr lang="en-US" altLang="ko-KR" dirty="0" err="1"/>
              <a:t>có</a:t>
            </a:r>
            <a:r>
              <a:rPr lang="en-US" altLang="ko-KR" dirty="0"/>
              <a:t> </a:t>
            </a:r>
            <a:r>
              <a:rPr lang="en-US" altLang="ko-KR" dirty="0" err="1"/>
              <a:t>hệ</a:t>
            </a:r>
            <a:r>
              <a:rPr lang="en-US" altLang="ko-KR" dirty="0"/>
              <a:t> </a:t>
            </a:r>
            <a:r>
              <a:rPr lang="en-US" altLang="ko-KR" dirty="0" err="1"/>
              <a:t>thống</a:t>
            </a:r>
            <a:r>
              <a:rPr lang="en-US" altLang="ko-KR" dirty="0"/>
              <a:t> </a:t>
            </a:r>
            <a:r>
              <a:rPr lang="en-US" altLang="ko-KR" dirty="0" err="1"/>
              <a:t>phân</a:t>
            </a:r>
            <a:r>
              <a:rPr lang="en-US" altLang="ko-KR" dirty="0"/>
              <a:t> </a:t>
            </a:r>
            <a:r>
              <a:rPr lang="en-US" altLang="ko-KR" dirty="0" err="1"/>
              <a:t>tán</a:t>
            </a:r>
            <a:r>
              <a:rPr lang="en-US" altLang="ko-KR" dirty="0"/>
              <a:t> </a:t>
            </a:r>
            <a:r>
              <a:rPr lang="en-US" altLang="ko-KR" dirty="0" err="1"/>
              <a:t>nào</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hỗ</a:t>
            </a:r>
            <a:r>
              <a:rPr lang="en-US" altLang="ko-KR" dirty="0"/>
              <a:t> </a:t>
            </a:r>
            <a:r>
              <a:rPr lang="en-US" altLang="ko-KR" dirty="0" err="1"/>
              <a:t>trợ</a:t>
            </a:r>
            <a:r>
              <a:rPr lang="en-US" altLang="ko-KR" dirty="0"/>
              <a:t> </a:t>
            </a:r>
            <a:r>
              <a:rPr lang="en-US" altLang="ko-KR" dirty="0" err="1"/>
              <a:t>đồng</a:t>
            </a:r>
            <a:r>
              <a:rPr lang="en-US" altLang="ko-KR" dirty="0"/>
              <a:t> </a:t>
            </a:r>
            <a:r>
              <a:rPr lang="en-US" altLang="ko-KR" dirty="0" err="1"/>
              <a:t>thời</a:t>
            </a:r>
            <a:r>
              <a:rPr lang="en-US" altLang="ko-KR" dirty="0"/>
              <a:t> </a:t>
            </a:r>
            <a:r>
              <a:rPr lang="en-US" altLang="ko-KR" dirty="0" err="1"/>
              <a:t>ba</a:t>
            </a:r>
            <a:r>
              <a:rPr lang="en-US" altLang="ko-KR" dirty="0"/>
              <a:t> </a:t>
            </a:r>
            <a:r>
              <a:rPr lang="en-US" altLang="ko-KR" dirty="0" err="1"/>
              <a:t>thuộc</a:t>
            </a:r>
            <a:r>
              <a:rPr lang="en-US" altLang="ko-KR" dirty="0"/>
              <a:t> </a:t>
            </a:r>
            <a:r>
              <a:rPr lang="en-US" altLang="ko-KR" dirty="0" err="1"/>
              <a:t>tính</a:t>
            </a:r>
            <a:r>
              <a:rPr lang="en-US" altLang="ko-KR" dirty="0"/>
              <a:t> </a:t>
            </a:r>
            <a:r>
              <a:rPr lang="en-US" altLang="ko-KR" dirty="0" err="1"/>
              <a:t>nhất</a:t>
            </a:r>
            <a:r>
              <a:rPr lang="en-US" altLang="ko-KR" dirty="0"/>
              <a:t> </a:t>
            </a:r>
            <a:r>
              <a:rPr lang="en-US" altLang="ko-KR" dirty="0" err="1"/>
              <a:t>quán</a:t>
            </a:r>
            <a:r>
              <a:rPr lang="en-US" altLang="ko-KR" dirty="0"/>
              <a:t> (consistency), </a:t>
            </a:r>
            <a:r>
              <a:rPr lang="en-US" altLang="ko-KR" dirty="0" err="1"/>
              <a:t>khả</a:t>
            </a:r>
            <a:r>
              <a:rPr lang="en-US" altLang="ko-KR" dirty="0"/>
              <a:t> </a:t>
            </a:r>
            <a:r>
              <a:rPr lang="en-US" altLang="ko-KR" dirty="0" err="1"/>
              <a:t>dụng</a:t>
            </a:r>
            <a:r>
              <a:rPr lang="en-US" altLang="ko-KR" dirty="0"/>
              <a:t> (availability) </a:t>
            </a:r>
            <a:r>
              <a:rPr lang="en-US" altLang="ko-KR" dirty="0" err="1"/>
              <a:t>và</a:t>
            </a:r>
            <a:r>
              <a:rPr lang="en-US" altLang="ko-KR" dirty="0"/>
              <a:t> dung </a:t>
            </a:r>
            <a:r>
              <a:rPr lang="en-US" altLang="ko-KR" dirty="0" err="1"/>
              <a:t>sai</a:t>
            </a:r>
            <a:r>
              <a:rPr lang="en-US" altLang="ko-KR" dirty="0"/>
              <a:t> </a:t>
            </a:r>
            <a:r>
              <a:rPr lang="en-US" altLang="ko-KR" dirty="0" err="1"/>
              <a:t>phân</a:t>
            </a:r>
            <a:r>
              <a:rPr lang="en-US" altLang="ko-KR" dirty="0"/>
              <a:t> </a:t>
            </a:r>
            <a:r>
              <a:rPr lang="en-US" altLang="ko-KR" dirty="0" err="1"/>
              <a:t>vùng</a:t>
            </a:r>
            <a:r>
              <a:rPr lang="en-US" altLang="ko-KR" dirty="0"/>
              <a:t> (partition tolerance).</a:t>
            </a:r>
          </a:p>
          <a:p>
            <a:pPr lvl="1"/>
            <a:r>
              <a:rPr lang="vi-VN" altLang="ko-KR" dirty="0"/>
              <a:t>Được đề xuất bởi Eric Brewer vào năm 2000.</a:t>
            </a:r>
            <a:endParaRPr lang="en-US" altLang="ko-KR" dirty="0"/>
          </a:p>
          <a:p>
            <a:r>
              <a:rPr lang="en-US" altLang="ko-KR" dirty="0" err="1"/>
              <a:t>Tính</a:t>
            </a:r>
            <a:r>
              <a:rPr lang="en-US" altLang="ko-KR" dirty="0"/>
              <a:t> </a:t>
            </a:r>
            <a:r>
              <a:rPr lang="en-US" altLang="ko-KR" dirty="0" err="1"/>
              <a:t>nhất</a:t>
            </a:r>
            <a:r>
              <a:rPr lang="en-US" altLang="ko-KR" dirty="0"/>
              <a:t> </a:t>
            </a:r>
            <a:r>
              <a:rPr lang="en-US" altLang="ko-KR" dirty="0" err="1"/>
              <a:t>quán</a:t>
            </a:r>
            <a:endParaRPr lang="en-US" altLang="ko-KR" dirty="0"/>
          </a:p>
          <a:p>
            <a:pPr lvl="1"/>
            <a:r>
              <a:rPr lang="en-US" altLang="ko-KR" dirty="0" err="1"/>
              <a:t>Tất</a:t>
            </a:r>
            <a:r>
              <a:rPr lang="en-US" altLang="ko-KR" dirty="0"/>
              <a:t> </a:t>
            </a:r>
            <a:r>
              <a:rPr lang="en-US" altLang="ko-KR" dirty="0" err="1"/>
              <a:t>cả</a:t>
            </a:r>
            <a:r>
              <a:rPr lang="en-US" altLang="ko-KR" dirty="0"/>
              <a:t> </a:t>
            </a:r>
            <a:r>
              <a:rPr lang="en-US" altLang="ko-KR" dirty="0" err="1"/>
              <a:t>các</a:t>
            </a:r>
            <a:r>
              <a:rPr lang="en-US" altLang="ko-KR" dirty="0"/>
              <a:t> node </a:t>
            </a:r>
            <a:r>
              <a:rPr lang="en-US" altLang="ko-KR" dirty="0" err="1"/>
              <a:t>cung</a:t>
            </a:r>
            <a:r>
              <a:rPr lang="en-US" altLang="ko-KR" dirty="0"/>
              <a:t> </a:t>
            </a:r>
            <a:r>
              <a:rPr lang="en-US" altLang="ko-KR" dirty="0" err="1"/>
              <a:t>cấp</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cho</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mục</a:t>
            </a:r>
            <a:r>
              <a:rPr lang="en-US" altLang="ko-KR" dirty="0"/>
              <a:t> </a:t>
            </a:r>
            <a:r>
              <a:rPr lang="en-US" altLang="ko-KR" dirty="0" err="1"/>
              <a:t>tại</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thời</a:t>
            </a:r>
            <a:r>
              <a:rPr lang="en-US" altLang="ko-KR" dirty="0"/>
              <a:t> </a:t>
            </a:r>
            <a:r>
              <a:rPr lang="en-US" altLang="ko-KR" dirty="0" err="1"/>
              <a:t>điểm</a:t>
            </a:r>
            <a:r>
              <a:rPr lang="en-US" altLang="ko-KR" dirty="0"/>
              <a:t>.</a:t>
            </a:r>
          </a:p>
          <a:p>
            <a:r>
              <a:rPr lang="en-US" altLang="ko-KR" dirty="0" err="1"/>
              <a:t>Tính</a:t>
            </a:r>
            <a:r>
              <a:rPr lang="en-US" altLang="ko-KR" dirty="0"/>
              <a:t> </a:t>
            </a:r>
            <a:r>
              <a:rPr lang="en-US" altLang="ko-KR" dirty="0" err="1"/>
              <a:t>khả</a:t>
            </a:r>
            <a:r>
              <a:rPr lang="en-US" altLang="ko-KR" dirty="0"/>
              <a:t> </a:t>
            </a:r>
            <a:r>
              <a:rPr lang="en-US" altLang="ko-KR" dirty="0" err="1"/>
              <a:t>dụng</a:t>
            </a:r>
            <a:endParaRPr lang="en-US" altLang="ko-KR" dirty="0"/>
          </a:p>
          <a:p>
            <a:pPr lvl="1"/>
            <a:r>
              <a:rPr lang="en-US" altLang="ko-KR" dirty="0" err="1"/>
              <a:t>Tất</a:t>
            </a:r>
            <a:r>
              <a:rPr lang="en-US" altLang="ko-KR" dirty="0"/>
              <a:t> </a:t>
            </a:r>
            <a:r>
              <a:rPr lang="en-US" altLang="ko-KR" dirty="0" err="1"/>
              <a:t>cả</a:t>
            </a:r>
            <a:r>
              <a:rPr lang="en-US" altLang="ko-KR" dirty="0"/>
              <a:t> </a:t>
            </a:r>
            <a:r>
              <a:rPr lang="en-US" altLang="ko-KR" dirty="0" err="1"/>
              <a:t>máy</a:t>
            </a:r>
            <a:r>
              <a:rPr lang="en-US" altLang="ko-KR" dirty="0"/>
              <a:t> </a:t>
            </a:r>
            <a:r>
              <a:rPr lang="en-US" altLang="ko-KR" dirty="0" err="1"/>
              <a:t>khách</a:t>
            </a:r>
            <a:r>
              <a:rPr lang="en-US" altLang="ko-KR" dirty="0"/>
              <a:t> </a:t>
            </a:r>
            <a:r>
              <a:rPr lang="en-US" altLang="ko-KR" dirty="0" err="1"/>
              <a:t>luôn</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thực</a:t>
            </a:r>
            <a:r>
              <a:rPr lang="en-US" altLang="ko-KR" dirty="0"/>
              <a:t> </a:t>
            </a:r>
            <a:r>
              <a:rPr lang="en-US" altLang="ko-KR" dirty="0" err="1"/>
              <a:t>hiện</a:t>
            </a:r>
            <a:r>
              <a:rPr lang="en-US" altLang="ko-KR" dirty="0"/>
              <a:t> </a:t>
            </a:r>
            <a:r>
              <a:rPr lang="en-US" altLang="ko-KR" dirty="0" err="1"/>
              <a:t>thao</a:t>
            </a:r>
            <a:r>
              <a:rPr lang="en-US" altLang="ko-KR" dirty="0"/>
              <a:t> </a:t>
            </a:r>
            <a:r>
              <a:rPr lang="en-US" altLang="ko-KR" dirty="0" err="1"/>
              <a:t>tác</a:t>
            </a:r>
            <a:r>
              <a:rPr lang="en-US" altLang="ko-KR" dirty="0"/>
              <a:t> </a:t>
            </a:r>
            <a:r>
              <a:rPr lang="en-US" altLang="ko-KR" dirty="0" err="1"/>
              <a:t>Đọc</a:t>
            </a:r>
            <a:r>
              <a:rPr lang="en-US" altLang="ko-KR" dirty="0"/>
              <a:t>/</a:t>
            </a:r>
            <a:r>
              <a:rPr lang="en-US" altLang="ko-KR" dirty="0" err="1"/>
              <a:t>Ghi</a:t>
            </a:r>
            <a:r>
              <a:rPr lang="en-US" altLang="ko-KR" dirty="0"/>
              <a:t> (</a:t>
            </a:r>
            <a:r>
              <a:rPr lang="en-US" altLang="ko-KR" dirty="0" err="1"/>
              <a:t>ví</a:t>
            </a:r>
            <a:r>
              <a:rPr lang="en-US" altLang="ko-KR" dirty="0"/>
              <a:t> </a:t>
            </a:r>
            <a:r>
              <a:rPr lang="en-US" altLang="ko-KR" dirty="0" err="1"/>
              <a:t>dụ</a:t>
            </a:r>
            <a:r>
              <a:rPr lang="en-US" altLang="ko-KR" dirty="0"/>
              <a:t>: 24X7)</a:t>
            </a:r>
          </a:p>
          <a:p>
            <a:r>
              <a:rPr lang="en-US" altLang="ko-KR" dirty="0"/>
              <a:t>Dung </a:t>
            </a:r>
            <a:r>
              <a:rPr lang="en-US" altLang="ko-KR" dirty="0" err="1"/>
              <a:t>sai</a:t>
            </a:r>
            <a:r>
              <a:rPr lang="en-US" altLang="ko-KR" dirty="0"/>
              <a:t> </a:t>
            </a:r>
            <a:r>
              <a:rPr lang="en-US" altLang="ko-KR" dirty="0" err="1"/>
              <a:t>phân</a:t>
            </a:r>
            <a:r>
              <a:rPr lang="en-US" altLang="ko-KR" dirty="0"/>
              <a:t> </a:t>
            </a:r>
            <a:r>
              <a:rPr lang="en-US" altLang="ko-KR" dirty="0" err="1"/>
              <a:t>vùng</a:t>
            </a:r>
            <a:endParaRPr lang="en-US" altLang="ko-KR" dirty="0"/>
          </a:p>
          <a:p>
            <a:pPr lvl="1"/>
            <a:r>
              <a:rPr lang="en-US" altLang="ko-KR" dirty="0" err="1"/>
              <a:t>Hệ</a:t>
            </a:r>
            <a:r>
              <a:rPr lang="en-US" altLang="ko-KR" dirty="0"/>
              <a:t> </a:t>
            </a:r>
            <a:r>
              <a:rPr lang="en-US" altLang="ko-KR" dirty="0" err="1"/>
              <a:t>thống</a:t>
            </a:r>
            <a:r>
              <a:rPr lang="en-US" altLang="ko-KR" dirty="0"/>
              <a:t> </a:t>
            </a:r>
            <a:r>
              <a:rPr lang="en-US" altLang="ko-KR" dirty="0" err="1"/>
              <a:t>hoạt</a:t>
            </a:r>
            <a:r>
              <a:rPr lang="en-US" altLang="ko-KR" dirty="0"/>
              <a:t> </a:t>
            </a:r>
            <a:r>
              <a:rPr lang="en-US" altLang="ko-KR" dirty="0" err="1"/>
              <a:t>động</a:t>
            </a:r>
            <a:r>
              <a:rPr lang="en-US" altLang="ko-KR" dirty="0"/>
              <a:t> </a:t>
            </a:r>
            <a:r>
              <a:rPr lang="en-US" altLang="ko-KR" dirty="0" err="1"/>
              <a:t>ngay</a:t>
            </a:r>
            <a:r>
              <a:rPr lang="en-US" altLang="ko-KR" dirty="0"/>
              <a:t> </a:t>
            </a:r>
            <a:r>
              <a:rPr lang="en-US" altLang="ko-KR" dirty="0" err="1"/>
              <a:t>cả</a:t>
            </a:r>
            <a:r>
              <a:rPr lang="en-US" altLang="ko-KR" dirty="0"/>
              <a:t> </a:t>
            </a:r>
            <a:r>
              <a:rPr lang="en-US" altLang="ko-KR" dirty="0" err="1"/>
              <a:t>trên</a:t>
            </a:r>
            <a:r>
              <a:rPr lang="en-US" altLang="ko-KR" dirty="0"/>
              <a:t> </a:t>
            </a:r>
            <a:r>
              <a:rPr lang="en-US" altLang="ko-KR" dirty="0" err="1"/>
              <a:t>các</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mạng</a:t>
            </a:r>
            <a:r>
              <a:rPr lang="en-US" altLang="ko-KR" dirty="0"/>
              <a:t> </a:t>
            </a:r>
            <a:r>
              <a:rPr lang="en-US" altLang="ko-KR" dirty="0" err="1"/>
              <a:t>vật</a:t>
            </a:r>
            <a:r>
              <a:rPr lang="en-US" altLang="ko-KR" dirty="0"/>
              <a:t> </a:t>
            </a:r>
            <a:r>
              <a:rPr lang="en-US" altLang="ko-KR" dirty="0" err="1"/>
              <a:t>lý</a:t>
            </a:r>
            <a:r>
              <a:rPr lang="en-US" altLang="ko-KR" dirty="0"/>
              <a:t> (</a:t>
            </a:r>
            <a:r>
              <a:rPr lang="en-US" altLang="ko-KR" dirty="0" err="1"/>
              <a:t>gửi</a:t>
            </a:r>
            <a:r>
              <a:rPr lang="en-US" altLang="ko-KR" dirty="0"/>
              <a:t> tin </a:t>
            </a:r>
            <a:r>
              <a:rPr lang="en-US" altLang="ko-KR" dirty="0" err="1"/>
              <a:t>nhắn</a:t>
            </a:r>
            <a:r>
              <a:rPr lang="en-US" altLang="ko-KR" dirty="0"/>
              <a:t> </a:t>
            </a:r>
            <a:r>
              <a:rPr lang="en-US" altLang="ko-KR" dirty="0" err="1"/>
              <a:t>không</a:t>
            </a:r>
            <a:r>
              <a:rPr lang="en-US" altLang="ko-KR" dirty="0"/>
              <a:t> </a:t>
            </a:r>
            <a:r>
              <a:rPr lang="en-US" altLang="ko-KR" dirty="0" err="1"/>
              <a:t>thành</a:t>
            </a:r>
            <a:r>
              <a:rPr lang="en-US" altLang="ko-KR" dirty="0"/>
              <a:t> </a:t>
            </a:r>
            <a:r>
              <a:rPr lang="en-US" altLang="ko-KR" dirty="0" err="1"/>
              <a:t>công</a:t>
            </a:r>
            <a:r>
              <a:rPr lang="en-US" altLang="ko-KR" dirty="0"/>
              <a:t> </a:t>
            </a:r>
            <a:r>
              <a:rPr lang="en-US" altLang="ko-KR" dirty="0" err="1"/>
              <a:t>hoặc</a:t>
            </a:r>
            <a:r>
              <a:rPr lang="en-US" altLang="ko-KR" dirty="0"/>
              <a:t> </a:t>
            </a:r>
            <a:r>
              <a:rPr lang="en-US" altLang="ko-KR" dirty="0" err="1"/>
              <a:t>các</a:t>
            </a:r>
            <a:r>
              <a:rPr lang="en-US" altLang="ko-KR" dirty="0"/>
              <a:t> </a:t>
            </a:r>
            <a:r>
              <a:rPr lang="en-US" altLang="ko-KR" dirty="0" err="1"/>
              <a:t>bộ</a:t>
            </a:r>
            <a:r>
              <a:rPr lang="en-US" altLang="ko-KR" dirty="0"/>
              <a:t> </a:t>
            </a:r>
            <a:r>
              <a:rPr lang="en-US" altLang="ko-KR" dirty="0" err="1"/>
              <a:t>phận</a:t>
            </a:r>
            <a:r>
              <a:rPr lang="en-US" altLang="ko-KR" dirty="0"/>
              <a:t> </a:t>
            </a:r>
            <a:r>
              <a:rPr lang="en-US" altLang="ko-KR" dirty="0" err="1"/>
              <a:t>của</a:t>
            </a:r>
            <a:r>
              <a:rPr lang="en-US" altLang="ko-KR" dirty="0"/>
              <a:t> </a:t>
            </a:r>
            <a:r>
              <a:rPr lang="en-US" altLang="ko-KR" dirty="0" err="1"/>
              <a:t>hệ</a:t>
            </a:r>
            <a:r>
              <a:rPr lang="en-US" altLang="ko-KR" dirty="0"/>
              <a:t> </a:t>
            </a:r>
            <a:r>
              <a:rPr lang="en-US" altLang="ko-KR" dirty="0" err="1"/>
              <a:t>thống</a:t>
            </a:r>
            <a:r>
              <a:rPr lang="en-US" altLang="ko-KR" dirty="0"/>
              <a:t> </a:t>
            </a:r>
            <a:r>
              <a:rPr lang="en-US" altLang="ko-KR" dirty="0" err="1"/>
              <a:t>bị</a:t>
            </a:r>
            <a:r>
              <a:rPr lang="en-US" altLang="ko-KR" dirty="0"/>
              <a:t> </a:t>
            </a:r>
            <a:r>
              <a:rPr lang="en-US" altLang="ko-KR" dirty="0" err="1"/>
              <a:t>lỗi</a:t>
            </a:r>
            <a:r>
              <a:rPr lang="en-US" altLang="ko-KR" dirty="0"/>
              <a:t>).</a:t>
            </a:r>
            <a:endParaRPr lang="ko-KR" altLang="en-US" dirty="0"/>
          </a:p>
        </p:txBody>
      </p:sp>
    </p:spTree>
    <p:extLst>
      <p:ext uri="{BB962C8B-B14F-4D97-AF65-F5344CB8AC3E}">
        <p14:creationId xmlns:p14="http://schemas.microsoft.com/office/powerpoint/2010/main" val="35398579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EF161148-AAD9-445A-A91B-E685CA7EF5AF}"/>
              </a:ext>
            </a:extLst>
          </p:cNvPr>
          <p:cNvSpPr>
            <a:spLocks noGrp="1"/>
          </p:cNvSpPr>
          <p:nvPr>
            <p:ph type="body" sz="quarter" idx="11"/>
          </p:nvPr>
        </p:nvSpPr>
        <p:spPr/>
        <p:txBody>
          <a:bodyPr/>
          <a:lstStyle/>
          <a:p>
            <a:r>
              <a:rPr lang="fr-FR" altLang="ko-KR" dirty="0" err="1">
                <a:ea typeface="SamsungOneKorean 400" panose="020B0503030303020204" pitchFamily="50" charset="-127"/>
              </a:rPr>
              <a:t>Định</a:t>
            </a:r>
            <a:r>
              <a:rPr lang="fr-FR" altLang="ko-KR" dirty="0">
                <a:ea typeface="SamsungOneKorean 400" panose="020B0503030303020204" pitchFamily="50" charset="-127"/>
              </a:rPr>
              <a:t> </a:t>
            </a:r>
            <a:r>
              <a:rPr lang="fr-FR" altLang="ko-KR" dirty="0" err="1">
                <a:ea typeface="SamsungOneKorean 400" panose="020B0503030303020204" pitchFamily="50" charset="-127"/>
              </a:rPr>
              <a:t>lý</a:t>
            </a:r>
            <a:r>
              <a:rPr lang="fr-FR" altLang="ko-KR" dirty="0">
                <a:ea typeface="SamsungOneKorean 400" panose="020B0503030303020204" pitchFamily="50" charset="-127"/>
              </a:rPr>
              <a:t> CAP là </a:t>
            </a:r>
            <a:r>
              <a:rPr lang="fr-FR" altLang="ko-KR" dirty="0" err="1">
                <a:ea typeface="SamsungOneKorean 400" panose="020B0503030303020204" pitchFamily="50" charset="-127"/>
              </a:rPr>
              <a:t>gì</a:t>
            </a:r>
            <a:r>
              <a:rPr lang="fr-FR" altLang="ko-KR" dirty="0">
                <a:ea typeface="SamsungOneKorean 400" panose="020B0503030303020204" pitchFamily="50" charset="-127"/>
              </a:rPr>
              <a:t>? (2/2)</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E4E449A2-DF54-4D1B-BA6F-AEE2217FEB3E}"/>
              </a:ext>
            </a:extLst>
          </p:cNvPr>
          <p:cNvSpPr>
            <a:spLocks noGrp="1"/>
          </p:cNvSpPr>
          <p:nvPr>
            <p:ph type="body" sz="quarter" idx="15"/>
          </p:nvPr>
        </p:nvSpPr>
        <p:spPr/>
        <p:txBody>
          <a:bodyPr/>
          <a:lstStyle/>
          <a:p>
            <a:r>
              <a:rPr lang="vi-VN" altLang="ko-KR" dirty="0"/>
              <a:t>Hệ thống dữ liệu phân tán là sự cân bằng giữa tính nhất quán, tính sẵn sàng và dung sai phân vùng.</a:t>
            </a:r>
          </a:p>
          <a:p>
            <a:r>
              <a:rPr lang="vi-VN" altLang="ko-KR" dirty="0"/>
              <a:t>Mỗi cơ sở dữ liệu chỉ đảm bảo 2 trong số 3 thuộc tính trong CAP</a:t>
            </a:r>
          </a:p>
          <a:p>
            <a:r>
              <a:rPr lang="vi-VN" altLang="ko-KR" dirty="0"/>
              <a:t>Cơ sở dữ liệu quan hệ thường cung cấp tính nhất quán và tính sẵn sàng, nhưng không có dung sai phân vùng.</a:t>
            </a:r>
            <a:endParaRPr lang="en-US" altLang="ko-KR" dirty="0"/>
          </a:p>
          <a:p>
            <a:pPr marL="360045" lvl="1" indent="-182245"/>
            <a:r>
              <a:rPr lang="en-US" altLang="ko-KR" dirty="0" err="1"/>
              <a:t>Khi</a:t>
            </a:r>
            <a:r>
              <a:rPr lang="en-US" altLang="ko-KR" dirty="0"/>
              <a:t> </a:t>
            </a:r>
            <a:r>
              <a:rPr lang="en-US" altLang="ko-KR" dirty="0" err="1"/>
              <a:t>một</a:t>
            </a:r>
            <a:r>
              <a:rPr lang="en-US" altLang="ko-KR" dirty="0"/>
              <a:t> </a:t>
            </a:r>
            <a:r>
              <a:rPr lang="en-US" altLang="ko-KR" dirty="0" err="1"/>
              <a:t>phân</a:t>
            </a:r>
            <a:r>
              <a:rPr lang="en-US" altLang="ko-KR" dirty="0"/>
              <a:t> </a:t>
            </a:r>
            <a:r>
              <a:rPr lang="en-US" altLang="ko-KR" dirty="0" err="1"/>
              <a:t>vùng</a:t>
            </a:r>
            <a:r>
              <a:rPr lang="en-US" altLang="ko-KR" dirty="0"/>
              <a:t> </a:t>
            </a:r>
            <a:r>
              <a:rPr lang="en-US" altLang="ko-KR" dirty="0" err="1"/>
              <a:t>xảy</a:t>
            </a:r>
            <a:r>
              <a:rPr lang="en-US" altLang="ko-KR" dirty="0"/>
              <a:t> </a:t>
            </a:r>
            <a:r>
              <a:rPr lang="en-US" altLang="ko-KR" dirty="0" err="1"/>
              <a:t>ra</a:t>
            </a:r>
            <a:r>
              <a:rPr lang="en-US" altLang="ko-KR" dirty="0"/>
              <a:t>, </a:t>
            </a:r>
            <a:r>
              <a:rPr lang="en-US" altLang="ko-KR" dirty="0" err="1"/>
              <a:t>hệ</a:t>
            </a:r>
            <a:r>
              <a:rPr lang="en-US" altLang="ko-KR" dirty="0"/>
              <a:t> </a:t>
            </a:r>
            <a:r>
              <a:rPr lang="en-US" altLang="ko-KR" dirty="0" err="1"/>
              <a:t>thống</a:t>
            </a:r>
            <a:r>
              <a:rPr lang="en-US" altLang="ko-KR" dirty="0"/>
              <a:t> </a:t>
            </a:r>
            <a:r>
              <a:rPr lang="en-US" altLang="ko-KR" dirty="0" err="1"/>
              <a:t>bị</a:t>
            </a:r>
            <a:r>
              <a:rPr lang="en-US" altLang="ko-KR" dirty="0"/>
              <a:t> </a:t>
            </a:r>
            <a:r>
              <a:rPr lang="en-US" altLang="ko-KR" dirty="0" err="1"/>
              <a:t>treo</a:t>
            </a:r>
            <a:endParaRPr lang="en-US" altLang="ko-KR" dirty="0"/>
          </a:p>
          <a:p>
            <a:r>
              <a:rPr lang="vi-VN" altLang="ko-KR" dirty="0"/>
              <a:t>Cơ sở dữ liệu NoSQL thường hỗ trợ tính khả dụng và dung sai phân vùng.</a:t>
            </a:r>
            <a:endParaRPr lang="ko-KR" altLang="en-US" dirty="0"/>
          </a:p>
        </p:txBody>
      </p:sp>
      <p:grpSp>
        <p:nvGrpSpPr>
          <p:cNvPr id="9" name="그룹 8">
            <a:extLst>
              <a:ext uri="{FF2B5EF4-FFF2-40B4-BE49-F238E27FC236}">
                <a16:creationId xmlns:a16="http://schemas.microsoft.com/office/drawing/2014/main" id="{C69B5ADA-035A-4603-8FED-E5A4A2FA2C84}"/>
              </a:ext>
            </a:extLst>
          </p:cNvPr>
          <p:cNvGrpSpPr/>
          <p:nvPr/>
        </p:nvGrpSpPr>
        <p:grpSpPr>
          <a:xfrm rot="19654815">
            <a:off x="3584969" y="4040890"/>
            <a:ext cx="2495136" cy="2329827"/>
            <a:chOff x="3609015" y="3956356"/>
            <a:chExt cx="2495136" cy="2329827"/>
          </a:xfrm>
        </p:grpSpPr>
        <p:sp>
          <p:nvSpPr>
            <p:cNvPr id="16" name="자유형 9">
              <a:extLst>
                <a:ext uri="{FF2B5EF4-FFF2-40B4-BE49-F238E27FC236}">
                  <a16:creationId xmlns:a16="http://schemas.microsoft.com/office/drawing/2014/main" id="{071CAA5C-8715-4B9E-A62C-38AAAAF2F17F}"/>
                </a:ext>
              </a:extLst>
            </p:cNvPr>
            <p:cNvSpPr/>
            <p:nvPr/>
          </p:nvSpPr>
          <p:spPr>
            <a:xfrm>
              <a:off x="4846309" y="4897217"/>
              <a:ext cx="668032" cy="480444"/>
            </a:xfrm>
            <a:custGeom>
              <a:avLst/>
              <a:gdLst>
                <a:gd name="connsiteX0" fmla="*/ 130721 w 832534"/>
                <a:gd name="connsiteY0" fmla="*/ 0 h 594420"/>
                <a:gd name="connsiteX1" fmla="*/ 186873 w 832534"/>
                <a:gd name="connsiteY1" fmla="*/ 8570 h 594420"/>
                <a:gd name="connsiteX2" fmla="*/ 808650 w 832534"/>
                <a:gd name="connsiteY2" fmla="*/ 518545 h 594420"/>
                <a:gd name="connsiteX3" fmla="*/ 832534 w 832534"/>
                <a:gd name="connsiteY3" fmla="*/ 583801 h 594420"/>
                <a:gd name="connsiteX4" fmla="*/ 792169 w 832534"/>
                <a:gd name="connsiteY4" fmla="*/ 589961 h 594420"/>
                <a:gd name="connsiteX5" fmla="*/ 703858 w 832534"/>
                <a:gd name="connsiteY5" fmla="*/ 594420 h 594420"/>
                <a:gd name="connsiteX6" fmla="*/ 93113 w 832534"/>
                <a:gd name="connsiteY6" fmla="*/ 341441 h 594420"/>
                <a:gd name="connsiteX7" fmla="*/ 0 w 832534"/>
                <a:gd name="connsiteY7" fmla="*/ 228587 h 594420"/>
                <a:gd name="connsiteX8" fmla="*/ 37960 w 832534"/>
                <a:gd name="connsiteY8" fmla="*/ 182578 h 594420"/>
                <a:gd name="connsiteX9" fmla="*/ 117594 w 832534"/>
                <a:gd name="connsiteY9" fmla="*/ 35863 h 594420"/>
                <a:gd name="connsiteX10" fmla="*/ 130721 w 832534"/>
                <a:gd name="connsiteY10" fmla="*/ 0 h 59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534" h="594420">
                  <a:moveTo>
                    <a:pt x="130721" y="0"/>
                  </a:moveTo>
                  <a:lnTo>
                    <a:pt x="186873" y="8570"/>
                  </a:lnTo>
                  <a:cubicBezTo>
                    <a:pt x="468005" y="66098"/>
                    <a:pt x="699384" y="260209"/>
                    <a:pt x="808650" y="518545"/>
                  </a:cubicBezTo>
                  <a:lnTo>
                    <a:pt x="832534" y="583801"/>
                  </a:lnTo>
                  <a:lnTo>
                    <a:pt x="792169" y="589961"/>
                  </a:lnTo>
                  <a:cubicBezTo>
                    <a:pt x="763133" y="592910"/>
                    <a:pt x="733672" y="594420"/>
                    <a:pt x="703858" y="594420"/>
                  </a:cubicBezTo>
                  <a:cubicBezTo>
                    <a:pt x="465347" y="594420"/>
                    <a:pt x="249416" y="497745"/>
                    <a:pt x="93113" y="341441"/>
                  </a:cubicBezTo>
                  <a:lnTo>
                    <a:pt x="0" y="228587"/>
                  </a:lnTo>
                  <a:lnTo>
                    <a:pt x="37960" y="182578"/>
                  </a:lnTo>
                  <a:cubicBezTo>
                    <a:pt x="69003" y="136628"/>
                    <a:pt x="95741" y="87530"/>
                    <a:pt x="117594" y="35863"/>
                  </a:cubicBezTo>
                  <a:lnTo>
                    <a:pt x="130721" y="0"/>
                  </a:lnTo>
                  <a:close/>
                </a:path>
              </a:pathLst>
            </a:custGeom>
            <a:solidFill>
              <a:srgbClr val="66A1FE">
                <a:alpha val="50000"/>
              </a:srgbClr>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자유형 8">
              <a:extLst>
                <a:ext uri="{FF2B5EF4-FFF2-40B4-BE49-F238E27FC236}">
                  <a16:creationId xmlns:a16="http://schemas.microsoft.com/office/drawing/2014/main" id="{9BDC0CB1-3E9A-4920-AB7B-85EEACF1A265}"/>
                </a:ext>
              </a:extLst>
            </p:cNvPr>
            <p:cNvSpPr/>
            <p:nvPr/>
          </p:nvSpPr>
          <p:spPr>
            <a:xfrm>
              <a:off x="4718032" y="4252044"/>
              <a:ext cx="277100" cy="646501"/>
            </a:xfrm>
            <a:custGeom>
              <a:avLst/>
              <a:gdLst>
                <a:gd name="connsiteX0" fmla="*/ 185471 w 345336"/>
                <a:gd name="connsiteY0" fmla="*/ 0 h 799871"/>
                <a:gd name="connsiteX1" fmla="*/ 197826 w 345336"/>
                <a:gd name="connsiteY1" fmla="*/ 14975 h 799871"/>
                <a:gd name="connsiteX2" fmla="*/ 345336 w 345336"/>
                <a:gd name="connsiteY2" fmla="*/ 497891 h 799871"/>
                <a:gd name="connsiteX3" fmla="*/ 306505 w 345336"/>
                <a:gd name="connsiteY3" fmla="*/ 754736 h 799871"/>
                <a:gd name="connsiteX4" fmla="*/ 290587 w 345336"/>
                <a:gd name="connsiteY4" fmla="*/ 798229 h 799871"/>
                <a:gd name="connsiteX5" fmla="*/ 260979 w 345336"/>
                <a:gd name="connsiteY5" fmla="*/ 793710 h 799871"/>
                <a:gd name="connsiteX6" fmla="*/ 172668 w 345336"/>
                <a:gd name="connsiteY6" fmla="*/ 789251 h 799871"/>
                <a:gd name="connsiteX7" fmla="*/ 84357 w 345336"/>
                <a:gd name="connsiteY7" fmla="*/ 793710 h 799871"/>
                <a:gd name="connsiteX8" fmla="*/ 43992 w 345336"/>
                <a:gd name="connsiteY8" fmla="*/ 799871 h 799871"/>
                <a:gd name="connsiteX9" fmla="*/ 38831 w 345336"/>
                <a:gd name="connsiteY9" fmla="*/ 785770 h 799871"/>
                <a:gd name="connsiteX10" fmla="*/ 0 w 345336"/>
                <a:gd name="connsiteY10" fmla="*/ 528925 h 799871"/>
                <a:gd name="connsiteX11" fmla="*/ 147510 w 345336"/>
                <a:gd name="connsiteY11" fmla="*/ 46009 h 799871"/>
                <a:gd name="connsiteX12" fmla="*/ 185471 w 345336"/>
                <a:gd name="connsiteY12" fmla="*/ 0 h 79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336" h="799871">
                  <a:moveTo>
                    <a:pt x="185471" y="0"/>
                  </a:moveTo>
                  <a:lnTo>
                    <a:pt x="197826" y="14975"/>
                  </a:lnTo>
                  <a:cubicBezTo>
                    <a:pt x="290956" y="152826"/>
                    <a:pt x="345336" y="319008"/>
                    <a:pt x="345336" y="497891"/>
                  </a:cubicBezTo>
                  <a:cubicBezTo>
                    <a:pt x="345336" y="587333"/>
                    <a:pt x="331741" y="673599"/>
                    <a:pt x="306505" y="754736"/>
                  </a:cubicBezTo>
                  <a:lnTo>
                    <a:pt x="290587" y="798229"/>
                  </a:lnTo>
                  <a:lnTo>
                    <a:pt x="260979" y="793710"/>
                  </a:lnTo>
                  <a:cubicBezTo>
                    <a:pt x="231943" y="790762"/>
                    <a:pt x="202482" y="789251"/>
                    <a:pt x="172668" y="789251"/>
                  </a:cubicBezTo>
                  <a:cubicBezTo>
                    <a:pt x="142854" y="789251"/>
                    <a:pt x="113393" y="790762"/>
                    <a:pt x="84357" y="793710"/>
                  </a:cubicBezTo>
                  <a:lnTo>
                    <a:pt x="43992" y="799871"/>
                  </a:lnTo>
                  <a:lnTo>
                    <a:pt x="38831" y="785770"/>
                  </a:lnTo>
                  <a:cubicBezTo>
                    <a:pt x="13595" y="704633"/>
                    <a:pt x="0" y="618367"/>
                    <a:pt x="0" y="528925"/>
                  </a:cubicBezTo>
                  <a:cubicBezTo>
                    <a:pt x="0" y="350042"/>
                    <a:pt x="54380" y="183860"/>
                    <a:pt x="147510" y="46009"/>
                  </a:cubicBezTo>
                  <a:lnTo>
                    <a:pt x="185471" y="0"/>
                  </a:lnTo>
                  <a:close/>
                </a:path>
              </a:pathLst>
            </a:custGeom>
            <a:solidFill>
              <a:srgbClr val="B8D4EE"/>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8" name="자유형 10">
              <a:extLst>
                <a:ext uri="{FF2B5EF4-FFF2-40B4-BE49-F238E27FC236}">
                  <a16:creationId xmlns:a16="http://schemas.microsoft.com/office/drawing/2014/main" id="{DF2AB159-15D6-4B74-BC61-48D20486A4D4}"/>
                </a:ext>
              </a:extLst>
            </p:cNvPr>
            <p:cNvSpPr/>
            <p:nvPr/>
          </p:nvSpPr>
          <p:spPr>
            <a:xfrm>
              <a:off x="4207455" y="4898544"/>
              <a:ext cx="638855" cy="454033"/>
            </a:xfrm>
            <a:custGeom>
              <a:avLst/>
              <a:gdLst>
                <a:gd name="connsiteX0" fmla="*/ 680298 w 796172"/>
                <a:gd name="connsiteY0" fmla="*/ 0 h 561744"/>
                <a:gd name="connsiteX1" fmla="*/ 704182 w 796172"/>
                <a:gd name="connsiteY1" fmla="*/ 65255 h 561744"/>
                <a:gd name="connsiteX2" fmla="*/ 783816 w 796172"/>
                <a:gd name="connsiteY2" fmla="*/ 211970 h 561744"/>
                <a:gd name="connsiteX3" fmla="*/ 796172 w 796172"/>
                <a:gd name="connsiteY3" fmla="*/ 226945 h 561744"/>
                <a:gd name="connsiteX4" fmla="*/ 728663 w 796172"/>
                <a:gd name="connsiteY4" fmla="*/ 308765 h 561744"/>
                <a:gd name="connsiteX5" fmla="*/ 117918 w 796172"/>
                <a:gd name="connsiteY5" fmla="*/ 561744 h 561744"/>
                <a:gd name="connsiteX6" fmla="*/ 29607 w 796172"/>
                <a:gd name="connsiteY6" fmla="*/ 557285 h 561744"/>
                <a:gd name="connsiteX7" fmla="*/ 0 w 796172"/>
                <a:gd name="connsiteY7" fmla="*/ 552766 h 561744"/>
                <a:gd name="connsiteX8" fmla="*/ 13126 w 796172"/>
                <a:gd name="connsiteY8" fmla="*/ 516903 h 561744"/>
                <a:gd name="connsiteX9" fmla="*/ 634903 w 796172"/>
                <a:gd name="connsiteY9" fmla="*/ 6928 h 561744"/>
                <a:gd name="connsiteX10" fmla="*/ 680298 w 796172"/>
                <a:gd name="connsiteY10" fmla="*/ 0 h 5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172" h="561744">
                  <a:moveTo>
                    <a:pt x="680298" y="0"/>
                  </a:moveTo>
                  <a:lnTo>
                    <a:pt x="704182" y="65255"/>
                  </a:lnTo>
                  <a:cubicBezTo>
                    <a:pt x="726035" y="116922"/>
                    <a:pt x="752773" y="166020"/>
                    <a:pt x="783816" y="211970"/>
                  </a:cubicBezTo>
                  <a:lnTo>
                    <a:pt x="796172" y="226945"/>
                  </a:lnTo>
                  <a:lnTo>
                    <a:pt x="728663" y="308765"/>
                  </a:lnTo>
                  <a:cubicBezTo>
                    <a:pt x="572360" y="465069"/>
                    <a:pt x="356429" y="561744"/>
                    <a:pt x="117918" y="561744"/>
                  </a:cubicBezTo>
                  <a:cubicBezTo>
                    <a:pt x="88104" y="561744"/>
                    <a:pt x="58643" y="560234"/>
                    <a:pt x="29607" y="557285"/>
                  </a:cubicBezTo>
                  <a:lnTo>
                    <a:pt x="0" y="552766"/>
                  </a:lnTo>
                  <a:lnTo>
                    <a:pt x="13126" y="516903"/>
                  </a:lnTo>
                  <a:cubicBezTo>
                    <a:pt x="122393" y="258567"/>
                    <a:pt x="353772" y="64456"/>
                    <a:pt x="634903" y="6928"/>
                  </a:cubicBezTo>
                  <a:lnTo>
                    <a:pt x="680298" y="0"/>
                  </a:lnTo>
                  <a:close/>
                </a:path>
              </a:pathLst>
            </a:custGeom>
            <a:solidFill>
              <a:srgbClr val="66A1FE"/>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9" name="자유형 11">
              <a:extLst>
                <a:ext uri="{FF2B5EF4-FFF2-40B4-BE49-F238E27FC236}">
                  <a16:creationId xmlns:a16="http://schemas.microsoft.com/office/drawing/2014/main" id="{E0761083-FD6E-47CA-8866-550E98D70696}"/>
                </a:ext>
              </a:extLst>
            </p:cNvPr>
            <p:cNvSpPr/>
            <p:nvPr/>
          </p:nvSpPr>
          <p:spPr>
            <a:xfrm>
              <a:off x="3609015" y="3956356"/>
              <a:ext cx="1257841" cy="1388965"/>
            </a:xfrm>
            <a:custGeom>
              <a:avLst/>
              <a:gdLst>
                <a:gd name="connsiteX0" fmla="*/ 863724 w 1567583"/>
                <a:gd name="connsiteY0" fmla="*/ 0 h 1718470"/>
                <a:gd name="connsiteX1" fmla="*/ 1474469 w 1567583"/>
                <a:gd name="connsiteY1" fmla="*/ 252979 h 1718470"/>
                <a:gd name="connsiteX2" fmla="*/ 1567583 w 1567583"/>
                <a:gd name="connsiteY2" fmla="*/ 365833 h 1718470"/>
                <a:gd name="connsiteX3" fmla="*/ 1529622 w 1567583"/>
                <a:gd name="connsiteY3" fmla="*/ 411842 h 1718470"/>
                <a:gd name="connsiteX4" fmla="*/ 1382112 w 1567583"/>
                <a:gd name="connsiteY4" fmla="*/ 894758 h 1718470"/>
                <a:gd name="connsiteX5" fmla="*/ 1420943 w 1567583"/>
                <a:gd name="connsiteY5" fmla="*/ 1151603 h 1718470"/>
                <a:gd name="connsiteX6" fmla="*/ 1426104 w 1567583"/>
                <a:gd name="connsiteY6" fmla="*/ 1165704 h 1718470"/>
                <a:gd name="connsiteX7" fmla="*/ 1380709 w 1567583"/>
                <a:gd name="connsiteY7" fmla="*/ 1172632 h 1718470"/>
                <a:gd name="connsiteX8" fmla="*/ 758932 w 1567583"/>
                <a:gd name="connsiteY8" fmla="*/ 1682607 h 1718470"/>
                <a:gd name="connsiteX9" fmla="*/ 745806 w 1567583"/>
                <a:gd name="connsiteY9" fmla="*/ 1718470 h 1718470"/>
                <a:gd name="connsiteX10" fmla="*/ 689653 w 1567583"/>
                <a:gd name="connsiteY10" fmla="*/ 1709900 h 1718470"/>
                <a:gd name="connsiteX11" fmla="*/ 0 w 1567583"/>
                <a:gd name="connsiteY11" fmla="*/ 863724 h 1718470"/>
                <a:gd name="connsiteX12" fmla="*/ 863724 w 1567583"/>
                <a:gd name="connsiteY12" fmla="*/ 0 h 171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7583" h="1718470">
                  <a:moveTo>
                    <a:pt x="863724" y="0"/>
                  </a:moveTo>
                  <a:cubicBezTo>
                    <a:pt x="1102235" y="0"/>
                    <a:pt x="1318166" y="96676"/>
                    <a:pt x="1474469" y="252979"/>
                  </a:cubicBezTo>
                  <a:lnTo>
                    <a:pt x="1567583" y="365833"/>
                  </a:lnTo>
                  <a:lnTo>
                    <a:pt x="1529622" y="411842"/>
                  </a:lnTo>
                  <a:cubicBezTo>
                    <a:pt x="1436492" y="549693"/>
                    <a:pt x="1382112" y="715875"/>
                    <a:pt x="1382112" y="894758"/>
                  </a:cubicBezTo>
                  <a:cubicBezTo>
                    <a:pt x="1382112" y="984200"/>
                    <a:pt x="1395707" y="1070466"/>
                    <a:pt x="1420943" y="1151603"/>
                  </a:cubicBezTo>
                  <a:lnTo>
                    <a:pt x="1426104" y="1165704"/>
                  </a:lnTo>
                  <a:lnTo>
                    <a:pt x="1380709" y="1172632"/>
                  </a:lnTo>
                  <a:cubicBezTo>
                    <a:pt x="1099578" y="1230160"/>
                    <a:pt x="868199" y="1424271"/>
                    <a:pt x="758932" y="1682607"/>
                  </a:cubicBezTo>
                  <a:lnTo>
                    <a:pt x="745806" y="1718470"/>
                  </a:lnTo>
                  <a:lnTo>
                    <a:pt x="689653" y="1709900"/>
                  </a:lnTo>
                  <a:cubicBezTo>
                    <a:pt x="296069" y="1629361"/>
                    <a:pt x="0" y="1281118"/>
                    <a:pt x="0" y="863724"/>
                  </a:cubicBezTo>
                  <a:cubicBezTo>
                    <a:pt x="0" y="386702"/>
                    <a:pt x="386702" y="0"/>
                    <a:pt x="863724" y="0"/>
                  </a:cubicBezTo>
                  <a:close/>
                </a:path>
              </a:pathLst>
            </a:custGeom>
            <a:solidFill>
              <a:schemeClr val="bg1">
                <a:lumMod val="85000"/>
              </a:schemeClr>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0" name="자유형 12">
              <a:extLst>
                <a:ext uri="{FF2B5EF4-FFF2-40B4-BE49-F238E27FC236}">
                  <a16:creationId xmlns:a16="http://schemas.microsoft.com/office/drawing/2014/main" id="{65BAEB86-8B22-489F-A6E9-76D0A6F7A3BF}"/>
                </a:ext>
              </a:extLst>
            </p:cNvPr>
            <p:cNvSpPr/>
            <p:nvPr/>
          </p:nvSpPr>
          <p:spPr>
            <a:xfrm>
              <a:off x="4866856" y="3981440"/>
              <a:ext cx="1237295" cy="1387639"/>
            </a:xfrm>
            <a:custGeom>
              <a:avLst/>
              <a:gdLst>
                <a:gd name="connsiteX0" fmla="*/ 678253 w 1541977"/>
                <a:gd name="connsiteY0" fmla="*/ 0 h 1716829"/>
                <a:gd name="connsiteX1" fmla="*/ 1541977 w 1541977"/>
                <a:gd name="connsiteY1" fmla="*/ 863724 h 1716829"/>
                <a:gd name="connsiteX2" fmla="*/ 852324 w 1541977"/>
                <a:gd name="connsiteY2" fmla="*/ 1709900 h 1716829"/>
                <a:gd name="connsiteX3" fmla="*/ 806929 w 1541977"/>
                <a:gd name="connsiteY3" fmla="*/ 1716829 h 1716829"/>
                <a:gd name="connsiteX4" fmla="*/ 783045 w 1541977"/>
                <a:gd name="connsiteY4" fmla="*/ 1651573 h 1716829"/>
                <a:gd name="connsiteX5" fmla="*/ 161268 w 1541977"/>
                <a:gd name="connsiteY5" fmla="*/ 1141598 h 1716829"/>
                <a:gd name="connsiteX6" fmla="*/ 105116 w 1541977"/>
                <a:gd name="connsiteY6" fmla="*/ 1133028 h 1716829"/>
                <a:gd name="connsiteX7" fmla="*/ 121034 w 1541977"/>
                <a:gd name="connsiteY7" fmla="*/ 1089535 h 1716829"/>
                <a:gd name="connsiteX8" fmla="*/ 159865 w 1541977"/>
                <a:gd name="connsiteY8" fmla="*/ 832690 h 1716829"/>
                <a:gd name="connsiteX9" fmla="*/ 12355 w 1541977"/>
                <a:gd name="connsiteY9" fmla="*/ 349774 h 1716829"/>
                <a:gd name="connsiteX10" fmla="*/ 0 w 1541977"/>
                <a:gd name="connsiteY10" fmla="*/ 334799 h 1716829"/>
                <a:gd name="connsiteX11" fmla="*/ 67508 w 1541977"/>
                <a:gd name="connsiteY11" fmla="*/ 252979 h 1716829"/>
                <a:gd name="connsiteX12" fmla="*/ 678253 w 1541977"/>
                <a:gd name="connsiteY12" fmla="*/ 0 h 171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1977" h="1716829">
                  <a:moveTo>
                    <a:pt x="678253" y="0"/>
                  </a:moveTo>
                  <a:cubicBezTo>
                    <a:pt x="1155275" y="0"/>
                    <a:pt x="1541977" y="386702"/>
                    <a:pt x="1541977" y="863724"/>
                  </a:cubicBezTo>
                  <a:cubicBezTo>
                    <a:pt x="1541977" y="1281118"/>
                    <a:pt x="1245908" y="1629361"/>
                    <a:pt x="852324" y="1709900"/>
                  </a:cubicBezTo>
                  <a:lnTo>
                    <a:pt x="806929" y="1716829"/>
                  </a:lnTo>
                  <a:lnTo>
                    <a:pt x="783045" y="1651573"/>
                  </a:lnTo>
                  <a:cubicBezTo>
                    <a:pt x="673779" y="1393237"/>
                    <a:pt x="442400" y="1199126"/>
                    <a:pt x="161268" y="1141598"/>
                  </a:cubicBezTo>
                  <a:lnTo>
                    <a:pt x="105116" y="1133028"/>
                  </a:lnTo>
                  <a:lnTo>
                    <a:pt x="121034" y="1089535"/>
                  </a:lnTo>
                  <a:cubicBezTo>
                    <a:pt x="146270" y="1008398"/>
                    <a:pt x="159865" y="922132"/>
                    <a:pt x="159865" y="832690"/>
                  </a:cubicBezTo>
                  <a:cubicBezTo>
                    <a:pt x="159865" y="653807"/>
                    <a:pt x="105485" y="487625"/>
                    <a:pt x="12355" y="349774"/>
                  </a:cubicBezTo>
                  <a:lnTo>
                    <a:pt x="0" y="334799"/>
                  </a:lnTo>
                  <a:lnTo>
                    <a:pt x="67508" y="252979"/>
                  </a:lnTo>
                  <a:cubicBezTo>
                    <a:pt x="223811" y="96676"/>
                    <a:pt x="439742" y="0"/>
                    <a:pt x="678253" y="0"/>
                  </a:cubicBezTo>
                  <a:close/>
                </a:path>
              </a:pathLst>
            </a:custGeom>
            <a:solidFill>
              <a:srgbClr val="E9F2FC"/>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1" name="자유형 13">
              <a:extLst>
                <a:ext uri="{FF2B5EF4-FFF2-40B4-BE49-F238E27FC236}">
                  <a16:creationId xmlns:a16="http://schemas.microsoft.com/office/drawing/2014/main" id="{7FC3BBC6-2AD0-4A29-8519-D50890E39D76}"/>
                </a:ext>
              </a:extLst>
            </p:cNvPr>
            <p:cNvSpPr/>
            <p:nvPr/>
          </p:nvSpPr>
          <p:spPr>
            <a:xfrm>
              <a:off x="4753332" y="4889961"/>
              <a:ext cx="197870" cy="192014"/>
            </a:xfrm>
            <a:custGeom>
              <a:avLst/>
              <a:gdLst>
                <a:gd name="connsiteX0" fmla="*/ 128676 w 246595"/>
                <a:gd name="connsiteY0" fmla="*/ 0 h 237565"/>
                <a:gd name="connsiteX1" fmla="*/ 216987 w 246595"/>
                <a:gd name="connsiteY1" fmla="*/ 4459 h 237565"/>
                <a:gd name="connsiteX2" fmla="*/ 246595 w 246595"/>
                <a:gd name="connsiteY2" fmla="*/ 8978 h 237565"/>
                <a:gd name="connsiteX3" fmla="*/ 233468 w 246595"/>
                <a:gd name="connsiteY3" fmla="*/ 44841 h 237565"/>
                <a:gd name="connsiteX4" fmla="*/ 153834 w 246595"/>
                <a:gd name="connsiteY4" fmla="*/ 191556 h 237565"/>
                <a:gd name="connsiteX5" fmla="*/ 115874 w 246595"/>
                <a:gd name="connsiteY5" fmla="*/ 237565 h 237565"/>
                <a:gd name="connsiteX6" fmla="*/ 103518 w 246595"/>
                <a:gd name="connsiteY6" fmla="*/ 222590 h 237565"/>
                <a:gd name="connsiteX7" fmla="*/ 23884 w 246595"/>
                <a:gd name="connsiteY7" fmla="*/ 75875 h 237565"/>
                <a:gd name="connsiteX8" fmla="*/ 0 w 246595"/>
                <a:gd name="connsiteY8" fmla="*/ 10620 h 237565"/>
                <a:gd name="connsiteX9" fmla="*/ 40365 w 246595"/>
                <a:gd name="connsiteY9" fmla="*/ 4459 h 237565"/>
                <a:gd name="connsiteX10" fmla="*/ 128676 w 246595"/>
                <a:gd name="connsiteY10" fmla="*/ 0 h 23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95" h="237565">
                  <a:moveTo>
                    <a:pt x="128676" y="0"/>
                  </a:moveTo>
                  <a:cubicBezTo>
                    <a:pt x="158490" y="0"/>
                    <a:pt x="187951" y="1511"/>
                    <a:pt x="216987" y="4459"/>
                  </a:cubicBezTo>
                  <a:lnTo>
                    <a:pt x="246595" y="8978"/>
                  </a:lnTo>
                  <a:lnTo>
                    <a:pt x="233468" y="44841"/>
                  </a:lnTo>
                  <a:cubicBezTo>
                    <a:pt x="211615" y="96508"/>
                    <a:pt x="184877" y="145606"/>
                    <a:pt x="153834" y="191556"/>
                  </a:cubicBezTo>
                  <a:lnTo>
                    <a:pt x="115874" y="237565"/>
                  </a:lnTo>
                  <a:lnTo>
                    <a:pt x="103518" y="222590"/>
                  </a:lnTo>
                  <a:cubicBezTo>
                    <a:pt x="72475" y="176640"/>
                    <a:pt x="45737" y="127542"/>
                    <a:pt x="23884" y="75875"/>
                  </a:cubicBezTo>
                  <a:lnTo>
                    <a:pt x="0" y="10620"/>
                  </a:lnTo>
                  <a:lnTo>
                    <a:pt x="40365" y="4459"/>
                  </a:lnTo>
                  <a:cubicBezTo>
                    <a:pt x="69401" y="1511"/>
                    <a:pt x="98862" y="0"/>
                    <a:pt x="128676" y="0"/>
                  </a:cubicBezTo>
                  <a:close/>
                </a:path>
              </a:pathLst>
            </a:custGeom>
            <a:solidFill>
              <a:srgbClr val="1F45BC"/>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2" name="자유형 14">
              <a:extLst>
                <a:ext uri="{FF2B5EF4-FFF2-40B4-BE49-F238E27FC236}">
                  <a16:creationId xmlns:a16="http://schemas.microsoft.com/office/drawing/2014/main" id="{86ABEFEC-543F-4BD7-AEF7-963D572698C9}"/>
                </a:ext>
              </a:extLst>
            </p:cNvPr>
            <p:cNvSpPr/>
            <p:nvPr/>
          </p:nvSpPr>
          <p:spPr>
            <a:xfrm>
              <a:off x="4163523" y="5081975"/>
              <a:ext cx="1386118" cy="1204208"/>
            </a:xfrm>
            <a:custGeom>
              <a:avLst/>
              <a:gdLst>
                <a:gd name="connsiteX0" fmla="*/ 850922 w 1727448"/>
                <a:gd name="connsiteY0" fmla="*/ 0 h 1489883"/>
                <a:gd name="connsiteX1" fmla="*/ 944035 w 1727448"/>
                <a:gd name="connsiteY1" fmla="*/ 112854 h 1489883"/>
                <a:gd name="connsiteX2" fmla="*/ 1554780 w 1727448"/>
                <a:gd name="connsiteY2" fmla="*/ 365833 h 1489883"/>
                <a:gd name="connsiteX3" fmla="*/ 1643091 w 1727448"/>
                <a:gd name="connsiteY3" fmla="*/ 361374 h 1489883"/>
                <a:gd name="connsiteX4" fmla="*/ 1683456 w 1727448"/>
                <a:gd name="connsiteY4" fmla="*/ 355214 h 1489883"/>
                <a:gd name="connsiteX5" fmla="*/ 1688617 w 1727448"/>
                <a:gd name="connsiteY5" fmla="*/ 369314 h 1489883"/>
                <a:gd name="connsiteX6" fmla="*/ 1727448 w 1727448"/>
                <a:gd name="connsiteY6" fmla="*/ 626159 h 1489883"/>
                <a:gd name="connsiteX7" fmla="*/ 863724 w 1727448"/>
                <a:gd name="connsiteY7" fmla="*/ 1489883 h 1489883"/>
                <a:gd name="connsiteX8" fmla="*/ 0 w 1727448"/>
                <a:gd name="connsiteY8" fmla="*/ 626159 h 1489883"/>
                <a:gd name="connsiteX9" fmla="*/ 38831 w 1727448"/>
                <a:gd name="connsiteY9" fmla="*/ 369314 h 1489883"/>
                <a:gd name="connsiteX10" fmla="*/ 54750 w 1727448"/>
                <a:gd name="connsiteY10" fmla="*/ 325821 h 1489883"/>
                <a:gd name="connsiteX11" fmla="*/ 84357 w 1727448"/>
                <a:gd name="connsiteY11" fmla="*/ 330340 h 1489883"/>
                <a:gd name="connsiteX12" fmla="*/ 172668 w 1727448"/>
                <a:gd name="connsiteY12" fmla="*/ 334799 h 1489883"/>
                <a:gd name="connsiteX13" fmla="*/ 783413 w 1727448"/>
                <a:gd name="connsiteY13" fmla="*/ 81820 h 1489883"/>
                <a:gd name="connsiteX14" fmla="*/ 850922 w 1727448"/>
                <a:gd name="connsiteY14" fmla="*/ 0 h 148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7448" h="1489883">
                  <a:moveTo>
                    <a:pt x="850922" y="0"/>
                  </a:moveTo>
                  <a:lnTo>
                    <a:pt x="944035" y="112854"/>
                  </a:lnTo>
                  <a:cubicBezTo>
                    <a:pt x="1100338" y="269158"/>
                    <a:pt x="1316269" y="365833"/>
                    <a:pt x="1554780" y="365833"/>
                  </a:cubicBezTo>
                  <a:cubicBezTo>
                    <a:pt x="1584594" y="365833"/>
                    <a:pt x="1614055" y="364323"/>
                    <a:pt x="1643091" y="361374"/>
                  </a:cubicBezTo>
                  <a:lnTo>
                    <a:pt x="1683456" y="355214"/>
                  </a:lnTo>
                  <a:lnTo>
                    <a:pt x="1688617" y="369314"/>
                  </a:lnTo>
                  <a:cubicBezTo>
                    <a:pt x="1713853" y="450451"/>
                    <a:pt x="1727448" y="536718"/>
                    <a:pt x="1727448" y="626159"/>
                  </a:cubicBezTo>
                  <a:cubicBezTo>
                    <a:pt x="1727448" y="1103181"/>
                    <a:pt x="1340746" y="1489883"/>
                    <a:pt x="863724" y="1489883"/>
                  </a:cubicBezTo>
                  <a:cubicBezTo>
                    <a:pt x="386702" y="1489883"/>
                    <a:pt x="0" y="1103181"/>
                    <a:pt x="0" y="626159"/>
                  </a:cubicBezTo>
                  <a:cubicBezTo>
                    <a:pt x="0" y="536718"/>
                    <a:pt x="13595" y="450451"/>
                    <a:pt x="38831" y="369314"/>
                  </a:cubicBezTo>
                  <a:lnTo>
                    <a:pt x="54750" y="325821"/>
                  </a:lnTo>
                  <a:lnTo>
                    <a:pt x="84357" y="330340"/>
                  </a:lnTo>
                  <a:cubicBezTo>
                    <a:pt x="113393" y="333289"/>
                    <a:pt x="142854" y="334799"/>
                    <a:pt x="172668" y="334799"/>
                  </a:cubicBezTo>
                  <a:cubicBezTo>
                    <a:pt x="411179" y="334799"/>
                    <a:pt x="627110" y="238124"/>
                    <a:pt x="783413" y="81820"/>
                  </a:cubicBezTo>
                  <a:lnTo>
                    <a:pt x="850922" y="0"/>
                  </a:lnTo>
                  <a:close/>
                </a:path>
              </a:pathLst>
            </a:custGeom>
            <a:solidFill>
              <a:srgbClr val="9CC1FE"/>
            </a:solidFill>
            <a:ln w="63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400" dirty="0">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10" name="TextBox 9">
            <a:extLst>
              <a:ext uri="{FF2B5EF4-FFF2-40B4-BE49-F238E27FC236}">
                <a16:creationId xmlns:a16="http://schemas.microsoft.com/office/drawing/2014/main" id="{8DD3E2B6-E61E-4D42-B21D-70FC0DAAB117}"/>
              </a:ext>
            </a:extLst>
          </p:cNvPr>
          <p:cNvSpPr txBox="1"/>
          <p:nvPr/>
        </p:nvSpPr>
        <p:spPr>
          <a:xfrm>
            <a:off x="3432482" y="4922285"/>
            <a:ext cx="1095170" cy="523220"/>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nhất</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quán</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1" name="TextBox 10">
            <a:extLst>
              <a:ext uri="{FF2B5EF4-FFF2-40B4-BE49-F238E27FC236}">
                <a16:creationId xmlns:a16="http://schemas.microsoft.com/office/drawing/2014/main" id="{75A9718B-107C-467B-92C6-10C840841125}"/>
              </a:ext>
            </a:extLst>
          </p:cNvPr>
          <p:cNvSpPr txBox="1"/>
          <p:nvPr/>
        </p:nvSpPr>
        <p:spPr>
          <a:xfrm>
            <a:off x="4421512" y="5567283"/>
            <a:ext cx="1498846"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2" name="TextBox 11">
            <a:extLst>
              <a:ext uri="{FF2B5EF4-FFF2-40B4-BE49-F238E27FC236}">
                <a16:creationId xmlns:a16="http://schemas.microsoft.com/office/drawing/2014/main" id="{5A4A4279-562C-4C9F-A377-162F97F295AD}"/>
              </a:ext>
            </a:extLst>
          </p:cNvPr>
          <p:cNvSpPr txBox="1"/>
          <p:nvPr/>
        </p:nvSpPr>
        <p:spPr>
          <a:xfrm>
            <a:off x="4632058" y="4218602"/>
            <a:ext cx="1008942" cy="523220"/>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Dung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sai</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phân</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vùng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3" name="TextBox 12">
            <a:extLst>
              <a:ext uri="{FF2B5EF4-FFF2-40B4-BE49-F238E27FC236}">
                <a16:creationId xmlns:a16="http://schemas.microsoft.com/office/drawing/2014/main" id="{A151E6DE-0A0D-4D65-B492-DD6169F8A1ED}"/>
              </a:ext>
            </a:extLst>
          </p:cNvPr>
          <p:cNvSpPr txBox="1"/>
          <p:nvPr/>
        </p:nvSpPr>
        <p:spPr>
          <a:xfrm rot="18099695">
            <a:off x="4206168" y="5245018"/>
            <a:ext cx="714275" cy="276999"/>
          </a:xfrm>
          <a:prstGeom prst="rect">
            <a:avLst/>
          </a:prstGeom>
          <a:noFill/>
        </p:spPr>
        <p:txBody>
          <a:bodyPr wrap="square" rtlCol="0">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RDB</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4" name="TextBox 13">
            <a:extLst>
              <a:ext uri="{FF2B5EF4-FFF2-40B4-BE49-F238E27FC236}">
                <a16:creationId xmlns:a16="http://schemas.microsoft.com/office/drawing/2014/main" id="{EBA6B34B-34FA-44B2-B53B-F14F9F2A7ACE}"/>
              </a:ext>
            </a:extLst>
          </p:cNvPr>
          <p:cNvSpPr txBox="1"/>
          <p:nvPr/>
        </p:nvSpPr>
        <p:spPr>
          <a:xfrm>
            <a:off x="4735005" y="4942033"/>
            <a:ext cx="714275" cy="276999"/>
          </a:xfrm>
          <a:prstGeom prst="rect">
            <a:avLst/>
          </a:prstGeom>
          <a:noFill/>
        </p:spPr>
        <p:txBody>
          <a:bodyPr wrap="square" rtlCol="0">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NoSQL</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5" name="TextBox 14">
            <a:extLst>
              <a:ext uri="{FF2B5EF4-FFF2-40B4-BE49-F238E27FC236}">
                <a16:creationId xmlns:a16="http://schemas.microsoft.com/office/drawing/2014/main" id="{68331F2C-1025-4D17-8459-B32B992EB6F6}"/>
              </a:ext>
            </a:extLst>
          </p:cNvPr>
          <p:cNvSpPr txBox="1"/>
          <p:nvPr/>
        </p:nvSpPr>
        <p:spPr>
          <a:xfrm rot="3636951">
            <a:off x="4190120" y="4646877"/>
            <a:ext cx="719481" cy="276999"/>
          </a:xfrm>
          <a:prstGeom prst="rect">
            <a:avLst/>
          </a:prstGeom>
          <a:noFill/>
        </p:spPr>
        <p:txBody>
          <a:bodyPr wrap="square" rtlCol="0">
            <a:spAutoFit/>
          </a:bodyPr>
          <a:lstStyle/>
          <a:p>
            <a:pPr algn="ctr"/>
            <a:r>
              <a:rPr lang="en-US" altLang="ko-KR" sz="12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NoSQL</a:t>
            </a:r>
            <a:endParaRPr lang="ko-KR" altLang="en-US" sz="12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Tree>
    <p:extLst>
      <p:ext uri="{BB962C8B-B14F-4D97-AF65-F5344CB8AC3E}">
        <p14:creationId xmlns:p14="http://schemas.microsoft.com/office/powerpoint/2010/main" val="42128682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B344164E-D5FB-4FAB-A836-C0D316250ED1}"/>
              </a:ext>
            </a:extLst>
          </p:cNvPr>
          <p:cNvSpPr>
            <a:spLocks noGrp="1"/>
          </p:cNvSpPr>
          <p:nvPr>
            <p:ph type="body" sz="quarter" idx="11"/>
          </p:nvPr>
        </p:nvSpPr>
        <p:spPr/>
        <p:txBody>
          <a:bodyPr/>
          <a:lstStyle/>
          <a:p>
            <a:r>
              <a:rPr lang="vi-VN" altLang="ko-KR" dirty="0">
                <a:ea typeface="SamsungOneKorean 400" panose="020B0503030303020204" pitchFamily="50" charset="-127"/>
              </a:rPr>
              <a:t>Định lý CAP trong Cơ sở dữ 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8" name="그룹 7">
            <a:extLst>
              <a:ext uri="{FF2B5EF4-FFF2-40B4-BE49-F238E27FC236}">
                <a16:creationId xmlns:a16="http://schemas.microsoft.com/office/drawing/2014/main" id="{661AB1C7-5943-4E9F-B62D-D7F93ED2ABFA}"/>
              </a:ext>
            </a:extLst>
          </p:cNvPr>
          <p:cNvGrpSpPr/>
          <p:nvPr/>
        </p:nvGrpSpPr>
        <p:grpSpPr>
          <a:xfrm>
            <a:off x="1103953" y="2254193"/>
            <a:ext cx="6017647" cy="3958540"/>
            <a:chOff x="1103953" y="2254193"/>
            <a:chExt cx="6017647" cy="3958540"/>
          </a:xfrm>
        </p:grpSpPr>
        <p:sp>
          <p:nvSpPr>
            <p:cNvPr id="9" name="타원 8">
              <a:extLst>
                <a:ext uri="{FF2B5EF4-FFF2-40B4-BE49-F238E27FC236}">
                  <a16:creationId xmlns:a16="http://schemas.microsoft.com/office/drawing/2014/main" id="{1BC8E900-077B-470D-92E5-7ABA545120A2}"/>
                </a:ext>
              </a:extLst>
            </p:cNvPr>
            <p:cNvSpPr/>
            <p:nvPr/>
          </p:nvSpPr>
          <p:spPr>
            <a:xfrm>
              <a:off x="2993273" y="2254193"/>
              <a:ext cx="1944216" cy="1962415"/>
            </a:xfrm>
            <a:prstGeom prst="ellipse">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350" dirty="0">
                <a:latin typeface="SamsungOne-400" panose="020B0503030303020204" pitchFamily="34" charset="0"/>
                <a:ea typeface="Menlo" panose="020B0609030804020204" pitchFamily="49" charset="0"/>
                <a:cs typeface="Menlo" panose="020B0609030804020204" pitchFamily="49" charset="0"/>
              </a:endParaRPr>
            </a:p>
          </p:txBody>
        </p:sp>
        <p:sp>
          <p:nvSpPr>
            <p:cNvPr id="10" name="TextBox 9">
              <a:extLst>
                <a:ext uri="{FF2B5EF4-FFF2-40B4-BE49-F238E27FC236}">
                  <a16:creationId xmlns:a16="http://schemas.microsoft.com/office/drawing/2014/main" id="{A2F6DF32-AA0D-4DA6-8BF0-D597F2CB6EA6}"/>
                </a:ext>
              </a:extLst>
            </p:cNvPr>
            <p:cNvSpPr txBox="1"/>
            <p:nvPr/>
          </p:nvSpPr>
          <p:spPr>
            <a:xfrm>
              <a:off x="3103118" y="3017146"/>
              <a:ext cx="1724525" cy="369332"/>
            </a:xfrm>
            <a:prstGeom prst="rect">
              <a:avLst/>
            </a:prstGeom>
            <a:noFill/>
          </p:spPr>
          <p:txBody>
            <a:bodyPr wrap="square" rtlCol="0">
              <a:spAutoFit/>
            </a:bodyPr>
            <a:lstStyle/>
            <a:p>
              <a:pPr algn="ct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nhất</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quán</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1" name="타원 10">
              <a:extLst>
                <a:ext uri="{FF2B5EF4-FFF2-40B4-BE49-F238E27FC236}">
                  <a16:creationId xmlns:a16="http://schemas.microsoft.com/office/drawing/2014/main" id="{DB51662B-1ABD-40F4-B467-CD225F44B718}"/>
                </a:ext>
              </a:extLst>
            </p:cNvPr>
            <p:cNvSpPr/>
            <p:nvPr/>
          </p:nvSpPr>
          <p:spPr>
            <a:xfrm>
              <a:off x="3809652" y="3726976"/>
              <a:ext cx="1944216" cy="1962415"/>
            </a:xfrm>
            <a:prstGeom prst="ellipse">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350" dirty="0">
                <a:latin typeface="SamsungOne-400" panose="020B0503030303020204" pitchFamily="34" charset="0"/>
                <a:ea typeface="Menlo" panose="020B0609030804020204" pitchFamily="49" charset="0"/>
                <a:cs typeface="Menlo" panose="020B0609030804020204" pitchFamily="49" charset="0"/>
              </a:endParaRPr>
            </a:p>
          </p:txBody>
        </p:sp>
        <p:sp>
          <p:nvSpPr>
            <p:cNvPr id="12" name="타원 11">
              <a:extLst>
                <a:ext uri="{FF2B5EF4-FFF2-40B4-BE49-F238E27FC236}">
                  <a16:creationId xmlns:a16="http://schemas.microsoft.com/office/drawing/2014/main" id="{813C3106-A231-494B-986B-42377C7D9447}"/>
                </a:ext>
              </a:extLst>
            </p:cNvPr>
            <p:cNvSpPr/>
            <p:nvPr/>
          </p:nvSpPr>
          <p:spPr>
            <a:xfrm>
              <a:off x="2135465" y="3726976"/>
              <a:ext cx="1944216" cy="1962415"/>
            </a:xfrm>
            <a:prstGeom prst="ellipse">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350" dirty="0">
                <a:latin typeface="SamsungOne-400" panose="020B0503030303020204" pitchFamily="34" charset="0"/>
                <a:ea typeface="Menlo" panose="020B0609030804020204" pitchFamily="49" charset="0"/>
                <a:cs typeface="Menlo" panose="020B0609030804020204" pitchFamily="49" charset="0"/>
              </a:endParaRPr>
            </a:p>
          </p:txBody>
        </p:sp>
        <p:sp>
          <p:nvSpPr>
            <p:cNvPr id="13" name="자유형 12">
              <a:extLst>
                <a:ext uri="{FF2B5EF4-FFF2-40B4-BE49-F238E27FC236}">
                  <a16:creationId xmlns:a16="http://schemas.microsoft.com/office/drawing/2014/main" id="{AE822651-2EF9-475C-BA34-E8838A51EF98}"/>
                </a:ext>
              </a:extLst>
            </p:cNvPr>
            <p:cNvSpPr/>
            <p:nvPr/>
          </p:nvSpPr>
          <p:spPr>
            <a:xfrm>
              <a:off x="3944161" y="3726168"/>
              <a:ext cx="860411" cy="489633"/>
            </a:xfrm>
            <a:custGeom>
              <a:avLst/>
              <a:gdLst>
                <a:gd name="connsiteX0" fmla="*/ 1116124 w 1147214"/>
                <a:gd name="connsiteY0" fmla="*/ 0 h 646789"/>
                <a:gd name="connsiteX1" fmla="*/ 1147214 w 1147214"/>
                <a:gd name="connsiteY1" fmla="*/ 1570 h 646789"/>
                <a:gd name="connsiteX2" fmla="*/ 1102402 w 1147214"/>
                <a:gd name="connsiteY2" fmla="*/ 75332 h 646789"/>
                <a:gd name="connsiteX3" fmla="*/ 27619 w 1147214"/>
                <a:gd name="connsiteY3" fmla="*/ 646789 h 646789"/>
                <a:gd name="connsiteX4" fmla="*/ 3689 w 1147214"/>
                <a:gd name="connsiteY4" fmla="*/ 645581 h 646789"/>
                <a:gd name="connsiteX5" fmla="*/ 0 w 1147214"/>
                <a:gd name="connsiteY5" fmla="*/ 639507 h 646789"/>
                <a:gd name="connsiteX6" fmla="*/ 41341 w 1147214"/>
                <a:gd name="connsiteY6" fmla="*/ 571457 h 646789"/>
                <a:gd name="connsiteX7" fmla="*/ 1116124 w 1147214"/>
                <a:gd name="connsiteY7" fmla="*/ 0 h 64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7214" h="646789">
                  <a:moveTo>
                    <a:pt x="1116124" y="0"/>
                  </a:moveTo>
                  <a:lnTo>
                    <a:pt x="1147214" y="1570"/>
                  </a:lnTo>
                  <a:lnTo>
                    <a:pt x="1102402" y="75332"/>
                  </a:lnTo>
                  <a:cubicBezTo>
                    <a:pt x="869476" y="420108"/>
                    <a:pt x="475020" y="646789"/>
                    <a:pt x="27619" y="646789"/>
                  </a:cubicBezTo>
                  <a:lnTo>
                    <a:pt x="3689" y="645581"/>
                  </a:lnTo>
                  <a:lnTo>
                    <a:pt x="0" y="639507"/>
                  </a:lnTo>
                  <a:lnTo>
                    <a:pt x="41341" y="571457"/>
                  </a:lnTo>
                  <a:cubicBezTo>
                    <a:pt x="274267" y="226681"/>
                    <a:pt x="668724" y="0"/>
                    <a:pt x="1116124" y="0"/>
                  </a:cubicBezTo>
                  <a:close/>
                </a:path>
              </a:pathLst>
            </a:custGeom>
            <a:solidFill>
              <a:srgbClr val="B8D4EE"/>
            </a:solidFill>
            <a:ln w="381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350" dirty="0">
                <a:latin typeface="SamsungOne-400" panose="020B0503030303020204" pitchFamily="34" charset="0"/>
                <a:ea typeface="Menlo" panose="020B0609030804020204" pitchFamily="49" charset="0"/>
                <a:cs typeface="Menlo" panose="020B0609030804020204" pitchFamily="49" charset="0"/>
              </a:endParaRPr>
            </a:p>
          </p:txBody>
        </p:sp>
        <p:sp>
          <p:nvSpPr>
            <p:cNvPr id="14" name="자유형 13">
              <a:extLst>
                <a:ext uri="{FF2B5EF4-FFF2-40B4-BE49-F238E27FC236}">
                  <a16:creationId xmlns:a16="http://schemas.microsoft.com/office/drawing/2014/main" id="{914D691F-4383-44CB-BC96-0D73E711C9FD}"/>
                </a:ext>
              </a:extLst>
            </p:cNvPr>
            <p:cNvSpPr/>
            <p:nvPr/>
          </p:nvSpPr>
          <p:spPr>
            <a:xfrm>
              <a:off x="3127782" y="3723553"/>
              <a:ext cx="807669" cy="486394"/>
            </a:xfrm>
            <a:custGeom>
              <a:avLst/>
              <a:gdLst>
                <a:gd name="connsiteX0" fmla="*/ 0 w 1092195"/>
                <a:gd name="connsiteY0" fmla="*/ 0 h 644010"/>
                <a:gd name="connsiteX1" fmla="*/ 108593 w 1092195"/>
                <a:gd name="connsiteY1" fmla="*/ 5483 h 644010"/>
                <a:gd name="connsiteX2" fmla="*/ 1050853 w 1092195"/>
                <a:gd name="connsiteY2" fmla="*/ 570248 h 644010"/>
                <a:gd name="connsiteX3" fmla="*/ 1092195 w 1092195"/>
                <a:gd name="connsiteY3" fmla="*/ 638298 h 644010"/>
                <a:gd name="connsiteX4" fmla="*/ 1088724 w 1092195"/>
                <a:gd name="connsiteY4" fmla="*/ 644010 h 644010"/>
                <a:gd name="connsiteX5" fmla="*/ 987291 w 1092195"/>
                <a:gd name="connsiteY5" fmla="*/ 638888 h 644010"/>
                <a:gd name="connsiteX6" fmla="*/ 45031 w 1092195"/>
                <a:gd name="connsiteY6" fmla="*/ 74123 h 644010"/>
                <a:gd name="connsiteX7" fmla="*/ 0 w 1092195"/>
                <a:gd name="connsiteY7" fmla="*/ 0 h 6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195" h="644010">
                  <a:moveTo>
                    <a:pt x="0" y="0"/>
                  </a:moveTo>
                  <a:lnTo>
                    <a:pt x="108593" y="5483"/>
                  </a:lnTo>
                  <a:cubicBezTo>
                    <a:pt x="500747" y="45308"/>
                    <a:pt x="841219" y="259950"/>
                    <a:pt x="1050853" y="570248"/>
                  </a:cubicBezTo>
                  <a:lnTo>
                    <a:pt x="1092195" y="638298"/>
                  </a:lnTo>
                  <a:lnTo>
                    <a:pt x="1088724" y="644010"/>
                  </a:lnTo>
                  <a:lnTo>
                    <a:pt x="987291" y="638888"/>
                  </a:lnTo>
                  <a:cubicBezTo>
                    <a:pt x="595137" y="599063"/>
                    <a:pt x="254665" y="384422"/>
                    <a:pt x="45031" y="74123"/>
                  </a:cubicBezTo>
                  <a:lnTo>
                    <a:pt x="0" y="0"/>
                  </a:lnTo>
                  <a:close/>
                </a:path>
              </a:pathLst>
            </a:custGeom>
            <a:solidFill>
              <a:srgbClr val="66A1FE"/>
            </a:solidFill>
            <a:ln w="381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350" dirty="0">
                <a:latin typeface="SamsungOne-400" panose="020B0503030303020204" pitchFamily="34" charset="0"/>
                <a:ea typeface="Menlo" panose="020B0609030804020204" pitchFamily="49" charset="0"/>
                <a:cs typeface="Menlo" panose="020B0609030804020204" pitchFamily="49" charset="0"/>
              </a:endParaRPr>
            </a:p>
          </p:txBody>
        </p:sp>
        <p:sp>
          <p:nvSpPr>
            <p:cNvPr id="15" name="자유형 14">
              <a:extLst>
                <a:ext uri="{FF2B5EF4-FFF2-40B4-BE49-F238E27FC236}">
                  <a16:creationId xmlns:a16="http://schemas.microsoft.com/office/drawing/2014/main" id="{8B301037-FE2E-41C7-BA83-BE5243835F40}"/>
                </a:ext>
              </a:extLst>
            </p:cNvPr>
            <p:cNvSpPr/>
            <p:nvPr/>
          </p:nvSpPr>
          <p:spPr>
            <a:xfrm>
              <a:off x="3809229" y="4211546"/>
              <a:ext cx="270029" cy="989851"/>
            </a:xfrm>
            <a:custGeom>
              <a:avLst/>
              <a:gdLst>
                <a:gd name="connsiteX0" fmla="*/ 176549 w 360039"/>
                <a:gd name="connsiteY0" fmla="*/ 0 h 1307562"/>
                <a:gd name="connsiteX1" fmla="*/ 183709 w 360039"/>
                <a:gd name="connsiteY1" fmla="*/ 362 h 1307562"/>
                <a:gd name="connsiteX2" fmla="*/ 203602 w 360039"/>
                <a:gd name="connsiteY2" fmla="*/ 33106 h 1307562"/>
                <a:gd name="connsiteX3" fmla="*/ 360039 w 360039"/>
                <a:gd name="connsiteY3" fmla="*/ 650925 h 1307562"/>
                <a:gd name="connsiteX4" fmla="*/ 203602 w 360039"/>
                <a:gd name="connsiteY4" fmla="*/ 1268744 h 1307562"/>
                <a:gd name="connsiteX5" fmla="*/ 180020 w 360039"/>
                <a:gd name="connsiteY5" fmla="*/ 1307562 h 1307562"/>
                <a:gd name="connsiteX6" fmla="*/ 156437 w 360039"/>
                <a:gd name="connsiteY6" fmla="*/ 1268744 h 1307562"/>
                <a:gd name="connsiteX7" fmla="*/ 0 w 360039"/>
                <a:gd name="connsiteY7" fmla="*/ 650925 h 1307562"/>
                <a:gd name="connsiteX8" fmla="*/ 156437 w 360039"/>
                <a:gd name="connsiteY8" fmla="*/ 33106 h 1307562"/>
                <a:gd name="connsiteX9" fmla="*/ 176549 w 360039"/>
                <a:gd name="connsiteY9" fmla="*/ 0 h 130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39" h="1307562">
                  <a:moveTo>
                    <a:pt x="176549" y="0"/>
                  </a:moveTo>
                  <a:lnTo>
                    <a:pt x="183709" y="362"/>
                  </a:lnTo>
                  <a:lnTo>
                    <a:pt x="203602" y="33106"/>
                  </a:lnTo>
                  <a:cubicBezTo>
                    <a:pt x="303369" y="216761"/>
                    <a:pt x="360039" y="427225"/>
                    <a:pt x="360039" y="650925"/>
                  </a:cubicBezTo>
                  <a:cubicBezTo>
                    <a:pt x="360039" y="874626"/>
                    <a:pt x="303369" y="1085090"/>
                    <a:pt x="203602" y="1268744"/>
                  </a:cubicBezTo>
                  <a:lnTo>
                    <a:pt x="180020" y="1307562"/>
                  </a:lnTo>
                  <a:lnTo>
                    <a:pt x="156437" y="1268744"/>
                  </a:lnTo>
                  <a:cubicBezTo>
                    <a:pt x="56670" y="1085090"/>
                    <a:pt x="0" y="874626"/>
                    <a:pt x="0" y="650925"/>
                  </a:cubicBezTo>
                  <a:cubicBezTo>
                    <a:pt x="0" y="427225"/>
                    <a:pt x="56670" y="216761"/>
                    <a:pt x="156437" y="33106"/>
                  </a:cubicBezTo>
                  <a:lnTo>
                    <a:pt x="176549" y="0"/>
                  </a:lnTo>
                  <a:close/>
                </a:path>
              </a:pathLst>
            </a:custGeom>
            <a:solidFill>
              <a:srgbClr val="A6C4F1"/>
            </a:solidFill>
            <a:ln w="381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latinLnBrk="0"/>
              <a:endParaRPr lang="ko-KR" altLang="en-US" sz="1350" dirty="0">
                <a:latin typeface="SamsungOne-400" panose="020B0503030303020204" pitchFamily="34" charset="0"/>
                <a:ea typeface="Menlo" panose="020B0609030804020204" pitchFamily="49" charset="0"/>
                <a:cs typeface="Menlo" panose="020B0609030804020204" pitchFamily="49" charset="0"/>
              </a:endParaRPr>
            </a:p>
          </p:txBody>
        </p:sp>
        <p:sp>
          <p:nvSpPr>
            <p:cNvPr id="16" name="TextBox 15">
              <a:extLst>
                <a:ext uri="{FF2B5EF4-FFF2-40B4-BE49-F238E27FC236}">
                  <a16:creationId xmlns:a16="http://schemas.microsoft.com/office/drawing/2014/main" id="{1F96C7C9-B2B4-4EFB-B193-BE1D2F4EF786}"/>
                </a:ext>
              </a:extLst>
            </p:cNvPr>
            <p:cNvSpPr txBox="1"/>
            <p:nvPr/>
          </p:nvSpPr>
          <p:spPr>
            <a:xfrm>
              <a:off x="2358607" y="4553477"/>
              <a:ext cx="1382621" cy="646331"/>
            </a:xfrm>
            <a:prstGeom prst="rect">
              <a:avLst/>
            </a:prstGeom>
            <a:noFill/>
          </p:spPr>
          <p:txBody>
            <a:bodyPr wrap="square" rtlCol="0">
              <a:spAutoFit/>
            </a:bodyPr>
            <a:lstStyle/>
            <a:p>
              <a:pPr algn="ct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Tính</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khả</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dụng</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TextBox 16">
              <a:extLst>
                <a:ext uri="{FF2B5EF4-FFF2-40B4-BE49-F238E27FC236}">
                  <a16:creationId xmlns:a16="http://schemas.microsoft.com/office/drawing/2014/main" id="{AEE8A262-F438-4A91-AAEB-CB634A6ED708}"/>
                </a:ext>
              </a:extLst>
            </p:cNvPr>
            <p:cNvSpPr txBox="1"/>
            <p:nvPr/>
          </p:nvSpPr>
          <p:spPr>
            <a:xfrm>
              <a:off x="4128763" y="4436981"/>
              <a:ext cx="1400951" cy="646331"/>
            </a:xfrm>
            <a:prstGeom prst="rect">
              <a:avLst/>
            </a:prstGeom>
            <a:noFill/>
          </p:spPr>
          <p:txBody>
            <a:bodyPr wrap="square" rtlCol="0">
              <a:spAutoFit/>
            </a:bodyPr>
            <a:lstStyle/>
            <a:p>
              <a:pPr algn="ct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Dung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sai</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phân</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vùng</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grpSp>
          <p:nvGrpSpPr>
            <p:cNvPr id="18" name="그룹 17">
              <a:extLst>
                <a:ext uri="{FF2B5EF4-FFF2-40B4-BE49-F238E27FC236}">
                  <a16:creationId xmlns:a16="http://schemas.microsoft.com/office/drawing/2014/main" id="{2A932D17-F768-4896-93A2-4BB1E365D30B}"/>
                </a:ext>
              </a:extLst>
            </p:cNvPr>
            <p:cNvGrpSpPr/>
            <p:nvPr/>
          </p:nvGrpSpPr>
          <p:grpSpPr>
            <a:xfrm>
              <a:off x="1103953" y="2733191"/>
              <a:ext cx="1383426" cy="674154"/>
              <a:chOff x="1028461" y="2496392"/>
              <a:chExt cx="1383426" cy="674154"/>
            </a:xfrm>
          </p:grpSpPr>
          <p:sp>
            <p:nvSpPr>
              <p:cNvPr id="31" name="모서리가 둥근 직사각형 80">
                <a:extLst>
                  <a:ext uri="{FF2B5EF4-FFF2-40B4-BE49-F238E27FC236}">
                    <a16:creationId xmlns:a16="http://schemas.microsoft.com/office/drawing/2014/main" id="{2BF4977B-FE14-445C-8A1F-1D436F2A1287}"/>
                  </a:ext>
                </a:extLst>
              </p:cNvPr>
              <p:cNvSpPr/>
              <p:nvPr/>
            </p:nvSpPr>
            <p:spPr>
              <a:xfrm>
                <a:off x="1028461" y="2496392"/>
                <a:ext cx="1383426" cy="674154"/>
              </a:xfrm>
              <a:prstGeom prst="roundRect">
                <a:avLst>
                  <a:gd name="adj" fmla="val 33136"/>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just"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32" name="TextBox 31">
                <a:extLst>
                  <a:ext uri="{FF2B5EF4-FFF2-40B4-BE49-F238E27FC236}">
                    <a16:creationId xmlns:a16="http://schemas.microsoft.com/office/drawing/2014/main" id="{41CBFB2C-672D-42EE-B62C-217098E45091}"/>
                  </a:ext>
                </a:extLst>
              </p:cNvPr>
              <p:cNvSpPr txBox="1"/>
              <p:nvPr/>
            </p:nvSpPr>
            <p:spPr>
              <a:xfrm>
                <a:off x="1028461" y="2571091"/>
                <a:ext cx="1327246" cy="523220"/>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MySQL</a:t>
                </a: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Oracle,RDB</a:t>
                </a:r>
              </a:p>
            </p:txBody>
          </p:sp>
        </p:grpSp>
        <p:grpSp>
          <p:nvGrpSpPr>
            <p:cNvPr id="19" name="그룹 18">
              <a:extLst>
                <a:ext uri="{FF2B5EF4-FFF2-40B4-BE49-F238E27FC236}">
                  <a16:creationId xmlns:a16="http://schemas.microsoft.com/office/drawing/2014/main" id="{9DBFDB1F-FE08-48D7-BFB2-6EA4BA7D8360}"/>
                </a:ext>
              </a:extLst>
            </p:cNvPr>
            <p:cNvGrpSpPr/>
            <p:nvPr/>
          </p:nvGrpSpPr>
          <p:grpSpPr>
            <a:xfrm>
              <a:off x="5420780" y="2733191"/>
              <a:ext cx="1383426" cy="674154"/>
              <a:chOff x="5575055" y="2511237"/>
              <a:chExt cx="1383426" cy="674154"/>
            </a:xfrm>
          </p:grpSpPr>
          <p:sp>
            <p:nvSpPr>
              <p:cNvPr id="29" name="모서리가 둥근 직사각형 79">
                <a:extLst>
                  <a:ext uri="{FF2B5EF4-FFF2-40B4-BE49-F238E27FC236}">
                    <a16:creationId xmlns:a16="http://schemas.microsoft.com/office/drawing/2014/main" id="{78BB3BB9-17B9-4623-95F2-AB3F9EB3CFEF}"/>
                  </a:ext>
                </a:extLst>
              </p:cNvPr>
              <p:cNvSpPr/>
              <p:nvPr/>
            </p:nvSpPr>
            <p:spPr>
              <a:xfrm>
                <a:off x="5575055" y="2511237"/>
                <a:ext cx="1383426" cy="674154"/>
              </a:xfrm>
              <a:prstGeom prst="roundRect">
                <a:avLst>
                  <a:gd name="adj" fmla="val 33136"/>
                </a:avLst>
              </a:prstGeom>
              <a:solidFill>
                <a:srgbClr val="B8D4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just"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30" name="TextBox 29">
                <a:extLst>
                  <a:ext uri="{FF2B5EF4-FFF2-40B4-BE49-F238E27FC236}">
                    <a16:creationId xmlns:a16="http://schemas.microsoft.com/office/drawing/2014/main" id="{911FB34E-A734-4CA6-9ABD-863033B8AA3B}"/>
                  </a:ext>
                </a:extLst>
              </p:cNvPr>
              <p:cNvSpPr txBox="1"/>
              <p:nvPr/>
            </p:nvSpPr>
            <p:spPr>
              <a:xfrm>
                <a:off x="5617449" y="2580571"/>
                <a:ext cx="1294127" cy="523220"/>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MongoDB,</a:t>
                </a:r>
                <a:b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b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HBase, Redis</a:t>
                </a:r>
              </a:p>
            </p:txBody>
          </p:sp>
        </p:grpSp>
        <p:grpSp>
          <p:nvGrpSpPr>
            <p:cNvPr id="20" name="그룹 19">
              <a:extLst>
                <a:ext uri="{FF2B5EF4-FFF2-40B4-BE49-F238E27FC236}">
                  <a16:creationId xmlns:a16="http://schemas.microsoft.com/office/drawing/2014/main" id="{47A11FF0-26E1-4035-8F59-5120DA27A3DC}"/>
                </a:ext>
              </a:extLst>
            </p:cNvPr>
            <p:cNvGrpSpPr/>
            <p:nvPr/>
          </p:nvGrpSpPr>
          <p:grpSpPr>
            <a:xfrm>
              <a:off x="5738174" y="5538579"/>
              <a:ext cx="1383426" cy="674154"/>
              <a:chOff x="5608248" y="5538579"/>
              <a:chExt cx="1383426" cy="674154"/>
            </a:xfrm>
          </p:grpSpPr>
          <p:sp>
            <p:nvSpPr>
              <p:cNvPr id="27" name="모서리가 둥근 직사각형 30">
                <a:extLst>
                  <a:ext uri="{FF2B5EF4-FFF2-40B4-BE49-F238E27FC236}">
                    <a16:creationId xmlns:a16="http://schemas.microsoft.com/office/drawing/2014/main" id="{D7770782-358C-4F69-883A-B0B77CE0B10A}"/>
                  </a:ext>
                </a:extLst>
              </p:cNvPr>
              <p:cNvSpPr/>
              <p:nvPr/>
            </p:nvSpPr>
            <p:spPr>
              <a:xfrm>
                <a:off x="5608248" y="5538579"/>
                <a:ext cx="1383426" cy="674154"/>
              </a:xfrm>
              <a:prstGeom prst="roundRect">
                <a:avLst>
                  <a:gd name="adj" fmla="val 33136"/>
                </a:avLst>
              </a:prstGeom>
              <a:solidFill>
                <a:srgbClr val="A6C4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just" latinLnBrk="0"/>
                <a:endParaRPr lang="ko-KR" altLang="en-US" sz="1400"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28" name="TextBox 27">
                <a:extLst>
                  <a:ext uri="{FF2B5EF4-FFF2-40B4-BE49-F238E27FC236}">
                    <a16:creationId xmlns:a16="http://schemas.microsoft.com/office/drawing/2014/main" id="{3D4A7F70-4B98-4358-BD10-9EDC0734ABA8}"/>
                  </a:ext>
                </a:extLst>
              </p:cNvPr>
              <p:cNvSpPr txBox="1"/>
              <p:nvPr/>
            </p:nvSpPr>
            <p:spPr>
              <a:xfrm>
                <a:off x="5646348" y="5623025"/>
                <a:ext cx="1298786" cy="523220"/>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Cassandra,</a:t>
                </a:r>
              </a:p>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CouchDB</a:t>
                </a:r>
              </a:p>
            </p:txBody>
          </p:sp>
        </p:grpSp>
        <p:sp>
          <p:nvSpPr>
            <p:cNvPr id="21" name="TextBox 20">
              <a:extLst>
                <a:ext uri="{FF2B5EF4-FFF2-40B4-BE49-F238E27FC236}">
                  <a16:creationId xmlns:a16="http://schemas.microsoft.com/office/drawing/2014/main" id="{738AE5DB-F308-4096-BCDD-452D024C8059}"/>
                </a:ext>
              </a:extLst>
            </p:cNvPr>
            <p:cNvSpPr txBox="1"/>
            <p:nvPr/>
          </p:nvSpPr>
          <p:spPr>
            <a:xfrm>
              <a:off x="3303624" y="3823998"/>
              <a:ext cx="453093" cy="307777"/>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CA</a:t>
              </a:r>
            </a:p>
          </p:txBody>
        </p:sp>
        <p:sp>
          <p:nvSpPr>
            <p:cNvPr id="22" name="TextBox 21">
              <a:extLst>
                <a:ext uri="{FF2B5EF4-FFF2-40B4-BE49-F238E27FC236}">
                  <a16:creationId xmlns:a16="http://schemas.microsoft.com/office/drawing/2014/main" id="{4B6B1E21-6E90-4C54-927E-0331EA5B348D}"/>
                </a:ext>
              </a:extLst>
            </p:cNvPr>
            <p:cNvSpPr txBox="1"/>
            <p:nvPr/>
          </p:nvSpPr>
          <p:spPr>
            <a:xfrm>
              <a:off x="4147819" y="3849798"/>
              <a:ext cx="453093" cy="307777"/>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CP</a:t>
              </a:r>
            </a:p>
          </p:txBody>
        </p:sp>
        <p:sp>
          <p:nvSpPr>
            <p:cNvPr id="23" name="TextBox 22">
              <a:extLst>
                <a:ext uri="{FF2B5EF4-FFF2-40B4-BE49-F238E27FC236}">
                  <a16:creationId xmlns:a16="http://schemas.microsoft.com/office/drawing/2014/main" id="{BD0E5C01-6420-41D6-9AF6-0FED9A9859C6}"/>
                </a:ext>
              </a:extLst>
            </p:cNvPr>
            <p:cNvSpPr txBox="1"/>
            <p:nvPr/>
          </p:nvSpPr>
          <p:spPr>
            <a:xfrm>
              <a:off x="3717614" y="4572056"/>
              <a:ext cx="453093" cy="307777"/>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AP</a:t>
              </a:r>
            </a:p>
          </p:txBody>
        </p:sp>
        <p:cxnSp>
          <p:nvCxnSpPr>
            <p:cNvPr id="24" name="직선 화살표 연결선 23">
              <a:extLst>
                <a:ext uri="{FF2B5EF4-FFF2-40B4-BE49-F238E27FC236}">
                  <a16:creationId xmlns:a16="http://schemas.microsoft.com/office/drawing/2014/main" id="{D7937B85-CEE9-4449-BAE6-252DCF48D786}"/>
                </a:ext>
              </a:extLst>
            </p:cNvPr>
            <p:cNvCxnSpPr>
              <a:stCxn id="31" idx="2"/>
            </p:cNvCxnSpPr>
            <p:nvPr/>
          </p:nvCxnSpPr>
          <p:spPr>
            <a:xfrm>
              <a:off x="1795666" y="3407345"/>
              <a:ext cx="1269612" cy="276649"/>
            </a:xfrm>
            <a:prstGeom prst="straightConnector1">
              <a:avLst/>
            </a:prstGeom>
            <a:ln w="19050">
              <a:solidFill>
                <a:srgbClr val="1F45B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088E943-856B-4FF2-9742-64453B88D445}"/>
                </a:ext>
              </a:extLst>
            </p:cNvPr>
            <p:cNvCxnSpPr>
              <a:stCxn id="29" idx="2"/>
            </p:cNvCxnSpPr>
            <p:nvPr/>
          </p:nvCxnSpPr>
          <p:spPr>
            <a:xfrm flipH="1">
              <a:off x="4894343" y="3407345"/>
              <a:ext cx="1218150" cy="276649"/>
            </a:xfrm>
            <a:prstGeom prst="straightConnector1">
              <a:avLst/>
            </a:prstGeom>
            <a:ln w="19050">
              <a:solidFill>
                <a:srgbClr val="1F45B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꺾인 연결선 97">
              <a:extLst>
                <a:ext uri="{FF2B5EF4-FFF2-40B4-BE49-F238E27FC236}">
                  <a16:creationId xmlns:a16="http://schemas.microsoft.com/office/drawing/2014/main" id="{0B923106-7B37-49DC-9685-A16C81F29124}"/>
                </a:ext>
              </a:extLst>
            </p:cNvPr>
            <p:cNvCxnSpPr>
              <a:stCxn id="27" idx="1"/>
            </p:cNvCxnSpPr>
            <p:nvPr/>
          </p:nvCxnSpPr>
          <p:spPr>
            <a:xfrm rot="10800000">
              <a:off x="3944160" y="5303686"/>
              <a:ext cx="1794014" cy="571971"/>
            </a:xfrm>
            <a:prstGeom prst="bentConnector3">
              <a:avLst>
                <a:gd name="adj1" fmla="val 99908"/>
              </a:avLst>
            </a:prstGeom>
            <a:ln w="19050">
              <a:solidFill>
                <a:srgbClr val="1F45BC"/>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792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9B37770-62FC-446C-A135-FFBA53C4DA3E}"/>
              </a:ext>
            </a:extLst>
          </p:cNvPr>
          <p:cNvSpPr>
            <a:spLocks noGrp="1"/>
          </p:cNvSpPr>
          <p:nvPr>
            <p:ph type="body" sz="quarter" idx="10"/>
          </p:nvPr>
        </p:nvSpPr>
        <p:spPr/>
        <p:txBody>
          <a:bodyPr/>
          <a:lstStyle/>
          <a:p>
            <a:r>
              <a:rPr lang="vi-VN" altLang="ko-KR" dirty="0">
                <a:ea typeface="SamsungOneKorean 400" panose="020B0503030303020204" pitchFamily="50" charset="-127"/>
              </a:rPr>
              <a:t>1.1. Lưu trữ tại chỗ</a:t>
            </a:r>
            <a:endParaRPr lang="en-US" altLang="ko-KR"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3519C064-A169-4592-BF3E-B4944B6556FF}"/>
              </a:ext>
            </a:extLst>
          </p:cNvPr>
          <p:cNvSpPr>
            <a:spLocks noGrp="1"/>
          </p:cNvSpPr>
          <p:nvPr>
            <p:ph type="body" sz="quarter" idx="11"/>
          </p:nvPr>
        </p:nvSpPr>
        <p:spPr/>
        <p:txBody>
          <a:bodyPr/>
          <a:lstStyle/>
          <a:p>
            <a:r>
              <a:rPr lang="vi-VN" altLang="ko-KR" dirty="0">
                <a:ea typeface="SamsungOneKorean 400" panose="020B0503030303020204" pitchFamily="50" charset="-127"/>
              </a:rPr>
              <a:t>Hadoop trưởng thành</a:t>
            </a:r>
            <a:endParaRPr lang="ko-KR" altLang="en-US" dirty="0">
              <a:ea typeface="SamsungOneKorean 400" panose="020B0503030303020204" pitchFamily="50" charset="-127"/>
            </a:endParaRPr>
          </a:p>
        </p:txBody>
      </p:sp>
      <p:sp>
        <p:nvSpPr>
          <p:cNvPr id="4" name="텍스트 개체 틀 3">
            <a:extLst>
              <a:ext uri="{FF2B5EF4-FFF2-40B4-BE49-F238E27FC236}">
                <a16:creationId xmlns:a16="http://schemas.microsoft.com/office/drawing/2014/main" id="{58102786-EA4F-4594-A9FB-A02B2832C9AC}"/>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01</a:t>
            </a:r>
            <a:endParaRPr lang="ko-KR" altLang="en-US" dirty="0">
              <a:ea typeface="SamsungOneKorean 400" panose="020B0503030303020204" pitchFamily="50" charset="-127"/>
            </a:endParaRPr>
          </a:p>
        </p:txBody>
      </p:sp>
      <p:sp>
        <p:nvSpPr>
          <p:cNvPr id="30" name="텍스트 개체 틀 4">
            <a:extLst>
              <a:ext uri="{FF2B5EF4-FFF2-40B4-BE49-F238E27FC236}">
                <a16:creationId xmlns:a16="http://schemas.microsoft.com/office/drawing/2014/main" id="{6393D2BA-44C9-40C3-B384-185C6A4ED6C0}"/>
              </a:ext>
            </a:extLst>
          </p:cNvPr>
          <p:cNvSpPr txBox="1">
            <a:spLocks/>
          </p:cNvSpPr>
          <p:nvPr/>
        </p:nvSpPr>
        <p:spPr>
          <a:xfrm>
            <a:off x="535872" y="2226568"/>
            <a:ext cx="4338418" cy="914400"/>
          </a:xfrm>
          <a:prstGeom prst="rect">
            <a:avLst/>
          </a:prstGeom>
        </p:spPr>
        <p:txBody>
          <a:bodyPr lIns="0" tIns="0" rIns="0" bIns="0"/>
          <a:lstStyle>
            <a:lvl1pPr marL="177800" indent="-177800" algn="l" defTabSz="844083" rtl="0" eaLnBrk="1" latinLnBrk="1" hangingPunct="1">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gn="l" defTabSz="844083" rtl="0" eaLnBrk="1" latinLnBrk="1" hangingPunct="1">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a:lstStyle>
          <a:p>
            <a:r>
              <a:rPr lang="vi-VN" altLang="ko-KR" dirty="0">
                <a:latin typeface="SamsungOne-400" panose="020B0503030303020204" pitchFamily="34" charset="0"/>
                <a:ea typeface="SamsungOne-400" panose="020B0503030303020204" pitchFamily="34" charset="0"/>
              </a:rPr>
              <a:t>Hadoop </a:t>
            </a:r>
            <a:r>
              <a:rPr lang="en-US" altLang="ko-KR" dirty="0" err="1">
                <a:latin typeface="SamsungOne-400" panose="020B0503030303020204" pitchFamily="34" charset="0"/>
                <a:ea typeface="SamsungOne-400" panose="020B0503030303020204" pitchFamily="34" charset="0"/>
              </a:rPr>
              <a:t>trưởng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thành</a:t>
            </a:r>
            <a:r>
              <a:rPr lang="en-US" altLang="ko-KR" dirty="0">
                <a:latin typeface="SamsungOne-400" panose="020B0503030303020204" pitchFamily="34" charset="0"/>
                <a:ea typeface="SamsungOne-400" panose="020B0503030303020204" pitchFamily="34" charset="0"/>
              </a:rPr>
              <a:t> </a:t>
            </a:r>
            <a:r>
              <a:rPr lang="vi-VN" altLang="ko-KR" dirty="0">
                <a:latin typeface="SamsungOne-400" panose="020B0503030303020204" pitchFamily="34" charset="0"/>
                <a:ea typeface="SamsungOne-400" panose="020B0503030303020204" pitchFamily="34" charset="0"/>
              </a:rPr>
              <a:t>và các trường hợp sử dụng mới xuất hiện</a:t>
            </a:r>
          </a:p>
          <a:p>
            <a:r>
              <a:rPr lang="vi-VN" altLang="ko-KR" dirty="0">
                <a:latin typeface="SamsungOne-400" panose="020B0503030303020204" pitchFamily="34" charset="0"/>
                <a:ea typeface="SamsungOne-400" panose="020B0503030303020204" pitchFamily="34" charset="0"/>
              </a:rPr>
              <a:t>Các ứng dụng truyền thống tách riêng việc xử lý dữ liệu lịch sử và dữ liệu thời gian thực</a:t>
            </a:r>
            <a:endParaRPr lang="en-US" altLang="ko-KR" dirty="0">
              <a:latin typeface="SamsungOne-400" panose="020B0503030303020204" pitchFamily="34" charset="0"/>
              <a:ea typeface="SamsungOne-400" panose="020B0503030303020204" pitchFamily="34" charset="0"/>
            </a:endParaRPr>
          </a:p>
          <a:p>
            <a:pPr lvl="1">
              <a:spcBef>
                <a:spcPts val="300"/>
              </a:spcBef>
            </a:pPr>
            <a:r>
              <a:rPr lang="vi-VN" altLang="ko-KR" dirty="0">
                <a:latin typeface="SamsungOne-400" panose="020B0503030303020204" pitchFamily="34" charset="0"/>
                <a:ea typeface="SamsungOne-400" panose="020B0503030303020204" pitchFamily="34" charset="0"/>
              </a:rPr>
              <a:t>Xử lý hàng loạt dữ liệu lịch sử được lưu trên bộ lưu trữ HDFS</a:t>
            </a:r>
          </a:p>
          <a:p>
            <a:pPr lvl="1">
              <a:spcBef>
                <a:spcPts val="300"/>
              </a:spcBef>
            </a:pPr>
            <a:r>
              <a:rPr lang="vi-VN" altLang="ko-KR" dirty="0">
                <a:latin typeface="SamsungOne-400" panose="020B0503030303020204" pitchFamily="34" charset="0"/>
                <a:ea typeface="SamsungOne-400" panose="020B0503030303020204" pitchFamily="34" charset="0"/>
              </a:rPr>
              <a:t>Truy cập và sửa đổi các điểm dữ liệu truy cập ngẫu nhiên trong thời gian thực bằng cách sử dụng các công cụ xử lý luồng với dữ liệu được lưu trữ trên NoQuery, chẳng hạn như HBase</a:t>
            </a:r>
            <a:endParaRPr lang="en-US" altLang="ko-KR" dirty="0">
              <a:latin typeface="SamsungOne-400" panose="020B0503030303020204" pitchFamily="34" charset="0"/>
              <a:ea typeface="SamsungOne-400" panose="020B0503030303020204" pitchFamily="34" charset="0"/>
            </a:endParaRPr>
          </a:p>
          <a:p>
            <a:r>
              <a:rPr lang="en-US" altLang="ko-KR" dirty="0" err="1">
                <a:latin typeface="SamsungOne-400" panose="020B0503030303020204" pitchFamily="34" charset="0"/>
                <a:ea typeface="SamsungOne-400" panose="020B0503030303020204" pitchFamily="34" charset="0"/>
              </a:rPr>
              <a:t>Kiến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trúc</a:t>
            </a:r>
            <a:r>
              <a:rPr lang="en-US" altLang="ko-KR" dirty="0">
                <a:latin typeface="SamsungOne-400" panose="020B0503030303020204" pitchFamily="34" charset="0"/>
                <a:ea typeface="SamsungOne-400" panose="020B0503030303020204" pitchFamily="34" charset="0"/>
              </a:rPr>
              <a:t> Lambda</a:t>
            </a:r>
          </a:p>
          <a:p>
            <a:pPr lvl="1">
              <a:spcBef>
                <a:spcPts val="300"/>
              </a:spcBef>
            </a:pPr>
            <a:r>
              <a:rPr lang="vi-VN" altLang="ko-KR" dirty="0">
                <a:latin typeface="SamsungOne-400" panose="020B0503030303020204" pitchFamily="34" charset="0"/>
                <a:ea typeface="SamsungOne-400" panose="020B0503030303020204" pitchFamily="34" charset="0"/>
              </a:rPr>
              <a:t>Nhiều trường hợp sử dụng yêu cầu phân tích dữ liệu lịch sử được kết hợp với dữ liệu phát trực tuyến hiện tại được cập nhật</a:t>
            </a:r>
          </a:p>
          <a:p>
            <a:pPr lvl="1">
              <a:spcBef>
                <a:spcPts val="300"/>
              </a:spcBef>
            </a:pPr>
            <a:r>
              <a:rPr lang="vi-VN" altLang="ko-KR" dirty="0">
                <a:latin typeface="SamsungOne-400" panose="020B0503030303020204" pitchFamily="34" charset="0"/>
                <a:ea typeface="SamsungOne-400" panose="020B0503030303020204" pitchFamily="34" charset="0"/>
              </a:rPr>
              <a:t>Kiến trúc Lambda đề xuất hai ứng dụng và hệ thống riêng biệt để xử lý việc này</a:t>
            </a:r>
            <a:endParaRPr lang="ko-KR" altLang="en-US" dirty="0">
              <a:latin typeface="SamsungOne-400" panose="020B0503030303020204" pitchFamily="34" charset="0"/>
            </a:endParaRPr>
          </a:p>
        </p:txBody>
      </p:sp>
      <p:grpSp>
        <p:nvGrpSpPr>
          <p:cNvPr id="15" name="그룹 14">
            <a:extLst>
              <a:ext uri="{FF2B5EF4-FFF2-40B4-BE49-F238E27FC236}">
                <a16:creationId xmlns:a16="http://schemas.microsoft.com/office/drawing/2014/main" id="{C4FDA0AE-4B51-4641-A684-E4CC0E9DA5C5}"/>
              </a:ext>
            </a:extLst>
          </p:cNvPr>
          <p:cNvGrpSpPr/>
          <p:nvPr/>
        </p:nvGrpSpPr>
        <p:grpSpPr>
          <a:xfrm>
            <a:off x="4836192" y="2288423"/>
            <a:ext cx="4394977" cy="3862279"/>
            <a:chOff x="4836192" y="2288423"/>
            <a:chExt cx="4394977" cy="3862279"/>
          </a:xfrm>
        </p:grpSpPr>
        <p:grpSp>
          <p:nvGrpSpPr>
            <p:cNvPr id="17" name="Group 11">
              <a:extLst>
                <a:ext uri="{FF2B5EF4-FFF2-40B4-BE49-F238E27FC236}">
                  <a16:creationId xmlns:a16="http://schemas.microsoft.com/office/drawing/2014/main" id="{85BF5600-21CB-42C7-8256-727D8ED174C5}"/>
                </a:ext>
              </a:extLst>
            </p:cNvPr>
            <p:cNvGrpSpPr/>
            <p:nvPr/>
          </p:nvGrpSpPr>
          <p:grpSpPr>
            <a:xfrm>
              <a:off x="4905375" y="2657756"/>
              <a:ext cx="4325794" cy="3181069"/>
              <a:chOff x="2219333" y="2531368"/>
              <a:chExt cx="4325794" cy="3181069"/>
            </a:xfrm>
          </p:grpSpPr>
          <p:cxnSp>
            <p:nvCxnSpPr>
              <p:cNvPr id="34" name="Straight Arrow Connector 7">
                <a:extLst>
                  <a:ext uri="{FF2B5EF4-FFF2-40B4-BE49-F238E27FC236}">
                    <a16:creationId xmlns:a16="http://schemas.microsoft.com/office/drawing/2014/main" id="{A7AB6CAA-189C-4257-A41D-636F25DC4B45}"/>
                  </a:ext>
                </a:extLst>
              </p:cNvPr>
              <p:cNvCxnSpPr/>
              <p:nvPr/>
            </p:nvCxnSpPr>
            <p:spPr>
              <a:xfrm>
                <a:off x="2219333" y="5685760"/>
                <a:ext cx="4325794" cy="0"/>
              </a:xfrm>
              <a:prstGeom prst="straightConnector1">
                <a:avLst/>
              </a:prstGeom>
              <a:ln w="57150" cap="flat" cmpd="sng" algn="ctr">
                <a:solidFill>
                  <a:srgbClr val="0043B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10">
                <a:extLst>
                  <a:ext uri="{FF2B5EF4-FFF2-40B4-BE49-F238E27FC236}">
                    <a16:creationId xmlns:a16="http://schemas.microsoft.com/office/drawing/2014/main" id="{D6F9F48A-1A76-497B-B174-F3F6A8DE65A9}"/>
                  </a:ext>
                </a:extLst>
              </p:cNvPr>
              <p:cNvCxnSpPr>
                <a:cxnSpLocks/>
              </p:cNvCxnSpPr>
              <p:nvPr/>
            </p:nvCxnSpPr>
            <p:spPr>
              <a:xfrm flipV="1">
                <a:off x="2244306" y="2531368"/>
                <a:ext cx="0" cy="3181069"/>
              </a:xfrm>
              <a:prstGeom prst="straightConnector1">
                <a:avLst/>
              </a:prstGeom>
              <a:ln w="57150" cap="flat" cmpd="sng" algn="ctr">
                <a:solidFill>
                  <a:srgbClr val="0043B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8" name="TextBox 17">
              <a:extLst>
                <a:ext uri="{FF2B5EF4-FFF2-40B4-BE49-F238E27FC236}">
                  <a16:creationId xmlns:a16="http://schemas.microsoft.com/office/drawing/2014/main" id="{015B9C71-D0C5-463B-BDEF-960AB51266E6}"/>
                </a:ext>
              </a:extLst>
            </p:cNvPr>
            <p:cNvSpPr txBox="1"/>
            <p:nvPr/>
          </p:nvSpPr>
          <p:spPr>
            <a:xfrm>
              <a:off x="4836192" y="2288423"/>
              <a:ext cx="1372492" cy="338554"/>
            </a:xfrm>
            <a:prstGeom prst="rect">
              <a:avLst/>
            </a:prstGeom>
            <a:noFill/>
          </p:spPr>
          <p:txBody>
            <a:bodyPr wrap="none" rtlCol="0">
              <a:spAutoFit/>
            </a:bodyPr>
            <a:lstStyle/>
            <a:p>
              <a:r>
                <a:rPr lang="en-US" sz="1600" dirty="0" err="1">
                  <a:solidFill>
                    <a:srgbClr val="0043B2"/>
                  </a:solidFill>
                  <a:latin typeface="SamsungOne-700" panose="020B0803030303020204" pitchFamily="34" charset="0"/>
                  <a:ea typeface="SamsungOne-700" panose="020B0803030303020204" pitchFamily="34" charset="0"/>
                </a:rPr>
                <a:t>Độ</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trễ</a:t>
              </a:r>
              <a:r>
                <a:rPr lang="en-US" sz="1600" dirty="0">
                  <a:solidFill>
                    <a:srgbClr val="0043B2"/>
                  </a:solidFill>
                  <a:latin typeface="SamsungOne-700" panose="020B0803030303020204" pitchFamily="34" charset="0"/>
                  <a:ea typeface="SamsungOne-700" panose="020B0803030303020204" pitchFamily="34" charset="0"/>
                </a:rPr>
                <a:t> </a:t>
              </a:r>
              <a:r>
                <a:rPr lang="en-US" sz="1600" dirty="0" err="1">
                  <a:solidFill>
                    <a:srgbClr val="0043B2"/>
                  </a:solidFill>
                  <a:latin typeface="SamsungOne-700" panose="020B0803030303020204" pitchFamily="34" charset="0"/>
                  <a:ea typeface="SamsungOne-700" panose="020B0803030303020204" pitchFamily="34" charset="0"/>
                </a:rPr>
                <a:t>nhanh</a:t>
              </a:r>
              <a:endParaRPr lang="en-US" sz="1600" dirty="0">
                <a:solidFill>
                  <a:srgbClr val="0043B2"/>
                </a:solidFill>
                <a:latin typeface="SamsungOne-700" panose="020B0803030303020204" pitchFamily="34" charset="0"/>
                <a:ea typeface="SamsungOne-700" panose="020B0803030303020204" pitchFamily="34" charset="0"/>
              </a:endParaRPr>
            </a:p>
          </p:txBody>
        </p:sp>
        <p:sp>
          <p:nvSpPr>
            <p:cNvPr id="19" name="TextBox 18">
              <a:extLst>
                <a:ext uri="{FF2B5EF4-FFF2-40B4-BE49-F238E27FC236}">
                  <a16:creationId xmlns:a16="http://schemas.microsoft.com/office/drawing/2014/main" id="{6D2C2037-C8C2-45A2-BCE5-FDD6586F2835}"/>
                </a:ext>
              </a:extLst>
            </p:cNvPr>
            <p:cNvSpPr txBox="1"/>
            <p:nvPr/>
          </p:nvSpPr>
          <p:spPr>
            <a:xfrm>
              <a:off x="7382575" y="5812148"/>
              <a:ext cx="1741182" cy="338554"/>
            </a:xfrm>
            <a:prstGeom prst="rect">
              <a:avLst/>
            </a:prstGeom>
            <a:noFill/>
          </p:spPr>
          <p:txBody>
            <a:bodyPr wrap="none" rtlCol="0">
              <a:spAutoFit/>
            </a:bodyPr>
            <a:lstStyle/>
            <a:p>
              <a:r>
                <a:rPr lang="vi-VN" sz="1600" dirty="0">
                  <a:solidFill>
                    <a:srgbClr val="0043B2"/>
                  </a:solidFill>
                  <a:latin typeface="SamsungOne-700" panose="020B0803030303020204" pitchFamily="34" charset="0"/>
                  <a:ea typeface="SamsungOne-700" panose="020B0803030303020204" pitchFamily="34" charset="0"/>
                </a:rPr>
                <a:t>Thông lượng cao</a:t>
              </a:r>
              <a:endParaRPr lang="en-US" sz="1600" dirty="0">
                <a:solidFill>
                  <a:srgbClr val="0043B2"/>
                </a:solidFill>
                <a:latin typeface="SamsungOne-700" panose="020B0803030303020204" pitchFamily="34" charset="0"/>
                <a:ea typeface="SamsungOne-700" panose="020B0803030303020204" pitchFamily="34" charset="0"/>
              </a:endParaRPr>
            </a:p>
          </p:txBody>
        </p:sp>
        <p:pic>
          <p:nvPicPr>
            <p:cNvPr id="28" name="Picture 16">
              <a:extLst>
                <a:ext uri="{FF2B5EF4-FFF2-40B4-BE49-F238E27FC236}">
                  <a16:creationId xmlns:a16="http://schemas.microsoft.com/office/drawing/2014/main" id="{9ED530D4-E20A-4E13-ABEA-67A42AA2BF72}"/>
                </a:ext>
              </a:extLst>
            </p:cNvPr>
            <p:cNvPicPr>
              <a:picLocks noChangeAspect="1"/>
            </p:cNvPicPr>
            <p:nvPr/>
          </p:nvPicPr>
          <p:blipFill>
            <a:blip r:embed="rId5"/>
            <a:stretch>
              <a:fillRect/>
            </a:stretch>
          </p:blipFill>
          <p:spPr>
            <a:xfrm>
              <a:off x="5172447" y="2695855"/>
              <a:ext cx="930594" cy="227187"/>
            </a:xfrm>
            <a:prstGeom prst="rect">
              <a:avLst/>
            </a:prstGeom>
          </p:spPr>
        </p:pic>
        <p:pic>
          <p:nvPicPr>
            <p:cNvPr id="29" name="Picture 17">
              <a:extLst>
                <a:ext uri="{FF2B5EF4-FFF2-40B4-BE49-F238E27FC236}">
                  <a16:creationId xmlns:a16="http://schemas.microsoft.com/office/drawing/2014/main" id="{51D76C09-396A-4822-A167-AAB283907355}"/>
                </a:ext>
              </a:extLst>
            </p:cNvPr>
            <p:cNvPicPr>
              <a:picLocks noChangeAspect="1"/>
            </p:cNvPicPr>
            <p:nvPr/>
          </p:nvPicPr>
          <p:blipFill>
            <a:blip r:embed="rId6"/>
            <a:stretch>
              <a:fillRect/>
            </a:stretch>
          </p:blipFill>
          <p:spPr>
            <a:xfrm>
              <a:off x="7821118" y="5261939"/>
              <a:ext cx="1172272" cy="361756"/>
            </a:xfrm>
            <a:prstGeom prst="rect">
              <a:avLst/>
            </a:prstGeom>
          </p:spPr>
        </p:pic>
        <p:grpSp>
          <p:nvGrpSpPr>
            <p:cNvPr id="31" name="그룹 30">
              <a:extLst>
                <a:ext uri="{FF2B5EF4-FFF2-40B4-BE49-F238E27FC236}">
                  <a16:creationId xmlns:a16="http://schemas.microsoft.com/office/drawing/2014/main" id="{384A3C88-F4D6-4EEC-A14A-D9A520896323}"/>
                </a:ext>
              </a:extLst>
            </p:cNvPr>
            <p:cNvGrpSpPr/>
            <p:nvPr/>
          </p:nvGrpSpPr>
          <p:grpSpPr>
            <a:xfrm>
              <a:off x="5478293" y="3250446"/>
              <a:ext cx="2944374" cy="1969012"/>
              <a:chOff x="5478293" y="3250446"/>
              <a:chExt cx="2944374" cy="1969012"/>
            </a:xfrm>
          </p:grpSpPr>
          <p:pic>
            <p:nvPicPr>
              <p:cNvPr id="32" name="그림 31">
                <a:extLst>
                  <a:ext uri="{FF2B5EF4-FFF2-40B4-BE49-F238E27FC236}">
                    <a16:creationId xmlns:a16="http://schemas.microsoft.com/office/drawing/2014/main" id="{463A5459-1294-4B63-A3C7-EE42177DD6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8293" y="3250446"/>
                <a:ext cx="2944374" cy="1969012"/>
              </a:xfrm>
              <a:prstGeom prst="rect">
                <a:avLst/>
              </a:prstGeom>
            </p:spPr>
          </p:pic>
          <p:sp>
            <p:nvSpPr>
              <p:cNvPr id="33" name="직사각형 32">
                <a:extLst>
                  <a:ext uri="{FF2B5EF4-FFF2-40B4-BE49-F238E27FC236}">
                    <a16:creationId xmlns:a16="http://schemas.microsoft.com/office/drawing/2014/main" id="{0B2CE8EB-A618-4F38-8DFC-1D38B81FE1C1}"/>
                  </a:ext>
                </a:extLst>
              </p:cNvPr>
              <p:cNvSpPr/>
              <p:nvPr/>
            </p:nvSpPr>
            <p:spPr>
              <a:xfrm>
                <a:off x="5478293" y="3865333"/>
                <a:ext cx="2944374" cy="646331"/>
              </a:xfrm>
              <a:prstGeom prst="rect">
                <a:avLst/>
              </a:prstGeom>
            </p:spPr>
            <p:txBody>
              <a:bodyPr wrap="square">
                <a:spAutoFit/>
              </a:bodyPr>
              <a:lstStyle/>
              <a:p>
                <a:pPr algn="ctr"/>
                <a:r>
                  <a:rPr lang="vi-VN" altLang="ko-KR" dirty="0">
                    <a:solidFill>
                      <a:schemeClr val="bg1"/>
                    </a:solidFill>
                    <a:latin typeface="SamsungOne-700" panose="020B0803030303020204" pitchFamily="34" charset="0"/>
                    <a:ea typeface="SamsungOne-700" panose="020B0803030303020204" pitchFamily="34" charset="0"/>
                  </a:rPr>
                  <a:t>Chúng ta có thể tạo bộ lưu trữ thực hiện cả hai không?</a:t>
                </a:r>
                <a:endParaRPr lang="en-US" altLang="ko-KR" dirty="0">
                  <a:solidFill>
                    <a:schemeClr val="bg1"/>
                  </a:solidFill>
                  <a:latin typeface="SamsungOne-700" panose="020B0803030303020204" pitchFamily="34" charset="0"/>
                  <a:ea typeface="SamsungOne-700" panose="020B0803030303020204" pitchFamily="34" charset="0"/>
                </a:endParaRPr>
              </a:p>
            </p:txBody>
          </p:sp>
        </p:grpSp>
      </p:grpSp>
    </p:spTree>
    <p:extLst>
      <p:ext uri="{BB962C8B-B14F-4D97-AF65-F5344CB8AC3E}">
        <p14:creationId xmlns:p14="http://schemas.microsoft.com/office/powerpoint/2010/main" val="2409267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F7B140A9-0D39-4012-B578-C34C48C5C225}"/>
              </a:ext>
            </a:extLst>
          </p:cNvPr>
          <p:cNvSpPr>
            <a:spLocks noGrp="1"/>
          </p:cNvSpPr>
          <p:nvPr>
            <p:ph type="body" sz="quarter" idx="11"/>
          </p:nvPr>
        </p:nvSpPr>
        <p:spPr/>
        <p:txBody>
          <a:bodyPr/>
          <a:lstStyle/>
          <a:p>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nhất</a:t>
            </a:r>
            <a:r>
              <a:rPr lang="en-US" altLang="ko-KR" dirty="0">
                <a:ea typeface="SamsungOneKorean 400" panose="020B0503030303020204" pitchFamily="50" charset="-127"/>
              </a:rPr>
              <a:t> </a:t>
            </a:r>
            <a:r>
              <a:rPr lang="en-US" altLang="ko-KR" dirty="0" err="1">
                <a:ea typeface="SamsungOneKorean 400" panose="020B0503030303020204" pitchFamily="50" charset="-127"/>
              </a:rPr>
              <a:t>quán</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dung </a:t>
            </a:r>
            <a:r>
              <a:rPr lang="en-US" altLang="ko-KR" dirty="0" err="1">
                <a:ea typeface="SamsungOneKorean 400" panose="020B0503030303020204" pitchFamily="50" charset="-127"/>
              </a:rPr>
              <a:t>sai</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vùng</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BCED84FA-DADA-4C10-967C-4098F695514E}"/>
              </a:ext>
            </a:extLst>
          </p:cNvPr>
          <p:cNvSpPr>
            <a:spLocks noGrp="1"/>
          </p:cNvSpPr>
          <p:nvPr>
            <p:ph type="body" sz="quarter" idx="15"/>
          </p:nvPr>
        </p:nvSpPr>
        <p:spPr/>
        <p:txBody>
          <a:bodyPr/>
          <a:lstStyle/>
          <a:p>
            <a:r>
              <a:rPr lang="en-US" altLang="ko-KR" dirty="0" err="1"/>
              <a:t>Đảm</a:t>
            </a:r>
            <a:r>
              <a:rPr lang="en-US" altLang="ko-KR" dirty="0"/>
              <a:t> </a:t>
            </a:r>
            <a:r>
              <a:rPr lang="en-US" altLang="ko-KR" dirty="0" err="1"/>
              <a:t>bảo</a:t>
            </a:r>
            <a:r>
              <a:rPr lang="en-US" altLang="ko-KR" dirty="0"/>
              <a:t> </a:t>
            </a:r>
            <a:r>
              <a:rPr lang="en-US" altLang="ko-KR" dirty="0" err="1"/>
              <a:t>tính</a:t>
            </a:r>
            <a:r>
              <a:rPr lang="en-US" altLang="ko-KR" dirty="0"/>
              <a:t> </a:t>
            </a:r>
            <a:r>
              <a:rPr lang="en-US" altLang="ko-KR" dirty="0" err="1"/>
              <a:t>nhất</a:t>
            </a:r>
            <a:r>
              <a:rPr lang="en-US" altLang="ko-KR" dirty="0"/>
              <a:t> </a:t>
            </a:r>
            <a:r>
              <a:rPr lang="en-US" altLang="ko-KR" dirty="0" err="1"/>
              <a:t>quán</a:t>
            </a:r>
            <a:r>
              <a:rPr lang="en-US" altLang="ko-KR" dirty="0"/>
              <a:t> </a:t>
            </a:r>
            <a:r>
              <a:rPr lang="en-US" altLang="ko-KR" dirty="0" err="1"/>
              <a:t>và</a:t>
            </a:r>
            <a:r>
              <a:rPr lang="en-US" altLang="ko-KR" dirty="0"/>
              <a:t> dung </a:t>
            </a:r>
            <a:r>
              <a:rPr lang="en-US" altLang="ko-KR" dirty="0" err="1"/>
              <a:t>sai</a:t>
            </a:r>
            <a:r>
              <a:rPr lang="en-US" altLang="ko-KR" dirty="0"/>
              <a:t> </a:t>
            </a:r>
            <a:r>
              <a:rPr lang="en-US" altLang="ko-KR" dirty="0" err="1"/>
              <a:t>phân</a:t>
            </a:r>
            <a:r>
              <a:rPr lang="en-US" altLang="ko-KR" dirty="0"/>
              <a:t> </a:t>
            </a:r>
            <a:r>
              <a:rPr lang="en-US" altLang="ko-KR" dirty="0" err="1"/>
              <a:t>vùng</a:t>
            </a:r>
            <a:r>
              <a:rPr lang="en-US" altLang="ko-KR" dirty="0"/>
              <a:t> (CP) </a:t>
            </a:r>
            <a:r>
              <a:rPr lang="en-US" altLang="ko-KR" dirty="0" err="1"/>
              <a:t>và</a:t>
            </a:r>
            <a:r>
              <a:rPr lang="en-US" altLang="ko-KR" dirty="0"/>
              <a:t> </a:t>
            </a:r>
            <a:r>
              <a:rPr lang="en-US" altLang="ko-KR" dirty="0" err="1"/>
              <a:t>từ</a:t>
            </a:r>
            <a:r>
              <a:rPr lang="en-US" altLang="ko-KR" dirty="0"/>
              <a:t> </a:t>
            </a:r>
            <a:r>
              <a:rPr lang="en-US" altLang="ko-KR" dirty="0" err="1"/>
              <a:t>bỏ</a:t>
            </a:r>
            <a:r>
              <a:rPr lang="en-US" altLang="ko-KR" dirty="0"/>
              <a:t> </a:t>
            </a:r>
            <a:r>
              <a:rPr lang="en-US" altLang="ko-KR" dirty="0" err="1"/>
              <a:t>tính</a:t>
            </a:r>
            <a:r>
              <a:rPr lang="en-US" altLang="ko-KR" dirty="0"/>
              <a:t> </a:t>
            </a:r>
            <a:r>
              <a:rPr lang="en-US" altLang="ko-KR" dirty="0" err="1"/>
              <a:t>khả</a:t>
            </a:r>
            <a:r>
              <a:rPr lang="en-US" altLang="ko-KR" dirty="0"/>
              <a:t> </a:t>
            </a:r>
            <a:r>
              <a:rPr lang="en-US" altLang="ko-KR" dirty="0" err="1"/>
              <a:t>dụng</a:t>
            </a:r>
            <a:r>
              <a:rPr lang="en-US" altLang="ko-KR" dirty="0"/>
              <a:t> (A)</a:t>
            </a:r>
          </a:p>
          <a:p>
            <a:pPr lvl="1"/>
            <a:r>
              <a:rPr lang="vi-VN" altLang="ko-KR" dirty="0"/>
              <a:t>Cơ sở dữ liệu không khả dụng khi mạng ngừng hoạt động để đảm bảo tính nhất quán</a:t>
            </a:r>
          </a:p>
          <a:p>
            <a:pPr lvl="1"/>
            <a:r>
              <a:rPr lang="vi-VN" altLang="ko-KR" dirty="0"/>
              <a:t>Có nguy cơ một số dữ liệu không khả dụng</a:t>
            </a:r>
            <a:endParaRPr lang="ko-KR" altLang="en-US" dirty="0"/>
          </a:p>
        </p:txBody>
      </p:sp>
      <p:grpSp>
        <p:nvGrpSpPr>
          <p:cNvPr id="8" name="그룹 7">
            <a:extLst>
              <a:ext uri="{FF2B5EF4-FFF2-40B4-BE49-F238E27FC236}">
                <a16:creationId xmlns:a16="http://schemas.microsoft.com/office/drawing/2014/main" id="{C483A36E-2738-4F8F-9BDF-475FB94B2FA2}"/>
              </a:ext>
            </a:extLst>
          </p:cNvPr>
          <p:cNvGrpSpPr/>
          <p:nvPr/>
        </p:nvGrpSpPr>
        <p:grpSpPr>
          <a:xfrm>
            <a:off x="2488167" y="3553841"/>
            <a:ext cx="4929665" cy="2683733"/>
            <a:chOff x="2676432" y="3264423"/>
            <a:chExt cx="4929665" cy="2683733"/>
          </a:xfrm>
        </p:grpSpPr>
        <p:grpSp>
          <p:nvGrpSpPr>
            <p:cNvPr id="9" name="그룹 8">
              <a:extLst>
                <a:ext uri="{FF2B5EF4-FFF2-40B4-BE49-F238E27FC236}">
                  <a16:creationId xmlns:a16="http://schemas.microsoft.com/office/drawing/2014/main" id="{0BEE1761-A768-4DDC-92CF-ACA282132A3C}"/>
                </a:ext>
              </a:extLst>
            </p:cNvPr>
            <p:cNvGrpSpPr/>
            <p:nvPr/>
          </p:nvGrpSpPr>
          <p:grpSpPr>
            <a:xfrm>
              <a:off x="2676432" y="3264423"/>
              <a:ext cx="986178" cy="1470900"/>
              <a:chOff x="1666395" y="3553487"/>
              <a:chExt cx="986178" cy="1470900"/>
            </a:xfrm>
          </p:grpSpPr>
          <p:pic>
            <p:nvPicPr>
              <p:cNvPr id="25" name="그림 24">
                <a:extLst>
                  <a:ext uri="{FF2B5EF4-FFF2-40B4-BE49-F238E27FC236}">
                    <a16:creationId xmlns:a16="http://schemas.microsoft.com/office/drawing/2014/main" id="{B1B22976-DD06-4581-BCAF-8B6590D2E3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3898" y="3553487"/>
                <a:ext cx="811173" cy="931986"/>
              </a:xfrm>
              <a:prstGeom prst="rect">
                <a:avLst/>
              </a:prstGeom>
            </p:spPr>
          </p:pic>
          <p:sp>
            <p:nvSpPr>
              <p:cNvPr id="26" name="모서리가 둥근 직사각형 85">
                <a:extLst>
                  <a:ext uri="{FF2B5EF4-FFF2-40B4-BE49-F238E27FC236}">
                    <a16:creationId xmlns:a16="http://schemas.microsoft.com/office/drawing/2014/main" id="{68BF3354-6F1E-402A-AF55-E305CCDFB1D7}"/>
                  </a:ext>
                </a:extLst>
              </p:cNvPr>
              <p:cNvSpPr/>
              <p:nvPr/>
            </p:nvSpPr>
            <p:spPr>
              <a:xfrm>
                <a:off x="1666395" y="4565590"/>
                <a:ext cx="986178" cy="458797"/>
              </a:xfrm>
              <a:prstGeom prst="roundRect">
                <a:avLst>
                  <a:gd name="adj" fmla="val 43234"/>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NoSQL</a:t>
                </a:r>
              </a:p>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2019</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0" name="그룹 9">
              <a:extLst>
                <a:ext uri="{FF2B5EF4-FFF2-40B4-BE49-F238E27FC236}">
                  <a16:creationId xmlns:a16="http://schemas.microsoft.com/office/drawing/2014/main" id="{E295CA9A-9DE0-4826-8FF8-89ECD6075BFF}"/>
                </a:ext>
              </a:extLst>
            </p:cNvPr>
            <p:cNvGrpSpPr/>
            <p:nvPr/>
          </p:nvGrpSpPr>
          <p:grpSpPr>
            <a:xfrm>
              <a:off x="4404510" y="3264423"/>
              <a:ext cx="986178" cy="1470900"/>
              <a:chOff x="1666395" y="3553487"/>
              <a:chExt cx="986178" cy="1470900"/>
            </a:xfrm>
          </p:grpSpPr>
          <p:pic>
            <p:nvPicPr>
              <p:cNvPr id="23" name="그림 22">
                <a:extLst>
                  <a:ext uri="{FF2B5EF4-FFF2-40B4-BE49-F238E27FC236}">
                    <a16:creationId xmlns:a16="http://schemas.microsoft.com/office/drawing/2014/main" id="{82AC340C-762A-4F72-8467-CE8C377472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3898" y="3553487"/>
                <a:ext cx="811173" cy="931986"/>
              </a:xfrm>
              <a:prstGeom prst="rect">
                <a:avLst/>
              </a:prstGeom>
            </p:spPr>
          </p:pic>
          <p:sp>
            <p:nvSpPr>
              <p:cNvPr id="24" name="모서리가 둥근 직사각형 90">
                <a:extLst>
                  <a:ext uri="{FF2B5EF4-FFF2-40B4-BE49-F238E27FC236}">
                    <a16:creationId xmlns:a16="http://schemas.microsoft.com/office/drawing/2014/main" id="{1DA6EAFD-7C40-4F19-BFBB-F5E4F6ED91EF}"/>
                  </a:ext>
                </a:extLst>
              </p:cNvPr>
              <p:cNvSpPr/>
              <p:nvPr/>
            </p:nvSpPr>
            <p:spPr>
              <a:xfrm>
                <a:off x="1666395" y="4565590"/>
                <a:ext cx="986178" cy="458797"/>
              </a:xfrm>
              <a:prstGeom prst="roundRect">
                <a:avLst>
                  <a:gd name="adj" fmla="val 43234"/>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NoSQL</a:t>
                </a:r>
              </a:p>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2019</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1" name="그룹 10">
              <a:extLst>
                <a:ext uri="{FF2B5EF4-FFF2-40B4-BE49-F238E27FC236}">
                  <a16:creationId xmlns:a16="http://schemas.microsoft.com/office/drawing/2014/main" id="{F822A4E2-C29B-47E9-9EAF-22C7A1E8C36B}"/>
                </a:ext>
              </a:extLst>
            </p:cNvPr>
            <p:cNvGrpSpPr/>
            <p:nvPr/>
          </p:nvGrpSpPr>
          <p:grpSpPr>
            <a:xfrm>
              <a:off x="6094260" y="3264423"/>
              <a:ext cx="986178" cy="1470900"/>
              <a:chOff x="1666395" y="3553487"/>
              <a:chExt cx="986178" cy="1470900"/>
            </a:xfrm>
          </p:grpSpPr>
          <p:pic>
            <p:nvPicPr>
              <p:cNvPr id="21" name="그림 20">
                <a:extLst>
                  <a:ext uri="{FF2B5EF4-FFF2-40B4-BE49-F238E27FC236}">
                    <a16:creationId xmlns:a16="http://schemas.microsoft.com/office/drawing/2014/main" id="{4750C32F-D7DF-4F23-A0B5-F283FABCAE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3898" y="3553487"/>
                <a:ext cx="811173" cy="931986"/>
              </a:xfrm>
              <a:prstGeom prst="rect">
                <a:avLst/>
              </a:prstGeom>
            </p:spPr>
          </p:pic>
          <p:sp>
            <p:nvSpPr>
              <p:cNvPr id="22" name="모서리가 둥근 직사각형 93">
                <a:extLst>
                  <a:ext uri="{FF2B5EF4-FFF2-40B4-BE49-F238E27FC236}">
                    <a16:creationId xmlns:a16="http://schemas.microsoft.com/office/drawing/2014/main" id="{FD404077-DD59-462B-88D8-F2CA21002213}"/>
                  </a:ext>
                </a:extLst>
              </p:cNvPr>
              <p:cNvSpPr/>
              <p:nvPr/>
            </p:nvSpPr>
            <p:spPr>
              <a:xfrm>
                <a:off x="1666395" y="4565590"/>
                <a:ext cx="986178" cy="458797"/>
              </a:xfrm>
              <a:prstGeom prst="roundRect">
                <a:avLst>
                  <a:gd name="adj" fmla="val 43234"/>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NoSQL</a:t>
                </a:r>
              </a:p>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2020</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12" name="아래쪽 화살표 100">
              <a:extLst>
                <a:ext uri="{FF2B5EF4-FFF2-40B4-BE49-F238E27FC236}">
                  <a16:creationId xmlns:a16="http://schemas.microsoft.com/office/drawing/2014/main" id="{A3C1391D-E3FF-4B6B-A119-F4C6702DD42F}"/>
                </a:ext>
              </a:extLst>
            </p:cNvPr>
            <p:cNvSpPr/>
            <p:nvPr/>
          </p:nvSpPr>
          <p:spPr>
            <a:xfrm rot="10800000">
              <a:off x="6208540" y="4774455"/>
              <a:ext cx="209589" cy="1139256"/>
            </a:xfrm>
            <a:prstGeom prst="downArrow">
              <a:avLst>
                <a:gd name="adj1" fmla="val 50000"/>
                <a:gd name="adj2" fmla="val 84478"/>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아래쪽 화살표 101">
              <a:extLst>
                <a:ext uri="{FF2B5EF4-FFF2-40B4-BE49-F238E27FC236}">
                  <a16:creationId xmlns:a16="http://schemas.microsoft.com/office/drawing/2014/main" id="{229C5ADA-2459-487C-9EC7-E4DA3AC2775C}"/>
                </a:ext>
              </a:extLst>
            </p:cNvPr>
            <p:cNvSpPr/>
            <p:nvPr/>
          </p:nvSpPr>
          <p:spPr>
            <a:xfrm>
              <a:off x="6738460" y="4808900"/>
              <a:ext cx="209589" cy="1139256"/>
            </a:xfrm>
            <a:prstGeom prst="downArrow">
              <a:avLst>
                <a:gd name="adj1" fmla="val 50000"/>
                <a:gd name="adj2" fmla="val 84478"/>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4" name="그룹 13">
              <a:extLst>
                <a:ext uri="{FF2B5EF4-FFF2-40B4-BE49-F238E27FC236}">
                  <a16:creationId xmlns:a16="http://schemas.microsoft.com/office/drawing/2014/main" id="{F540D241-AF3C-4A46-B276-89DD50FCB13E}"/>
                </a:ext>
              </a:extLst>
            </p:cNvPr>
            <p:cNvGrpSpPr/>
            <p:nvPr/>
          </p:nvGrpSpPr>
          <p:grpSpPr>
            <a:xfrm>
              <a:off x="5568600" y="5122411"/>
              <a:ext cx="2037497" cy="443345"/>
              <a:chOff x="5551578" y="5095236"/>
              <a:chExt cx="2037497" cy="443345"/>
            </a:xfrm>
          </p:grpSpPr>
          <p:sp>
            <p:nvSpPr>
              <p:cNvPr id="19" name="모서리가 둥근 직사각형 95">
                <a:extLst>
                  <a:ext uri="{FF2B5EF4-FFF2-40B4-BE49-F238E27FC236}">
                    <a16:creationId xmlns:a16="http://schemas.microsoft.com/office/drawing/2014/main" id="{C22B22BD-A86F-4C49-ABEC-9FE560A9330A}"/>
                  </a:ext>
                </a:extLst>
              </p:cNvPr>
              <p:cNvSpPr/>
              <p:nvPr/>
            </p:nvSpPr>
            <p:spPr>
              <a:xfrm>
                <a:off x="6602897" y="5095236"/>
                <a:ext cx="986178" cy="443344"/>
              </a:xfrm>
              <a:prstGeom prst="roundRect">
                <a:avLst>
                  <a:gd name="adj" fmla="val 4323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ko-KR"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Lỗi</a:t>
                </a:r>
                <a:endParaRPr lang="ko-KR" altLang="en-US" dirty="0">
                  <a:solidFill>
                    <a:schemeClr val="bg1"/>
                  </a:solidFill>
                  <a:latin typeface="SamsungOne-700" panose="020B0803030303020204" pitchFamily="34" charset="0"/>
                  <a:ea typeface="SamsungOne-700C" panose="020B0806030303020204" pitchFamily="34" charset="0"/>
                  <a:cs typeface="Menlo" panose="020B0609030804020204" pitchFamily="49" charset="0"/>
                </a:endParaRPr>
              </a:p>
            </p:txBody>
          </p:sp>
          <p:sp>
            <p:nvSpPr>
              <p:cNvPr id="20" name="모서리가 둥근 직사각형 94">
                <a:extLst>
                  <a:ext uri="{FF2B5EF4-FFF2-40B4-BE49-F238E27FC236}">
                    <a16:creationId xmlns:a16="http://schemas.microsoft.com/office/drawing/2014/main" id="{D0BB4493-1671-41B6-A313-351CFCC07DCF}"/>
                  </a:ext>
                </a:extLst>
              </p:cNvPr>
              <p:cNvSpPr/>
              <p:nvPr/>
            </p:nvSpPr>
            <p:spPr>
              <a:xfrm>
                <a:off x="5551578" y="5095237"/>
                <a:ext cx="986178" cy="443344"/>
              </a:xfrm>
              <a:prstGeom prst="roundRect">
                <a:avLst>
                  <a:gd name="adj" fmla="val 43234"/>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80000"/>
                  </a:lnSpc>
                </a:pP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Đọc</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yêu</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cầu</a:t>
                </a:r>
                <a:endParaRPr lang="ko-KR" altLang="en-US" sz="1400" dirty="0">
                  <a:solidFill>
                    <a:srgbClr val="1F45BC"/>
                  </a:solidFill>
                  <a:latin typeface="SamsungOne-700" panose="020B0803030303020204" pitchFamily="34" charset="0"/>
                  <a:ea typeface="SamsungOne-700C" panose="020B0806030303020204" pitchFamily="34" charset="0"/>
                  <a:cs typeface="Menlo" panose="020B0609030804020204" pitchFamily="49" charset="0"/>
                </a:endParaRPr>
              </a:p>
            </p:txBody>
          </p:sp>
        </p:grpSp>
        <p:sp>
          <p:nvSpPr>
            <p:cNvPr id="15" name="직사각형 14">
              <a:extLst>
                <a:ext uri="{FF2B5EF4-FFF2-40B4-BE49-F238E27FC236}">
                  <a16:creationId xmlns:a16="http://schemas.microsoft.com/office/drawing/2014/main" id="{2E9FE7A3-A3EA-4346-BE43-B500E25647FE}"/>
                </a:ext>
              </a:extLst>
            </p:cNvPr>
            <p:cNvSpPr/>
            <p:nvPr/>
          </p:nvSpPr>
          <p:spPr>
            <a:xfrm>
              <a:off x="3733800" y="3833420"/>
              <a:ext cx="602447" cy="45719"/>
            </a:xfrm>
            <a:prstGeom prst="rect">
              <a:avLst/>
            </a:prstGeom>
            <a:solidFill>
              <a:srgbClr val="1F45B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직사각형 15">
              <a:extLst>
                <a:ext uri="{FF2B5EF4-FFF2-40B4-BE49-F238E27FC236}">
                  <a16:creationId xmlns:a16="http://schemas.microsoft.com/office/drawing/2014/main" id="{B3BCFBE8-7937-4CD1-B175-385EA286E660}"/>
                </a:ext>
              </a:extLst>
            </p:cNvPr>
            <p:cNvSpPr/>
            <p:nvPr/>
          </p:nvSpPr>
          <p:spPr>
            <a:xfrm>
              <a:off x="5450115" y="3838248"/>
              <a:ext cx="602447" cy="45719"/>
            </a:xfrm>
            <a:prstGeom prst="rect">
              <a:avLst/>
            </a:prstGeom>
            <a:solidFill>
              <a:srgbClr val="1F45B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TextBox 16">
              <a:extLst>
                <a:ext uri="{FF2B5EF4-FFF2-40B4-BE49-F238E27FC236}">
                  <a16:creationId xmlns:a16="http://schemas.microsoft.com/office/drawing/2014/main" id="{148B1805-E9B3-4CB3-986A-3E50601858D4}"/>
                </a:ext>
              </a:extLst>
            </p:cNvPr>
            <p:cNvSpPr txBox="1"/>
            <p:nvPr/>
          </p:nvSpPr>
          <p:spPr>
            <a:xfrm>
              <a:off x="5134382" y="3366792"/>
              <a:ext cx="1181724"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Mất</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mạng</a:t>
              </a:r>
              <a:endParaRPr lang="ko-KR" altLang="en-US" sz="1400" dirty="0">
                <a:solidFill>
                  <a:srgbClr val="1F45BC"/>
                </a:solidFill>
                <a:latin typeface="SamsungOne-700" panose="020B0803030303020204" pitchFamily="34" charset="0"/>
                <a:ea typeface="SamsungOne-700C" panose="020B0806030303020204" pitchFamily="34" charset="0"/>
                <a:cs typeface="Menlo" panose="020B0609030804020204" pitchFamily="49" charset="0"/>
              </a:endParaRPr>
            </a:p>
          </p:txBody>
        </p:sp>
        <p:sp>
          <p:nvSpPr>
            <p:cNvPr id="18" name="십자형 17">
              <a:extLst>
                <a:ext uri="{FF2B5EF4-FFF2-40B4-BE49-F238E27FC236}">
                  <a16:creationId xmlns:a16="http://schemas.microsoft.com/office/drawing/2014/main" id="{1E56F6EC-8407-4448-A712-27E9C43E1C46}"/>
                </a:ext>
              </a:extLst>
            </p:cNvPr>
            <p:cNvSpPr/>
            <p:nvPr/>
          </p:nvSpPr>
          <p:spPr>
            <a:xfrm rot="2700000">
              <a:off x="5551918" y="3671535"/>
              <a:ext cx="369487" cy="369487"/>
            </a:xfrm>
            <a:prstGeom prst="plus">
              <a:avLst>
                <a:gd name="adj" fmla="val 419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Tree>
    <p:extLst>
      <p:ext uri="{BB962C8B-B14F-4D97-AF65-F5344CB8AC3E}">
        <p14:creationId xmlns:p14="http://schemas.microsoft.com/office/powerpoint/2010/main" val="19537199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A5F1FA99-8861-44FF-A47E-4EC26D638967}"/>
              </a:ext>
            </a:extLst>
          </p:cNvPr>
          <p:cNvSpPr>
            <a:spLocks noGrp="1"/>
          </p:cNvSpPr>
          <p:nvPr>
            <p:ph type="body" sz="quarter" idx="11"/>
          </p:nvPr>
        </p:nvSpPr>
        <p:spPr/>
        <p:txBody>
          <a:bodyPr/>
          <a:lstStyle/>
          <a:p>
            <a:r>
              <a:rPr lang="en-US" altLang="ko-KR" dirty="0" err="1">
                <a:ea typeface="SamsungOneKorean 400" panose="020B0503030303020204" pitchFamily="50" charset="-127"/>
              </a:rPr>
              <a:t>Tính</a:t>
            </a:r>
            <a:r>
              <a:rPr lang="en-US" altLang="ko-KR" dirty="0">
                <a:ea typeface="SamsungOneKorean 400" panose="020B0503030303020204" pitchFamily="50" charset="-127"/>
              </a:rPr>
              <a:t> </a:t>
            </a:r>
            <a:r>
              <a:rPr lang="en-US" altLang="ko-KR" dirty="0" err="1">
                <a:ea typeface="SamsungOneKorean 400" panose="020B0503030303020204" pitchFamily="50" charset="-127"/>
              </a:rPr>
              <a:t>khả</a:t>
            </a:r>
            <a:r>
              <a:rPr lang="en-US" altLang="ko-KR" dirty="0">
                <a:ea typeface="SamsungOneKorean 400" panose="020B0503030303020204" pitchFamily="50" charset="-127"/>
              </a:rPr>
              <a:t> </a:t>
            </a:r>
            <a:r>
              <a:rPr lang="en-US" altLang="ko-KR" dirty="0" err="1">
                <a:ea typeface="SamsungOneKorean 400" panose="020B0503030303020204" pitchFamily="50" charset="-127"/>
              </a:rPr>
              <a:t>dụng</a:t>
            </a:r>
            <a:r>
              <a:rPr lang="en-US" altLang="ko-KR" dirty="0">
                <a:ea typeface="SamsungOneKorean 400" panose="020B0503030303020204" pitchFamily="50" charset="-127"/>
              </a:rPr>
              <a:t> </a:t>
            </a:r>
            <a:r>
              <a:rPr lang="en-US" altLang="ko-KR" dirty="0" err="1">
                <a:ea typeface="SamsungOneKorean 400" panose="020B0503030303020204" pitchFamily="50" charset="-127"/>
              </a:rPr>
              <a:t>và</a:t>
            </a:r>
            <a:r>
              <a:rPr lang="en-US" altLang="ko-KR" dirty="0">
                <a:ea typeface="SamsungOneKorean 400" panose="020B0503030303020204" pitchFamily="50" charset="-127"/>
              </a:rPr>
              <a:t> dung </a:t>
            </a:r>
            <a:r>
              <a:rPr lang="en-US" altLang="ko-KR" dirty="0" err="1">
                <a:ea typeface="SamsungOneKorean 400" panose="020B0503030303020204" pitchFamily="50" charset="-127"/>
              </a:rPr>
              <a:t>sai</a:t>
            </a:r>
            <a:r>
              <a:rPr lang="en-US" altLang="ko-KR" dirty="0">
                <a:ea typeface="SamsungOneKorean 400" panose="020B0503030303020204" pitchFamily="50" charset="-127"/>
              </a:rPr>
              <a:t> </a:t>
            </a:r>
            <a:r>
              <a:rPr lang="en-US" altLang="ko-KR" dirty="0" err="1">
                <a:ea typeface="SamsungOneKorean 400" panose="020B0503030303020204" pitchFamily="50" charset="-127"/>
              </a:rPr>
              <a:t>phân</a:t>
            </a:r>
            <a:r>
              <a:rPr lang="en-US" altLang="ko-KR" dirty="0">
                <a:ea typeface="SamsungOneKorean 400" panose="020B0503030303020204" pitchFamily="50" charset="-127"/>
              </a:rPr>
              <a:t> </a:t>
            </a:r>
            <a:r>
              <a:rPr lang="en-US" altLang="ko-KR" dirty="0" err="1">
                <a:ea typeface="SamsungOneKorean 400" panose="020B0503030303020204" pitchFamily="50" charset="-127"/>
              </a:rPr>
              <a:t>vùng</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087E51BB-1452-4638-8916-DB845F1DBF51}"/>
              </a:ext>
            </a:extLst>
          </p:cNvPr>
          <p:cNvSpPr>
            <a:spLocks noGrp="1"/>
          </p:cNvSpPr>
          <p:nvPr>
            <p:ph type="body" sz="quarter" idx="15"/>
          </p:nvPr>
        </p:nvSpPr>
        <p:spPr/>
        <p:txBody>
          <a:bodyPr/>
          <a:lstStyle/>
          <a:p>
            <a:r>
              <a:rPr lang="en-US" altLang="ko-KR" dirty="0" err="1"/>
              <a:t>Đảm</a:t>
            </a:r>
            <a:r>
              <a:rPr lang="en-US" altLang="ko-KR" dirty="0"/>
              <a:t> </a:t>
            </a:r>
            <a:r>
              <a:rPr lang="en-US" altLang="ko-KR" dirty="0" err="1"/>
              <a:t>bảo</a:t>
            </a:r>
            <a:r>
              <a:rPr lang="en-US" altLang="ko-KR" dirty="0"/>
              <a:t> </a:t>
            </a:r>
            <a:r>
              <a:rPr lang="en-US" altLang="ko-KR" dirty="0" err="1"/>
              <a:t>tính</a:t>
            </a:r>
            <a:r>
              <a:rPr lang="en-US" altLang="ko-KR" dirty="0"/>
              <a:t> </a:t>
            </a:r>
            <a:r>
              <a:rPr lang="en-US" altLang="ko-KR" dirty="0" err="1"/>
              <a:t>khả</a:t>
            </a:r>
            <a:r>
              <a:rPr lang="en-US" altLang="ko-KR" dirty="0"/>
              <a:t> </a:t>
            </a:r>
            <a:r>
              <a:rPr lang="en-US" altLang="ko-KR" dirty="0" err="1"/>
              <a:t>dụng</a:t>
            </a:r>
            <a:r>
              <a:rPr lang="en-US" altLang="ko-KR" dirty="0"/>
              <a:t> </a:t>
            </a:r>
            <a:r>
              <a:rPr lang="en-US" altLang="ko-KR" dirty="0" err="1"/>
              <a:t>và</a:t>
            </a:r>
            <a:r>
              <a:rPr lang="en-US" altLang="ko-KR" dirty="0"/>
              <a:t> dung </a:t>
            </a:r>
            <a:r>
              <a:rPr lang="en-US" altLang="ko-KR" dirty="0" err="1"/>
              <a:t>sai</a:t>
            </a:r>
            <a:r>
              <a:rPr lang="en-US" altLang="ko-KR" dirty="0"/>
              <a:t> </a:t>
            </a:r>
            <a:r>
              <a:rPr lang="en-US" altLang="ko-KR" dirty="0" err="1"/>
              <a:t>phân</a:t>
            </a:r>
            <a:r>
              <a:rPr lang="en-US" altLang="ko-KR" dirty="0"/>
              <a:t> </a:t>
            </a:r>
            <a:r>
              <a:rPr lang="en-US" altLang="ko-KR" dirty="0" err="1"/>
              <a:t>vùng</a:t>
            </a:r>
            <a:r>
              <a:rPr lang="en-US" altLang="ko-KR" dirty="0"/>
              <a:t> (AP) </a:t>
            </a:r>
            <a:r>
              <a:rPr lang="en-US" altLang="ko-KR" dirty="0" err="1"/>
              <a:t>và</a:t>
            </a:r>
            <a:r>
              <a:rPr lang="en-US" altLang="ko-KR" dirty="0"/>
              <a:t> </a:t>
            </a:r>
            <a:r>
              <a:rPr lang="en-US" altLang="ko-KR" dirty="0" err="1"/>
              <a:t>từ</a:t>
            </a:r>
            <a:r>
              <a:rPr lang="en-US" altLang="ko-KR" dirty="0"/>
              <a:t> </a:t>
            </a:r>
            <a:r>
              <a:rPr lang="en-US" altLang="ko-KR" dirty="0" err="1"/>
              <a:t>bỏ</a:t>
            </a:r>
            <a:r>
              <a:rPr lang="en-US" altLang="ko-KR" dirty="0"/>
              <a:t> </a:t>
            </a:r>
            <a:r>
              <a:rPr lang="en-US" altLang="ko-KR" dirty="0" err="1"/>
              <a:t>tính</a:t>
            </a:r>
            <a:r>
              <a:rPr lang="en-US" altLang="ko-KR" dirty="0"/>
              <a:t> </a:t>
            </a:r>
            <a:r>
              <a:rPr lang="en-US" altLang="ko-KR" dirty="0" err="1"/>
              <a:t>nhất</a:t>
            </a:r>
            <a:r>
              <a:rPr lang="en-US" altLang="ko-KR" dirty="0"/>
              <a:t> </a:t>
            </a:r>
            <a:r>
              <a:rPr lang="en-US" altLang="ko-KR" dirty="0" err="1"/>
              <a:t>quán</a:t>
            </a:r>
            <a:r>
              <a:rPr lang="en-US" altLang="ko-KR" dirty="0"/>
              <a:t> (C)</a:t>
            </a:r>
          </a:p>
          <a:p>
            <a:pPr lvl="1"/>
            <a:r>
              <a:rPr lang="vi-VN" altLang="ko-KR" dirty="0"/>
              <a:t>Khi nhận được yêu cầu đọc, thông tin do </a:t>
            </a:r>
            <a:r>
              <a:rPr lang="en-US" altLang="ko-KR" dirty="0"/>
              <a:t>node</a:t>
            </a:r>
            <a:r>
              <a:rPr lang="vi-VN" altLang="ko-KR" dirty="0"/>
              <a:t> được yêu cầu nắm giữ sẽ được truyền đi.</a:t>
            </a:r>
          </a:p>
          <a:p>
            <a:pPr lvl="1"/>
            <a:r>
              <a:rPr lang="vi-VN" altLang="ko-KR" dirty="0"/>
              <a:t>Bởi vì nó không kiểm tra tính nhất quán, Khách hàng có thể đọc dữ liệu không nhất quán.</a:t>
            </a:r>
            <a:endParaRPr lang="en-US" altLang="ko-KR" dirty="0"/>
          </a:p>
          <a:p>
            <a:r>
              <a:rPr lang="en-US" altLang="ko-KR" dirty="0" err="1"/>
              <a:t>Ví</a:t>
            </a:r>
            <a:r>
              <a:rPr lang="en-US" altLang="ko-KR" dirty="0"/>
              <a:t> </a:t>
            </a:r>
            <a:r>
              <a:rPr lang="en-US" altLang="ko-KR" dirty="0" err="1"/>
              <a:t>dụ</a:t>
            </a:r>
            <a:r>
              <a:rPr lang="en-US" altLang="ko-KR" dirty="0"/>
              <a:t>) </a:t>
            </a:r>
            <a:r>
              <a:rPr lang="en-US" altLang="ko-KR" dirty="0" err="1"/>
              <a:t>Thông</a:t>
            </a:r>
            <a:r>
              <a:rPr lang="en-US" altLang="ko-KR" dirty="0"/>
              <a:t> tin </a:t>
            </a:r>
            <a:r>
              <a:rPr lang="en-US" altLang="ko-KR" dirty="0" err="1"/>
              <a:t>tên</a:t>
            </a:r>
            <a:r>
              <a:rPr lang="en-US" altLang="ko-KR" dirty="0"/>
              <a:t> </a:t>
            </a:r>
            <a:r>
              <a:rPr lang="en-US" altLang="ko-KR" dirty="0" err="1"/>
              <a:t>miền</a:t>
            </a:r>
            <a:r>
              <a:rPr lang="en-US" altLang="ko-KR" dirty="0"/>
              <a:t> DNS</a:t>
            </a:r>
            <a:endParaRPr lang="ko-KR" altLang="en-US" dirty="0"/>
          </a:p>
        </p:txBody>
      </p:sp>
      <p:grpSp>
        <p:nvGrpSpPr>
          <p:cNvPr id="8" name="그룹 7">
            <a:extLst>
              <a:ext uri="{FF2B5EF4-FFF2-40B4-BE49-F238E27FC236}">
                <a16:creationId xmlns:a16="http://schemas.microsoft.com/office/drawing/2014/main" id="{6CC0D9F5-F687-464D-9BFE-B408C0E13ED8}"/>
              </a:ext>
            </a:extLst>
          </p:cNvPr>
          <p:cNvGrpSpPr/>
          <p:nvPr/>
        </p:nvGrpSpPr>
        <p:grpSpPr>
          <a:xfrm>
            <a:off x="2488167" y="3555342"/>
            <a:ext cx="4929665" cy="2683733"/>
            <a:chOff x="2676432" y="3264423"/>
            <a:chExt cx="4929665" cy="2683733"/>
          </a:xfrm>
        </p:grpSpPr>
        <p:grpSp>
          <p:nvGrpSpPr>
            <p:cNvPr id="9" name="그룹 8">
              <a:extLst>
                <a:ext uri="{FF2B5EF4-FFF2-40B4-BE49-F238E27FC236}">
                  <a16:creationId xmlns:a16="http://schemas.microsoft.com/office/drawing/2014/main" id="{104045C3-31CF-431F-870C-01EEB9F58DC2}"/>
                </a:ext>
              </a:extLst>
            </p:cNvPr>
            <p:cNvGrpSpPr/>
            <p:nvPr/>
          </p:nvGrpSpPr>
          <p:grpSpPr>
            <a:xfrm>
              <a:off x="2676432" y="3264423"/>
              <a:ext cx="986178" cy="1470900"/>
              <a:chOff x="1666395" y="3553487"/>
              <a:chExt cx="986178" cy="1470900"/>
            </a:xfrm>
          </p:grpSpPr>
          <p:pic>
            <p:nvPicPr>
              <p:cNvPr id="25" name="그림 24">
                <a:extLst>
                  <a:ext uri="{FF2B5EF4-FFF2-40B4-BE49-F238E27FC236}">
                    <a16:creationId xmlns:a16="http://schemas.microsoft.com/office/drawing/2014/main" id="{ECAE6AE6-F02A-4B41-88BA-E22193E44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3898" y="3553487"/>
                <a:ext cx="811173" cy="931986"/>
              </a:xfrm>
              <a:prstGeom prst="rect">
                <a:avLst/>
              </a:prstGeom>
            </p:spPr>
          </p:pic>
          <p:sp>
            <p:nvSpPr>
              <p:cNvPr id="26" name="모서리가 둥근 직사각형 64">
                <a:extLst>
                  <a:ext uri="{FF2B5EF4-FFF2-40B4-BE49-F238E27FC236}">
                    <a16:creationId xmlns:a16="http://schemas.microsoft.com/office/drawing/2014/main" id="{5E3A8A89-65D8-4C10-B8AC-C0C933FF45EF}"/>
                  </a:ext>
                </a:extLst>
              </p:cNvPr>
              <p:cNvSpPr/>
              <p:nvPr/>
            </p:nvSpPr>
            <p:spPr>
              <a:xfrm>
                <a:off x="1666395" y="4565590"/>
                <a:ext cx="986178" cy="458797"/>
              </a:xfrm>
              <a:prstGeom prst="roundRect">
                <a:avLst>
                  <a:gd name="adj" fmla="val 43234"/>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NoSQL</a:t>
                </a:r>
              </a:p>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2019</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0" name="그룹 9">
              <a:extLst>
                <a:ext uri="{FF2B5EF4-FFF2-40B4-BE49-F238E27FC236}">
                  <a16:creationId xmlns:a16="http://schemas.microsoft.com/office/drawing/2014/main" id="{4A00F348-155C-46D7-B1A6-9ECA5ECD1C5F}"/>
                </a:ext>
              </a:extLst>
            </p:cNvPr>
            <p:cNvGrpSpPr/>
            <p:nvPr/>
          </p:nvGrpSpPr>
          <p:grpSpPr>
            <a:xfrm>
              <a:off x="4404510" y="3264423"/>
              <a:ext cx="986178" cy="1470900"/>
              <a:chOff x="1666395" y="3553487"/>
              <a:chExt cx="986178" cy="1470900"/>
            </a:xfrm>
          </p:grpSpPr>
          <p:pic>
            <p:nvPicPr>
              <p:cNvPr id="23" name="그림 22">
                <a:extLst>
                  <a:ext uri="{FF2B5EF4-FFF2-40B4-BE49-F238E27FC236}">
                    <a16:creationId xmlns:a16="http://schemas.microsoft.com/office/drawing/2014/main" id="{B6A420F4-2615-4A5F-AF79-FD03D89A4D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3898" y="3553487"/>
                <a:ext cx="811173" cy="931986"/>
              </a:xfrm>
              <a:prstGeom prst="rect">
                <a:avLst/>
              </a:prstGeom>
            </p:spPr>
          </p:pic>
          <p:sp>
            <p:nvSpPr>
              <p:cNvPr id="24" name="모서리가 둥근 직사각형 62">
                <a:extLst>
                  <a:ext uri="{FF2B5EF4-FFF2-40B4-BE49-F238E27FC236}">
                    <a16:creationId xmlns:a16="http://schemas.microsoft.com/office/drawing/2014/main" id="{2F1A0C5C-4426-4D0F-971D-E242C8F3B380}"/>
                  </a:ext>
                </a:extLst>
              </p:cNvPr>
              <p:cNvSpPr/>
              <p:nvPr/>
            </p:nvSpPr>
            <p:spPr>
              <a:xfrm>
                <a:off x="1666395" y="4565590"/>
                <a:ext cx="986178" cy="458797"/>
              </a:xfrm>
              <a:prstGeom prst="roundRect">
                <a:avLst>
                  <a:gd name="adj" fmla="val 43234"/>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NoSQL</a:t>
                </a:r>
              </a:p>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2019</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grpSp>
          <p:nvGrpSpPr>
            <p:cNvPr id="11" name="그룹 10">
              <a:extLst>
                <a:ext uri="{FF2B5EF4-FFF2-40B4-BE49-F238E27FC236}">
                  <a16:creationId xmlns:a16="http://schemas.microsoft.com/office/drawing/2014/main" id="{2148F568-86F8-4D85-82B1-69DAEB757693}"/>
                </a:ext>
              </a:extLst>
            </p:cNvPr>
            <p:cNvGrpSpPr/>
            <p:nvPr/>
          </p:nvGrpSpPr>
          <p:grpSpPr>
            <a:xfrm>
              <a:off x="6094260" y="3264423"/>
              <a:ext cx="986178" cy="1470900"/>
              <a:chOff x="1666395" y="3553487"/>
              <a:chExt cx="986178" cy="1470900"/>
            </a:xfrm>
          </p:grpSpPr>
          <p:pic>
            <p:nvPicPr>
              <p:cNvPr id="21" name="그림 20">
                <a:extLst>
                  <a:ext uri="{FF2B5EF4-FFF2-40B4-BE49-F238E27FC236}">
                    <a16:creationId xmlns:a16="http://schemas.microsoft.com/office/drawing/2014/main" id="{AF9B81D1-D30C-4AC3-B5B8-4A8CAA562A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3898" y="3553487"/>
                <a:ext cx="811173" cy="931986"/>
              </a:xfrm>
              <a:prstGeom prst="rect">
                <a:avLst/>
              </a:prstGeom>
            </p:spPr>
          </p:pic>
          <p:sp>
            <p:nvSpPr>
              <p:cNvPr id="22" name="모서리가 둥근 직사각형 60">
                <a:extLst>
                  <a:ext uri="{FF2B5EF4-FFF2-40B4-BE49-F238E27FC236}">
                    <a16:creationId xmlns:a16="http://schemas.microsoft.com/office/drawing/2014/main" id="{3F125B07-7D63-4603-9BE3-1D4C22F6AA79}"/>
                  </a:ext>
                </a:extLst>
              </p:cNvPr>
              <p:cNvSpPr/>
              <p:nvPr/>
            </p:nvSpPr>
            <p:spPr>
              <a:xfrm>
                <a:off x="1666395" y="4565590"/>
                <a:ext cx="986178" cy="458797"/>
              </a:xfrm>
              <a:prstGeom prst="roundRect">
                <a:avLst>
                  <a:gd name="adj" fmla="val 43234"/>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NoSQL</a:t>
                </a:r>
              </a:p>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2020</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grpSp>
        <p:sp>
          <p:nvSpPr>
            <p:cNvPr id="12" name="아래쪽 화살표 50">
              <a:extLst>
                <a:ext uri="{FF2B5EF4-FFF2-40B4-BE49-F238E27FC236}">
                  <a16:creationId xmlns:a16="http://schemas.microsoft.com/office/drawing/2014/main" id="{94548BE0-FBC9-4205-A3C0-894CE6317481}"/>
                </a:ext>
              </a:extLst>
            </p:cNvPr>
            <p:cNvSpPr/>
            <p:nvPr/>
          </p:nvSpPr>
          <p:spPr>
            <a:xfrm rot="10800000">
              <a:off x="6208540" y="4774455"/>
              <a:ext cx="209589" cy="1139256"/>
            </a:xfrm>
            <a:prstGeom prst="downArrow">
              <a:avLst>
                <a:gd name="adj1" fmla="val 50000"/>
                <a:gd name="adj2" fmla="val 84478"/>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3" name="아래쪽 화살표 51">
              <a:extLst>
                <a:ext uri="{FF2B5EF4-FFF2-40B4-BE49-F238E27FC236}">
                  <a16:creationId xmlns:a16="http://schemas.microsoft.com/office/drawing/2014/main" id="{2539C63C-3BD8-4CCB-91BC-1982671D5DBD}"/>
                </a:ext>
              </a:extLst>
            </p:cNvPr>
            <p:cNvSpPr/>
            <p:nvPr/>
          </p:nvSpPr>
          <p:spPr>
            <a:xfrm>
              <a:off x="6738460" y="4808900"/>
              <a:ext cx="209589" cy="1139256"/>
            </a:xfrm>
            <a:prstGeom prst="downArrow">
              <a:avLst>
                <a:gd name="adj1" fmla="val 50000"/>
                <a:gd name="adj2" fmla="val 84478"/>
              </a:avLst>
            </a:prstGeom>
            <a:solidFill>
              <a:schemeClr val="bg1"/>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nvGrpSpPr>
            <p:cNvPr id="14" name="그룹 13">
              <a:extLst>
                <a:ext uri="{FF2B5EF4-FFF2-40B4-BE49-F238E27FC236}">
                  <a16:creationId xmlns:a16="http://schemas.microsoft.com/office/drawing/2014/main" id="{B8926724-EAAD-443D-802F-AE54A5D1E0C3}"/>
                </a:ext>
              </a:extLst>
            </p:cNvPr>
            <p:cNvGrpSpPr/>
            <p:nvPr/>
          </p:nvGrpSpPr>
          <p:grpSpPr>
            <a:xfrm>
              <a:off x="5568600" y="5122411"/>
              <a:ext cx="2037497" cy="443345"/>
              <a:chOff x="5551578" y="5095236"/>
              <a:chExt cx="2037497" cy="443345"/>
            </a:xfrm>
          </p:grpSpPr>
          <p:sp>
            <p:nvSpPr>
              <p:cNvPr id="19" name="모서리가 둥근 직사각형 57">
                <a:extLst>
                  <a:ext uri="{FF2B5EF4-FFF2-40B4-BE49-F238E27FC236}">
                    <a16:creationId xmlns:a16="http://schemas.microsoft.com/office/drawing/2014/main" id="{EF8052DD-C277-462F-B09F-5C8142C5DA04}"/>
                  </a:ext>
                </a:extLst>
              </p:cNvPr>
              <p:cNvSpPr/>
              <p:nvPr/>
            </p:nvSpPr>
            <p:spPr>
              <a:xfrm>
                <a:off x="6602897" y="5095236"/>
                <a:ext cx="986178" cy="443344"/>
              </a:xfrm>
              <a:prstGeom prst="roundRect">
                <a:avLst>
                  <a:gd name="adj" fmla="val 43234"/>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NoSQL</a:t>
                </a:r>
              </a:p>
              <a:p>
                <a:pPr algn="ctr">
                  <a:lnSpc>
                    <a:spcPct val="90000"/>
                  </a:lnSpc>
                </a:pP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2020</a:t>
                </a:r>
                <a:endParaRPr lang="ko-KR" altLang="en-US" sz="14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0" name="모서리가 둥근 직사각형 58">
                <a:extLst>
                  <a:ext uri="{FF2B5EF4-FFF2-40B4-BE49-F238E27FC236}">
                    <a16:creationId xmlns:a16="http://schemas.microsoft.com/office/drawing/2014/main" id="{E9D4AA45-AE97-4A97-985E-57674543DE81}"/>
                  </a:ext>
                </a:extLst>
              </p:cNvPr>
              <p:cNvSpPr/>
              <p:nvPr/>
            </p:nvSpPr>
            <p:spPr>
              <a:xfrm>
                <a:off x="5551578" y="5095237"/>
                <a:ext cx="986178" cy="443344"/>
              </a:xfrm>
              <a:prstGeom prst="roundRect">
                <a:avLst>
                  <a:gd name="adj" fmla="val 43234"/>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80000"/>
                  </a:lnSpc>
                </a:pP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Đọc</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yêu</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cầu</a:t>
                </a:r>
                <a:endParaRPr lang="ko-KR" altLang="en-US" sz="1400" dirty="0">
                  <a:solidFill>
                    <a:srgbClr val="1F45BC"/>
                  </a:solidFill>
                  <a:latin typeface="SamsungOne-700" panose="020B0803030303020204" pitchFamily="34" charset="0"/>
                  <a:ea typeface="SamsungOne-700C" panose="020B0806030303020204" pitchFamily="34" charset="0"/>
                  <a:cs typeface="Menlo" panose="020B0609030804020204" pitchFamily="49" charset="0"/>
                </a:endParaRPr>
              </a:p>
            </p:txBody>
          </p:sp>
        </p:grpSp>
        <p:sp>
          <p:nvSpPr>
            <p:cNvPr id="15" name="직사각형 14">
              <a:extLst>
                <a:ext uri="{FF2B5EF4-FFF2-40B4-BE49-F238E27FC236}">
                  <a16:creationId xmlns:a16="http://schemas.microsoft.com/office/drawing/2014/main" id="{81445C4C-AABE-4DD6-97A5-183F10C573E2}"/>
                </a:ext>
              </a:extLst>
            </p:cNvPr>
            <p:cNvSpPr/>
            <p:nvPr/>
          </p:nvSpPr>
          <p:spPr>
            <a:xfrm>
              <a:off x="3733800" y="3833420"/>
              <a:ext cx="602447" cy="45719"/>
            </a:xfrm>
            <a:prstGeom prst="rect">
              <a:avLst/>
            </a:prstGeom>
            <a:solidFill>
              <a:srgbClr val="1F45B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6" name="직사각형 15">
              <a:extLst>
                <a:ext uri="{FF2B5EF4-FFF2-40B4-BE49-F238E27FC236}">
                  <a16:creationId xmlns:a16="http://schemas.microsoft.com/office/drawing/2014/main" id="{EF3F1E83-E511-4D86-81D9-8886D195A055}"/>
                </a:ext>
              </a:extLst>
            </p:cNvPr>
            <p:cNvSpPr/>
            <p:nvPr/>
          </p:nvSpPr>
          <p:spPr>
            <a:xfrm>
              <a:off x="5450115" y="3838248"/>
              <a:ext cx="602447" cy="45719"/>
            </a:xfrm>
            <a:prstGeom prst="rect">
              <a:avLst/>
            </a:prstGeom>
            <a:solidFill>
              <a:srgbClr val="1F45B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17" name="TextBox 16">
              <a:extLst>
                <a:ext uri="{FF2B5EF4-FFF2-40B4-BE49-F238E27FC236}">
                  <a16:creationId xmlns:a16="http://schemas.microsoft.com/office/drawing/2014/main" id="{0897DE5A-6B67-4214-8B29-851DD0300E3B}"/>
                </a:ext>
              </a:extLst>
            </p:cNvPr>
            <p:cNvSpPr txBox="1"/>
            <p:nvPr/>
          </p:nvSpPr>
          <p:spPr>
            <a:xfrm>
              <a:off x="5134382" y="3366792"/>
              <a:ext cx="1181724"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Mất</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mạng</a:t>
              </a:r>
              <a:endParaRPr lang="ko-KR" altLang="en-US" sz="1400" dirty="0">
                <a:solidFill>
                  <a:srgbClr val="1F45BC"/>
                </a:solidFill>
                <a:latin typeface="SamsungOne-700" panose="020B0803030303020204" pitchFamily="34" charset="0"/>
                <a:ea typeface="SamsungOne-700C" panose="020B0806030303020204" pitchFamily="34" charset="0"/>
                <a:cs typeface="Menlo" panose="020B0609030804020204" pitchFamily="49" charset="0"/>
              </a:endParaRPr>
            </a:p>
          </p:txBody>
        </p:sp>
        <p:sp>
          <p:nvSpPr>
            <p:cNvPr id="18" name="십자형 17">
              <a:extLst>
                <a:ext uri="{FF2B5EF4-FFF2-40B4-BE49-F238E27FC236}">
                  <a16:creationId xmlns:a16="http://schemas.microsoft.com/office/drawing/2014/main" id="{E12A7A3E-4B2B-4CFA-AC02-2C7A338DDD8C}"/>
                </a:ext>
              </a:extLst>
            </p:cNvPr>
            <p:cNvSpPr/>
            <p:nvPr/>
          </p:nvSpPr>
          <p:spPr>
            <a:xfrm rot="2700000">
              <a:off x="5551918" y="3671535"/>
              <a:ext cx="369487" cy="369487"/>
            </a:xfrm>
            <a:prstGeom prst="plus">
              <a:avLst>
                <a:gd name="adj" fmla="val 419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grpSp>
    </p:spTree>
    <p:extLst>
      <p:ext uri="{BB962C8B-B14F-4D97-AF65-F5344CB8AC3E}">
        <p14:creationId xmlns:p14="http://schemas.microsoft.com/office/powerpoint/2010/main" val="3789582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66C354F8-E304-455A-A350-AD6F41B32830}"/>
              </a:ext>
            </a:extLst>
          </p:cNvPr>
          <p:cNvSpPr>
            <a:spLocks noGrp="1"/>
          </p:cNvSpPr>
          <p:nvPr>
            <p:ph type="body" sz="quarter" idx="11"/>
          </p:nvPr>
        </p:nvSpPr>
        <p:spPr/>
        <p:txBody>
          <a:bodyPr/>
          <a:lstStyle/>
          <a:p>
            <a:r>
              <a:rPr lang="vi-VN" altLang="ko-KR" dirty="0">
                <a:ea typeface="SamsungOneKorean 400" panose="020B0503030303020204" pitchFamily="50" charset="-127"/>
              </a:rPr>
              <a:t>Các loại cơ sở dữ liệu NoSQL</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pSp>
        <p:nvGrpSpPr>
          <p:cNvPr id="8" name="그룹 7">
            <a:extLst>
              <a:ext uri="{FF2B5EF4-FFF2-40B4-BE49-F238E27FC236}">
                <a16:creationId xmlns:a16="http://schemas.microsoft.com/office/drawing/2014/main" id="{76E939F7-1CDF-4441-9AD1-945B5034DE6F}"/>
              </a:ext>
            </a:extLst>
          </p:cNvPr>
          <p:cNvGrpSpPr/>
          <p:nvPr/>
        </p:nvGrpSpPr>
        <p:grpSpPr>
          <a:xfrm>
            <a:off x="1502710" y="2216575"/>
            <a:ext cx="6746598" cy="3971685"/>
            <a:chOff x="1502710" y="2216575"/>
            <a:chExt cx="6746598" cy="3971685"/>
          </a:xfrm>
        </p:grpSpPr>
        <p:grpSp>
          <p:nvGrpSpPr>
            <p:cNvPr id="9" name="그룹 8">
              <a:extLst>
                <a:ext uri="{FF2B5EF4-FFF2-40B4-BE49-F238E27FC236}">
                  <a16:creationId xmlns:a16="http://schemas.microsoft.com/office/drawing/2014/main" id="{939479A9-489D-4F92-9D60-CA37CA3DCA69}"/>
                </a:ext>
              </a:extLst>
            </p:cNvPr>
            <p:cNvGrpSpPr/>
            <p:nvPr/>
          </p:nvGrpSpPr>
          <p:grpSpPr>
            <a:xfrm>
              <a:off x="1511945" y="4302411"/>
              <a:ext cx="3238500" cy="1885849"/>
              <a:chOff x="1303099" y="4378610"/>
              <a:chExt cx="3238500" cy="1885849"/>
            </a:xfrm>
          </p:grpSpPr>
          <p:sp>
            <p:nvSpPr>
              <p:cNvPr id="27" name="모서리가 둥근 직사각형 44">
                <a:extLst>
                  <a:ext uri="{FF2B5EF4-FFF2-40B4-BE49-F238E27FC236}">
                    <a16:creationId xmlns:a16="http://schemas.microsoft.com/office/drawing/2014/main" id="{2A5B910D-E145-400A-9BDE-B60454616275}"/>
                  </a:ext>
                </a:extLst>
              </p:cNvPr>
              <p:cNvSpPr/>
              <p:nvPr/>
            </p:nvSpPr>
            <p:spPr>
              <a:xfrm>
                <a:off x="1303099" y="4510620"/>
                <a:ext cx="3238500" cy="1753839"/>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8" name="직사각형 27">
                <a:extLst>
                  <a:ext uri="{FF2B5EF4-FFF2-40B4-BE49-F238E27FC236}">
                    <a16:creationId xmlns:a16="http://schemas.microsoft.com/office/drawing/2014/main" id="{341BCA5D-2EC6-4E29-8D8C-51551664DEF9}"/>
                  </a:ext>
                </a:extLst>
              </p:cNvPr>
              <p:cNvSpPr/>
              <p:nvPr/>
            </p:nvSpPr>
            <p:spPr>
              <a:xfrm>
                <a:off x="1913848" y="4378610"/>
                <a:ext cx="2060179" cy="307777"/>
              </a:xfrm>
              <a:prstGeom prst="rect">
                <a:avLst/>
              </a:prstGeom>
              <a:solidFill>
                <a:schemeClr val="bg1"/>
              </a:solidFill>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Loại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lưu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trữ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khóa-giá</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trị</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grpSp>
          <p:nvGrpSpPr>
            <p:cNvPr id="10" name="그룹 9">
              <a:extLst>
                <a:ext uri="{FF2B5EF4-FFF2-40B4-BE49-F238E27FC236}">
                  <a16:creationId xmlns:a16="http://schemas.microsoft.com/office/drawing/2014/main" id="{1CAFE4CD-408D-499F-914B-2F0F11BCF262}"/>
                </a:ext>
              </a:extLst>
            </p:cNvPr>
            <p:cNvGrpSpPr/>
            <p:nvPr/>
          </p:nvGrpSpPr>
          <p:grpSpPr>
            <a:xfrm>
              <a:off x="1502710" y="2240738"/>
              <a:ext cx="3238500" cy="1910003"/>
              <a:chOff x="1308534" y="2434739"/>
              <a:chExt cx="3238500" cy="1910003"/>
            </a:xfrm>
          </p:grpSpPr>
          <p:sp>
            <p:nvSpPr>
              <p:cNvPr id="25" name="모서리가 둥근 직사각형 3">
                <a:extLst>
                  <a:ext uri="{FF2B5EF4-FFF2-40B4-BE49-F238E27FC236}">
                    <a16:creationId xmlns:a16="http://schemas.microsoft.com/office/drawing/2014/main" id="{27A228ED-5322-4F8A-8A75-E67AF48F0F71}"/>
                  </a:ext>
                </a:extLst>
              </p:cNvPr>
              <p:cNvSpPr/>
              <p:nvPr/>
            </p:nvSpPr>
            <p:spPr>
              <a:xfrm>
                <a:off x="1308534" y="2590903"/>
                <a:ext cx="3238500" cy="1753839"/>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6" name="직사각형 25">
                <a:extLst>
                  <a:ext uri="{FF2B5EF4-FFF2-40B4-BE49-F238E27FC236}">
                    <a16:creationId xmlns:a16="http://schemas.microsoft.com/office/drawing/2014/main" id="{A689199D-7D32-41C0-BDA6-0158A08E87A8}"/>
                  </a:ext>
                </a:extLst>
              </p:cNvPr>
              <p:cNvSpPr/>
              <p:nvPr/>
            </p:nvSpPr>
            <p:spPr>
              <a:xfrm>
                <a:off x="2268355" y="2434739"/>
                <a:ext cx="1380506" cy="307777"/>
              </a:xfrm>
              <a:prstGeom prst="rect">
                <a:avLst/>
              </a:prstGeom>
              <a:solidFill>
                <a:schemeClr val="bg1"/>
              </a:solidFill>
            </p:spPr>
            <p:txBody>
              <a:bodyPr wrap="none">
                <a:spAutoFit/>
              </a:bodyPr>
              <a:lstStyle/>
              <a:p>
                <a:r>
                  <a:rPr lang="vi-VN" altLang="ko-KR" sz="1400" dirty="0">
                    <a:solidFill>
                      <a:srgbClr val="1F45BC"/>
                    </a:solidFill>
                    <a:latin typeface="SamsungOne-700" panose="020B0803030303020204" pitchFamily="34" charset="0"/>
                    <a:ea typeface="SamsungOne-700" panose="020B0803030303020204" pitchFamily="34" charset="0"/>
                  </a:rPr>
                  <a:t>Loại lưu trữ cột</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grpSp>
          <p:nvGrpSpPr>
            <p:cNvPr id="11" name="그룹 10">
              <a:extLst>
                <a:ext uri="{FF2B5EF4-FFF2-40B4-BE49-F238E27FC236}">
                  <a16:creationId xmlns:a16="http://schemas.microsoft.com/office/drawing/2014/main" id="{E2FF4EC5-7116-4A98-AAB6-2C7E926813A3}"/>
                </a:ext>
              </a:extLst>
            </p:cNvPr>
            <p:cNvGrpSpPr/>
            <p:nvPr/>
          </p:nvGrpSpPr>
          <p:grpSpPr>
            <a:xfrm>
              <a:off x="5010808" y="4288449"/>
              <a:ext cx="3238500" cy="1899811"/>
              <a:chOff x="4820308" y="4364649"/>
              <a:chExt cx="3238500" cy="1899811"/>
            </a:xfrm>
          </p:grpSpPr>
          <p:sp>
            <p:nvSpPr>
              <p:cNvPr id="23" name="모서리가 둥근 직사각형 46">
                <a:extLst>
                  <a:ext uri="{FF2B5EF4-FFF2-40B4-BE49-F238E27FC236}">
                    <a16:creationId xmlns:a16="http://schemas.microsoft.com/office/drawing/2014/main" id="{22A80EC0-34E9-462D-BABC-FF402D9D019F}"/>
                  </a:ext>
                </a:extLst>
              </p:cNvPr>
              <p:cNvSpPr/>
              <p:nvPr/>
            </p:nvSpPr>
            <p:spPr>
              <a:xfrm>
                <a:off x="4820308" y="4510621"/>
                <a:ext cx="3238500" cy="1753839"/>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4" name="직사각형 23">
                <a:extLst>
                  <a:ext uri="{FF2B5EF4-FFF2-40B4-BE49-F238E27FC236}">
                    <a16:creationId xmlns:a16="http://schemas.microsoft.com/office/drawing/2014/main" id="{05CFDEC0-B6E9-401C-A11E-D89B58C73F68}"/>
                  </a:ext>
                </a:extLst>
              </p:cNvPr>
              <p:cNvSpPr/>
              <p:nvPr/>
            </p:nvSpPr>
            <p:spPr>
              <a:xfrm>
                <a:off x="5646712" y="4364649"/>
                <a:ext cx="1585690" cy="307777"/>
              </a:xfrm>
              <a:prstGeom prst="rect">
                <a:avLst/>
              </a:prstGeom>
              <a:solidFill>
                <a:schemeClr val="bg1"/>
              </a:solidFill>
            </p:spPr>
            <p:txBody>
              <a:bodyPr wrap="none">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Loại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lưu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trữ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đồ</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thị</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grpSp>
          <p:nvGrpSpPr>
            <p:cNvPr id="12" name="그룹 11">
              <a:extLst>
                <a:ext uri="{FF2B5EF4-FFF2-40B4-BE49-F238E27FC236}">
                  <a16:creationId xmlns:a16="http://schemas.microsoft.com/office/drawing/2014/main" id="{230549C3-983C-4245-85DF-0F34ABF381D6}"/>
                </a:ext>
              </a:extLst>
            </p:cNvPr>
            <p:cNvGrpSpPr/>
            <p:nvPr/>
          </p:nvGrpSpPr>
          <p:grpSpPr>
            <a:xfrm>
              <a:off x="5010808" y="2216575"/>
              <a:ext cx="3238500" cy="1917069"/>
              <a:chOff x="4820308" y="2368241"/>
              <a:chExt cx="3238500" cy="1917069"/>
            </a:xfrm>
          </p:grpSpPr>
          <p:sp>
            <p:nvSpPr>
              <p:cNvPr id="21" name="모서리가 둥근 직사각형 45">
                <a:extLst>
                  <a:ext uri="{FF2B5EF4-FFF2-40B4-BE49-F238E27FC236}">
                    <a16:creationId xmlns:a16="http://schemas.microsoft.com/office/drawing/2014/main" id="{F946D699-30E2-4824-9BE4-520463379498}"/>
                  </a:ext>
                </a:extLst>
              </p:cNvPr>
              <p:cNvSpPr/>
              <p:nvPr/>
            </p:nvSpPr>
            <p:spPr>
              <a:xfrm>
                <a:off x="4820308" y="2531471"/>
                <a:ext cx="3238500" cy="1753839"/>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ea typeface="SamsungOneKorean 400" panose="020B0503030303020204" pitchFamily="50" charset="-127"/>
                </a:endParaRPr>
              </a:p>
            </p:txBody>
          </p:sp>
          <p:sp>
            <p:nvSpPr>
              <p:cNvPr id="22" name="직사각형 21">
                <a:extLst>
                  <a:ext uri="{FF2B5EF4-FFF2-40B4-BE49-F238E27FC236}">
                    <a16:creationId xmlns:a16="http://schemas.microsoft.com/office/drawing/2014/main" id="{27797083-096C-4F4F-A986-279401F90D98}"/>
                  </a:ext>
                </a:extLst>
              </p:cNvPr>
              <p:cNvSpPr/>
              <p:nvPr/>
            </p:nvSpPr>
            <p:spPr>
              <a:xfrm>
                <a:off x="5582592" y="2368241"/>
                <a:ext cx="1713931" cy="307777"/>
              </a:xfrm>
              <a:prstGeom prst="rect">
                <a:avLst/>
              </a:prstGeom>
              <a:solidFill>
                <a:schemeClr val="bg1"/>
              </a:solidFill>
            </p:spPr>
            <p:txBody>
              <a:bodyPr wrap="none">
                <a:spAutoFit/>
              </a:bodyPr>
              <a:lstStyle/>
              <a:p>
                <a:r>
                  <a:rPr lang="vi-VN" altLang="ko-KR" sz="1400" dirty="0">
                    <a:solidFill>
                      <a:srgbClr val="1F45BC"/>
                    </a:solidFill>
                    <a:latin typeface="SamsungOne-700" panose="020B0803030303020204" pitchFamily="34" charset="0"/>
                    <a:ea typeface="SamsungOne-700" panose="020B0803030303020204" pitchFamily="34" charset="0"/>
                  </a:rPr>
                  <a:t>Loại lưu trữ tài liệu</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pic>
          <p:nvPicPr>
            <p:cNvPr id="13" name="그림 12">
              <a:extLst>
                <a:ext uri="{FF2B5EF4-FFF2-40B4-BE49-F238E27FC236}">
                  <a16:creationId xmlns:a16="http://schemas.microsoft.com/office/drawing/2014/main" id="{21039DDD-19B9-4CB2-92E1-58498A7A83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431" y="2941443"/>
              <a:ext cx="1005045" cy="664755"/>
            </a:xfrm>
            <a:prstGeom prst="rect">
              <a:avLst/>
            </a:prstGeom>
          </p:spPr>
        </p:pic>
        <p:pic>
          <p:nvPicPr>
            <p:cNvPr id="14" name="그림 13">
              <a:extLst>
                <a:ext uri="{FF2B5EF4-FFF2-40B4-BE49-F238E27FC236}">
                  <a16:creationId xmlns:a16="http://schemas.microsoft.com/office/drawing/2014/main" id="{A8072A88-40B0-427B-95E2-CF590658BD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3705" y="2724341"/>
              <a:ext cx="1570183" cy="396406"/>
            </a:xfrm>
            <a:prstGeom prst="rect">
              <a:avLst/>
            </a:prstGeom>
          </p:spPr>
        </p:pic>
        <p:pic>
          <p:nvPicPr>
            <p:cNvPr id="15" name="그림 14">
              <a:extLst>
                <a:ext uri="{FF2B5EF4-FFF2-40B4-BE49-F238E27FC236}">
                  <a16:creationId xmlns:a16="http://schemas.microsoft.com/office/drawing/2014/main" id="{06D69F6E-7D55-4194-AFB3-962F098B2F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3705" y="3400076"/>
              <a:ext cx="1336063" cy="412243"/>
            </a:xfrm>
            <a:prstGeom prst="rect">
              <a:avLst/>
            </a:prstGeom>
          </p:spPr>
        </p:pic>
        <p:pic>
          <p:nvPicPr>
            <p:cNvPr id="16" name="그림 15">
              <a:extLst>
                <a:ext uri="{FF2B5EF4-FFF2-40B4-BE49-F238E27FC236}">
                  <a16:creationId xmlns:a16="http://schemas.microsoft.com/office/drawing/2014/main" id="{B7F46501-24DC-4344-B880-35C7C22E9D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5308" y="3186539"/>
              <a:ext cx="727476" cy="602953"/>
            </a:xfrm>
            <a:prstGeom prst="rect">
              <a:avLst/>
            </a:prstGeom>
          </p:spPr>
        </p:pic>
        <p:pic>
          <p:nvPicPr>
            <p:cNvPr id="17" name="그림 16">
              <a:extLst>
                <a:ext uri="{FF2B5EF4-FFF2-40B4-BE49-F238E27FC236}">
                  <a16:creationId xmlns:a16="http://schemas.microsoft.com/office/drawing/2014/main" id="{9D295749-80B8-4BE7-A671-6855C00EF6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7432" y="4799687"/>
              <a:ext cx="1115674" cy="356814"/>
            </a:xfrm>
            <a:prstGeom prst="rect">
              <a:avLst/>
            </a:prstGeom>
          </p:spPr>
        </p:pic>
        <p:pic>
          <p:nvPicPr>
            <p:cNvPr id="18" name="그림 17">
              <a:extLst>
                <a:ext uri="{FF2B5EF4-FFF2-40B4-BE49-F238E27FC236}">
                  <a16:creationId xmlns:a16="http://schemas.microsoft.com/office/drawing/2014/main" id="{DBCA5B7A-5202-43FC-9CBF-0D4ADFEEFDC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52784" y="4799687"/>
              <a:ext cx="1282965" cy="429538"/>
            </a:xfrm>
            <a:prstGeom prst="rect">
              <a:avLst/>
            </a:prstGeom>
          </p:spPr>
        </p:pic>
        <p:pic>
          <p:nvPicPr>
            <p:cNvPr id="19" name="그림 18">
              <a:extLst>
                <a:ext uri="{FF2B5EF4-FFF2-40B4-BE49-F238E27FC236}">
                  <a16:creationId xmlns:a16="http://schemas.microsoft.com/office/drawing/2014/main" id="{5AA86432-769E-4568-80DD-122483D6E8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7368" y="5448140"/>
              <a:ext cx="1290832" cy="490438"/>
            </a:xfrm>
            <a:prstGeom prst="rect">
              <a:avLst/>
            </a:prstGeom>
          </p:spPr>
        </p:pic>
        <p:pic>
          <p:nvPicPr>
            <p:cNvPr id="20" name="그림 19">
              <a:extLst>
                <a:ext uri="{FF2B5EF4-FFF2-40B4-BE49-F238E27FC236}">
                  <a16:creationId xmlns:a16="http://schemas.microsoft.com/office/drawing/2014/main" id="{0A801E60-DB7F-443C-9119-16EDE209D1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61070" y="5086314"/>
              <a:ext cx="1578510" cy="524835"/>
            </a:xfrm>
            <a:prstGeom prst="rect">
              <a:avLst/>
            </a:prstGeom>
          </p:spPr>
        </p:pic>
      </p:grpSp>
      <p:pic>
        <p:nvPicPr>
          <p:cNvPr id="29" name="그림 28">
            <a:extLst>
              <a:ext uri="{FF2B5EF4-FFF2-40B4-BE49-F238E27FC236}">
                <a16:creationId xmlns:a16="http://schemas.microsoft.com/office/drawing/2014/main" id="{87A64195-CF35-449D-870F-90DD3172A7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4716" y="3040050"/>
            <a:ext cx="1475027" cy="467539"/>
          </a:xfrm>
          <a:prstGeom prst="rect">
            <a:avLst/>
          </a:prstGeom>
        </p:spPr>
      </p:pic>
    </p:spTree>
    <p:extLst>
      <p:ext uri="{BB962C8B-B14F-4D97-AF65-F5344CB8AC3E}">
        <p14:creationId xmlns:p14="http://schemas.microsoft.com/office/powerpoint/2010/main" val="4262938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54072339-6372-44B6-BB88-D9C03A05F226}"/>
              </a:ext>
            </a:extLst>
          </p:cNvPr>
          <p:cNvSpPr>
            <a:spLocks noGrp="1"/>
          </p:cNvSpPr>
          <p:nvPr>
            <p:ph type="body" sz="quarter" idx="11"/>
          </p:nvPr>
        </p:nvSpPr>
        <p:spPr/>
        <p:txBody>
          <a:bodyPr/>
          <a:lstStyle/>
          <a:p>
            <a:r>
              <a:rPr lang="en-US" altLang="ko-KR" dirty="0" err="1">
                <a:ea typeface="SamsungOneKorean 400" panose="020B0503030303020204" pitchFamily="50" charset="-127"/>
              </a:rPr>
              <a:t>Đặc</a:t>
            </a:r>
            <a:r>
              <a:rPr lang="en-US" altLang="ko-KR" dirty="0">
                <a:ea typeface="SamsungOneKorean 400" panose="020B0503030303020204" pitchFamily="50" charset="-127"/>
              </a:rPr>
              <a:t> </a:t>
            </a:r>
            <a:r>
              <a:rPr lang="en-US" altLang="ko-KR" dirty="0" err="1">
                <a:ea typeface="SamsungOneKorean 400" panose="020B0503030303020204" pitchFamily="50" charset="-127"/>
              </a:rPr>
              <a:t>điểm</a:t>
            </a:r>
            <a:r>
              <a:rPr lang="en-US" altLang="ko-KR" dirty="0">
                <a:ea typeface="SamsungOneKorean 400" panose="020B0503030303020204" pitchFamily="50" charset="-127"/>
              </a:rPr>
              <a:t> </a:t>
            </a:r>
            <a:r>
              <a:rPr lang="en-US" altLang="ko-KR" dirty="0" err="1">
                <a:ea typeface="SamsungOneKorean 400" panose="020B0503030303020204" pitchFamily="50" charset="-127"/>
              </a:rPr>
              <a:t>theo</a:t>
            </a:r>
            <a:r>
              <a:rPr lang="en-US" altLang="ko-KR" dirty="0">
                <a:ea typeface="SamsungOneKorean 400" panose="020B0503030303020204" pitchFamily="50" charset="-127"/>
              </a:rPr>
              <a:t> </a:t>
            </a:r>
            <a:r>
              <a:rPr lang="en-US" altLang="ko-KR" dirty="0" err="1">
                <a:ea typeface="SamsungOneKorean 400" panose="020B0503030303020204" pitchFamily="50" charset="-127"/>
              </a:rPr>
              <a:t>loại</a:t>
            </a:r>
            <a:r>
              <a:rPr lang="en-US" altLang="ko-KR" dirty="0">
                <a:ea typeface="SamsungOneKorean 400" panose="020B0503030303020204" pitchFamily="50" charset="-127"/>
              </a:rPr>
              <a:t> CSDL NoSQL </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1613FEE2-BD0C-4A01-B524-64F7F0978EC6}"/>
              </a:ext>
            </a:extLst>
          </p:cNvPr>
          <p:cNvSpPr>
            <a:spLocks noGrp="1"/>
          </p:cNvSpPr>
          <p:nvPr>
            <p:ph type="body" sz="quarter" idx="15"/>
          </p:nvPr>
        </p:nvSpPr>
        <p:spPr/>
        <p:txBody>
          <a:bodyPr/>
          <a:lstStyle/>
          <a:p>
            <a:r>
              <a:rPr lang="vi-VN" altLang="ko-KR" dirty="0"/>
              <a:t>Kho lưu trữ khóa-giá trị - DynamoDB, Redis, Riak</a:t>
            </a:r>
            <a:endParaRPr lang="en-US" altLang="ko-KR" dirty="0"/>
          </a:p>
          <a:p>
            <a:pPr lvl="1"/>
            <a:r>
              <a:rPr lang="vi-VN" altLang="ko-KR" dirty="0"/>
              <a:t>Kho lưu trữ khóa-giá trị liên kết từng giá trị dữ liệu với một khóa duy nhất. Hầu hết các kho lưu trữ khóa-giá trị chỉ hỗ trợ các thao tác truy vấn, chèn và xóa đơn giản</a:t>
            </a:r>
          </a:p>
          <a:p>
            <a:pPr lvl="1"/>
            <a:r>
              <a:rPr lang="vi-VN" altLang="ko-KR" dirty="0"/>
              <a:t>Hữu ích cho truy cập ngẫu nhiên</a:t>
            </a:r>
            <a:endParaRPr lang="en-US" altLang="ko-KR" dirty="0"/>
          </a:p>
          <a:p>
            <a:r>
              <a:rPr lang="en-US" altLang="ko-KR" dirty="0"/>
              <a:t>CSDL </a:t>
            </a:r>
            <a:r>
              <a:rPr lang="en-US" altLang="ko-KR" dirty="0" err="1"/>
              <a:t>hướng</a:t>
            </a:r>
            <a:r>
              <a:rPr lang="en-US" altLang="ko-KR" dirty="0"/>
              <a:t> </a:t>
            </a:r>
            <a:r>
              <a:rPr lang="en-US" altLang="ko-KR" dirty="0" err="1"/>
              <a:t>tài</a:t>
            </a:r>
            <a:r>
              <a:rPr lang="en-US" altLang="ko-KR" dirty="0"/>
              <a:t> </a:t>
            </a:r>
            <a:r>
              <a:rPr lang="en-US" altLang="ko-KR" dirty="0" err="1"/>
              <a:t>liệu</a:t>
            </a:r>
            <a:r>
              <a:rPr lang="en-US" altLang="ko-KR" dirty="0"/>
              <a:t>- MongoDB, CouchDB, Elastic Search</a:t>
            </a:r>
          </a:p>
          <a:p>
            <a:pPr lvl="1"/>
            <a:r>
              <a:rPr lang="vi-VN" altLang="ko-KR" dirty="0"/>
              <a:t>Lưu trữ dữ liệu theo cấu trúc giống như JSON</a:t>
            </a:r>
            <a:endParaRPr lang="en-US" altLang="ko-KR" dirty="0"/>
          </a:p>
          <a:p>
            <a:r>
              <a:rPr lang="vi-VN" altLang="ko-KR" dirty="0"/>
              <a:t>Cơ sở dữ liệu cột </a:t>
            </a:r>
            <a:r>
              <a:rPr lang="en-US" altLang="ko-KR" dirty="0"/>
              <a:t>- Apache Cassandra, HBase, BigTable</a:t>
            </a:r>
          </a:p>
          <a:p>
            <a:pPr lvl="1"/>
            <a:r>
              <a:rPr lang="en-US" altLang="ko-KR" dirty="0" err="1"/>
              <a:t>Sắp</a:t>
            </a:r>
            <a:r>
              <a:rPr lang="en-US" altLang="ko-KR" dirty="0"/>
              <a:t> </a:t>
            </a:r>
            <a:r>
              <a:rPr lang="en-US" altLang="ko-KR" dirty="0" err="1"/>
              <a:t>xếp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của</a:t>
            </a:r>
            <a:r>
              <a:rPr lang="en-US" altLang="ko-KR" dirty="0"/>
              <a:t> </a:t>
            </a:r>
            <a:r>
              <a:rPr lang="en-US" altLang="ko-KR" dirty="0" err="1"/>
              <a:t>bạn</a:t>
            </a:r>
            <a:r>
              <a:rPr lang="en-US" altLang="ko-KR" dirty="0"/>
              <a:t> </a:t>
            </a:r>
            <a:r>
              <a:rPr lang="en-US" altLang="ko-KR" dirty="0" err="1"/>
              <a:t>thành</a:t>
            </a:r>
            <a:r>
              <a:rPr lang="en-US" altLang="ko-KR" dirty="0"/>
              <a:t> </a:t>
            </a:r>
            <a:r>
              <a:rPr lang="en-US" altLang="ko-KR" dirty="0" err="1"/>
              <a:t>các</a:t>
            </a:r>
            <a:r>
              <a:rPr lang="en-US" altLang="ko-KR" dirty="0"/>
              <a:t> </a:t>
            </a:r>
            <a:r>
              <a:rPr lang="en-US" altLang="ko-KR" dirty="0" err="1"/>
              <a:t>cột</a:t>
            </a:r>
            <a:r>
              <a:rPr lang="en-US" altLang="ko-KR" dirty="0"/>
              <a:t> </a:t>
            </a:r>
            <a:r>
              <a:rPr lang="en-US" altLang="ko-KR" dirty="0" err="1"/>
              <a:t>thay</a:t>
            </a:r>
            <a:r>
              <a:rPr lang="en-US" altLang="ko-KR" dirty="0"/>
              <a:t> </a:t>
            </a:r>
            <a:r>
              <a:rPr lang="en-US" altLang="ko-KR" dirty="0" err="1"/>
              <a:t>vì</a:t>
            </a:r>
            <a:r>
              <a:rPr lang="en-US" altLang="ko-KR" dirty="0"/>
              <a:t> </a:t>
            </a:r>
            <a:r>
              <a:rPr lang="en-US" altLang="ko-KR" dirty="0" err="1"/>
              <a:t>hàng</a:t>
            </a:r>
            <a:endParaRPr lang="en-US" altLang="ko-KR" dirty="0"/>
          </a:p>
          <a:p>
            <a:pPr lvl="1"/>
            <a:r>
              <a:rPr lang="en-US" altLang="ko-KR" dirty="0" err="1"/>
              <a:t>Thuận</a:t>
            </a:r>
            <a:r>
              <a:rPr lang="en-US" altLang="ko-KR" dirty="0"/>
              <a:t> </a:t>
            </a:r>
            <a:r>
              <a:rPr lang="en-US" altLang="ko-KR" dirty="0" err="1"/>
              <a:t>lợi</a:t>
            </a:r>
            <a:r>
              <a:rPr lang="en-US" altLang="ko-KR" dirty="0"/>
              <a:t> </a:t>
            </a:r>
            <a:r>
              <a:rPr lang="en-US" altLang="ko-KR" dirty="0" err="1"/>
              <a:t>cho</a:t>
            </a:r>
            <a:r>
              <a:rPr lang="en-US" altLang="ko-KR" dirty="0"/>
              <a:t> </a:t>
            </a:r>
            <a:r>
              <a:rPr lang="en-US" altLang="ko-KR" dirty="0" err="1"/>
              <a:t>việc</a:t>
            </a:r>
            <a:r>
              <a:rPr lang="en-US" altLang="ko-KR" dirty="0"/>
              <a:t> </a:t>
            </a:r>
            <a:r>
              <a:rPr lang="en-US" altLang="ko-KR" dirty="0" err="1"/>
              <a:t>truy</a:t>
            </a:r>
            <a:r>
              <a:rPr lang="en-US" altLang="ko-KR" dirty="0"/>
              <a:t> </a:t>
            </a:r>
            <a:r>
              <a:rPr lang="en-US" altLang="ko-KR" dirty="0" err="1"/>
              <a:t>vấn</a:t>
            </a:r>
            <a:r>
              <a:rPr lang="en-US" altLang="ko-KR" dirty="0"/>
              <a:t> </a:t>
            </a:r>
            <a:r>
              <a:rPr lang="en-US" altLang="ko-KR" dirty="0" err="1"/>
              <a:t>các</a:t>
            </a:r>
            <a:r>
              <a:rPr lang="en-US" altLang="ko-KR" dirty="0"/>
              <a:t> </a:t>
            </a:r>
            <a:r>
              <a:rPr lang="en-US" altLang="ko-KR" dirty="0" err="1"/>
              <a:t>tập</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lớn</a:t>
            </a:r>
            <a:endParaRPr lang="en-US" altLang="ko-KR" dirty="0"/>
          </a:p>
          <a:p>
            <a:r>
              <a:rPr lang="en-US" altLang="ko-KR" dirty="0"/>
              <a:t>CSDL </a:t>
            </a:r>
            <a:r>
              <a:rPr lang="en-US" altLang="ko-KR" dirty="0" err="1"/>
              <a:t>đồ</a:t>
            </a:r>
            <a:r>
              <a:rPr lang="en-US" altLang="ko-KR" dirty="0"/>
              <a:t> </a:t>
            </a:r>
            <a:r>
              <a:rPr lang="en-US" altLang="ko-KR" dirty="0" err="1"/>
              <a:t>thị</a:t>
            </a:r>
            <a:r>
              <a:rPr lang="en-US" altLang="ko-KR" dirty="0"/>
              <a:t>- neo4j, Giraph</a:t>
            </a:r>
          </a:p>
          <a:p>
            <a:pPr lvl="1"/>
            <a:r>
              <a:rPr lang="vi-VN" altLang="ko-KR" dirty="0"/>
              <a:t>Dữ liệu thành các </a:t>
            </a:r>
            <a:r>
              <a:rPr lang="en-US" altLang="ko-KR" dirty="0"/>
              <a:t>node</a:t>
            </a:r>
            <a:r>
              <a:rPr lang="vi-VN" altLang="ko-KR" dirty="0"/>
              <a:t> (đối tượng) và cạnh (mối quan hệ)</a:t>
            </a:r>
            <a:endParaRPr lang="ko-KR" altLang="en-US" dirty="0"/>
          </a:p>
        </p:txBody>
      </p:sp>
    </p:spTree>
    <p:extLst>
      <p:ext uri="{BB962C8B-B14F-4D97-AF65-F5344CB8AC3E}">
        <p14:creationId xmlns:p14="http://schemas.microsoft.com/office/powerpoint/2010/main" val="395810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0FE2F48B-8816-4354-BEDA-678DC8EED441}"/>
              </a:ext>
            </a:extLst>
          </p:cNvPr>
          <p:cNvSpPr>
            <a:spLocks noGrp="1"/>
          </p:cNvSpPr>
          <p:nvPr>
            <p:ph type="body" sz="quarter" idx="11"/>
          </p:nvPr>
        </p:nvSpPr>
        <p:spPr/>
        <p:txBody>
          <a:bodyPr/>
          <a:lstStyle/>
          <a:p>
            <a:r>
              <a:rPr lang="en-US" altLang="ko-KR" dirty="0">
                <a:ea typeface="SamsungOneKorean 400" panose="020B0503030303020204" pitchFamily="50" charset="-127"/>
              </a:rPr>
              <a:t>Kho </a:t>
            </a:r>
            <a:r>
              <a:rPr lang="en-US" altLang="ko-KR" dirty="0" err="1">
                <a:ea typeface="SamsungOneKorean 400" panose="020B0503030303020204" pitchFamily="50" charset="-127"/>
              </a:rPr>
              <a:t>lưu</a:t>
            </a:r>
            <a:r>
              <a:rPr lang="en-US" altLang="ko-KR" dirty="0">
                <a:ea typeface="SamsungOneKorean 400" panose="020B0503030303020204" pitchFamily="50" charset="-127"/>
              </a:rPr>
              <a:t> </a:t>
            </a:r>
            <a:r>
              <a:rPr lang="en-US" altLang="ko-KR" dirty="0" err="1">
                <a:ea typeface="SamsungOneKorean 400" panose="020B0503030303020204" pitchFamily="50" charset="-127"/>
              </a:rPr>
              <a:t>trữ</a:t>
            </a:r>
            <a:r>
              <a:rPr lang="en-US" altLang="ko-KR" dirty="0">
                <a:ea typeface="SamsungOneKorean 400" panose="020B0503030303020204" pitchFamily="50" charset="-127"/>
              </a:rPr>
              <a:t> </a:t>
            </a:r>
            <a:r>
              <a:rPr lang="en-US" altLang="ko-KR" dirty="0" err="1">
                <a:ea typeface="SamsungOneKorean 400" panose="020B0503030303020204" pitchFamily="50" charset="-127"/>
              </a:rPr>
              <a:t>khóa-giá</a:t>
            </a:r>
            <a:r>
              <a:rPr lang="en-US" altLang="ko-KR" dirty="0">
                <a:ea typeface="SamsungOneKorean 400" panose="020B0503030303020204" pitchFamily="50" charset="-127"/>
              </a:rPr>
              <a:t> </a:t>
            </a:r>
            <a:r>
              <a:rPr lang="en-US" altLang="ko-KR" dirty="0" err="1">
                <a:ea typeface="SamsungOneKorean 400" panose="020B0503030303020204" pitchFamily="50" charset="-127"/>
              </a:rPr>
              <a:t>trị</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2F3DAC8C-A25E-49D0-B4CC-8535C8B0E746}"/>
              </a:ext>
            </a:extLst>
          </p:cNvPr>
          <p:cNvSpPr>
            <a:spLocks noGrp="1"/>
          </p:cNvSpPr>
          <p:nvPr>
            <p:ph type="body" sz="quarter" idx="15"/>
          </p:nvPr>
        </p:nvSpPr>
        <p:spPr/>
        <p:txBody>
          <a:bodyPr/>
          <a:lstStyle/>
          <a:p>
            <a:r>
              <a:rPr lang="vi-VN" altLang="ko-KR" dirty="0"/>
              <a:t>Dữ liệu được lưu trữ dưới dạng cặp khóa-giá trị</a:t>
            </a:r>
            <a:endParaRPr lang="en-US" altLang="ko-KR" dirty="0"/>
          </a:p>
          <a:p>
            <a:pPr lvl="1"/>
            <a:r>
              <a:rPr lang="vi-VN" altLang="ko-KR" dirty="0"/>
              <a:t>Nó lưu trữ dữ liệu dưới dạng bảng băm trong đó mỗi khóa là duy nhất, các giá trị là JSON, BLOB (Đối tượng lớn nhị phân), chuỗi</a:t>
            </a:r>
          </a:p>
          <a:p>
            <a:pPr lvl="1"/>
            <a:r>
              <a:rPr lang="vi-VN" altLang="ko-KR" dirty="0"/>
              <a:t>Một biểu mẫu có một giá trị trong một khóa duy nhất</a:t>
            </a:r>
          </a:p>
          <a:p>
            <a:pPr lvl="1"/>
            <a:r>
              <a:rPr lang="vi-VN" altLang="ko-KR" dirty="0"/>
              <a:t>Làm việc dựa trên khóa chính</a:t>
            </a:r>
          </a:p>
          <a:p>
            <a:pPr lvl="1"/>
            <a:r>
              <a:rPr lang="vi-VN" altLang="ko-KR" dirty="0"/>
              <a:t>Ví dụ) DynamoDB, Redis, Riak</a:t>
            </a:r>
            <a:endParaRPr lang="ko-KR" altLang="en-US" dirty="0"/>
          </a:p>
        </p:txBody>
      </p:sp>
      <p:grpSp>
        <p:nvGrpSpPr>
          <p:cNvPr id="20" name="그룹 19">
            <a:extLst>
              <a:ext uri="{FF2B5EF4-FFF2-40B4-BE49-F238E27FC236}">
                <a16:creationId xmlns:a16="http://schemas.microsoft.com/office/drawing/2014/main" id="{B41D8968-E65E-4DA4-9DDC-A31C3A934668}"/>
              </a:ext>
            </a:extLst>
          </p:cNvPr>
          <p:cNvGrpSpPr/>
          <p:nvPr/>
        </p:nvGrpSpPr>
        <p:grpSpPr>
          <a:xfrm>
            <a:off x="2000674" y="3534141"/>
            <a:ext cx="5904652" cy="2486773"/>
            <a:chOff x="466538" y="3893166"/>
            <a:chExt cx="5904652" cy="2486773"/>
          </a:xfrm>
        </p:grpSpPr>
        <p:cxnSp>
          <p:nvCxnSpPr>
            <p:cNvPr id="21" name="직선 화살표 연결선 20">
              <a:extLst>
                <a:ext uri="{FF2B5EF4-FFF2-40B4-BE49-F238E27FC236}">
                  <a16:creationId xmlns:a16="http://schemas.microsoft.com/office/drawing/2014/main" id="{625361A9-A34D-4EE5-9824-D34F5FF75D5D}"/>
                </a:ext>
              </a:extLst>
            </p:cNvPr>
            <p:cNvCxnSpPr/>
            <p:nvPr/>
          </p:nvCxnSpPr>
          <p:spPr>
            <a:xfrm>
              <a:off x="4654198" y="4578480"/>
              <a:ext cx="584112" cy="1"/>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F8D10FDD-230F-4FA5-A941-C579F73AF798}"/>
                </a:ext>
              </a:extLst>
            </p:cNvPr>
            <p:cNvCxnSpPr>
              <a:cxnSpLocks/>
            </p:cNvCxnSpPr>
            <p:nvPr/>
          </p:nvCxnSpPr>
          <p:spPr>
            <a:xfrm>
              <a:off x="1413094" y="4978615"/>
              <a:ext cx="0" cy="34696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0214DC8-410F-425C-8AB7-145F0FE37F21}"/>
                </a:ext>
              </a:extLst>
            </p:cNvPr>
            <p:cNvCxnSpPr/>
            <p:nvPr/>
          </p:nvCxnSpPr>
          <p:spPr>
            <a:xfrm>
              <a:off x="4654198" y="5867456"/>
              <a:ext cx="584112" cy="1"/>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12">
              <a:extLst>
                <a:ext uri="{FF2B5EF4-FFF2-40B4-BE49-F238E27FC236}">
                  <a16:creationId xmlns:a16="http://schemas.microsoft.com/office/drawing/2014/main" id="{F2579FB7-68D0-46B1-97ED-78741AECFE01}"/>
                </a:ext>
              </a:extLst>
            </p:cNvPr>
            <p:cNvSpPr/>
            <p:nvPr/>
          </p:nvSpPr>
          <p:spPr>
            <a:xfrm>
              <a:off x="2472309" y="4285499"/>
              <a:ext cx="1893111" cy="585963"/>
            </a:xfrm>
            <a:prstGeom prst="round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Bang</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7" name="TextBox 26">
              <a:extLst>
                <a:ext uri="{FF2B5EF4-FFF2-40B4-BE49-F238E27FC236}">
                  <a16:creationId xmlns:a16="http://schemas.microsoft.com/office/drawing/2014/main" id="{30C06C73-FF1F-4EEC-A204-3192861C268D}"/>
                </a:ext>
              </a:extLst>
            </p:cNvPr>
            <p:cNvSpPr txBox="1"/>
            <p:nvPr/>
          </p:nvSpPr>
          <p:spPr>
            <a:xfrm>
              <a:off x="2936409" y="3893166"/>
              <a:ext cx="964910" cy="400110"/>
            </a:xfrm>
            <a:prstGeom prst="rect">
              <a:avLst/>
            </a:prstGeom>
            <a:ln w="19050">
              <a:noFill/>
            </a:ln>
          </p:spPr>
          <p:txBody>
            <a:bodyPr wrap="square" rtlCol="0">
              <a:spAutoFit/>
            </a:bodyPr>
            <a:lstStyle/>
            <a:p>
              <a:pPr algn="ctr" latinLnBrk="0"/>
              <a:r>
                <a:rPr lang="en-US" altLang="ko-KR" sz="2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Khóa</a:t>
              </a:r>
              <a:endParaRPr lang="ko-KR" altLang="en-US" sz="2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28" name="모서리가 둥근 직사각형 16">
              <a:extLst>
                <a:ext uri="{FF2B5EF4-FFF2-40B4-BE49-F238E27FC236}">
                  <a16:creationId xmlns:a16="http://schemas.microsoft.com/office/drawing/2014/main" id="{1A3A665E-ADBB-4DB5-A580-DB50B141B2AA}"/>
                </a:ext>
              </a:extLst>
            </p:cNvPr>
            <p:cNvSpPr/>
            <p:nvPr/>
          </p:nvSpPr>
          <p:spPr>
            <a:xfrm>
              <a:off x="466538" y="5392460"/>
              <a:ext cx="1893111" cy="585963"/>
            </a:xfrm>
            <a:prstGeom prst="roundRect">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solidFill>
                    <a:schemeClr val="bg1"/>
                  </a:solidFill>
                  <a:latin typeface="SamsungOne-700" panose="020B0803030303020204" pitchFamily="34" charset="0"/>
                  <a:ea typeface="SamsungOne-700" panose="020B0803030303020204" pitchFamily="34" charset="0"/>
                  <a:cs typeface="Menlo" panose="020B0609030804020204" pitchFamily="49" charset="0"/>
                </a:rPr>
                <a:t>San Francisco, New York</a:t>
              </a:r>
              <a:endParaRPr lang="ko-KR" altLang="en-US"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2" name="모서리가 둥근 직사각형 12">
              <a:extLst>
                <a:ext uri="{FF2B5EF4-FFF2-40B4-BE49-F238E27FC236}">
                  <a16:creationId xmlns:a16="http://schemas.microsoft.com/office/drawing/2014/main" id="{1EFA133C-EDF6-4CCD-B74C-CEBB671B06BD}"/>
                </a:ext>
              </a:extLst>
            </p:cNvPr>
            <p:cNvSpPr/>
            <p:nvPr/>
          </p:nvSpPr>
          <p:spPr>
            <a:xfrm>
              <a:off x="466538" y="4285499"/>
              <a:ext cx="1893111" cy="585963"/>
            </a:xfrm>
            <a:prstGeom prst="round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Thành</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phố</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3" name="모서리가 둥근 직사각형 12">
              <a:extLst>
                <a:ext uri="{FF2B5EF4-FFF2-40B4-BE49-F238E27FC236}">
                  <a16:creationId xmlns:a16="http://schemas.microsoft.com/office/drawing/2014/main" id="{384507D0-2D1D-4787-A82B-A32C4DA4F924}"/>
                </a:ext>
              </a:extLst>
            </p:cNvPr>
            <p:cNvSpPr/>
            <p:nvPr/>
          </p:nvSpPr>
          <p:spPr>
            <a:xfrm>
              <a:off x="4478079" y="4285499"/>
              <a:ext cx="1893111" cy="585963"/>
            </a:xfrm>
            <a:prstGeom prst="roundRect">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Quốc</a:t>
              </a:r>
              <a:r>
                <a:rPr lang="en-US" altLang="ko-KR"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gia</a:t>
              </a:r>
              <a:endParaRPr lang="ko-KR" altLang="en-US"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4" name="TextBox 33">
              <a:extLst>
                <a:ext uri="{FF2B5EF4-FFF2-40B4-BE49-F238E27FC236}">
                  <a16:creationId xmlns:a16="http://schemas.microsoft.com/office/drawing/2014/main" id="{7BB3EE6E-8EB1-43D3-93D4-CD6F0B9DE91F}"/>
                </a:ext>
              </a:extLst>
            </p:cNvPr>
            <p:cNvSpPr txBox="1"/>
            <p:nvPr/>
          </p:nvSpPr>
          <p:spPr>
            <a:xfrm>
              <a:off x="2936409" y="5979829"/>
              <a:ext cx="964910" cy="400110"/>
            </a:xfrm>
            <a:prstGeom prst="rect">
              <a:avLst/>
            </a:prstGeom>
            <a:ln w="19050">
              <a:noFill/>
            </a:ln>
          </p:spPr>
          <p:txBody>
            <a:bodyPr wrap="square" rtlCol="0">
              <a:spAutoFit/>
            </a:bodyPr>
            <a:lstStyle/>
            <a:p>
              <a:pPr algn="ctr" latinLnBrk="0"/>
              <a:r>
                <a:rPr lang="en-US" altLang="ko-KR" sz="2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Giá</a:t>
              </a:r>
              <a:r>
                <a:rPr lang="en-US" altLang="ko-KR" sz="20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20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trị</a:t>
              </a:r>
              <a:endParaRPr lang="ko-KR" altLang="en-US" sz="20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5" name="모서리가 둥근 직사각형 16">
              <a:extLst>
                <a:ext uri="{FF2B5EF4-FFF2-40B4-BE49-F238E27FC236}">
                  <a16:creationId xmlns:a16="http://schemas.microsoft.com/office/drawing/2014/main" id="{B5BC206F-B9D9-414A-B5F5-BEBC9F898BE3}"/>
                </a:ext>
              </a:extLst>
            </p:cNvPr>
            <p:cNvSpPr/>
            <p:nvPr/>
          </p:nvSpPr>
          <p:spPr>
            <a:xfrm>
              <a:off x="2472308" y="5392460"/>
              <a:ext cx="1893111" cy="585963"/>
            </a:xfrm>
            <a:prstGeom prst="roundRect">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dirty="0">
                  <a:solidFill>
                    <a:schemeClr val="bg1"/>
                  </a:solidFill>
                  <a:latin typeface="SamsungOne-700" panose="020B0803030303020204" pitchFamily="34" charset="0"/>
                  <a:ea typeface="SamsungOne-700" panose="020B0803030303020204" pitchFamily="34" charset="0"/>
                  <a:cs typeface="Menlo" panose="020B0609030804020204" pitchFamily="49" charset="0"/>
                </a:rPr>
                <a:t>California</a:t>
              </a:r>
              <a:endParaRPr lang="ko-KR" altLang="en-US"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36" name="모서리가 둥근 직사각형 16">
              <a:extLst>
                <a:ext uri="{FF2B5EF4-FFF2-40B4-BE49-F238E27FC236}">
                  <a16:creationId xmlns:a16="http://schemas.microsoft.com/office/drawing/2014/main" id="{B866AE57-E1C7-4A5A-9DE0-3D68575DD3FC}"/>
                </a:ext>
              </a:extLst>
            </p:cNvPr>
            <p:cNvSpPr/>
            <p:nvPr/>
          </p:nvSpPr>
          <p:spPr>
            <a:xfrm>
              <a:off x="4478078" y="5392460"/>
              <a:ext cx="1893111" cy="585963"/>
            </a:xfrm>
            <a:prstGeom prst="roundRect">
              <a:avLst/>
            </a:prstGeom>
            <a:solidFill>
              <a:srgbClr val="E8E8E8"/>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solidFill>
                    <a:srgbClr val="1F45BC"/>
                  </a:solidFill>
                  <a:latin typeface="SamsungOne-700" panose="020B0803030303020204" pitchFamily="34" charset="0"/>
                  <a:ea typeface="SamsungOneKorean 400" panose="020B0503030303020204" pitchFamily="50" charset="-127"/>
                </a:rPr>
                <a:t>USA, 3833</a:t>
              </a:r>
              <a:endParaRPr lang="ko-KR" altLang="en-US" dirty="0">
                <a:solidFill>
                  <a:srgbClr val="1F45BC"/>
                </a:solidFill>
                <a:latin typeface="SamsungOne-700" panose="020B0803030303020204" pitchFamily="34" charset="0"/>
                <a:ea typeface="SamsungOneKorean 400" panose="020B0503030303020204" pitchFamily="50" charset="-127"/>
              </a:endParaRPr>
            </a:p>
          </p:txBody>
        </p:sp>
        <p:cxnSp>
          <p:nvCxnSpPr>
            <p:cNvPr id="39" name="직선 화살표 연결선 38">
              <a:extLst>
                <a:ext uri="{FF2B5EF4-FFF2-40B4-BE49-F238E27FC236}">
                  <a16:creationId xmlns:a16="http://schemas.microsoft.com/office/drawing/2014/main" id="{26E513ED-6DF1-4974-8ADB-89C1D375694E}"/>
                </a:ext>
              </a:extLst>
            </p:cNvPr>
            <p:cNvCxnSpPr>
              <a:cxnSpLocks/>
            </p:cNvCxnSpPr>
            <p:nvPr/>
          </p:nvCxnSpPr>
          <p:spPr>
            <a:xfrm>
              <a:off x="3418863" y="4978615"/>
              <a:ext cx="0" cy="34696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34D7AEE-33DA-4462-9651-D01C48B5C4CB}"/>
                </a:ext>
              </a:extLst>
            </p:cNvPr>
            <p:cNvCxnSpPr>
              <a:cxnSpLocks/>
            </p:cNvCxnSpPr>
            <p:nvPr/>
          </p:nvCxnSpPr>
          <p:spPr>
            <a:xfrm>
              <a:off x="5429736" y="4978615"/>
              <a:ext cx="0" cy="34696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2946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EC6A1AE5-A64D-46E1-9AEA-6A7AE2B73F87}"/>
              </a:ext>
            </a:extLst>
          </p:cNvPr>
          <p:cNvSpPr>
            <a:spLocks noGrp="1"/>
          </p:cNvSpPr>
          <p:nvPr>
            <p:ph type="body" sz="quarter" idx="11"/>
          </p:nvPr>
        </p:nvSpPr>
        <p:spPr/>
        <p:txBody>
          <a:bodyPr/>
          <a:lstStyle/>
          <a:p>
            <a:r>
              <a:rPr lang="en-US" altLang="ko-KR" dirty="0">
                <a:ea typeface="SamsungOneKorean 400" panose="020B0503030303020204" pitchFamily="50" charset="-127"/>
              </a:rPr>
              <a:t>CSDL </a:t>
            </a:r>
            <a:r>
              <a:rPr lang="en-US" altLang="ko-KR" dirty="0" err="1">
                <a:ea typeface="SamsungOneKorean 400" panose="020B0503030303020204" pitchFamily="50" charset="-127"/>
              </a:rPr>
              <a:t>hướng</a:t>
            </a:r>
            <a:r>
              <a:rPr lang="en-US" altLang="ko-KR" dirty="0">
                <a:ea typeface="SamsungOneKorean 400" panose="020B0503030303020204" pitchFamily="50" charset="-127"/>
              </a:rPr>
              <a:t> </a:t>
            </a:r>
            <a:r>
              <a:rPr lang="en-US" altLang="ko-KR" dirty="0" err="1">
                <a:ea typeface="SamsungOneKorean 400" panose="020B0503030303020204" pitchFamily="50" charset="-127"/>
              </a:rPr>
              <a:t>tài</a:t>
            </a:r>
            <a:r>
              <a:rPr lang="en-US" altLang="ko-KR" dirty="0">
                <a:ea typeface="SamsungOneKorean 400" panose="020B0503030303020204" pitchFamily="50" charset="-127"/>
              </a:rPr>
              <a:t> </a:t>
            </a:r>
            <a:r>
              <a:rPr lang="en-US" altLang="ko-KR" dirty="0" err="1">
                <a:ea typeface="SamsungOneKorean 400" panose="020B0503030303020204" pitchFamily="50" charset="-127"/>
              </a:rPr>
              <a:t>liệu</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BF3AD943-DAE3-4E75-BBE7-E633024C4A59}"/>
              </a:ext>
            </a:extLst>
          </p:cNvPr>
          <p:cNvSpPr>
            <a:spLocks noGrp="1"/>
          </p:cNvSpPr>
          <p:nvPr>
            <p:ph type="body" sz="quarter" idx="15"/>
          </p:nvPr>
        </p:nvSpPr>
        <p:spPr/>
        <p:txBody>
          <a:bodyPr/>
          <a:lstStyle/>
          <a:p>
            <a:r>
              <a:rPr lang="en-US" altLang="ko-KR" dirty="0"/>
              <a:t>Kho </a:t>
            </a:r>
            <a:r>
              <a:rPr lang="en-US" altLang="ko-KR" dirty="0" err="1"/>
              <a:t>lưu</a:t>
            </a:r>
            <a:r>
              <a:rPr lang="en-US" altLang="ko-KR" dirty="0"/>
              <a:t> </a:t>
            </a:r>
            <a:r>
              <a:rPr lang="en-US" altLang="ko-KR" dirty="0" err="1"/>
              <a:t>trữ</a:t>
            </a:r>
            <a:r>
              <a:rPr lang="en-US" altLang="ko-KR" dirty="0"/>
              <a:t> </a:t>
            </a:r>
            <a:r>
              <a:rPr lang="vi-VN" altLang="ko-KR" dirty="0"/>
              <a:t>tài liệu/XML/đối tượng</a:t>
            </a:r>
            <a:endParaRPr lang="en-US" altLang="ko-KR" dirty="0"/>
          </a:p>
          <a:p>
            <a:pPr lvl="1"/>
            <a:r>
              <a:rPr lang="vi-VN" altLang="ko-KR" dirty="0"/>
              <a:t>Dạng mở rộng của </a:t>
            </a:r>
            <a:r>
              <a:rPr lang="en-US" altLang="ko-KR" dirty="0" err="1"/>
              <a:t>lưu</a:t>
            </a:r>
            <a:r>
              <a:rPr lang="en-US" altLang="ko-KR" dirty="0"/>
              <a:t> </a:t>
            </a:r>
            <a:r>
              <a:rPr lang="en-US" altLang="ko-KR" dirty="0" err="1"/>
              <a:t>trữ</a:t>
            </a:r>
            <a:r>
              <a:rPr lang="en-US" altLang="ko-KR" dirty="0"/>
              <a:t> </a:t>
            </a:r>
            <a:r>
              <a:rPr lang="en-US" altLang="ko-KR" dirty="0" err="1"/>
              <a:t>khóa-giá</a:t>
            </a:r>
            <a:r>
              <a:rPr lang="en-US" altLang="ko-KR" dirty="0"/>
              <a:t> </a:t>
            </a:r>
            <a:r>
              <a:rPr lang="en-US" altLang="ko-KR" dirty="0" err="1"/>
              <a:t>trị</a:t>
            </a:r>
            <a:r>
              <a:rPr lang="vi-VN" altLang="ko-KR" dirty="0"/>
              <a:t>, không phù hợp với các truy vấn phức tạp</a:t>
            </a:r>
          </a:p>
          <a:p>
            <a:pPr lvl="1"/>
            <a:r>
              <a:rPr lang="vi-VN" altLang="ko-KR" dirty="0"/>
              <a:t>Thích hợp cho các hệ thống CMS, nền tảng blog, ứng dụng phân tích thời gian thực và thương mại điện tử</a:t>
            </a:r>
          </a:p>
          <a:p>
            <a:pPr lvl="1"/>
            <a:r>
              <a:rPr lang="vi-VN" altLang="ko-KR" dirty="0"/>
              <a:t>Một cấu trúc lưu trữ dữ liệu trong trường Giá trị tương ứng với Khóa và kiểu dữ liệu của Giá trị được lưu trữ là Tài liệu (XML, JSON..)</a:t>
            </a:r>
          </a:p>
          <a:p>
            <a:pPr lvl="1"/>
            <a:r>
              <a:rPr lang="vi-VN" altLang="ko-KR" dirty="0"/>
              <a:t>Ví dụ) MongoDB, CouchDB, Elaticsearch</a:t>
            </a:r>
            <a:endParaRPr lang="ko-KR" altLang="en-US" dirty="0"/>
          </a:p>
        </p:txBody>
      </p:sp>
      <p:sp>
        <p:nvSpPr>
          <p:cNvPr id="8" name="모서리가 둥근 직사각형 9">
            <a:extLst>
              <a:ext uri="{FF2B5EF4-FFF2-40B4-BE49-F238E27FC236}">
                <a16:creationId xmlns:a16="http://schemas.microsoft.com/office/drawing/2014/main" id="{D4D5B7CE-7D31-4D81-A138-189ACDE04800}"/>
              </a:ext>
            </a:extLst>
          </p:cNvPr>
          <p:cNvSpPr/>
          <p:nvPr/>
        </p:nvSpPr>
        <p:spPr>
          <a:xfrm>
            <a:off x="2779725" y="4322568"/>
            <a:ext cx="1532061" cy="1984981"/>
          </a:xfrm>
          <a:prstGeom prst="roundRect">
            <a:avLst>
              <a:gd name="adj" fmla="val 54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en-US" altLang="ko-KR" sz="1400" dirty="0">
              <a:solidFill>
                <a:srgbClr val="FFC000"/>
              </a:solidFill>
              <a:latin typeface="SamsungOneKorean 400" panose="020B0503030303020204" pitchFamily="50" charset="-127"/>
              <a:ea typeface="SamsungOneKorean 400" panose="020B0503030303020204" pitchFamily="50" charset="-127"/>
              <a:cs typeface="Menlo" panose="020B0609030804020204" pitchFamily="49" charset="0"/>
            </a:endParaRPr>
          </a:p>
        </p:txBody>
      </p:sp>
      <p:sp>
        <p:nvSpPr>
          <p:cNvPr id="9" name="모서리가 둥근 직사각형 11">
            <a:extLst>
              <a:ext uri="{FF2B5EF4-FFF2-40B4-BE49-F238E27FC236}">
                <a16:creationId xmlns:a16="http://schemas.microsoft.com/office/drawing/2014/main" id="{42C51F06-52FD-4633-A3A2-65A1EC470A34}"/>
              </a:ext>
            </a:extLst>
          </p:cNvPr>
          <p:cNvSpPr/>
          <p:nvPr/>
        </p:nvSpPr>
        <p:spPr>
          <a:xfrm>
            <a:off x="2846225" y="5603181"/>
            <a:ext cx="1532061" cy="396043"/>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Tài</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liệu</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1</a:t>
            </a:r>
          </a:p>
        </p:txBody>
      </p:sp>
      <p:sp>
        <p:nvSpPr>
          <p:cNvPr id="10" name="모서리가 둥근 직사각형 13">
            <a:extLst>
              <a:ext uri="{FF2B5EF4-FFF2-40B4-BE49-F238E27FC236}">
                <a16:creationId xmlns:a16="http://schemas.microsoft.com/office/drawing/2014/main" id="{6688AF99-4C2C-4D43-AF00-56834B153462}"/>
              </a:ext>
            </a:extLst>
          </p:cNvPr>
          <p:cNvSpPr/>
          <p:nvPr/>
        </p:nvSpPr>
        <p:spPr>
          <a:xfrm>
            <a:off x="4538246" y="5724723"/>
            <a:ext cx="1532061" cy="396043"/>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Tài</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liệu</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2</a:t>
            </a:r>
          </a:p>
        </p:txBody>
      </p:sp>
      <p:sp>
        <p:nvSpPr>
          <p:cNvPr id="11" name="모서리가 둥근 직사각형 17">
            <a:extLst>
              <a:ext uri="{FF2B5EF4-FFF2-40B4-BE49-F238E27FC236}">
                <a16:creationId xmlns:a16="http://schemas.microsoft.com/office/drawing/2014/main" id="{607CE74E-7E5F-4C46-BCE0-178F106327C0}"/>
              </a:ext>
            </a:extLst>
          </p:cNvPr>
          <p:cNvSpPr/>
          <p:nvPr/>
        </p:nvSpPr>
        <p:spPr>
          <a:xfrm>
            <a:off x="6242864" y="5868739"/>
            <a:ext cx="1532061" cy="396043"/>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Tài</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chemeClr val="bg1"/>
                </a:solidFill>
                <a:latin typeface="SamsungOne-700" panose="020B0803030303020204" pitchFamily="34" charset="0"/>
                <a:ea typeface="SamsungOne-700" panose="020B0803030303020204" pitchFamily="34" charset="0"/>
                <a:cs typeface="Menlo" panose="020B0609030804020204" pitchFamily="49" charset="0"/>
              </a:rPr>
              <a:t>liệu</a:t>
            </a:r>
            <a:r>
              <a:rPr lang="en-US" altLang="ko-KR" sz="14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 3</a:t>
            </a:r>
          </a:p>
        </p:txBody>
      </p:sp>
      <p:pic>
        <p:nvPicPr>
          <p:cNvPr id="12" name="그림 11">
            <a:extLst>
              <a:ext uri="{FF2B5EF4-FFF2-40B4-BE49-F238E27FC236}">
                <a16:creationId xmlns:a16="http://schemas.microsoft.com/office/drawing/2014/main" id="{212431EB-303B-48DA-9D00-54BCFC508A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7983" y="3868293"/>
            <a:ext cx="1226467" cy="1571983"/>
          </a:xfrm>
          <a:prstGeom prst="rect">
            <a:avLst/>
          </a:prstGeom>
        </p:spPr>
      </p:pic>
      <p:pic>
        <p:nvPicPr>
          <p:cNvPr id="13" name="그림 12">
            <a:extLst>
              <a:ext uri="{FF2B5EF4-FFF2-40B4-BE49-F238E27FC236}">
                <a16:creationId xmlns:a16="http://schemas.microsoft.com/office/drawing/2014/main" id="{4EFCA45D-A354-4B61-8B7E-1769CB3FF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6121" y="4012309"/>
            <a:ext cx="1226467" cy="1571983"/>
          </a:xfrm>
          <a:prstGeom prst="rect">
            <a:avLst/>
          </a:prstGeom>
        </p:spPr>
      </p:pic>
      <p:pic>
        <p:nvPicPr>
          <p:cNvPr id="14" name="그림 13">
            <a:extLst>
              <a:ext uri="{FF2B5EF4-FFF2-40B4-BE49-F238E27FC236}">
                <a16:creationId xmlns:a16="http://schemas.microsoft.com/office/drawing/2014/main" id="{2F8694DA-A218-42A7-95F4-054A38FB73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509" y="4100290"/>
            <a:ext cx="1226467" cy="1571983"/>
          </a:xfrm>
          <a:prstGeom prst="rect">
            <a:avLst/>
          </a:prstGeom>
        </p:spPr>
      </p:pic>
    </p:spTree>
    <p:extLst>
      <p:ext uri="{BB962C8B-B14F-4D97-AF65-F5344CB8AC3E}">
        <p14:creationId xmlns:p14="http://schemas.microsoft.com/office/powerpoint/2010/main" val="39231288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495EBA1E-B33A-4D37-87D6-F5B0C537AEC1}"/>
              </a:ext>
            </a:extLst>
          </p:cNvPr>
          <p:cNvSpPr>
            <a:spLocks noGrp="1"/>
          </p:cNvSpPr>
          <p:nvPr>
            <p:ph type="body" sz="quarter" idx="11"/>
          </p:nvPr>
        </p:nvSpPr>
        <p:spPr/>
        <p:txBody>
          <a:bodyPr/>
          <a:lstStyle/>
          <a:p>
            <a:r>
              <a:rPr lang="en-US" altLang="ko-KR" dirty="0">
                <a:ea typeface="SamsungOneKorean 400" panose="020B0503030303020204" pitchFamily="50" charset="-127"/>
              </a:rPr>
              <a:t>CSDL </a:t>
            </a:r>
            <a:r>
              <a:rPr lang="en-US" altLang="ko-KR" dirty="0" err="1">
                <a:ea typeface="SamsungOneKorean 400" panose="020B0503030303020204" pitchFamily="50" charset="-127"/>
              </a:rPr>
              <a:t>cột</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6E16FC69-481A-45A3-B391-64A0DDEC3731}"/>
              </a:ext>
            </a:extLst>
          </p:cNvPr>
          <p:cNvSpPr>
            <a:spLocks noGrp="1"/>
          </p:cNvSpPr>
          <p:nvPr>
            <p:ph type="body" sz="quarter" idx="15"/>
          </p:nvPr>
        </p:nvSpPr>
        <p:spPr/>
        <p:txBody>
          <a:bodyPr/>
          <a:lstStyle/>
          <a:p>
            <a:r>
              <a:rPr lang="en-US" altLang="ko-KR" dirty="0" err="1"/>
              <a:t>Dựa</a:t>
            </a:r>
            <a:r>
              <a:rPr lang="en-US" altLang="ko-KR" dirty="0"/>
              <a:t> </a:t>
            </a:r>
            <a:r>
              <a:rPr lang="en-US" altLang="ko-KR" dirty="0" err="1"/>
              <a:t>trên</a:t>
            </a:r>
            <a:r>
              <a:rPr lang="en-US" altLang="ko-KR" dirty="0"/>
              <a:t> </a:t>
            </a:r>
            <a:r>
              <a:rPr lang="en-US" altLang="ko-KR" dirty="0" err="1"/>
              <a:t>giấy</a:t>
            </a:r>
            <a:r>
              <a:rPr lang="en-US" altLang="ko-KR" dirty="0"/>
              <a:t> </a:t>
            </a:r>
            <a:r>
              <a:rPr lang="en-US" altLang="ko-KR" dirty="0" err="1"/>
              <a:t>BigTable</a:t>
            </a:r>
            <a:r>
              <a:rPr lang="en-US" altLang="ko-KR" dirty="0"/>
              <a:t> </a:t>
            </a:r>
            <a:r>
              <a:rPr lang="en-US" altLang="ko-KR" dirty="0" err="1"/>
              <a:t>của</a:t>
            </a:r>
            <a:r>
              <a:rPr lang="en-US" altLang="ko-KR" dirty="0"/>
              <a:t> Google</a:t>
            </a:r>
          </a:p>
          <a:p>
            <a:pPr lvl="1"/>
            <a:r>
              <a:rPr lang="vi-VN" altLang="ko-KR" dirty="0"/>
              <a:t>Dữ liệu cột được lưu cùng nhau, trái ngược với dữ liệu hàng</a:t>
            </a:r>
          </a:p>
          <a:p>
            <a:pPr lvl="1"/>
            <a:r>
              <a:rPr lang="vi-VN" altLang="ko-KR" dirty="0"/>
              <a:t>Lý tưởng cho các truy vấn tổng hợp như SUM, COUNT, AVG, MIN, v.v., vì dữ liệu có sẵn trong các cột</a:t>
            </a:r>
          </a:p>
          <a:p>
            <a:pPr lvl="1"/>
            <a:r>
              <a:rPr lang="vi-VN" altLang="ko-KR" dirty="0"/>
              <a:t>Ví dụ) HBase, Cassandra, BigTable</a:t>
            </a:r>
            <a:endParaRPr lang="ko-KR" altLang="en-US" dirty="0"/>
          </a:p>
        </p:txBody>
      </p:sp>
      <p:graphicFrame>
        <p:nvGraphicFramePr>
          <p:cNvPr id="33" name="표 32">
            <a:extLst>
              <a:ext uri="{FF2B5EF4-FFF2-40B4-BE49-F238E27FC236}">
                <a16:creationId xmlns:a16="http://schemas.microsoft.com/office/drawing/2014/main" id="{D138DADC-EDFA-4F0C-B309-8551B74A1FAA}"/>
              </a:ext>
            </a:extLst>
          </p:cNvPr>
          <p:cNvGraphicFramePr>
            <a:graphicFrameLocks noGrp="1"/>
          </p:cNvGraphicFramePr>
          <p:nvPr>
            <p:extLst>
              <p:ext uri="{D42A27DB-BD31-4B8C-83A1-F6EECF244321}">
                <p14:modId xmlns:p14="http://schemas.microsoft.com/office/powerpoint/2010/main" val="580861102"/>
              </p:ext>
            </p:extLst>
          </p:nvPr>
        </p:nvGraphicFramePr>
        <p:xfrm>
          <a:off x="4282347" y="4263174"/>
          <a:ext cx="3447459" cy="1708512"/>
        </p:xfrm>
        <a:graphic>
          <a:graphicData uri="http://schemas.openxmlformats.org/drawingml/2006/table">
            <a:tbl>
              <a:tblPr/>
              <a:tblGrid>
                <a:gridCol w="1056703">
                  <a:extLst>
                    <a:ext uri="{9D8B030D-6E8A-4147-A177-3AD203B41FA5}">
                      <a16:colId xmlns:a16="http://schemas.microsoft.com/office/drawing/2014/main" val="394888715"/>
                    </a:ext>
                  </a:extLst>
                </a:gridCol>
                <a:gridCol w="1288323">
                  <a:extLst>
                    <a:ext uri="{9D8B030D-6E8A-4147-A177-3AD203B41FA5}">
                      <a16:colId xmlns:a16="http://schemas.microsoft.com/office/drawing/2014/main" val="148328333"/>
                    </a:ext>
                  </a:extLst>
                </a:gridCol>
                <a:gridCol w="1102433">
                  <a:extLst>
                    <a:ext uri="{9D8B030D-6E8A-4147-A177-3AD203B41FA5}">
                      <a16:colId xmlns:a16="http://schemas.microsoft.com/office/drawing/2014/main" val="1648100468"/>
                    </a:ext>
                  </a:extLst>
                </a:gridCol>
              </a:tblGrid>
              <a:tr h="535758">
                <a:tc>
                  <a:txBody>
                    <a:bodyPr/>
                    <a:lstStyle/>
                    <a:p>
                      <a:pPr algn="ctr" latinLnBrk="1"/>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hàng</a:t>
                      </a:r>
                      <a:r>
                        <a:rPr lang="en-US" altLang="ko-KR" sz="1400"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75000"/>
                              <a:lumOff val="25000"/>
                            </a:schemeClr>
                          </a:solidFill>
                          <a:latin typeface="SamsungOne-700" panose="020B0803030303020204" pitchFamily="34" charset="0"/>
                          <a:ea typeface="SamsungOne-700" panose="020B0803030303020204" pitchFamily="34" charset="0"/>
                        </a:rPr>
                        <a:t>phím</a:t>
                      </a:r>
                      <a:endParaRPr lang="ko-KR" altLang="en-US" sz="1400" dirty="0">
                        <a:solidFill>
                          <a:schemeClr val="tx1">
                            <a:lumMod val="75000"/>
                            <a:lumOff val="25000"/>
                          </a:schemeClr>
                        </a:solidFill>
                        <a:latin typeface="SamsungOne-700" panose="020B0803030303020204" pitchFamily="34" charset="0"/>
                        <a:ea typeface="SamsungOneKorean 400" panose="020B0503030303020204" pitchFamily="50" charset="-127"/>
                      </a:endParaRPr>
                    </a:p>
                  </a:txBody>
                  <a:tcPr anchor="b">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fname</a:t>
                      </a:r>
                      <a:endParaRPr lang="ko-KR" altLang="en-US" sz="1400" dirty="0">
                        <a:solidFill>
                          <a:schemeClr val="tx1">
                            <a:lumMod val="75000"/>
                            <a:lumOff val="25000"/>
                          </a:schemeClr>
                        </a:solidFill>
                        <a:latin typeface="SamsungOne-700" panose="020B0803030303020204" pitchFamily="34" charset="0"/>
                      </a:endParaRPr>
                    </a:p>
                  </a:txBody>
                  <a:tcPr anchor="b">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tc>
                  <a:txBody>
                    <a:bodyPr/>
                    <a:lstStyle/>
                    <a:p>
                      <a:pPr algn="ctr" latinLnBrk="1"/>
                      <a:r>
                        <a:rPr lang="en-US" altLang="ko-KR" sz="1400" dirty="0">
                          <a:solidFill>
                            <a:schemeClr val="tx1">
                              <a:lumMod val="75000"/>
                              <a:lumOff val="25000"/>
                            </a:schemeClr>
                          </a:solidFill>
                          <a:latin typeface="SamsungOne-700" panose="020B0803030303020204" pitchFamily="34" charset="0"/>
                          <a:ea typeface="SamsungOneKorean 400" panose="020B0503030303020204" pitchFamily="50" charset="-127"/>
                        </a:rPr>
                        <a:t>Iname</a:t>
                      </a:r>
                      <a:endParaRPr lang="ko-KR" altLang="en-US" sz="1400" dirty="0">
                        <a:solidFill>
                          <a:schemeClr val="tx1">
                            <a:lumMod val="75000"/>
                            <a:lumOff val="25000"/>
                          </a:schemeClr>
                        </a:solidFill>
                        <a:latin typeface="SamsungOne-700" panose="020B0803030303020204" pitchFamily="34" charset="0"/>
                      </a:endParaRPr>
                    </a:p>
                  </a:txBody>
                  <a:tcPr anchor="b">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rgbClr val="E9F2FC"/>
                    </a:solidFill>
                  </a:tcPr>
                </a:tc>
                <a:extLst>
                  <a:ext uri="{0D108BD9-81ED-4DB2-BD59-A6C34878D82A}">
                    <a16:rowId xmlns:a16="http://schemas.microsoft.com/office/drawing/2014/main" val="1293287875"/>
                  </a:ext>
                </a:extLst>
              </a:tr>
              <a:tr h="390918">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hkchoi</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Jean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Choi</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390918">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jhjeon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Scott</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390918">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jtjeon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12700" cmpd="sng">
                      <a:noFill/>
                      <a:prstDash val="soli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Lonan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6350" cap="flat" cmpd="sng" algn="ctr">
                      <a:solidFill>
                        <a:srgbClr val="193EB0"/>
                      </a:solid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latinLnBrk="1" hangingPunct="1"/>
                      <a:r>
                        <a:rPr lang="en-US" altLang="ko-KR"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rPr>
                        <a:t>Jeon</a:t>
                      </a:r>
                      <a:endParaRPr lang="ko-KR" altLang="en-US" sz="1400" kern="1200" dirty="0">
                        <a:solidFill>
                          <a:schemeClr val="tx1">
                            <a:lumMod val="75000"/>
                            <a:lumOff val="25000"/>
                          </a:schemeClr>
                        </a:solidFill>
                        <a:latin typeface="SamsungOne-700" panose="020B0803030303020204" pitchFamily="34" charset="0"/>
                        <a:ea typeface="SamsungOneKorean 400" panose="020B0503030303020204" pitchFamily="50" charset="-127"/>
                        <a:cs typeface="+mn-cs"/>
                      </a:endParaRPr>
                    </a:p>
                  </a:txBody>
                  <a:tcPr anchor="ctr">
                    <a:lnL w="6350" cap="flat" cmpd="sng" algn="ctr">
                      <a:solidFill>
                        <a:srgbClr val="193EB0"/>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193EB0"/>
                      </a:solidFill>
                      <a:prstDash val="solid"/>
                      <a:round/>
                      <a:headEnd type="none" w="med" len="med"/>
                      <a:tailEnd type="none" w="med" len="med"/>
                    </a:lnT>
                    <a:lnB w="6350" cap="flat" cmpd="sng" algn="ctr">
                      <a:solidFill>
                        <a:srgbClr val="193E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4847412"/>
                  </a:ext>
                </a:extLst>
              </a:tr>
            </a:tbl>
          </a:graphicData>
        </a:graphic>
      </p:graphicFrame>
      <p:grpSp>
        <p:nvGrpSpPr>
          <p:cNvPr id="34" name="그룹 33">
            <a:extLst>
              <a:ext uri="{FF2B5EF4-FFF2-40B4-BE49-F238E27FC236}">
                <a16:creationId xmlns:a16="http://schemas.microsoft.com/office/drawing/2014/main" id="{2F252E7E-D05A-4816-819A-2FC1D05116B9}"/>
              </a:ext>
            </a:extLst>
          </p:cNvPr>
          <p:cNvGrpSpPr/>
          <p:nvPr/>
        </p:nvGrpSpPr>
        <p:grpSpPr>
          <a:xfrm>
            <a:off x="2886244" y="3717033"/>
            <a:ext cx="6241919" cy="2254653"/>
            <a:chOff x="2115914" y="3666219"/>
            <a:chExt cx="6241919" cy="2254653"/>
          </a:xfrm>
        </p:grpSpPr>
        <p:grpSp>
          <p:nvGrpSpPr>
            <p:cNvPr id="35" name="그룹 34">
              <a:extLst>
                <a:ext uri="{FF2B5EF4-FFF2-40B4-BE49-F238E27FC236}">
                  <a16:creationId xmlns:a16="http://schemas.microsoft.com/office/drawing/2014/main" id="{9A1E3683-4D6A-4953-AB5C-6A955420E950}"/>
                </a:ext>
              </a:extLst>
            </p:cNvPr>
            <p:cNvGrpSpPr/>
            <p:nvPr/>
          </p:nvGrpSpPr>
          <p:grpSpPr>
            <a:xfrm>
              <a:off x="2115914" y="3721932"/>
              <a:ext cx="1205996" cy="2198940"/>
              <a:chOff x="1719145" y="3573016"/>
              <a:chExt cx="1205996" cy="2198940"/>
            </a:xfrm>
          </p:grpSpPr>
          <p:sp>
            <p:nvSpPr>
              <p:cNvPr id="41" name="TextBox 40">
                <a:extLst>
                  <a:ext uri="{FF2B5EF4-FFF2-40B4-BE49-F238E27FC236}">
                    <a16:creationId xmlns:a16="http://schemas.microsoft.com/office/drawing/2014/main" id="{22CC1A2A-82E2-49A8-868F-CDD4001748EB}"/>
                  </a:ext>
                </a:extLst>
              </p:cNvPr>
              <p:cNvSpPr txBox="1"/>
              <p:nvPr/>
            </p:nvSpPr>
            <p:spPr>
              <a:xfrm>
                <a:off x="1719145" y="4063444"/>
                <a:ext cx="1040991" cy="307777"/>
              </a:xfrm>
              <a:prstGeom prst="rect">
                <a:avLst/>
              </a:prstGeom>
            </p:spPr>
            <p:txBody>
              <a:bodyPr wrap="none" rtlCol="0">
                <a:spAutoFit/>
              </a:bodyPr>
              <a:lstStyle/>
              <a:p>
                <a:pPr indent="271463" algn="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Tên</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2" name="TextBox 41">
                <a:extLst>
                  <a:ext uri="{FF2B5EF4-FFF2-40B4-BE49-F238E27FC236}">
                    <a16:creationId xmlns:a16="http://schemas.microsoft.com/office/drawing/2014/main" id="{7C2C00A3-088B-4632-9985-13296D078957}"/>
                  </a:ext>
                </a:extLst>
              </p:cNvPr>
              <p:cNvSpPr txBox="1"/>
              <p:nvPr/>
            </p:nvSpPr>
            <p:spPr>
              <a:xfrm>
                <a:off x="1789678" y="3589970"/>
                <a:ext cx="970458" cy="307777"/>
              </a:xfrm>
              <a:prstGeom prst="rect">
                <a:avLst/>
              </a:prstGeom>
            </p:spPr>
            <p:txBody>
              <a:bodyPr wrap="none" rtlCol="0">
                <a:spAutoFit/>
              </a:bodyPr>
              <a:lstStyle/>
              <a:p>
                <a:pPr indent="271463" algn="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Họ</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3" name="TextBox 42">
                <a:extLst>
                  <a:ext uri="{FF2B5EF4-FFF2-40B4-BE49-F238E27FC236}">
                    <a16:creationId xmlns:a16="http://schemas.microsoft.com/office/drawing/2014/main" id="{E2BB9B67-EFB1-4CEA-AFBC-D7A15DD1212A}"/>
                  </a:ext>
                </a:extLst>
              </p:cNvPr>
              <p:cNvSpPr txBox="1"/>
              <p:nvPr/>
            </p:nvSpPr>
            <p:spPr>
              <a:xfrm>
                <a:off x="1879446" y="4994146"/>
                <a:ext cx="880690" cy="307777"/>
              </a:xfrm>
              <a:prstGeom prst="rect">
                <a:avLst/>
              </a:prstGeom>
            </p:spPr>
            <p:txBody>
              <a:bodyPr wrap="none" rtlCol="0">
                <a:spAutoFit/>
              </a:bodyPr>
              <a:lstStyle/>
              <a:p>
                <a:pPr indent="271463" algn="r" latinLnBrk="0"/>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Hàng</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44" name="왼쪽 대괄호 33">
                <a:extLst>
                  <a:ext uri="{FF2B5EF4-FFF2-40B4-BE49-F238E27FC236}">
                    <a16:creationId xmlns:a16="http://schemas.microsoft.com/office/drawing/2014/main" id="{4EE7FE32-B436-4D2D-8C48-0D9ABA0BE4D5}"/>
                  </a:ext>
                </a:extLst>
              </p:cNvPr>
              <p:cNvSpPr/>
              <p:nvPr/>
            </p:nvSpPr>
            <p:spPr>
              <a:xfrm>
                <a:off x="2830649" y="3573016"/>
                <a:ext cx="72008" cy="409757"/>
              </a:xfrm>
              <a:prstGeom prst="leftBracket">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45" name="왼쪽 대괄호 34">
                <a:extLst>
                  <a:ext uri="{FF2B5EF4-FFF2-40B4-BE49-F238E27FC236}">
                    <a16:creationId xmlns:a16="http://schemas.microsoft.com/office/drawing/2014/main" id="{461DC585-9FE5-4F33-AC4F-909040775845}"/>
                  </a:ext>
                </a:extLst>
              </p:cNvPr>
              <p:cNvSpPr/>
              <p:nvPr/>
            </p:nvSpPr>
            <p:spPr>
              <a:xfrm>
                <a:off x="2830649" y="4039741"/>
                <a:ext cx="72008" cy="523996"/>
              </a:xfrm>
              <a:prstGeom prst="leftBracket">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46" name="왼쪽 대괄호 35">
                <a:extLst>
                  <a:ext uri="{FF2B5EF4-FFF2-40B4-BE49-F238E27FC236}">
                    <a16:creationId xmlns:a16="http://schemas.microsoft.com/office/drawing/2014/main" id="{DBA8FDAD-D246-40F0-B2A5-EF5B0C086238}"/>
                  </a:ext>
                </a:extLst>
              </p:cNvPr>
              <p:cNvSpPr/>
              <p:nvPr/>
            </p:nvSpPr>
            <p:spPr>
              <a:xfrm>
                <a:off x="2830648" y="4620705"/>
                <a:ext cx="94493" cy="1151251"/>
              </a:xfrm>
              <a:prstGeom prst="leftBracket">
                <a:avLst/>
              </a:prstGeom>
              <a:ln w="28575">
                <a:solidFill>
                  <a:srgbClr val="1F45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sp>
          <p:nvSpPr>
            <p:cNvPr id="36" name="TextBox 35">
              <a:extLst>
                <a:ext uri="{FF2B5EF4-FFF2-40B4-BE49-F238E27FC236}">
                  <a16:creationId xmlns:a16="http://schemas.microsoft.com/office/drawing/2014/main" id="{3A6E603C-5BC1-496E-8579-2F11F2998C50}"/>
                </a:ext>
              </a:extLst>
            </p:cNvPr>
            <p:cNvSpPr txBox="1"/>
            <p:nvPr/>
          </p:nvSpPr>
          <p:spPr>
            <a:xfrm>
              <a:off x="7124482" y="5081177"/>
              <a:ext cx="1233351" cy="523220"/>
            </a:xfrm>
            <a:prstGeom prst="rect">
              <a:avLst/>
            </a:prstGeom>
          </p:spPr>
          <p:txBody>
            <a:bodyPr wrap="none" rtlCol="0">
              <a:spAutoFit/>
            </a:bodyPr>
            <a:lstStyle/>
            <a:p>
              <a:pPr indent="271463"/>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Giá</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trị</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cột</a:t>
              </a:r>
              <a:endPar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endParaRPr>
            </a:p>
            <a:p>
              <a:pPr indent="271463"/>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a:t>
              </a:r>
              <a:r>
                <a:rPr lang="en-US" altLang="ko-KR" sz="1400" dirty="0" err="1">
                  <a:solidFill>
                    <a:srgbClr val="1F45BC"/>
                  </a:solidFill>
                  <a:latin typeface="SamsungOne-700" panose="020B0803030303020204" pitchFamily="34" charset="0"/>
                  <a:ea typeface="SamsungOne-700" panose="020B0803030303020204" pitchFamily="34" charset="0"/>
                  <a:cs typeface="Menlo" panose="020B0609030804020204" pitchFamily="49" charset="0"/>
                </a:rPr>
                <a:t>hoặc</a:t>
              </a:r>
              <a:r>
                <a:rPr lang="en-US" altLang="ko-KR" sz="1400" dirty="0">
                  <a:solidFill>
                    <a:srgbClr val="1F45BC"/>
                  </a:solidFill>
                  <a:latin typeface="SamsungOne-700" panose="020B0803030303020204" pitchFamily="34" charset="0"/>
                  <a:ea typeface="SamsungOne-700" panose="020B0803030303020204" pitchFamily="34" charset="0"/>
                  <a:cs typeface="Menlo" panose="020B0609030804020204" pitchFamily="49" charset="0"/>
                </a:rPr>
                <a:t> ô)</a:t>
              </a:r>
              <a:endParaRPr lang="ko-KR" altLang="en-US" sz="14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cxnSp>
          <p:nvCxnSpPr>
            <p:cNvPr id="37" name="직선 화살표 연결선 36">
              <a:extLst>
                <a:ext uri="{FF2B5EF4-FFF2-40B4-BE49-F238E27FC236}">
                  <a16:creationId xmlns:a16="http://schemas.microsoft.com/office/drawing/2014/main" id="{53E96A05-2F63-4F4E-99AC-0FE6C5A36E32}"/>
                </a:ext>
              </a:extLst>
            </p:cNvPr>
            <p:cNvCxnSpPr/>
            <p:nvPr/>
          </p:nvCxnSpPr>
          <p:spPr>
            <a:xfrm flipH="1" flipV="1">
              <a:off x="6810929" y="4889002"/>
              <a:ext cx="571801" cy="270995"/>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915CAA6E-9F92-43C8-BC6E-E70A02980C45}"/>
                </a:ext>
              </a:extLst>
            </p:cNvPr>
            <p:cNvCxnSpPr/>
            <p:nvPr/>
          </p:nvCxnSpPr>
          <p:spPr>
            <a:xfrm flipH="1" flipV="1">
              <a:off x="6818230" y="5355726"/>
              <a:ext cx="571152" cy="229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8B47F34E-731F-4FCA-92B6-50C0984C1B7A}"/>
                </a:ext>
              </a:extLst>
            </p:cNvPr>
            <p:cNvCxnSpPr/>
            <p:nvPr/>
          </p:nvCxnSpPr>
          <p:spPr>
            <a:xfrm flipH="1">
              <a:off x="6844787" y="5538870"/>
              <a:ext cx="544595" cy="312708"/>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40" name="모서리가 둥근 직사각형 4">
              <a:extLst>
                <a:ext uri="{FF2B5EF4-FFF2-40B4-BE49-F238E27FC236}">
                  <a16:creationId xmlns:a16="http://schemas.microsoft.com/office/drawing/2014/main" id="{D78E5E93-333E-4332-80CB-B03FDE67441E}"/>
                </a:ext>
              </a:extLst>
            </p:cNvPr>
            <p:cNvSpPr/>
            <p:nvPr/>
          </p:nvSpPr>
          <p:spPr>
            <a:xfrm>
              <a:off x="4906354" y="3666219"/>
              <a:ext cx="2099647" cy="444853"/>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latin typeface="SamsungOne-700" panose="020B0803030303020204" pitchFamily="34" charset="0"/>
                  <a:ea typeface="SamsungOne-700" panose="020B0803030303020204" pitchFamily="34" charset="0"/>
                  <a:cs typeface="Menlo" panose="020B0609030804020204" pitchFamily="49" charset="0"/>
                </a:rPr>
                <a:t>pinfo</a:t>
              </a:r>
              <a:endParaRPr lang="ko-KR" altLang="en-US" sz="1600" dirty="0">
                <a:ea typeface="SamsungOneKorean 400" panose="020B0503030303020204" pitchFamily="50" charset="-127"/>
              </a:endParaRPr>
            </a:p>
          </p:txBody>
        </p:sp>
      </p:grpSp>
    </p:spTree>
    <p:extLst>
      <p:ext uri="{BB962C8B-B14F-4D97-AF65-F5344CB8AC3E}">
        <p14:creationId xmlns:p14="http://schemas.microsoft.com/office/powerpoint/2010/main" val="1046863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610ADF5A-F934-484E-AED8-C61CF1E3F49F}"/>
              </a:ext>
            </a:extLst>
          </p:cNvPr>
          <p:cNvSpPr>
            <a:spLocks noGrp="1"/>
          </p:cNvSpPr>
          <p:nvPr>
            <p:ph type="body" sz="quarter" idx="11"/>
          </p:nvPr>
        </p:nvSpPr>
        <p:spPr/>
        <p:txBody>
          <a:bodyPr/>
          <a:lstStyle/>
          <a:p>
            <a:r>
              <a:rPr lang="en-US" altLang="ko-KR" dirty="0">
                <a:ea typeface="SamsungOneKorean 400" panose="020B0503030303020204" pitchFamily="50" charset="-127"/>
              </a:rPr>
              <a:t>CSDL </a:t>
            </a:r>
            <a:r>
              <a:rPr lang="en-US" altLang="ko-KR" dirty="0" err="1">
                <a:ea typeface="SamsungOneKorean 400" panose="020B0503030303020204" pitchFamily="50" charset="-127"/>
              </a:rPr>
              <a:t>đồ</a:t>
            </a:r>
            <a:r>
              <a:rPr lang="en-US" altLang="ko-KR" dirty="0">
                <a:ea typeface="SamsungOneKorean 400" panose="020B0503030303020204" pitchFamily="50" charset="-127"/>
              </a:rPr>
              <a:t> </a:t>
            </a:r>
            <a:r>
              <a:rPr lang="en-US" altLang="ko-KR" dirty="0" err="1">
                <a:ea typeface="SamsungOneKorean 400" panose="020B0503030303020204" pitchFamily="50" charset="-127"/>
              </a:rPr>
              <a:t>thị</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sp>
        <p:nvSpPr>
          <p:cNvPr id="7" name="텍스트 개체 틀 6">
            <a:extLst>
              <a:ext uri="{FF2B5EF4-FFF2-40B4-BE49-F238E27FC236}">
                <a16:creationId xmlns:a16="http://schemas.microsoft.com/office/drawing/2014/main" id="{84F2A3D1-9D5E-49DC-907D-C02AF254F480}"/>
              </a:ext>
            </a:extLst>
          </p:cNvPr>
          <p:cNvSpPr>
            <a:spLocks noGrp="1"/>
          </p:cNvSpPr>
          <p:nvPr>
            <p:ph type="body" sz="quarter" idx="15"/>
          </p:nvPr>
        </p:nvSpPr>
        <p:spPr>
          <a:xfrm>
            <a:off x="535872" y="2226568"/>
            <a:ext cx="4417128" cy="914400"/>
          </a:xfrm>
        </p:spPr>
        <p:txBody>
          <a:bodyPr/>
          <a:lstStyle/>
          <a:p>
            <a:r>
              <a:rPr lang="en-US" altLang="ko-KR" dirty="0"/>
              <a:t>Kho </a:t>
            </a:r>
            <a:r>
              <a:rPr lang="en-US" altLang="ko-KR" dirty="0" err="1"/>
              <a:t>lưu</a:t>
            </a:r>
            <a:r>
              <a:rPr lang="en-US" altLang="ko-KR" dirty="0"/>
              <a:t> </a:t>
            </a:r>
            <a:r>
              <a:rPr lang="en-US" altLang="ko-KR" dirty="0" err="1"/>
              <a:t>trữ</a:t>
            </a:r>
            <a:r>
              <a:rPr lang="en-US" altLang="ko-KR" dirty="0"/>
              <a:t> </a:t>
            </a:r>
            <a:r>
              <a:rPr lang="en-US" altLang="ko-KR" dirty="0" err="1"/>
              <a:t>đồ</a:t>
            </a:r>
            <a:r>
              <a:rPr lang="en-US" altLang="ko-KR" dirty="0"/>
              <a:t> </a:t>
            </a:r>
            <a:r>
              <a:rPr lang="en-US" altLang="ko-KR" dirty="0" err="1"/>
              <a:t>thị</a:t>
            </a:r>
            <a:endParaRPr lang="en-US" altLang="ko-KR" dirty="0"/>
          </a:p>
          <a:p>
            <a:pPr lvl="1"/>
            <a:r>
              <a:rPr lang="vi-VN" altLang="ko-KR" dirty="0"/>
              <a:t>Lưu trữ dữ liệu trong cấu trúc đồ thị</a:t>
            </a:r>
          </a:p>
          <a:p>
            <a:pPr lvl="1"/>
            <a:r>
              <a:rPr lang="vi-VN" altLang="ko-KR" dirty="0"/>
              <a:t>Các nút được lưu trữ độc lập và mối quan hệ giữa các </a:t>
            </a:r>
            <a:r>
              <a:rPr lang="en-US" altLang="ko-KR" dirty="0"/>
              <a:t>node</a:t>
            </a:r>
            <a:r>
              <a:rPr lang="vi-VN" altLang="ko-KR" dirty="0"/>
              <a:t> (cạnh) được lưu trữ với dữ liệu</a:t>
            </a:r>
          </a:p>
          <a:p>
            <a:pPr lvl="1"/>
            <a:r>
              <a:rPr lang="vi-VN" altLang="ko-KR" dirty="0"/>
              <a:t>Chủ yếu được sử dụng cho các mạng xã hội, hậu cần và dữ liệu không gian</a:t>
            </a:r>
          </a:p>
          <a:p>
            <a:pPr lvl="1"/>
            <a:r>
              <a:rPr lang="vi-VN" altLang="ko-KR" dirty="0"/>
              <a:t>Ví dụ) Neo4j, OrientDB</a:t>
            </a:r>
            <a:endParaRPr lang="ko-KR" altLang="en-US" dirty="0"/>
          </a:p>
        </p:txBody>
      </p:sp>
      <p:grpSp>
        <p:nvGrpSpPr>
          <p:cNvPr id="8" name="그룹 7">
            <a:extLst>
              <a:ext uri="{FF2B5EF4-FFF2-40B4-BE49-F238E27FC236}">
                <a16:creationId xmlns:a16="http://schemas.microsoft.com/office/drawing/2014/main" id="{5C9A451A-9C6F-492B-8881-BCFF8E04A3AC}"/>
              </a:ext>
            </a:extLst>
          </p:cNvPr>
          <p:cNvGrpSpPr/>
          <p:nvPr/>
        </p:nvGrpSpPr>
        <p:grpSpPr>
          <a:xfrm>
            <a:off x="4265541" y="2847365"/>
            <a:ext cx="4777666" cy="3406797"/>
            <a:chOff x="4500846" y="2937861"/>
            <a:chExt cx="4777666" cy="3406797"/>
          </a:xfrm>
        </p:grpSpPr>
        <p:sp>
          <p:nvSpPr>
            <p:cNvPr id="9" name="타원 8">
              <a:extLst>
                <a:ext uri="{FF2B5EF4-FFF2-40B4-BE49-F238E27FC236}">
                  <a16:creationId xmlns:a16="http://schemas.microsoft.com/office/drawing/2014/main" id="{655C15DB-CB9F-474C-909F-371ED153A93B}"/>
                </a:ext>
              </a:extLst>
            </p:cNvPr>
            <p:cNvSpPr/>
            <p:nvPr/>
          </p:nvSpPr>
          <p:spPr>
            <a:xfrm>
              <a:off x="6360354" y="3250471"/>
              <a:ext cx="1224000" cy="1224000"/>
            </a:xfrm>
            <a:prstGeom prst="ellipse">
              <a:avLst/>
            </a:prstGeom>
            <a:solidFill>
              <a:srgbClr val="66A1FE"/>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0" name="타원 9">
              <a:extLst>
                <a:ext uri="{FF2B5EF4-FFF2-40B4-BE49-F238E27FC236}">
                  <a16:creationId xmlns:a16="http://schemas.microsoft.com/office/drawing/2014/main" id="{1E4CD0D9-70EC-42EA-9DD0-BCB5CD2A5EA5}"/>
                </a:ext>
              </a:extLst>
            </p:cNvPr>
            <p:cNvSpPr/>
            <p:nvPr/>
          </p:nvSpPr>
          <p:spPr>
            <a:xfrm>
              <a:off x="4635539" y="5116959"/>
              <a:ext cx="1224000" cy="1224000"/>
            </a:xfrm>
            <a:prstGeom prst="ellipse">
              <a:avLst/>
            </a:prstGeom>
            <a:solidFill>
              <a:srgbClr val="D9D9D9"/>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sp>
          <p:nvSpPr>
            <p:cNvPr id="11" name="타원 10">
              <a:extLst>
                <a:ext uri="{FF2B5EF4-FFF2-40B4-BE49-F238E27FC236}">
                  <a16:creationId xmlns:a16="http://schemas.microsoft.com/office/drawing/2014/main" id="{9E61635C-7C6C-4FE6-8433-F5FDF33212D4}"/>
                </a:ext>
              </a:extLst>
            </p:cNvPr>
            <p:cNvSpPr/>
            <p:nvPr/>
          </p:nvSpPr>
          <p:spPr>
            <a:xfrm>
              <a:off x="8054512" y="5120658"/>
              <a:ext cx="1224000" cy="1224000"/>
            </a:xfrm>
            <a:prstGeom prst="ellipse">
              <a:avLst/>
            </a:prstGeom>
            <a:solidFill>
              <a:srgbClr val="E9F2FC"/>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latinLnBrk="0"/>
              <a:endParaRPr lang="ko-KR" altLang="en-US" dirty="0">
                <a:solidFill>
                  <a:srgbClr val="1F45BC"/>
                </a:solidFill>
                <a:latin typeface="SamsungOne-700" panose="020B0803030303020204" pitchFamily="34" charset="0"/>
                <a:ea typeface="Menlo" panose="020B0609030804020204" pitchFamily="49" charset="0"/>
                <a:cs typeface="Menlo" panose="020B0609030804020204" pitchFamily="49" charset="0"/>
              </a:endParaRPr>
            </a:p>
          </p:txBody>
        </p:sp>
        <p:cxnSp>
          <p:nvCxnSpPr>
            <p:cNvPr id="12" name="직선 화살표 연결선 11">
              <a:extLst>
                <a:ext uri="{FF2B5EF4-FFF2-40B4-BE49-F238E27FC236}">
                  <a16:creationId xmlns:a16="http://schemas.microsoft.com/office/drawing/2014/main" id="{FA750248-D327-4E38-893E-FF483E7ADF7C}"/>
                </a:ext>
              </a:extLst>
            </p:cNvPr>
            <p:cNvCxnSpPr/>
            <p:nvPr/>
          </p:nvCxnSpPr>
          <p:spPr>
            <a:xfrm>
              <a:off x="7492091" y="4425621"/>
              <a:ext cx="666523" cy="750930"/>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EF18838-61CE-4FC5-A58C-C5B90B09E000}"/>
                </a:ext>
              </a:extLst>
            </p:cNvPr>
            <p:cNvCxnSpPr/>
            <p:nvPr/>
          </p:nvCxnSpPr>
          <p:spPr>
            <a:xfrm flipH="1">
              <a:off x="5684169" y="4400680"/>
              <a:ext cx="676184" cy="673060"/>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336D740-1E94-4E21-8F7D-7264558D9AC0}"/>
                </a:ext>
              </a:extLst>
            </p:cNvPr>
            <p:cNvCxnSpPr/>
            <p:nvPr/>
          </p:nvCxnSpPr>
          <p:spPr>
            <a:xfrm flipH="1">
              <a:off x="6046531" y="5840684"/>
              <a:ext cx="1769789" cy="0"/>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C969A131-E54E-4BF4-B69A-530565D36B3C}"/>
                </a:ext>
              </a:extLst>
            </p:cNvPr>
            <p:cNvSpPr/>
            <p:nvPr/>
          </p:nvSpPr>
          <p:spPr>
            <a:xfrm>
              <a:off x="6366484" y="3636406"/>
              <a:ext cx="1252266" cy="384721"/>
            </a:xfrm>
            <a:prstGeom prst="rect">
              <a:avLst/>
            </a:prstGeom>
          </p:spPr>
          <p:txBody>
            <a:bodyPr wrap="none">
              <a:spAutoFit/>
            </a:bodyPr>
            <a:lstStyle/>
            <a:p>
              <a:pPr algn="ctr" latinLnBrk="0"/>
              <a:r>
                <a:rPr lang="en-US" altLang="ko-KR" sz="1900" dirty="0" err="1">
                  <a:solidFill>
                    <a:schemeClr val="bg1"/>
                  </a:solidFill>
                  <a:latin typeface="SamsungOne-700" panose="020B0803030303020204" pitchFamily="34" charset="0"/>
                  <a:ea typeface="SamsungOneKorean 400" panose="020B0503030303020204" pitchFamily="50" charset="-127"/>
                  <a:cs typeface="Menlo" panose="020B0609030804020204" pitchFamily="49" charset="0"/>
                </a:rPr>
                <a:t>Mọi</a:t>
              </a:r>
              <a:r>
                <a:rPr lang="en-US" altLang="ko-KR" sz="19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rPr>
                <a:t> </a:t>
              </a:r>
              <a:r>
                <a:rPr lang="en-US" altLang="ko-KR" sz="1900" dirty="0" err="1">
                  <a:solidFill>
                    <a:schemeClr val="bg1"/>
                  </a:solidFill>
                  <a:latin typeface="SamsungOne-700" panose="020B0803030303020204" pitchFamily="34" charset="0"/>
                  <a:ea typeface="SamsungOneKorean 400" panose="020B0503030303020204" pitchFamily="50" charset="-127"/>
                  <a:cs typeface="Menlo" panose="020B0609030804020204" pitchFamily="49" charset="0"/>
                </a:rPr>
                <a:t>người</a:t>
              </a:r>
              <a:endParaRPr lang="ko-KR" altLang="en-US" sz="1900" dirty="0">
                <a:solidFill>
                  <a:schemeClr val="bg1"/>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6" name="직사각형 15">
              <a:extLst>
                <a:ext uri="{FF2B5EF4-FFF2-40B4-BE49-F238E27FC236}">
                  <a16:creationId xmlns:a16="http://schemas.microsoft.com/office/drawing/2014/main" id="{7603E650-0FE0-4A0A-BA2E-73C509CA09BB}"/>
                </a:ext>
              </a:extLst>
            </p:cNvPr>
            <p:cNvSpPr/>
            <p:nvPr/>
          </p:nvSpPr>
          <p:spPr>
            <a:xfrm>
              <a:off x="4586347" y="5528164"/>
              <a:ext cx="1316386" cy="384721"/>
            </a:xfrm>
            <a:prstGeom prst="rect">
              <a:avLst/>
            </a:prstGeom>
          </p:spPr>
          <p:txBody>
            <a:bodyPr wrap="none">
              <a:spAutoFit/>
            </a:bodyPr>
            <a:lstStyle/>
            <a:p>
              <a:pPr algn="ctr" latinLnBrk="0"/>
              <a:r>
                <a:rPr lang="en-US" altLang="ko-KR" sz="1900" dirty="0" err="1">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Thành</a:t>
              </a:r>
              <a:r>
                <a:rPr lang="en-US" altLang="ko-KR" sz="19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 </a:t>
              </a:r>
              <a:r>
                <a:rPr lang="en-US" altLang="ko-KR" sz="1900" dirty="0" err="1">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phố</a:t>
              </a:r>
              <a:endParaRPr lang="ko-KR" altLang="en-US" sz="19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7" name="직사각형 16">
              <a:extLst>
                <a:ext uri="{FF2B5EF4-FFF2-40B4-BE49-F238E27FC236}">
                  <a16:creationId xmlns:a16="http://schemas.microsoft.com/office/drawing/2014/main" id="{05CCCF58-CD10-4772-AF51-DFA8FF472D3F}"/>
                </a:ext>
              </a:extLst>
            </p:cNvPr>
            <p:cNvSpPr/>
            <p:nvPr/>
          </p:nvSpPr>
          <p:spPr>
            <a:xfrm>
              <a:off x="8058014" y="5528164"/>
              <a:ext cx="1217000" cy="384721"/>
            </a:xfrm>
            <a:prstGeom prst="rect">
              <a:avLst/>
            </a:prstGeom>
          </p:spPr>
          <p:txBody>
            <a:bodyPr wrap="none">
              <a:spAutoFit/>
            </a:bodyPr>
            <a:lstStyle/>
            <a:p>
              <a:pPr algn="ctr" latinLnBrk="0"/>
              <a:r>
                <a:rPr lang="en-US" altLang="ko-KR" sz="1900" dirty="0" err="1">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Nhà</a:t>
              </a:r>
              <a:r>
                <a:rPr lang="en-US" altLang="ko-KR" sz="19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 </a:t>
              </a:r>
              <a:r>
                <a:rPr lang="en-US" altLang="ko-KR" sz="1900" dirty="0" err="1">
                  <a:solidFill>
                    <a:srgbClr val="1F45BC"/>
                  </a:solidFill>
                  <a:latin typeface="SamsungOne-700" panose="020B0803030303020204" pitchFamily="34" charset="0"/>
                  <a:ea typeface="SamsungOneKorean 400" panose="020B0503030303020204" pitchFamily="50" charset="-127"/>
                  <a:cs typeface="Menlo" panose="020B0609030804020204" pitchFamily="49" charset="0"/>
                </a:rPr>
                <a:t>hàng</a:t>
              </a:r>
              <a:endParaRPr lang="en-US" altLang="ko-KR" sz="1900" dirty="0">
                <a:solidFill>
                  <a:srgbClr val="1F45BC"/>
                </a:solidFill>
                <a:latin typeface="SamsungOne-700" panose="020B0803030303020204" pitchFamily="34" charset="0"/>
                <a:ea typeface="SamsungOneKorean 400" panose="020B0503030303020204" pitchFamily="50" charset="-127"/>
                <a:cs typeface="Menlo" panose="020B0609030804020204" pitchFamily="49" charset="0"/>
              </a:endParaRPr>
            </a:p>
          </p:txBody>
        </p:sp>
        <p:sp>
          <p:nvSpPr>
            <p:cNvPr id="18" name="직사각형 17">
              <a:extLst>
                <a:ext uri="{FF2B5EF4-FFF2-40B4-BE49-F238E27FC236}">
                  <a16:creationId xmlns:a16="http://schemas.microsoft.com/office/drawing/2014/main" id="{38682B53-60C0-4CA6-8F78-5B289BBEBD71}"/>
                </a:ext>
              </a:extLst>
            </p:cNvPr>
            <p:cNvSpPr/>
            <p:nvPr/>
          </p:nvSpPr>
          <p:spPr>
            <a:xfrm rot="18900000">
              <a:off x="4500846" y="4580988"/>
              <a:ext cx="2381721" cy="276999"/>
            </a:xfrm>
            <a:prstGeom prst="rect">
              <a:avLst/>
            </a:prstGeom>
          </p:spPr>
          <p:txBody>
            <a:bodyPr wrap="square">
              <a:spAutoFit/>
            </a:bodyPr>
            <a:lstStyle/>
            <a:p>
              <a:pPr lvl="1" algn="ctr"/>
              <a:r>
                <a:rPr lang="en-US" altLang="ko-KR" sz="1200" dirty="0" err="1">
                  <a:solidFill>
                    <a:srgbClr val="1F45BC"/>
                  </a:solidFill>
                  <a:latin typeface="SamsungOne-700" panose="020B0803030303020204" pitchFamily="34" charset="0"/>
                  <a:ea typeface="SamsungOne-700" panose="020B0803030303020204" pitchFamily="34" charset="0"/>
                </a:rPr>
                <a:t>LivesIn</a:t>
              </a:r>
              <a:r>
                <a:rPr lang="en-US" altLang="ko-KR" sz="1200" dirty="0">
                  <a:solidFill>
                    <a:srgbClr val="1F45BC"/>
                  </a:solidFill>
                  <a:latin typeface="SamsungOne-700" panose="020B0803030303020204" pitchFamily="34" charset="0"/>
                  <a:ea typeface="SamsungOne-700" panose="020B0803030303020204" pitchFamily="34" charset="0"/>
                </a:rPr>
                <a:t>(</a:t>
              </a:r>
              <a:r>
                <a:rPr lang="en-US" altLang="ko-KR" sz="1200" dirty="0" err="1">
                  <a:solidFill>
                    <a:srgbClr val="1F45BC"/>
                  </a:solidFill>
                  <a:latin typeface="SamsungOne-700" panose="020B0803030303020204" pitchFamily="34" charset="0"/>
                  <a:ea typeface="SamsungOne-700" panose="020B0803030303020204" pitchFamily="34" charset="0"/>
                </a:rPr>
                <a:t>địa</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chỉ</a:t>
              </a:r>
              <a:r>
                <a:rPr lang="en-US" altLang="ko-KR" sz="1200" dirty="0">
                  <a:solidFill>
                    <a:srgbClr val="1F45BC"/>
                  </a:solidFill>
                  <a:latin typeface="SamsungOne-700" panose="020B0803030303020204" pitchFamily="34" charset="0"/>
                  <a:ea typeface="SamsungOne-700" panose="020B0803030303020204" pitchFamily="34" charset="0"/>
                </a:rPr>
                <a:t>,...,...)</a:t>
              </a:r>
            </a:p>
          </p:txBody>
        </p:sp>
        <p:sp>
          <p:nvSpPr>
            <p:cNvPr id="19" name="직사각형 18">
              <a:extLst>
                <a:ext uri="{FF2B5EF4-FFF2-40B4-BE49-F238E27FC236}">
                  <a16:creationId xmlns:a16="http://schemas.microsoft.com/office/drawing/2014/main" id="{ED4396D9-2ECF-429A-AF7B-C5B0795C90E2}"/>
                </a:ext>
              </a:extLst>
            </p:cNvPr>
            <p:cNvSpPr/>
            <p:nvPr/>
          </p:nvSpPr>
          <p:spPr>
            <a:xfrm rot="18900000">
              <a:off x="5097954" y="4989816"/>
              <a:ext cx="2345251" cy="461665"/>
            </a:xfrm>
            <a:prstGeom prst="rect">
              <a:avLst/>
            </a:prstGeom>
          </p:spPr>
          <p:txBody>
            <a:bodyPr wrap="square">
              <a:spAutoFit/>
            </a:bodyPr>
            <a:lstStyle/>
            <a:p>
              <a:pPr lvl="1" algn="ctr"/>
              <a:r>
                <a:rPr lang="vi-VN" altLang="ko-KR" sz="1200" dirty="0">
                  <a:solidFill>
                    <a:srgbClr val="1F45BC"/>
                  </a:solidFill>
                  <a:latin typeface="SamsungOne-700" panose="020B0803030303020204" pitchFamily="34" charset="0"/>
                  <a:ea typeface="SamsungOne-700" panose="020B0803030303020204" pitchFamily="34" charset="0"/>
                </a:rPr>
                <a:t>Lượt thích (xếp hạng, đánh giá...)</a:t>
              </a:r>
              <a:endParaRPr lang="en-US" altLang="ko-KR" sz="1200" dirty="0">
                <a:solidFill>
                  <a:srgbClr val="1F45BC"/>
                </a:solidFill>
                <a:latin typeface="SamsungOne-700" panose="020B0803030303020204" pitchFamily="34" charset="0"/>
                <a:ea typeface="SamsungOne-700" panose="020B0803030303020204" pitchFamily="34" charset="0"/>
              </a:endParaRPr>
            </a:p>
          </p:txBody>
        </p:sp>
        <p:cxnSp>
          <p:nvCxnSpPr>
            <p:cNvPr id="20" name="직선 화살표 연결선 19">
              <a:extLst>
                <a:ext uri="{FF2B5EF4-FFF2-40B4-BE49-F238E27FC236}">
                  <a16:creationId xmlns:a16="http://schemas.microsoft.com/office/drawing/2014/main" id="{82502BE8-AF72-446B-AA0C-4F19BBFB1A5C}"/>
                </a:ext>
              </a:extLst>
            </p:cNvPr>
            <p:cNvCxnSpPr/>
            <p:nvPr/>
          </p:nvCxnSpPr>
          <p:spPr>
            <a:xfrm flipV="1">
              <a:off x="5904674" y="4578452"/>
              <a:ext cx="650158" cy="647155"/>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AA3C2FE8-7ADC-4378-825B-194F9A504A38}"/>
                </a:ext>
              </a:extLst>
            </p:cNvPr>
            <p:cNvSpPr/>
            <p:nvPr/>
          </p:nvSpPr>
          <p:spPr>
            <a:xfrm>
              <a:off x="6159735" y="5929014"/>
              <a:ext cx="1707519" cy="276999"/>
            </a:xfrm>
            <a:prstGeom prst="rect">
              <a:avLst/>
            </a:prstGeom>
          </p:spPr>
          <p:txBody>
            <a:bodyPr wrap="none">
              <a:spAutoFit/>
            </a:bodyPr>
            <a:lstStyle/>
            <a:p>
              <a:r>
                <a:rPr lang="en" altLang="ko-KR" sz="1200" dirty="0">
                  <a:solidFill>
                    <a:srgbClr val="1F45BC"/>
                  </a:solidFill>
                  <a:latin typeface="SamsungOne-700" panose="020B0803030303020204" pitchFamily="34" charset="0"/>
                  <a:ea typeface="SamsungOne-700" panose="020B0803030303020204" pitchFamily="34" charset="0"/>
                </a:rPr>
                <a:t>LocatedIn(địa chỉ,...,...)</a:t>
              </a:r>
              <a:endParaRPr lang="en-US" altLang="ko-KR" sz="1200" dirty="0">
                <a:solidFill>
                  <a:srgbClr val="1F45BC"/>
                </a:solidFill>
                <a:latin typeface="SamsungOne-700" panose="020B0803030303020204" pitchFamily="34" charset="0"/>
                <a:ea typeface="SamsungOne-700" panose="020B0803030303020204" pitchFamily="34" charset="0"/>
              </a:endParaRPr>
            </a:p>
          </p:txBody>
        </p:sp>
        <p:sp>
          <p:nvSpPr>
            <p:cNvPr id="22" name="직사각형 21">
              <a:extLst>
                <a:ext uri="{FF2B5EF4-FFF2-40B4-BE49-F238E27FC236}">
                  <a16:creationId xmlns:a16="http://schemas.microsoft.com/office/drawing/2014/main" id="{7D587ED3-35C1-4A40-9780-3D5690E54F6D}"/>
                </a:ext>
              </a:extLst>
            </p:cNvPr>
            <p:cNvSpPr/>
            <p:nvPr/>
          </p:nvSpPr>
          <p:spPr>
            <a:xfrm rot="2890937">
              <a:off x="6823946" y="4231195"/>
              <a:ext cx="2111475" cy="461665"/>
            </a:xfrm>
            <a:prstGeom prst="rect">
              <a:avLst/>
            </a:prstGeom>
          </p:spPr>
          <p:txBody>
            <a:bodyPr wrap="none">
              <a:spAutoFit/>
            </a:bodyPr>
            <a:lstStyle/>
            <a:p>
              <a:pPr lvl="1" algn="ctr"/>
              <a:r>
                <a:rPr lang="vi-VN" altLang="ko-KR" sz="1200" dirty="0">
                  <a:solidFill>
                    <a:srgbClr val="1F45BC"/>
                  </a:solidFill>
                  <a:latin typeface="SamsungOne-700" panose="020B0803030303020204" pitchFamily="34" charset="0"/>
                  <a:ea typeface="SamsungOne-700" panose="020B0803030303020204" pitchFamily="34" charset="0"/>
                </a:rPr>
                <a:t>Lượt thích (xếp hạng, </a:t>
              </a:r>
              <a:endParaRPr lang="en-US" altLang="ko-KR" sz="1200" dirty="0">
                <a:solidFill>
                  <a:srgbClr val="1F45BC"/>
                </a:solidFill>
                <a:latin typeface="SamsungOne-700" panose="020B0803030303020204" pitchFamily="34" charset="0"/>
                <a:ea typeface="SamsungOne-700" panose="020B0803030303020204" pitchFamily="34" charset="0"/>
              </a:endParaRPr>
            </a:p>
            <a:p>
              <a:pPr lvl="1" algn="ctr"/>
              <a:r>
                <a:rPr lang="vi-VN" altLang="ko-KR" sz="1200" dirty="0">
                  <a:solidFill>
                    <a:srgbClr val="1F45BC"/>
                  </a:solidFill>
                  <a:latin typeface="SamsungOne-700" panose="020B0803030303020204" pitchFamily="34" charset="0"/>
                  <a:ea typeface="SamsungOne-700" panose="020B0803030303020204" pitchFamily="34" charset="0"/>
                </a:rPr>
                <a:t>đánh giá...)</a:t>
              </a:r>
              <a:endParaRPr lang="en-US" altLang="ko-KR" sz="1200" dirty="0">
                <a:solidFill>
                  <a:srgbClr val="1F45BC"/>
                </a:solidFill>
                <a:latin typeface="SamsungOne-700" panose="020B0803030303020204" pitchFamily="34" charset="0"/>
                <a:ea typeface="SamsungOne-700" panose="020B0803030303020204" pitchFamily="34" charset="0"/>
              </a:endParaRPr>
            </a:p>
          </p:txBody>
        </p:sp>
        <p:sp>
          <p:nvSpPr>
            <p:cNvPr id="23" name="직사각형 22">
              <a:extLst>
                <a:ext uri="{FF2B5EF4-FFF2-40B4-BE49-F238E27FC236}">
                  <a16:creationId xmlns:a16="http://schemas.microsoft.com/office/drawing/2014/main" id="{FC2AFDDE-AEE2-4DD1-989C-5267811A4449}"/>
                </a:ext>
              </a:extLst>
            </p:cNvPr>
            <p:cNvSpPr/>
            <p:nvPr/>
          </p:nvSpPr>
          <p:spPr>
            <a:xfrm>
              <a:off x="7022651" y="2937861"/>
              <a:ext cx="728084" cy="307777"/>
            </a:xfrm>
            <a:prstGeom prst="rect">
              <a:avLst/>
            </a:prstGeom>
          </p:spPr>
          <p:txBody>
            <a:bodyPr wrap="none">
              <a:spAutoFit/>
            </a:bodyPr>
            <a:lstStyle/>
            <a:p>
              <a:r>
                <a:rPr lang="en" altLang="ko-KR" sz="1400" dirty="0">
                  <a:solidFill>
                    <a:srgbClr val="1F45BC"/>
                  </a:solidFill>
                  <a:latin typeface="SamsungOne-700" panose="020B0803030303020204" pitchFamily="34" charset="0"/>
                  <a:ea typeface="SamsungOne-700" panose="020B0803030303020204" pitchFamily="34" charset="0"/>
                </a:rPr>
                <a:t>Bạn bè</a:t>
              </a:r>
              <a:endParaRPr lang="en-US" altLang="ko-KR" sz="1400" dirty="0">
                <a:solidFill>
                  <a:srgbClr val="1F45BC"/>
                </a:solidFill>
                <a:latin typeface="SamsungOne-700" panose="020B0803030303020204" pitchFamily="34" charset="0"/>
                <a:ea typeface="SamsungOne-700" panose="020B0803030303020204" pitchFamily="34" charset="0"/>
              </a:endParaRPr>
            </a:p>
          </p:txBody>
        </p:sp>
        <p:grpSp>
          <p:nvGrpSpPr>
            <p:cNvPr id="24" name="그룹 23">
              <a:extLst>
                <a:ext uri="{FF2B5EF4-FFF2-40B4-BE49-F238E27FC236}">
                  <a16:creationId xmlns:a16="http://schemas.microsoft.com/office/drawing/2014/main" id="{9726EA7E-3038-49D7-BC90-0AD3D2F88865}"/>
                </a:ext>
              </a:extLst>
            </p:cNvPr>
            <p:cNvGrpSpPr/>
            <p:nvPr/>
          </p:nvGrpSpPr>
          <p:grpSpPr>
            <a:xfrm>
              <a:off x="6824551" y="3000717"/>
              <a:ext cx="180762" cy="263272"/>
              <a:chOff x="5580235" y="2782268"/>
              <a:chExt cx="201124" cy="292925"/>
            </a:xfrm>
          </p:grpSpPr>
          <p:cxnSp>
            <p:nvCxnSpPr>
              <p:cNvPr id="25" name="직선 연결선 97">
                <a:extLst>
                  <a:ext uri="{FF2B5EF4-FFF2-40B4-BE49-F238E27FC236}">
                    <a16:creationId xmlns:a16="http://schemas.microsoft.com/office/drawing/2014/main" id="{7A875720-73EB-45B8-90F6-21F835431DEB}"/>
                  </a:ext>
                </a:extLst>
              </p:cNvPr>
              <p:cNvCxnSpPr/>
              <p:nvPr/>
            </p:nvCxnSpPr>
            <p:spPr>
              <a:xfrm flipV="1">
                <a:off x="5580235" y="2793004"/>
                <a:ext cx="201124" cy="2516"/>
              </a:xfrm>
              <a:prstGeom prst="line">
                <a:avLst/>
              </a:prstGeom>
              <a:ln w="381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6" name="직선 연결선 98">
                <a:extLst>
                  <a:ext uri="{FF2B5EF4-FFF2-40B4-BE49-F238E27FC236}">
                    <a16:creationId xmlns:a16="http://schemas.microsoft.com/office/drawing/2014/main" id="{4EDE269E-0780-4E24-808A-A49E3832B8E9}"/>
                  </a:ext>
                </a:extLst>
              </p:cNvPr>
              <p:cNvCxnSpPr/>
              <p:nvPr/>
            </p:nvCxnSpPr>
            <p:spPr>
              <a:xfrm flipH="1">
                <a:off x="5767228" y="2782268"/>
                <a:ext cx="1" cy="230336"/>
              </a:xfrm>
              <a:prstGeom prst="line">
                <a:avLst/>
              </a:prstGeom>
              <a:ln w="3810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1C654D6-2E99-48B5-A229-916BE31D7AD8}"/>
                  </a:ext>
                </a:extLst>
              </p:cNvPr>
              <p:cNvCxnSpPr/>
              <p:nvPr/>
            </p:nvCxnSpPr>
            <p:spPr>
              <a:xfrm>
                <a:off x="5580236" y="2787157"/>
                <a:ext cx="1" cy="288036"/>
              </a:xfrm>
              <a:prstGeom prst="straightConnector1">
                <a:avLst/>
              </a:prstGeom>
              <a:ln w="3810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00721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BE43355B-7BF0-47D2-B835-9D957C3527DE}"/>
              </a:ext>
            </a:extLst>
          </p:cNvPr>
          <p:cNvSpPr>
            <a:spLocks noGrp="1"/>
          </p:cNvSpPr>
          <p:nvPr>
            <p:ph type="body" sz="quarter" idx="10"/>
          </p:nvPr>
        </p:nvSpPr>
        <p:spPr/>
        <p:txBody>
          <a:bodyPr/>
          <a:lstStyle/>
          <a:p>
            <a:r>
              <a:rPr lang="it-IT" altLang="ko-KR" dirty="0">
                <a:solidFill>
                  <a:schemeClr val="bg1"/>
                </a:solidFill>
                <a:ea typeface="iCiel Samsung Sharp Sans Medium" pitchFamily="2" charset="0"/>
                <a:cs typeface="iCiel Samsung Sharp Sans Medium" pitchFamily="2" charset="0"/>
              </a:rPr>
              <a:t>2.1. Tổng quan về NoSQL</a:t>
            </a:r>
            <a:endParaRPr lang="en-US" altLang="ko-KR" dirty="0">
              <a:solidFill>
                <a:schemeClr val="bg1"/>
              </a:solidFill>
              <a:ea typeface="iCiel Samsung Sharp Sans Medium" pitchFamily="2" charset="0"/>
              <a:cs typeface="iCiel Samsung Sharp Sans Medium" pitchFamily="2" charset="0"/>
            </a:endParaRPr>
          </a:p>
        </p:txBody>
      </p:sp>
      <p:sp>
        <p:nvSpPr>
          <p:cNvPr id="5" name="텍스트 개체 틀 4">
            <a:extLst>
              <a:ext uri="{FF2B5EF4-FFF2-40B4-BE49-F238E27FC236}">
                <a16:creationId xmlns:a16="http://schemas.microsoft.com/office/drawing/2014/main" id="{2F5B685D-3DC3-40CB-8781-9C9D51CE5F1E}"/>
              </a:ext>
            </a:extLst>
          </p:cNvPr>
          <p:cNvSpPr>
            <a:spLocks noGrp="1"/>
          </p:cNvSpPr>
          <p:nvPr>
            <p:ph type="body" sz="quarter" idx="11"/>
          </p:nvPr>
        </p:nvSpPr>
        <p:spPr/>
        <p:txBody>
          <a:bodyPr/>
          <a:lstStyle/>
          <a:p>
            <a:r>
              <a:rPr lang="vi-VN" altLang="ko-KR" dirty="0">
                <a:ea typeface="SamsungOneKorean 400" panose="020B0503030303020204" pitchFamily="50" charset="-127"/>
              </a:rPr>
              <a:t>Tóm tắt về Lưu trữ dữ liệu NoSQL</a:t>
            </a:r>
            <a:endParaRPr lang="ko-KR" altLang="en-US" dirty="0">
              <a:ea typeface="SamsungOneKorean 400" panose="020B0503030303020204" pitchFamily="50" charset="-127"/>
            </a:endParaRPr>
          </a:p>
        </p:txBody>
      </p:sp>
      <p:sp>
        <p:nvSpPr>
          <p:cNvPr id="6" name="텍스트 개체 틀 5">
            <a:extLst>
              <a:ext uri="{FF2B5EF4-FFF2-40B4-BE49-F238E27FC236}">
                <a16:creationId xmlns:a16="http://schemas.microsoft.com/office/drawing/2014/main" id="{ECCA2D60-BC0A-490B-9334-B5C0EF15CCCD}"/>
              </a:ext>
            </a:extLst>
          </p:cNvPr>
          <p:cNvSpPr>
            <a:spLocks noGrp="1"/>
          </p:cNvSpPr>
          <p:nvPr>
            <p:ph type="body" sz="quarter" idx="13"/>
          </p:nvPr>
        </p:nvSpPr>
        <p:spPr/>
        <p:txBody>
          <a:bodyPr/>
          <a:lstStyle/>
          <a:p>
            <a:r>
              <a:rPr lang="en-US" altLang="ko-KR" sz="1600" dirty="0" err="1">
                <a:solidFill>
                  <a:schemeClr val="bg1">
                    <a:lumMod val="85000"/>
                  </a:schemeClr>
                </a:solidFill>
                <a:ea typeface="iCiel Samsung Sharp Sans Medium" pitchFamily="2" charset="0"/>
                <a:cs typeface="iCiel Samsung Sharp Sans Medium" pitchFamily="2" charset="0"/>
              </a:rPr>
              <a:t>Bài</a:t>
            </a:r>
            <a:r>
              <a:rPr lang="en-US" altLang="ko-KR" sz="1600" dirty="0">
                <a:solidFill>
                  <a:schemeClr val="bg1">
                    <a:lumMod val="85000"/>
                  </a:schemeClr>
                </a:solidFill>
                <a:ea typeface="iCiel Samsung Sharp Sans Medium" pitchFamily="2" charset="0"/>
                <a:cs typeface="iCiel Samsung Sharp Sans Medium" pitchFamily="2" charset="0"/>
              </a:rPr>
              <a:t>  02</a:t>
            </a:r>
          </a:p>
        </p:txBody>
      </p:sp>
      <p:graphicFrame>
        <p:nvGraphicFramePr>
          <p:cNvPr id="8" name="표 7">
            <a:extLst>
              <a:ext uri="{FF2B5EF4-FFF2-40B4-BE49-F238E27FC236}">
                <a16:creationId xmlns:a16="http://schemas.microsoft.com/office/drawing/2014/main" id="{8A452AA7-2F3A-4770-8D27-EFCF0D6B74E5}"/>
              </a:ext>
            </a:extLst>
          </p:cNvPr>
          <p:cNvGraphicFramePr>
            <a:graphicFrameLocks noGrp="1"/>
          </p:cNvGraphicFramePr>
          <p:nvPr>
            <p:extLst>
              <p:ext uri="{D42A27DB-BD31-4B8C-83A1-F6EECF244321}">
                <p14:modId xmlns:p14="http://schemas.microsoft.com/office/powerpoint/2010/main" val="398069475"/>
              </p:ext>
            </p:extLst>
          </p:nvPr>
        </p:nvGraphicFramePr>
        <p:xfrm>
          <a:off x="532894" y="2535600"/>
          <a:ext cx="8796528" cy="3388950"/>
        </p:xfrm>
        <a:graphic>
          <a:graphicData uri="http://schemas.openxmlformats.org/drawingml/2006/table">
            <a:tbl>
              <a:tblPr/>
              <a:tblGrid>
                <a:gridCol w="1792617">
                  <a:extLst>
                    <a:ext uri="{9D8B030D-6E8A-4147-A177-3AD203B41FA5}">
                      <a16:colId xmlns:a16="http://schemas.microsoft.com/office/drawing/2014/main" val="4161165423"/>
                    </a:ext>
                  </a:extLst>
                </a:gridCol>
                <a:gridCol w="1061156">
                  <a:extLst>
                    <a:ext uri="{9D8B030D-6E8A-4147-A177-3AD203B41FA5}">
                      <a16:colId xmlns:a16="http://schemas.microsoft.com/office/drawing/2014/main" val="148328333"/>
                    </a:ext>
                  </a:extLst>
                </a:gridCol>
                <a:gridCol w="1614311">
                  <a:extLst>
                    <a:ext uri="{9D8B030D-6E8A-4147-A177-3AD203B41FA5}">
                      <a16:colId xmlns:a16="http://schemas.microsoft.com/office/drawing/2014/main" val="4204329216"/>
                    </a:ext>
                  </a:extLst>
                </a:gridCol>
                <a:gridCol w="1396268">
                  <a:extLst>
                    <a:ext uri="{9D8B030D-6E8A-4147-A177-3AD203B41FA5}">
                      <a16:colId xmlns:a16="http://schemas.microsoft.com/office/drawing/2014/main" val="2007944290"/>
                    </a:ext>
                  </a:extLst>
                </a:gridCol>
                <a:gridCol w="1466088">
                  <a:extLst>
                    <a:ext uri="{9D8B030D-6E8A-4147-A177-3AD203B41FA5}">
                      <a16:colId xmlns:a16="http://schemas.microsoft.com/office/drawing/2014/main" val="3079486757"/>
                    </a:ext>
                  </a:extLst>
                </a:gridCol>
                <a:gridCol w="1466088">
                  <a:extLst>
                    <a:ext uri="{9D8B030D-6E8A-4147-A177-3AD203B41FA5}">
                      <a16:colId xmlns:a16="http://schemas.microsoft.com/office/drawing/2014/main" val="127590517"/>
                    </a:ext>
                  </a:extLst>
                </a:gridCol>
              </a:tblGrid>
              <a:tr h="376550">
                <a:tc>
                  <a:txBody>
                    <a:bodyPr/>
                    <a:lstStyle>
                      <a:lvl1pPr marL="0" algn="l" defTabSz="914400" rtl="0" eaLnBrk="1" latinLnBrk="0" hangingPunct="1">
                        <a:defRPr sz="1800" b="1" kern="1200">
                          <a:solidFill>
                            <a:schemeClr val="tx1"/>
                          </a:solidFill>
                          <a:latin typeface="맑은 고딕" panose="020F0502020204030204"/>
                        </a:defRPr>
                      </a:lvl1pPr>
                      <a:lvl2pPr marL="457200" algn="l" defTabSz="914400" rtl="0" eaLnBrk="1" latinLnBrk="0" hangingPunct="1">
                        <a:defRPr sz="1800" b="1" kern="1200">
                          <a:solidFill>
                            <a:schemeClr val="tx1"/>
                          </a:solidFill>
                          <a:latin typeface="맑은 고딕" panose="020F0502020204030204"/>
                        </a:defRPr>
                      </a:lvl2pPr>
                      <a:lvl3pPr marL="914400" algn="l" defTabSz="914400" rtl="0" eaLnBrk="1" latinLnBrk="0" hangingPunct="1">
                        <a:defRPr sz="1800" b="1" kern="1200">
                          <a:solidFill>
                            <a:schemeClr val="tx1"/>
                          </a:solidFill>
                          <a:latin typeface="맑은 고딕" panose="020F0502020204030204"/>
                        </a:defRPr>
                      </a:lvl3pPr>
                      <a:lvl4pPr marL="1371600" algn="l" defTabSz="914400" rtl="0" eaLnBrk="1" latinLnBrk="0" hangingPunct="1">
                        <a:defRPr sz="1800" b="1" kern="1200">
                          <a:solidFill>
                            <a:schemeClr val="tx1"/>
                          </a:solidFill>
                          <a:latin typeface="맑은 고딕" panose="020F0502020204030204"/>
                        </a:defRPr>
                      </a:lvl4pPr>
                      <a:lvl5pPr marL="1828800" algn="l" defTabSz="914400" rtl="0" eaLnBrk="1" latinLnBrk="0" hangingPunct="1">
                        <a:defRPr sz="1800" b="1" kern="1200">
                          <a:solidFill>
                            <a:schemeClr val="tx1"/>
                          </a:solidFill>
                          <a:latin typeface="맑은 고딕" panose="020F0502020204030204"/>
                        </a:defRPr>
                      </a:lvl5pPr>
                      <a:lvl6pPr marL="2286000" algn="l" defTabSz="914400" rtl="0" eaLnBrk="1" latinLnBrk="0" hangingPunct="1">
                        <a:defRPr sz="1800" b="1" kern="1200">
                          <a:solidFill>
                            <a:schemeClr val="tx1"/>
                          </a:solidFill>
                          <a:latin typeface="맑은 고딕" panose="020F0502020204030204"/>
                        </a:defRPr>
                      </a:lvl6pPr>
                      <a:lvl7pPr marL="2743200" algn="l" defTabSz="914400" rtl="0" eaLnBrk="1" latinLnBrk="0" hangingPunct="1">
                        <a:defRPr sz="1800" b="1" kern="1200">
                          <a:solidFill>
                            <a:schemeClr val="tx1"/>
                          </a:solidFill>
                          <a:latin typeface="맑은 고딕" panose="020F0502020204030204"/>
                        </a:defRPr>
                      </a:lvl7pPr>
                      <a:lvl8pPr marL="3200400" algn="l" defTabSz="914400" rtl="0" eaLnBrk="1" latinLnBrk="0" hangingPunct="1">
                        <a:defRPr sz="1800" b="1" kern="1200">
                          <a:solidFill>
                            <a:schemeClr val="tx1"/>
                          </a:solidFill>
                          <a:latin typeface="맑은 고딕" panose="020F0502020204030204"/>
                        </a:defRPr>
                      </a:lvl8pPr>
                      <a:lvl9pPr marL="3657600" algn="l" defTabSz="914400" rtl="0" eaLnBrk="1" latinLnBrk="0" hangingPunct="1">
                        <a:defRPr sz="1800" b="1" kern="1200">
                          <a:solidFill>
                            <a:schemeClr val="tx1"/>
                          </a:solidFill>
                          <a:latin typeface="맑은 고딕" panose="020F0502020204030204"/>
                        </a:defRPr>
                      </a:lvl9pPr>
                    </a:lstStyle>
                    <a:p>
                      <a:pPr marL="0" algn="ctr" defTabSz="844083" rtl="0" eaLnBrk="1" latinLnBrk="1" hangingPunct="1"/>
                      <a:r>
                        <a:rPr lang="en-US"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Mô</a:t>
                      </a:r>
                      <a:r>
                        <a:rPr lang="en-US"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hình</a:t>
                      </a:r>
                      <a:r>
                        <a:rPr lang="en-US"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dữ</a:t>
                      </a:r>
                      <a:r>
                        <a:rPr lang="en-US"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liệu</a:t>
                      </a:r>
                      <a:endParaRPr lang="en-US"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marL="88308" marR="88308" marT="44154" marB="44154"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b="1" kern="1200">
                          <a:solidFill>
                            <a:schemeClr val="tx1"/>
                          </a:solidFill>
                          <a:latin typeface="맑은 고딕" panose="020F0502020204030204"/>
                        </a:defRPr>
                      </a:lvl1pPr>
                      <a:lvl2pPr marL="457200" algn="l" defTabSz="914400" rtl="0" eaLnBrk="1" latinLnBrk="0" hangingPunct="1">
                        <a:defRPr sz="1800" b="1" kern="1200">
                          <a:solidFill>
                            <a:schemeClr val="tx1"/>
                          </a:solidFill>
                          <a:latin typeface="맑은 고딕" panose="020F0502020204030204"/>
                        </a:defRPr>
                      </a:lvl2pPr>
                      <a:lvl3pPr marL="914400" algn="l" defTabSz="914400" rtl="0" eaLnBrk="1" latinLnBrk="0" hangingPunct="1">
                        <a:defRPr sz="1800" b="1" kern="1200">
                          <a:solidFill>
                            <a:schemeClr val="tx1"/>
                          </a:solidFill>
                          <a:latin typeface="맑은 고딕" panose="020F0502020204030204"/>
                        </a:defRPr>
                      </a:lvl3pPr>
                      <a:lvl4pPr marL="1371600" algn="l" defTabSz="914400" rtl="0" eaLnBrk="1" latinLnBrk="0" hangingPunct="1">
                        <a:defRPr sz="1800" b="1" kern="1200">
                          <a:solidFill>
                            <a:schemeClr val="tx1"/>
                          </a:solidFill>
                          <a:latin typeface="맑은 고딕" panose="020F0502020204030204"/>
                        </a:defRPr>
                      </a:lvl4pPr>
                      <a:lvl5pPr marL="1828800" algn="l" defTabSz="914400" rtl="0" eaLnBrk="1" latinLnBrk="0" hangingPunct="1">
                        <a:defRPr sz="1800" b="1" kern="1200">
                          <a:solidFill>
                            <a:schemeClr val="tx1"/>
                          </a:solidFill>
                          <a:latin typeface="맑은 고딕" panose="020F0502020204030204"/>
                        </a:defRPr>
                      </a:lvl5pPr>
                      <a:lvl6pPr marL="2286000" algn="l" defTabSz="914400" rtl="0" eaLnBrk="1" latinLnBrk="0" hangingPunct="1">
                        <a:defRPr sz="1800" b="1" kern="1200">
                          <a:solidFill>
                            <a:schemeClr val="tx1"/>
                          </a:solidFill>
                          <a:latin typeface="맑은 고딕" panose="020F0502020204030204"/>
                        </a:defRPr>
                      </a:lvl6pPr>
                      <a:lvl7pPr marL="2743200" algn="l" defTabSz="914400" rtl="0" eaLnBrk="1" latinLnBrk="0" hangingPunct="1">
                        <a:defRPr sz="1800" b="1" kern="1200">
                          <a:solidFill>
                            <a:schemeClr val="tx1"/>
                          </a:solidFill>
                          <a:latin typeface="맑은 고딕" panose="020F0502020204030204"/>
                        </a:defRPr>
                      </a:lvl7pPr>
                      <a:lvl8pPr marL="3200400" algn="l" defTabSz="914400" rtl="0" eaLnBrk="1" latinLnBrk="0" hangingPunct="1">
                        <a:defRPr sz="1800" b="1" kern="1200">
                          <a:solidFill>
                            <a:schemeClr val="tx1"/>
                          </a:solidFill>
                          <a:latin typeface="맑은 고딕" panose="020F0502020204030204"/>
                        </a:defRPr>
                      </a:lvl8pPr>
                      <a:lvl9pPr marL="3657600" algn="l" defTabSz="914400" rtl="0" eaLnBrk="1" latinLnBrk="0" hangingPunct="1">
                        <a:defRPr sz="1800" b="1" kern="1200">
                          <a:solidFill>
                            <a:schemeClr val="tx1"/>
                          </a:solidFill>
                          <a:latin typeface="맑은 고딕" panose="020F0502020204030204"/>
                        </a:defRPr>
                      </a:lvl9pPr>
                    </a:lstStyle>
                    <a:p>
                      <a:pPr marL="0" algn="ctr"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Hiệu</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suất</a:t>
                      </a:r>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Khả</a:t>
                      </a: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năng</a:t>
                      </a: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mở</a:t>
                      </a:r>
                      <a:r>
                        <a:rPr lang="en-US" altLang="ko-KR"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rộng</a:t>
                      </a:r>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Tính</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linh</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hoạt</a:t>
                      </a:r>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Độ</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phức</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tạp</a:t>
                      </a:r>
                      <a:endParaRPr lang="ko-KR" altLang="en-US" sz="1400" b="0" kern="1200" dirty="0">
                        <a:solidFill>
                          <a:schemeClr val="tx1"/>
                        </a:solidFill>
                        <a:latin typeface="SamsungOne-700" panose="020B0803030303020204" pitchFamily="34" charset="0"/>
                        <a:ea typeface="SamsungOneKorean 400" panose="020B0503030303020204" pitchFamily="50" charset="-127"/>
                        <a:cs typeface="Times New Roman" panose="02020603050405020304" pitchFamily="18" charset="0"/>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b="1" kern="1200">
                          <a:solidFill>
                            <a:schemeClr val="tx1"/>
                          </a:solidFill>
                          <a:latin typeface="맑은 고딕" panose="020F0502020204030204"/>
                        </a:defRPr>
                      </a:lvl1pPr>
                      <a:lvl2pPr marL="457200" algn="l" defTabSz="914400" rtl="0" eaLnBrk="1" latinLnBrk="0" hangingPunct="1">
                        <a:defRPr sz="1800" b="1" kern="1200">
                          <a:solidFill>
                            <a:schemeClr val="tx1"/>
                          </a:solidFill>
                          <a:latin typeface="맑은 고딕" panose="020F0502020204030204"/>
                        </a:defRPr>
                      </a:lvl2pPr>
                      <a:lvl3pPr marL="914400" algn="l" defTabSz="914400" rtl="0" eaLnBrk="1" latinLnBrk="0" hangingPunct="1">
                        <a:defRPr sz="1800" b="1" kern="1200">
                          <a:solidFill>
                            <a:schemeClr val="tx1"/>
                          </a:solidFill>
                          <a:latin typeface="맑은 고딕" panose="020F0502020204030204"/>
                        </a:defRPr>
                      </a:lvl3pPr>
                      <a:lvl4pPr marL="1371600" algn="l" defTabSz="914400" rtl="0" eaLnBrk="1" latinLnBrk="0" hangingPunct="1">
                        <a:defRPr sz="1800" b="1" kern="1200">
                          <a:solidFill>
                            <a:schemeClr val="tx1"/>
                          </a:solidFill>
                          <a:latin typeface="맑은 고딕" panose="020F0502020204030204"/>
                        </a:defRPr>
                      </a:lvl4pPr>
                      <a:lvl5pPr marL="1828800" algn="l" defTabSz="914400" rtl="0" eaLnBrk="1" latinLnBrk="0" hangingPunct="1">
                        <a:defRPr sz="1800" b="1" kern="1200">
                          <a:solidFill>
                            <a:schemeClr val="tx1"/>
                          </a:solidFill>
                          <a:latin typeface="맑은 고딕" panose="020F0502020204030204"/>
                        </a:defRPr>
                      </a:lvl5pPr>
                      <a:lvl6pPr marL="2286000" algn="l" defTabSz="914400" rtl="0" eaLnBrk="1" latinLnBrk="0" hangingPunct="1">
                        <a:defRPr sz="1800" b="1" kern="1200">
                          <a:solidFill>
                            <a:schemeClr val="tx1"/>
                          </a:solidFill>
                          <a:latin typeface="맑은 고딕" panose="020F0502020204030204"/>
                        </a:defRPr>
                      </a:lvl6pPr>
                      <a:lvl7pPr marL="2743200" algn="l" defTabSz="914400" rtl="0" eaLnBrk="1" latinLnBrk="0" hangingPunct="1">
                        <a:defRPr sz="1800" b="1" kern="1200">
                          <a:solidFill>
                            <a:schemeClr val="tx1"/>
                          </a:solidFill>
                          <a:latin typeface="맑은 고딕" panose="020F0502020204030204"/>
                        </a:defRPr>
                      </a:lvl7pPr>
                      <a:lvl8pPr marL="3200400" algn="l" defTabSz="914400" rtl="0" eaLnBrk="1" latinLnBrk="0" hangingPunct="1">
                        <a:defRPr sz="1800" b="1" kern="1200">
                          <a:solidFill>
                            <a:schemeClr val="tx1"/>
                          </a:solidFill>
                          <a:latin typeface="맑은 고딕" panose="020F0502020204030204"/>
                        </a:defRPr>
                      </a:lvl8pPr>
                      <a:lvl9pPr marL="3657600" algn="l" defTabSz="914400" rtl="0" eaLnBrk="1" latinLnBrk="0" hangingPunct="1">
                        <a:defRPr sz="1800" b="1" kern="1200">
                          <a:solidFill>
                            <a:schemeClr val="tx1"/>
                          </a:solidFill>
                          <a:latin typeface="맑은 고딕" panose="020F0502020204030204"/>
                        </a:defRPr>
                      </a:lvl9pPr>
                    </a:lstStyle>
                    <a:p>
                      <a:pPr marL="0" algn="ctr" defTabSz="844083" rtl="0" eaLnBrk="1" latinLnBrk="1" hangingPunct="1"/>
                      <a:r>
                        <a:rPr lang="en-US" altLang="ko-KR" sz="14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Chứ</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c</a:t>
                      </a:r>
                      <a:r>
                        <a:rPr lang="en-US" altLang="ko-KR" sz="14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năng</a:t>
                      </a:r>
                      <a:endParaRPr lang="en-US" sz="14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24503353"/>
                  </a:ext>
                </a:extLst>
              </a:tr>
              <a:tr h="602480">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Lư</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u</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trữ</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Khóa</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Giá</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trị</a:t>
                      </a:r>
                      <a:endParaRPr lang="en-US"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Cao</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Cao</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Cao</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Không</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marR="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Bất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định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Không</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156180"/>
                  </a:ext>
                </a:extLst>
              </a:tr>
              <a:tr h="602480">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Lư</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u</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trữ</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hướng</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cột</a:t>
                      </a:r>
                      <a:endParaRPr lang="en-US"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Cao</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Cao</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Trung</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bình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Thấp</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Tối</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thiểu</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8611143"/>
                  </a:ext>
                </a:extLst>
              </a:tr>
              <a:tr h="602480">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fontAlgn="t" latinLnBrk="1" hangingPunct="1"/>
                      <a:r>
                        <a:rPr lang="en-US" sz="1300" kern="1200" dirty="0" err="1">
                          <a:solidFill>
                            <a:schemeClr val="tx1"/>
                          </a:solidFill>
                          <a:effectLst/>
                          <a:latin typeface="SamsungOne-400" panose="020B0503030303020204" pitchFamily="34" charset="0"/>
                          <a:ea typeface="SamsungOne-700" panose="020B0803030303020204" pitchFamily="34" charset="0"/>
                          <a:cs typeface="+mn-cs"/>
                        </a:rPr>
                        <a:t>Lưu</a:t>
                      </a:r>
                      <a:r>
                        <a:rPr lang="en-US"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sz="1300" kern="1200" baseline="0" dirty="0" err="1">
                          <a:solidFill>
                            <a:schemeClr val="tx1"/>
                          </a:solidFill>
                          <a:effectLst/>
                          <a:latin typeface="SamsungOne-400" panose="020B0503030303020204" pitchFamily="34" charset="0"/>
                          <a:ea typeface="SamsungOne-700" panose="020B0803030303020204" pitchFamily="34" charset="0"/>
                          <a:cs typeface="+mn-cs"/>
                        </a:rPr>
                        <a:t>trữ</a:t>
                      </a:r>
                      <a:r>
                        <a:rPr lang="en-US"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sz="1300" kern="1200" baseline="0" dirty="0" err="1">
                          <a:solidFill>
                            <a:schemeClr val="tx1"/>
                          </a:solidFill>
                          <a:effectLst/>
                          <a:latin typeface="SamsungOne-400" panose="020B0503030303020204" pitchFamily="34" charset="0"/>
                          <a:ea typeface="SamsungOne-700" panose="020B0803030303020204" pitchFamily="34" charset="0"/>
                          <a:cs typeface="+mn-cs"/>
                        </a:rPr>
                        <a:t>hướng</a:t>
                      </a:r>
                      <a:r>
                        <a:rPr lang="en-US"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sz="1300" kern="1200" baseline="0" dirty="0" err="1">
                          <a:solidFill>
                            <a:schemeClr val="tx1"/>
                          </a:solidFill>
                          <a:effectLst/>
                          <a:latin typeface="SamsungOne-400" panose="020B0503030303020204" pitchFamily="34" charset="0"/>
                          <a:ea typeface="SamsungOne-700" panose="020B0803030303020204" pitchFamily="34" charset="0"/>
                          <a:cs typeface="+mn-cs"/>
                        </a:rPr>
                        <a:t>tài</a:t>
                      </a:r>
                      <a:r>
                        <a:rPr lang="en-US"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sz="1300" kern="1200" baseline="0" dirty="0" err="1">
                          <a:solidFill>
                            <a:schemeClr val="tx1"/>
                          </a:solidFill>
                          <a:effectLst/>
                          <a:latin typeface="SamsungOne-400" panose="020B0503030303020204" pitchFamily="34" charset="0"/>
                          <a:ea typeface="SamsungOne-700" panose="020B0803030303020204" pitchFamily="34" charset="0"/>
                          <a:cs typeface="+mn-cs"/>
                        </a:rPr>
                        <a:t>liệu</a:t>
                      </a:r>
                      <a:endParaRPr lang="en-US"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Cao</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Độ</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bất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định</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cao</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Cao</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Thấp</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Bất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định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Thấp</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6061635"/>
                  </a:ext>
                </a:extLst>
              </a:tr>
              <a:tr h="602480">
                <a:tc>
                  <a:txBody>
                    <a:bodyPr/>
                    <a:lstStyle/>
                    <a:p>
                      <a:pPr marL="0" algn="ctr" defTabSz="844083" rtl="0" eaLnBrk="1" fontAlgn="t" latinLnBrk="1" hangingPunct="1"/>
                      <a:r>
                        <a:rPr lang="en-US" sz="1300" kern="1200" dirty="0" err="1">
                          <a:solidFill>
                            <a:schemeClr val="tx1"/>
                          </a:solidFill>
                          <a:effectLst/>
                          <a:latin typeface="SamsungOne-400" panose="020B0503030303020204" pitchFamily="34" charset="0"/>
                          <a:ea typeface="SamsungOne-700" panose="020B0803030303020204" pitchFamily="34" charset="0"/>
                          <a:cs typeface="+mn-cs"/>
                        </a:rPr>
                        <a:t>Cơ</a:t>
                      </a:r>
                      <a:r>
                        <a:rPr lang="en-US"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sz="1300" kern="1200" baseline="0" dirty="0" err="1">
                          <a:solidFill>
                            <a:schemeClr val="tx1"/>
                          </a:solidFill>
                          <a:effectLst/>
                          <a:latin typeface="SamsungOne-400" panose="020B0503030303020204" pitchFamily="34" charset="0"/>
                          <a:ea typeface="SamsungOne-700" panose="020B0803030303020204" pitchFamily="34" charset="0"/>
                          <a:cs typeface="+mn-cs"/>
                        </a:rPr>
                        <a:t>sở</a:t>
                      </a:r>
                      <a:r>
                        <a:rPr lang="en-US"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sz="1300" kern="1200" baseline="0" dirty="0" err="1">
                          <a:solidFill>
                            <a:schemeClr val="tx1"/>
                          </a:solidFill>
                          <a:effectLst/>
                          <a:latin typeface="SamsungOne-400" panose="020B0503030303020204" pitchFamily="34" charset="0"/>
                          <a:ea typeface="SamsungOne-700" panose="020B0803030303020204" pitchFamily="34" charset="0"/>
                          <a:cs typeface="+mn-cs"/>
                        </a:rPr>
                        <a:t>dữ</a:t>
                      </a:r>
                      <a:r>
                        <a:rPr lang="en-US"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sz="1300" kern="1200" baseline="0" dirty="0" err="1">
                          <a:solidFill>
                            <a:schemeClr val="tx1"/>
                          </a:solidFill>
                          <a:effectLst/>
                          <a:latin typeface="SamsungOne-400" panose="020B0503030303020204" pitchFamily="34" charset="0"/>
                          <a:ea typeface="SamsungOne-700" panose="020B0803030303020204" pitchFamily="34" charset="0"/>
                          <a:cs typeface="+mn-cs"/>
                        </a:rPr>
                        <a:t>liệu</a:t>
                      </a:r>
                      <a:r>
                        <a:rPr lang="en-US"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sz="1300" kern="1200" baseline="0" dirty="0" err="1">
                          <a:solidFill>
                            <a:schemeClr val="tx1"/>
                          </a:solidFill>
                          <a:effectLst/>
                          <a:latin typeface="SamsungOne-400" panose="020B0503030303020204" pitchFamily="34" charset="0"/>
                          <a:ea typeface="SamsungOne-700" panose="020B0803030303020204" pitchFamily="34" charset="0"/>
                          <a:cs typeface="+mn-cs"/>
                        </a:rPr>
                        <a:t>đồ</a:t>
                      </a:r>
                      <a:r>
                        <a:rPr lang="en-US"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sz="1300" kern="1200" baseline="0" dirty="0" err="1">
                          <a:solidFill>
                            <a:schemeClr val="tx1"/>
                          </a:solidFill>
                          <a:effectLst/>
                          <a:latin typeface="SamsungOne-400" panose="020B0503030303020204" pitchFamily="34" charset="0"/>
                          <a:ea typeface="SamsungOne-700" panose="020B0803030303020204" pitchFamily="34" charset="0"/>
                          <a:cs typeface="+mn-cs"/>
                        </a:rPr>
                        <a:t>thị</a:t>
                      </a:r>
                      <a:endParaRPr lang="en-US"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Bất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định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Bất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định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Cao</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Cao</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marR="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Bất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định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Không</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9209573"/>
                  </a:ext>
                </a:extLst>
              </a:tr>
              <a:tr h="602480">
                <a:tc>
                  <a:txBody>
                    <a:body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Cơ</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sở</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dữ</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liệu</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quan</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hệ</a:t>
                      </a:r>
                      <a:endParaRPr lang="en-US"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marR="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Bất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định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Bất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định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Thấp</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fontAlgn="t" latinLnBrk="1" hangingPunct="1"/>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Trung</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bình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맑은 고딕" panose="020F0502020204030204"/>
                        </a:defRPr>
                      </a:lvl1pPr>
                      <a:lvl2pPr marL="457200" algn="l" defTabSz="914400" rtl="0" eaLnBrk="1" latinLnBrk="0" hangingPunct="1">
                        <a:defRPr sz="1800" kern="1200">
                          <a:solidFill>
                            <a:schemeClr val="tx1"/>
                          </a:solidFill>
                          <a:latin typeface="맑은 고딕" panose="020F0502020204030204"/>
                        </a:defRPr>
                      </a:lvl2pPr>
                      <a:lvl3pPr marL="914400" algn="l" defTabSz="914400" rtl="0" eaLnBrk="1" latinLnBrk="0" hangingPunct="1">
                        <a:defRPr sz="1800" kern="1200">
                          <a:solidFill>
                            <a:schemeClr val="tx1"/>
                          </a:solidFill>
                          <a:latin typeface="맑은 고딕" panose="020F0502020204030204"/>
                        </a:defRPr>
                      </a:lvl3pPr>
                      <a:lvl4pPr marL="1371600" algn="l" defTabSz="914400" rtl="0" eaLnBrk="1" latinLnBrk="0" hangingPunct="1">
                        <a:defRPr sz="1800" kern="1200">
                          <a:solidFill>
                            <a:schemeClr val="tx1"/>
                          </a:solidFill>
                          <a:latin typeface="맑은 고딕" panose="020F0502020204030204"/>
                        </a:defRPr>
                      </a:lvl4pPr>
                      <a:lvl5pPr marL="1828800" algn="l" defTabSz="914400" rtl="0" eaLnBrk="1" latinLnBrk="0" hangingPunct="1">
                        <a:defRPr sz="1800" kern="1200">
                          <a:solidFill>
                            <a:schemeClr val="tx1"/>
                          </a:solidFill>
                          <a:latin typeface="맑은 고딕" panose="020F0502020204030204"/>
                        </a:defRPr>
                      </a:lvl5pPr>
                      <a:lvl6pPr marL="2286000" algn="l" defTabSz="914400" rtl="0" eaLnBrk="1" latinLnBrk="0" hangingPunct="1">
                        <a:defRPr sz="1800" kern="1200">
                          <a:solidFill>
                            <a:schemeClr val="tx1"/>
                          </a:solidFill>
                          <a:latin typeface="맑은 고딕" panose="020F0502020204030204"/>
                        </a:defRPr>
                      </a:lvl6pPr>
                      <a:lvl7pPr marL="2743200" algn="l" defTabSz="914400" rtl="0" eaLnBrk="1" latinLnBrk="0" hangingPunct="1">
                        <a:defRPr sz="1800" kern="1200">
                          <a:solidFill>
                            <a:schemeClr val="tx1"/>
                          </a:solidFill>
                          <a:latin typeface="맑은 고딕" panose="020F0502020204030204"/>
                        </a:defRPr>
                      </a:lvl7pPr>
                      <a:lvl8pPr marL="3200400" algn="l" defTabSz="914400" rtl="0" eaLnBrk="1" latinLnBrk="0" hangingPunct="1">
                        <a:defRPr sz="1800" kern="1200">
                          <a:solidFill>
                            <a:schemeClr val="tx1"/>
                          </a:solidFill>
                          <a:latin typeface="맑은 고딕" panose="020F0502020204030204"/>
                        </a:defRPr>
                      </a:lvl8pPr>
                      <a:lvl9pPr marL="3657600" algn="l" defTabSz="914400" rtl="0" eaLnBrk="1" latinLnBrk="0" hangingPunct="1">
                        <a:defRPr sz="1800" kern="1200">
                          <a:solidFill>
                            <a:schemeClr val="tx1"/>
                          </a:solidFill>
                          <a:latin typeface="맑은 고딕" panose="020F0502020204030204"/>
                        </a:defRPr>
                      </a:lvl9pPr>
                    </a:lstStyle>
                    <a:p>
                      <a:pPr marL="0" marR="0" indent="0" algn="ctr" defTabSz="844083" rtl="0" eaLnBrk="1" fontAlgn="t" latinLnBrk="1" hangingPunct="1">
                        <a:lnSpc>
                          <a:spcPct val="100000"/>
                        </a:lnSpc>
                        <a:spcBef>
                          <a:spcPts val="0"/>
                        </a:spcBef>
                        <a:spcAft>
                          <a:spcPts val="0"/>
                        </a:spcAft>
                        <a:buClrTx/>
                        <a:buSzTx/>
                        <a:buFontTx/>
                        <a:buNone/>
                        <a:tabLst/>
                        <a:defRPr/>
                      </a:pP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Bất</a:t>
                      </a:r>
                      <a:r>
                        <a:rPr lang="en-US" altLang="ko-KR" sz="1300" kern="1200" baseline="0" dirty="0">
                          <a:solidFill>
                            <a:schemeClr val="tx1"/>
                          </a:solidFill>
                          <a:effectLst/>
                          <a:latin typeface="SamsungOne-400" panose="020B0503030303020204" pitchFamily="34" charset="0"/>
                          <a:ea typeface="SamsungOne-700" panose="020B0803030303020204" pitchFamily="34" charset="0"/>
                          <a:cs typeface="+mn-cs"/>
                        </a:rPr>
                        <a:t> </a:t>
                      </a:r>
                      <a:r>
                        <a:rPr lang="en-US" altLang="ko-KR" sz="1300" kern="1200" baseline="0" dirty="0" err="1">
                          <a:solidFill>
                            <a:schemeClr val="tx1"/>
                          </a:solidFill>
                          <a:effectLst/>
                          <a:latin typeface="SamsungOne-400" panose="020B0503030303020204" pitchFamily="34" charset="0"/>
                          <a:ea typeface="SamsungOne-700" panose="020B0803030303020204" pitchFamily="34" charset="0"/>
                          <a:cs typeface="+mn-cs"/>
                        </a:rPr>
                        <a:t>định</a:t>
                      </a:r>
                      <a:endParaRPr lang="en-US" altLang="ko-KR" sz="1300" kern="1200" dirty="0">
                        <a:solidFill>
                          <a:schemeClr val="tx1"/>
                        </a:solidFill>
                        <a:effectLst/>
                        <a:latin typeface="SamsungOne-400" panose="020B0503030303020204" pitchFamily="34" charset="0"/>
                        <a:ea typeface="SamsungOne-700" panose="020B0803030303020204" pitchFamily="34" charset="0"/>
                        <a:cs typeface="+mn-cs"/>
                      </a:endParaRPr>
                    </a:p>
                    <a:p>
                      <a:pPr marL="0" algn="ctr" defTabSz="844083" rtl="0" eaLnBrk="1" fontAlgn="t" latinLnBrk="1" hangingPunct="1"/>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r>
                        <a:rPr lang="en-US" altLang="ko-KR" sz="1300" kern="1200" dirty="0" err="1">
                          <a:solidFill>
                            <a:schemeClr val="tx1"/>
                          </a:solidFill>
                          <a:effectLst/>
                          <a:latin typeface="SamsungOne-400" panose="020B0503030303020204" pitchFamily="34" charset="0"/>
                          <a:ea typeface="SamsungOne-700" panose="020B0803030303020204" pitchFamily="34" charset="0"/>
                          <a:cs typeface="+mn-cs"/>
                        </a:rPr>
                        <a:t>Không</a:t>
                      </a:r>
                      <a:r>
                        <a:rPr lang="en-US" altLang="ko-KR" sz="1300" kern="1200" dirty="0">
                          <a:solidFill>
                            <a:schemeClr val="tx1"/>
                          </a:solidFill>
                          <a:effectLst/>
                          <a:latin typeface="SamsungOne-400" panose="020B0503030303020204" pitchFamily="34" charset="0"/>
                          <a:ea typeface="SamsungOne-700" panose="020B0803030303020204" pitchFamily="34" charset="0"/>
                          <a:cs typeface="+mn-cs"/>
                        </a:rPr>
                        <a:t>)</a:t>
                      </a:r>
                    </a:p>
                  </a:txBody>
                  <a:tcPr marL="88308" marR="88308" marT="44154" marB="44154"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9698800"/>
                  </a:ext>
                </a:extLst>
              </a:tr>
            </a:tbl>
          </a:graphicData>
        </a:graphic>
      </p:graphicFrame>
    </p:spTree>
    <p:extLst>
      <p:ext uri="{BB962C8B-B14F-4D97-AF65-F5344CB8AC3E}">
        <p14:creationId xmlns:p14="http://schemas.microsoft.com/office/powerpoint/2010/main" val="20539918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054C9EA-7527-4638-9D10-5AA6F6DA42D2}"/>
              </a:ext>
            </a:extLst>
          </p:cNvPr>
          <p:cNvSpPr>
            <a:spLocks noGrp="1"/>
          </p:cNvSpPr>
          <p:nvPr>
            <p:ph type="body" sz="quarter" idx="10"/>
          </p:nvPr>
        </p:nvSpPr>
        <p:spPr/>
        <p:txBody>
          <a:bodyPr/>
          <a:lstStyle/>
          <a:p>
            <a:r>
              <a:rPr lang="en-US" altLang="ko-KR" sz="3600" dirty="0">
                <a:solidFill>
                  <a:schemeClr val="tx1"/>
                </a:solidFill>
                <a:ea typeface="Samsung Sharp Sans Regular" pitchFamily="2" charset="0"/>
                <a:cs typeface="Samsung Sharp Sans Regular" pitchFamily="2" charset="0"/>
              </a:rPr>
              <a:t>NoSQL</a:t>
            </a:r>
          </a:p>
        </p:txBody>
      </p:sp>
      <p:sp>
        <p:nvSpPr>
          <p:cNvPr id="3" name="텍스트 개체 틀 2">
            <a:extLst>
              <a:ext uri="{FF2B5EF4-FFF2-40B4-BE49-F238E27FC236}">
                <a16:creationId xmlns:a16="http://schemas.microsoft.com/office/drawing/2014/main" id="{050276C7-1F87-4B72-898C-CBF4CEB42111}"/>
              </a:ext>
            </a:extLst>
          </p:cNvPr>
          <p:cNvSpPr>
            <a:spLocks noGrp="1"/>
          </p:cNvSpPr>
          <p:nvPr>
            <p:ph type="body" sz="quarter" idx="11"/>
          </p:nvPr>
        </p:nvSpPr>
        <p:spPr/>
        <p:txBody>
          <a:bodyPr/>
          <a:lstStyle/>
          <a:p>
            <a:r>
              <a:rPr lang="en-US" altLang="ko-KR" sz="2000" dirty="0" err="1">
                <a:solidFill>
                  <a:schemeClr val="bg1">
                    <a:lumMod val="50000"/>
                  </a:schemeClr>
                </a:solidFill>
                <a:ea typeface="Samsung Sharp Sans Regular" pitchFamily="2" charset="0"/>
                <a:cs typeface="Samsung Sharp Sans Regular" pitchFamily="2" charset="0"/>
              </a:rPr>
              <a:t>Bài</a:t>
            </a:r>
            <a:r>
              <a:rPr lang="en-US" altLang="ko-KR" sz="2000" dirty="0">
                <a:solidFill>
                  <a:schemeClr val="bg1">
                    <a:lumMod val="50000"/>
                  </a:schemeClr>
                </a:solidFill>
                <a:ea typeface="Samsung Sharp Sans Regular" pitchFamily="2" charset="0"/>
                <a:cs typeface="Samsung Sharp Sans Regular" pitchFamily="2" charset="0"/>
              </a:rPr>
              <a:t> 2. </a:t>
            </a:r>
            <a:endParaRPr lang="en-US" altLang="ko-KR" sz="5400" dirty="0">
              <a:solidFill>
                <a:schemeClr val="bg1">
                  <a:lumMod val="50000"/>
                </a:schemeClr>
              </a:solidFill>
              <a:ea typeface="Samsung Sharp Sans Regular" pitchFamily="2" charset="0"/>
              <a:cs typeface="Samsung Sharp Sans Regular" pitchFamily="2" charset="0"/>
            </a:endParaRPr>
          </a:p>
        </p:txBody>
      </p:sp>
      <p:sp>
        <p:nvSpPr>
          <p:cNvPr id="4" name="직사각형 3">
            <a:extLst>
              <a:ext uri="{FF2B5EF4-FFF2-40B4-BE49-F238E27FC236}">
                <a16:creationId xmlns:a16="http://schemas.microsoft.com/office/drawing/2014/main" id="{8378EE56-C9B3-49EC-B895-DFD064D8B266}"/>
              </a:ext>
            </a:extLst>
          </p:cNvPr>
          <p:cNvSpPr/>
          <p:nvPr/>
        </p:nvSpPr>
        <p:spPr>
          <a:xfrm>
            <a:off x="1234524" y="4521243"/>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2.2. Apache HBase</a:t>
            </a:r>
          </a:p>
        </p:txBody>
      </p:sp>
      <p:sp>
        <p:nvSpPr>
          <p:cNvPr id="5" name="직사각형 4">
            <a:extLst>
              <a:ext uri="{FF2B5EF4-FFF2-40B4-BE49-F238E27FC236}">
                <a16:creationId xmlns:a16="http://schemas.microsoft.com/office/drawing/2014/main" id="{39BEDC30-6F83-4AA0-9596-91269B494179}"/>
              </a:ext>
            </a:extLst>
          </p:cNvPr>
          <p:cNvSpPr/>
          <p:nvPr/>
        </p:nvSpPr>
        <p:spPr>
          <a:xfrm>
            <a:off x="1060501" y="4533742"/>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sp>
        <p:nvSpPr>
          <p:cNvPr id="6" name="직사각형 5">
            <a:extLst>
              <a:ext uri="{FF2B5EF4-FFF2-40B4-BE49-F238E27FC236}">
                <a16:creationId xmlns:a16="http://schemas.microsoft.com/office/drawing/2014/main" id="{EB923CF2-C96B-41E3-8505-C5429DCE56CA}"/>
              </a:ext>
            </a:extLst>
          </p:cNvPr>
          <p:cNvSpPr/>
          <p:nvPr/>
        </p:nvSpPr>
        <p:spPr>
          <a:xfrm>
            <a:off x="1234524" y="4120355"/>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it-IT" altLang="ko-KR" dirty="0">
                <a:solidFill>
                  <a:schemeClr val="bg1">
                    <a:lumMod val="65000"/>
                  </a:schemeClr>
                </a:solidFill>
                <a:latin typeface="SamsungOne-400" panose="020B0503030303020204" pitchFamily="34" charset="0"/>
                <a:ea typeface="SamsungOne-400" panose="020B0503030303020204" pitchFamily="34" charset="0"/>
              </a:rPr>
              <a:t>2.1. Tổng quan về NoSQL</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D9C7463C-725A-45E7-9D5E-9A528E73FE57}"/>
              </a:ext>
            </a:extLst>
          </p:cNvPr>
          <p:cNvSpPr/>
          <p:nvPr/>
        </p:nvSpPr>
        <p:spPr>
          <a:xfrm>
            <a:off x="1056455" y="4132855"/>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a typeface="SamsungOneKorean 400" panose="020B0503030303020204" pitchFamily="50" charset="-127"/>
            </a:endParaRPr>
          </a:p>
        </p:txBody>
      </p:sp>
      <p:grpSp>
        <p:nvGrpSpPr>
          <p:cNvPr id="8" name="Group 2">
            <a:extLst>
              <a:ext uri="{FF2B5EF4-FFF2-40B4-BE49-F238E27FC236}">
                <a16:creationId xmlns:a16="http://schemas.microsoft.com/office/drawing/2014/main" id="{65DC696E-845D-4CB6-8BFD-FA6AEF3A0158}"/>
              </a:ext>
            </a:extLst>
          </p:cNvPr>
          <p:cNvGrpSpPr/>
          <p:nvPr/>
        </p:nvGrpSpPr>
        <p:grpSpPr>
          <a:xfrm>
            <a:off x="1051644" y="4924905"/>
            <a:ext cx="5702300" cy="278172"/>
            <a:chOff x="571500" y="5165783"/>
            <a:chExt cx="5702300" cy="278172"/>
          </a:xfrm>
        </p:grpSpPr>
        <p:sp>
          <p:nvSpPr>
            <p:cNvPr id="9" name="직사각형 43">
              <a:extLst>
                <a:ext uri="{FF2B5EF4-FFF2-40B4-BE49-F238E27FC236}">
                  <a16:creationId xmlns:a16="http://schemas.microsoft.com/office/drawing/2014/main" id="{F77E43EB-033A-4CEA-9C22-518233D925F0}"/>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Cassandra</a:t>
              </a:r>
            </a:p>
          </p:txBody>
        </p:sp>
        <p:sp>
          <p:nvSpPr>
            <p:cNvPr id="10" name="직사각형 44">
              <a:extLst>
                <a:ext uri="{FF2B5EF4-FFF2-40B4-BE49-F238E27FC236}">
                  <a16:creationId xmlns:a16="http://schemas.microsoft.com/office/drawing/2014/main" id="{EF6C8E14-16B4-4B39-B2C7-BE050ACC647F}"/>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grpSp>
      <p:grpSp>
        <p:nvGrpSpPr>
          <p:cNvPr id="11" name="Group 2">
            <a:extLst>
              <a:ext uri="{FF2B5EF4-FFF2-40B4-BE49-F238E27FC236}">
                <a16:creationId xmlns:a16="http://schemas.microsoft.com/office/drawing/2014/main" id="{764A6F08-A272-4808-8F30-330503160359}"/>
              </a:ext>
            </a:extLst>
          </p:cNvPr>
          <p:cNvGrpSpPr/>
          <p:nvPr/>
        </p:nvGrpSpPr>
        <p:grpSpPr>
          <a:xfrm>
            <a:off x="1051644" y="5329740"/>
            <a:ext cx="5702300" cy="278172"/>
            <a:chOff x="571500" y="5165783"/>
            <a:chExt cx="5702300" cy="278172"/>
          </a:xfrm>
        </p:grpSpPr>
        <p:sp>
          <p:nvSpPr>
            <p:cNvPr id="12" name="직사각형 43">
              <a:extLst>
                <a:ext uri="{FF2B5EF4-FFF2-40B4-BE49-F238E27FC236}">
                  <a16:creationId xmlns:a16="http://schemas.microsoft.com/office/drawing/2014/main" id="{0E8DBD35-C1FF-40BA-A583-EDF6F7804382}"/>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2.4. MongoDB</a:t>
              </a:r>
            </a:p>
          </p:txBody>
        </p:sp>
        <p:sp>
          <p:nvSpPr>
            <p:cNvPr id="13" name="직사각형 44">
              <a:extLst>
                <a:ext uri="{FF2B5EF4-FFF2-40B4-BE49-F238E27FC236}">
                  <a16:creationId xmlns:a16="http://schemas.microsoft.com/office/drawing/2014/main" id="{0BC5B0BD-E116-466D-B92D-F866ED1FFFEB}"/>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ea typeface="SamsungOneKorean 400" panose="020B0503030303020204" pitchFamily="50" charset="-127"/>
              </a:endParaRPr>
            </a:p>
          </p:txBody>
        </p:sp>
      </p:grpSp>
    </p:spTree>
    <p:extLst>
      <p:ext uri="{BB962C8B-B14F-4D97-AF65-F5344CB8AC3E}">
        <p14:creationId xmlns:p14="http://schemas.microsoft.com/office/powerpoint/2010/main" val="2210756575"/>
      </p:ext>
    </p:extLst>
  </p:cSld>
  <p:clrMapOvr>
    <a:masterClrMapping/>
  </p:clrMapOvr>
</p:sld>
</file>

<file path=ppt/theme/theme1.xml><?xml version="1.0" encoding="utf-8"?>
<a:theme xmlns:a="http://schemas.openxmlformats.org/drawingml/2006/main" name="2_Custom 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SamsungOne 400"/>
        <a:ea typeface="SamsungOneKorean 4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SamsungOne 400"/>
        <a:ea typeface="SamsungOneKorean 400"/>
        <a:cs typeface=""/>
      </a:majorFont>
      <a:minorFont>
        <a:latin typeface="SamsungOne 400"/>
        <a:ea typeface="SamsungOneKorean 40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21020</TotalTime>
  <Words>38515</Words>
  <Application>Microsoft Macintosh PowerPoint</Application>
  <PresentationFormat>A4 Paper (210x297 mm)</PresentationFormat>
  <Paragraphs>4748</Paragraphs>
  <Slides>196</Slides>
  <Notes>195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196</vt:i4>
      </vt:variant>
    </vt:vector>
  </HeadingPairs>
  <TitlesOfParts>
    <vt:vector size="208" baseType="lpstr">
      <vt:lpstr>SamsungOne 400</vt:lpstr>
      <vt:lpstr>SamsungOne 400C</vt:lpstr>
      <vt:lpstr>iCiel Samsung Sharp Sans Regula</vt:lpstr>
      <vt:lpstr>SamsungOne-400</vt:lpstr>
      <vt:lpstr>Wingdings</vt:lpstr>
      <vt:lpstr>SamsungOne-500C</vt:lpstr>
      <vt:lpstr>iCiel Samsung Sharp Sans Bold</vt:lpstr>
      <vt:lpstr>SamsungOne-700</vt:lpstr>
      <vt:lpstr>SamsungOneKorean 400</vt:lpstr>
      <vt:lpstr>iCiel Samsung Sharp Sans Medium</vt:lpstr>
      <vt:lpstr>Arial</vt:lpstr>
      <vt:lpstr>2_Custom 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강성희/사회공헌단/Senior Professional/삼성전자</dc:creator>
  <cp:lastModifiedBy>Trong-Nghia Nguyen</cp:lastModifiedBy>
  <cp:revision>857</cp:revision>
  <dcterms:created xsi:type="dcterms:W3CDTF">2021-04-14T02:15:55Z</dcterms:created>
  <dcterms:modified xsi:type="dcterms:W3CDTF">2023-03-16T03:26:18Z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D:\1. 이노베이션 캠퍼스\2. 교육컨텐츠\2. IoT\[IoT] Course Guide\SIC Course Guide for CC Managers_IoT_V1.5.pptx</vt:lpwstr>
  </property>
</Properties>
</file>